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tags/tag69.xml" ContentType="application/vnd.openxmlformats-officedocument.presentationml.tags+xml"/>
  <Override PartName="/ppt/notesSlides/notesSlide3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9"/>
  </p:notesMasterIdLst>
  <p:handoutMasterIdLst>
    <p:handoutMasterId r:id="rId530"/>
  </p:handoutMasterIdLst>
  <p:sldIdLst>
    <p:sldId id="256" r:id="rId2"/>
    <p:sldId id="1033" r:id="rId3"/>
    <p:sldId id="257" r:id="rId4"/>
    <p:sldId id="259" r:id="rId5"/>
    <p:sldId id="260" r:id="rId6"/>
    <p:sldId id="261" r:id="rId7"/>
    <p:sldId id="262" r:id="rId8"/>
    <p:sldId id="263" r:id="rId9"/>
    <p:sldId id="264" r:id="rId10"/>
    <p:sldId id="265" r:id="rId11"/>
    <p:sldId id="266" r:id="rId12"/>
    <p:sldId id="2299" r:id="rId13"/>
    <p:sldId id="2300" r:id="rId14"/>
    <p:sldId id="2303" r:id="rId15"/>
    <p:sldId id="927" r:id="rId16"/>
    <p:sldId id="928" r:id="rId17"/>
    <p:sldId id="929" r:id="rId18"/>
    <p:sldId id="930" r:id="rId19"/>
    <p:sldId id="931" r:id="rId20"/>
    <p:sldId id="2301" r:id="rId21"/>
    <p:sldId id="2304" r:id="rId22"/>
    <p:sldId id="2302" r:id="rId23"/>
    <p:sldId id="932" r:id="rId24"/>
    <p:sldId id="933" r:id="rId25"/>
    <p:sldId id="934" r:id="rId26"/>
    <p:sldId id="935" r:id="rId27"/>
    <p:sldId id="936" r:id="rId28"/>
    <p:sldId id="937" r:id="rId29"/>
    <p:sldId id="1034" r:id="rId30"/>
    <p:sldId id="2409" r:id="rId31"/>
    <p:sldId id="1035" r:id="rId32"/>
    <p:sldId id="2410" r:id="rId33"/>
    <p:sldId id="1036" r:id="rId34"/>
    <p:sldId id="2411" r:id="rId35"/>
    <p:sldId id="2277" r:id="rId36"/>
    <p:sldId id="2412" r:id="rId37"/>
    <p:sldId id="2413" r:id="rId38"/>
    <p:sldId id="2414" r:id="rId39"/>
    <p:sldId id="2415" r:id="rId40"/>
    <p:sldId id="938" r:id="rId41"/>
    <p:sldId id="939" r:id="rId42"/>
    <p:sldId id="940" r:id="rId43"/>
    <p:sldId id="941" r:id="rId44"/>
    <p:sldId id="942" r:id="rId45"/>
    <p:sldId id="943" r:id="rId46"/>
    <p:sldId id="944" r:id="rId47"/>
    <p:sldId id="945" r:id="rId48"/>
    <p:sldId id="946" r:id="rId49"/>
    <p:sldId id="947" r:id="rId50"/>
    <p:sldId id="948" r:id="rId51"/>
    <p:sldId id="949" r:id="rId52"/>
    <p:sldId id="950" r:id="rId53"/>
    <p:sldId id="1385" r:id="rId54"/>
    <p:sldId id="2416" r:id="rId55"/>
    <p:sldId id="2417" r:id="rId56"/>
    <p:sldId id="2418" r:id="rId57"/>
    <p:sldId id="2326" r:id="rId58"/>
    <p:sldId id="2279" r:id="rId59"/>
    <p:sldId id="951" r:id="rId60"/>
    <p:sldId id="952" r:id="rId61"/>
    <p:sldId id="2419" r:id="rId62"/>
    <p:sldId id="1957" r:id="rId63"/>
    <p:sldId id="1384" r:id="rId64"/>
    <p:sldId id="954" r:id="rId65"/>
    <p:sldId id="1025" r:id="rId66"/>
    <p:sldId id="2328" r:id="rId67"/>
    <p:sldId id="955" r:id="rId68"/>
    <p:sldId id="956" r:id="rId69"/>
    <p:sldId id="957" r:id="rId70"/>
    <p:sldId id="958" r:id="rId71"/>
    <p:sldId id="959" r:id="rId72"/>
    <p:sldId id="960" r:id="rId73"/>
    <p:sldId id="961" r:id="rId74"/>
    <p:sldId id="962" r:id="rId75"/>
    <p:sldId id="963" r:id="rId76"/>
    <p:sldId id="964" r:id="rId77"/>
    <p:sldId id="965" r:id="rId78"/>
    <p:sldId id="966" r:id="rId79"/>
    <p:sldId id="967" r:id="rId80"/>
    <p:sldId id="968" r:id="rId81"/>
    <p:sldId id="2278" r:id="rId82"/>
    <p:sldId id="969" r:id="rId83"/>
    <p:sldId id="970" r:id="rId84"/>
    <p:sldId id="971" r:id="rId85"/>
    <p:sldId id="972" r:id="rId86"/>
    <p:sldId id="973" r:id="rId87"/>
    <p:sldId id="974" r:id="rId88"/>
    <p:sldId id="975" r:id="rId89"/>
    <p:sldId id="976" r:id="rId90"/>
    <p:sldId id="977" r:id="rId91"/>
    <p:sldId id="2406" r:id="rId92"/>
    <p:sldId id="2407" r:id="rId93"/>
    <p:sldId id="2408" r:id="rId94"/>
    <p:sldId id="978" r:id="rId95"/>
    <p:sldId id="979" r:id="rId96"/>
    <p:sldId id="980" r:id="rId97"/>
    <p:sldId id="981" r:id="rId98"/>
    <p:sldId id="982" r:id="rId99"/>
    <p:sldId id="983" r:id="rId100"/>
    <p:sldId id="984" r:id="rId101"/>
    <p:sldId id="985" r:id="rId102"/>
    <p:sldId id="986" r:id="rId103"/>
    <p:sldId id="987" r:id="rId104"/>
    <p:sldId id="988" r:id="rId105"/>
    <p:sldId id="989" r:id="rId106"/>
    <p:sldId id="2353" r:id="rId107"/>
    <p:sldId id="2354" r:id="rId108"/>
    <p:sldId id="2355" r:id="rId109"/>
    <p:sldId id="2356" r:id="rId110"/>
    <p:sldId id="2357" r:id="rId111"/>
    <p:sldId id="2358" r:id="rId112"/>
    <p:sldId id="2423" r:id="rId113"/>
    <p:sldId id="1387" r:id="rId114"/>
    <p:sldId id="990" r:id="rId115"/>
    <p:sldId id="991" r:id="rId116"/>
    <p:sldId id="992" r:id="rId117"/>
    <p:sldId id="993" r:id="rId118"/>
    <p:sldId id="994" r:id="rId119"/>
    <p:sldId id="995" r:id="rId120"/>
    <p:sldId id="996" r:id="rId121"/>
    <p:sldId id="997" r:id="rId122"/>
    <p:sldId id="998" r:id="rId123"/>
    <p:sldId id="999" r:id="rId124"/>
    <p:sldId id="1000" r:id="rId125"/>
    <p:sldId id="1001" r:id="rId126"/>
    <p:sldId id="1002" r:id="rId127"/>
    <p:sldId id="1003" r:id="rId128"/>
    <p:sldId id="1004" r:id="rId129"/>
    <p:sldId id="1005" r:id="rId130"/>
    <p:sldId id="1006" r:id="rId131"/>
    <p:sldId id="1007" r:id="rId132"/>
    <p:sldId id="1008" r:id="rId133"/>
    <p:sldId id="1009" r:id="rId134"/>
    <p:sldId id="1010" r:id="rId135"/>
    <p:sldId id="2315" r:id="rId136"/>
    <p:sldId id="2318" r:id="rId137"/>
    <p:sldId id="2316" r:id="rId138"/>
    <p:sldId id="2319" r:id="rId139"/>
    <p:sldId id="2317" r:id="rId140"/>
    <p:sldId id="2320" r:id="rId141"/>
    <p:sldId id="2321" r:id="rId142"/>
    <p:sldId id="2324" r:id="rId143"/>
    <p:sldId id="2322" r:id="rId144"/>
    <p:sldId id="2323" r:id="rId145"/>
    <p:sldId id="2325" r:id="rId146"/>
    <p:sldId id="2339" r:id="rId147"/>
    <p:sldId id="2340" r:id="rId148"/>
    <p:sldId id="1703" r:id="rId149"/>
    <p:sldId id="1011" r:id="rId150"/>
    <p:sldId id="1012" r:id="rId151"/>
    <p:sldId id="1013" r:id="rId152"/>
    <p:sldId id="1014" r:id="rId153"/>
    <p:sldId id="1015" r:id="rId154"/>
    <p:sldId id="1016" r:id="rId155"/>
    <p:sldId id="1017" r:id="rId156"/>
    <p:sldId id="1018" r:id="rId157"/>
    <p:sldId id="1019" r:id="rId158"/>
    <p:sldId id="2424" r:id="rId159"/>
    <p:sldId id="691" r:id="rId160"/>
    <p:sldId id="692" r:id="rId161"/>
    <p:sldId id="693" r:id="rId162"/>
    <p:sldId id="694" r:id="rId163"/>
    <p:sldId id="695" r:id="rId164"/>
    <p:sldId id="696" r:id="rId165"/>
    <p:sldId id="697" r:id="rId166"/>
    <p:sldId id="698" r:id="rId167"/>
    <p:sldId id="699" r:id="rId168"/>
    <p:sldId id="700" r:id="rId169"/>
    <p:sldId id="2425" r:id="rId170"/>
    <p:sldId id="701" r:id="rId171"/>
    <p:sldId id="702" r:id="rId172"/>
    <p:sldId id="703" r:id="rId173"/>
    <p:sldId id="704" r:id="rId174"/>
    <p:sldId id="705" r:id="rId175"/>
    <p:sldId id="706" r:id="rId176"/>
    <p:sldId id="707" r:id="rId177"/>
    <p:sldId id="708" r:id="rId178"/>
    <p:sldId id="709" r:id="rId179"/>
    <p:sldId id="710" r:id="rId180"/>
    <p:sldId id="711" r:id="rId181"/>
    <p:sldId id="712" r:id="rId182"/>
    <p:sldId id="713" r:id="rId183"/>
    <p:sldId id="714" r:id="rId184"/>
    <p:sldId id="715" r:id="rId185"/>
    <p:sldId id="716" r:id="rId186"/>
    <p:sldId id="717" r:id="rId187"/>
    <p:sldId id="718" r:id="rId188"/>
    <p:sldId id="719" r:id="rId189"/>
    <p:sldId id="720" r:id="rId190"/>
    <p:sldId id="721" r:id="rId191"/>
    <p:sldId id="722" r:id="rId192"/>
    <p:sldId id="723" r:id="rId193"/>
    <p:sldId id="724" r:id="rId194"/>
    <p:sldId id="725" r:id="rId195"/>
    <p:sldId id="726" r:id="rId196"/>
    <p:sldId id="727" r:id="rId197"/>
    <p:sldId id="728" r:id="rId198"/>
    <p:sldId id="729" r:id="rId199"/>
    <p:sldId id="730" r:id="rId200"/>
    <p:sldId id="731" r:id="rId201"/>
    <p:sldId id="732" r:id="rId202"/>
    <p:sldId id="733" r:id="rId203"/>
    <p:sldId id="734" r:id="rId204"/>
    <p:sldId id="1026" r:id="rId205"/>
    <p:sldId id="2280" r:id="rId206"/>
    <p:sldId id="1027" r:id="rId207"/>
    <p:sldId id="1028" r:id="rId208"/>
    <p:sldId id="2281" r:id="rId209"/>
    <p:sldId id="1029" r:id="rId210"/>
    <p:sldId id="2282" r:id="rId211"/>
    <p:sldId id="2283" r:id="rId212"/>
    <p:sldId id="2284" r:id="rId213"/>
    <p:sldId id="2285" r:id="rId214"/>
    <p:sldId id="2286" r:id="rId215"/>
    <p:sldId id="2287" r:id="rId216"/>
    <p:sldId id="2341" r:id="rId217"/>
    <p:sldId id="2342" r:id="rId218"/>
    <p:sldId id="2329" r:id="rId219"/>
    <p:sldId id="2343" r:id="rId220"/>
    <p:sldId id="2349" r:id="rId221"/>
    <p:sldId id="2344" r:id="rId222"/>
    <p:sldId id="2350" r:id="rId223"/>
    <p:sldId id="2346" r:id="rId224"/>
    <p:sldId id="2351" r:id="rId225"/>
    <p:sldId id="2364" r:id="rId226"/>
    <p:sldId id="2365" r:id="rId227"/>
    <p:sldId id="1030" r:id="rId228"/>
    <p:sldId id="1031" r:id="rId229"/>
    <p:sldId id="2426" r:id="rId230"/>
    <p:sldId id="2288" r:id="rId231"/>
    <p:sldId id="2289" r:id="rId232"/>
    <p:sldId id="2290" r:id="rId233"/>
    <p:sldId id="2291" r:id="rId234"/>
    <p:sldId id="2292" r:id="rId235"/>
    <p:sldId id="2293" r:id="rId236"/>
    <p:sldId id="2294" r:id="rId237"/>
    <p:sldId id="2295" r:id="rId238"/>
    <p:sldId id="2296" r:id="rId239"/>
    <p:sldId id="2298" r:id="rId240"/>
    <p:sldId id="2297" r:id="rId241"/>
    <p:sldId id="2427" r:id="rId242"/>
    <p:sldId id="2440" r:id="rId243"/>
    <p:sldId id="2428" r:id="rId244"/>
    <p:sldId id="2429" r:id="rId245"/>
    <p:sldId id="2441" r:id="rId246"/>
    <p:sldId id="2430" r:id="rId247"/>
    <p:sldId id="2431" r:id="rId248"/>
    <p:sldId id="2442" r:id="rId249"/>
    <p:sldId id="2432" r:id="rId250"/>
    <p:sldId id="2433" r:id="rId251"/>
    <p:sldId id="2443" r:id="rId252"/>
    <p:sldId id="2434" r:id="rId253"/>
    <p:sldId id="2435" r:id="rId254"/>
    <p:sldId id="2444" r:id="rId255"/>
    <p:sldId id="2436" r:id="rId256"/>
    <p:sldId id="2437" r:id="rId257"/>
    <p:sldId id="2445" r:id="rId258"/>
    <p:sldId id="2438" r:id="rId259"/>
    <p:sldId id="2439" r:id="rId260"/>
    <p:sldId id="2347" r:id="rId261"/>
    <p:sldId id="2348" r:id="rId262"/>
    <p:sldId id="2327" r:id="rId263"/>
    <p:sldId id="2330" r:id="rId264"/>
    <p:sldId id="2335" r:id="rId265"/>
    <p:sldId id="2331" r:id="rId266"/>
    <p:sldId id="2336" r:id="rId267"/>
    <p:sldId id="2332" r:id="rId268"/>
    <p:sldId id="2337" r:id="rId269"/>
    <p:sldId id="2333" r:id="rId270"/>
    <p:sldId id="2338" r:id="rId271"/>
    <p:sldId id="2334" r:id="rId272"/>
    <p:sldId id="1958" r:id="rId273"/>
    <p:sldId id="1959" r:id="rId274"/>
    <p:sldId id="1960" r:id="rId275"/>
    <p:sldId id="735" r:id="rId276"/>
    <p:sldId id="736" r:id="rId277"/>
    <p:sldId id="737" r:id="rId278"/>
    <p:sldId id="738" r:id="rId279"/>
    <p:sldId id="739" r:id="rId280"/>
    <p:sldId id="740" r:id="rId281"/>
    <p:sldId id="2446" r:id="rId282"/>
    <p:sldId id="741" r:id="rId283"/>
    <p:sldId id="742" r:id="rId284"/>
    <p:sldId id="743" r:id="rId285"/>
    <p:sldId id="744" r:id="rId286"/>
    <p:sldId id="745" r:id="rId287"/>
    <p:sldId id="746" r:id="rId288"/>
    <p:sldId id="2405" r:id="rId289"/>
    <p:sldId id="2359" r:id="rId290"/>
    <p:sldId id="2360" r:id="rId291"/>
    <p:sldId id="2361" r:id="rId292"/>
    <p:sldId id="2363" r:id="rId293"/>
    <p:sldId id="2362" r:id="rId294"/>
    <p:sldId id="2447" r:id="rId295"/>
    <p:sldId id="747" r:id="rId296"/>
    <p:sldId id="748" r:id="rId297"/>
    <p:sldId id="749" r:id="rId298"/>
    <p:sldId id="750" r:id="rId299"/>
    <p:sldId id="2309" r:id="rId300"/>
    <p:sldId id="2311" r:id="rId301"/>
    <p:sldId id="2310" r:id="rId302"/>
    <p:sldId id="751" r:id="rId303"/>
    <p:sldId id="752" r:id="rId304"/>
    <p:sldId id="753" r:id="rId305"/>
    <p:sldId id="754" r:id="rId306"/>
    <p:sldId id="755" r:id="rId307"/>
    <p:sldId id="757" r:id="rId308"/>
    <p:sldId id="758" r:id="rId309"/>
    <p:sldId id="759" r:id="rId310"/>
    <p:sldId id="760" r:id="rId311"/>
    <p:sldId id="761" r:id="rId312"/>
    <p:sldId id="762" r:id="rId313"/>
    <p:sldId id="2452" r:id="rId314"/>
    <p:sldId id="763" r:id="rId315"/>
    <p:sldId id="764" r:id="rId316"/>
    <p:sldId id="765" r:id="rId317"/>
    <p:sldId id="2451" r:id="rId318"/>
    <p:sldId id="766" r:id="rId319"/>
    <p:sldId id="767" r:id="rId320"/>
    <p:sldId id="2455" r:id="rId321"/>
    <p:sldId id="2453" r:id="rId322"/>
    <p:sldId id="2454" r:id="rId323"/>
    <p:sldId id="2305" r:id="rId324"/>
    <p:sldId id="2307" r:id="rId325"/>
    <p:sldId id="2306" r:id="rId326"/>
    <p:sldId id="2308" r:id="rId327"/>
    <p:sldId id="768" r:id="rId328"/>
    <p:sldId id="770" r:id="rId329"/>
    <p:sldId id="2450" r:id="rId330"/>
    <p:sldId id="771" r:id="rId331"/>
    <p:sldId id="2449" r:id="rId332"/>
    <p:sldId id="778" r:id="rId333"/>
    <p:sldId id="779" r:id="rId334"/>
    <p:sldId id="780" r:id="rId335"/>
    <p:sldId id="781" r:id="rId336"/>
    <p:sldId id="782" r:id="rId337"/>
    <p:sldId id="2312" r:id="rId338"/>
    <p:sldId id="2313" r:id="rId339"/>
    <p:sldId id="2314" r:id="rId340"/>
    <p:sldId id="783" r:id="rId341"/>
    <p:sldId id="784" r:id="rId342"/>
    <p:sldId id="785" r:id="rId343"/>
    <p:sldId id="786" r:id="rId344"/>
    <p:sldId id="787" r:id="rId345"/>
    <p:sldId id="788" r:id="rId346"/>
    <p:sldId id="789" r:id="rId347"/>
    <p:sldId id="790" r:id="rId348"/>
    <p:sldId id="2459" r:id="rId349"/>
    <p:sldId id="791" r:id="rId350"/>
    <p:sldId id="792" r:id="rId351"/>
    <p:sldId id="793" r:id="rId352"/>
    <p:sldId id="794" r:id="rId353"/>
    <p:sldId id="796" r:id="rId354"/>
    <p:sldId id="797" r:id="rId355"/>
    <p:sldId id="798" r:id="rId356"/>
    <p:sldId id="799" r:id="rId357"/>
    <p:sldId id="800" r:id="rId358"/>
    <p:sldId id="801" r:id="rId359"/>
    <p:sldId id="802" r:id="rId360"/>
    <p:sldId id="803" r:id="rId361"/>
    <p:sldId id="2457" r:id="rId362"/>
    <p:sldId id="2458" r:id="rId363"/>
    <p:sldId id="804" r:id="rId364"/>
    <p:sldId id="805" r:id="rId365"/>
    <p:sldId id="806" r:id="rId366"/>
    <p:sldId id="807" r:id="rId367"/>
    <p:sldId id="2383" r:id="rId368"/>
    <p:sldId id="2390" r:id="rId369"/>
    <p:sldId id="2384" r:id="rId370"/>
    <p:sldId id="2385" r:id="rId371"/>
    <p:sldId id="2387" r:id="rId372"/>
    <p:sldId id="2391" r:id="rId373"/>
    <p:sldId id="2388" r:id="rId374"/>
    <p:sldId id="2394" r:id="rId375"/>
    <p:sldId id="2389" r:id="rId376"/>
    <p:sldId id="2395" r:id="rId377"/>
    <p:sldId id="2392" r:id="rId378"/>
    <p:sldId id="2393" r:id="rId379"/>
    <p:sldId id="2396" r:id="rId380"/>
    <p:sldId id="2397" r:id="rId381"/>
    <p:sldId id="2401" r:id="rId382"/>
    <p:sldId id="2398" r:id="rId383"/>
    <p:sldId id="2402" r:id="rId384"/>
    <p:sldId id="2399" r:id="rId385"/>
    <p:sldId id="2403" r:id="rId386"/>
    <p:sldId id="2400" r:id="rId387"/>
    <p:sldId id="2404" r:id="rId388"/>
    <p:sldId id="2456" r:id="rId389"/>
    <p:sldId id="808" r:id="rId390"/>
    <p:sldId id="809" r:id="rId391"/>
    <p:sldId id="810" r:id="rId392"/>
    <p:sldId id="811" r:id="rId393"/>
    <p:sldId id="812" r:id="rId394"/>
    <p:sldId id="813" r:id="rId395"/>
    <p:sldId id="814" r:id="rId396"/>
    <p:sldId id="815" r:id="rId397"/>
    <p:sldId id="816" r:id="rId398"/>
    <p:sldId id="817" r:id="rId399"/>
    <p:sldId id="818" r:id="rId400"/>
    <p:sldId id="819" r:id="rId401"/>
    <p:sldId id="820" r:id="rId402"/>
    <p:sldId id="821" r:id="rId403"/>
    <p:sldId id="822" r:id="rId404"/>
    <p:sldId id="823" r:id="rId405"/>
    <p:sldId id="824" r:id="rId406"/>
    <p:sldId id="2420" r:id="rId407"/>
    <p:sldId id="2421" r:id="rId408"/>
    <p:sldId id="825" r:id="rId409"/>
    <p:sldId id="826" r:id="rId410"/>
    <p:sldId id="827" r:id="rId411"/>
    <p:sldId id="828" r:id="rId412"/>
    <p:sldId id="829" r:id="rId413"/>
    <p:sldId id="830" r:id="rId414"/>
    <p:sldId id="831" r:id="rId415"/>
    <p:sldId id="832" r:id="rId416"/>
    <p:sldId id="833" r:id="rId417"/>
    <p:sldId id="834" r:id="rId418"/>
    <p:sldId id="835" r:id="rId419"/>
    <p:sldId id="836" r:id="rId420"/>
    <p:sldId id="837" r:id="rId421"/>
    <p:sldId id="838" r:id="rId422"/>
    <p:sldId id="839" r:id="rId423"/>
    <p:sldId id="840" r:id="rId424"/>
    <p:sldId id="841" r:id="rId425"/>
    <p:sldId id="842" r:id="rId426"/>
    <p:sldId id="843" r:id="rId427"/>
    <p:sldId id="844" r:id="rId428"/>
    <p:sldId id="845" r:id="rId429"/>
    <p:sldId id="846" r:id="rId430"/>
    <p:sldId id="847" r:id="rId431"/>
    <p:sldId id="848" r:id="rId432"/>
    <p:sldId id="849" r:id="rId433"/>
    <p:sldId id="850" r:id="rId434"/>
    <p:sldId id="851" r:id="rId435"/>
    <p:sldId id="852" r:id="rId436"/>
    <p:sldId id="853" r:id="rId437"/>
    <p:sldId id="854" r:id="rId438"/>
    <p:sldId id="855" r:id="rId439"/>
    <p:sldId id="856" r:id="rId440"/>
    <p:sldId id="857" r:id="rId441"/>
    <p:sldId id="858" r:id="rId442"/>
    <p:sldId id="859" r:id="rId443"/>
    <p:sldId id="860" r:id="rId444"/>
    <p:sldId id="861" r:id="rId445"/>
    <p:sldId id="862" r:id="rId446"/>
    <p:sldId id="863" r:id="rId447"/>
    <p:sldId id="864" r:id="rId448"/>
    <p:sldId id="865" r:id="rId449"/>
    <p:sldId id="866" r:id="rId450"/>
    <p:sldId id="867" r:id="rId451"/>
    <p:sldId id="868" r:id="rId452"/>
    <p:sldId id="869" r:id="rId453"/>
    <p:sldId id="870" r:id="rId454"/>
    <p:sldId id="871" r:id="rId455"/>
    <p:sldId id="872" r:id="rId456"/>
    <p:sldId id="873" r:id="rId457"/>
    <p:sldId id="874" r:id="rId458"/>
    <p:sldId id="875" r:id="rId459"/>
    <p:sldId id="876" r:id="rId460"/>
    <p:sldId id="877" r:id="rId461"/>
    <p:sldId id="878" r:id="rId462"/>
    <p:sldId id="879" r:id="rId463"/>
    <p:sldId id="880" r:id="rId464"/>
    <p:sldId id="881" r:id="rId465"/>
    <p:sldId id="882" r:id="rId466"/>
    <p:sldId id="883" r:id="rId467"/>
    <p:sldId id="884" r:id="rId468"/>
    <p:sldId id="885" r:id="rId469"/>
    <p:sldId id="886" r:id="rId470"/>
    <p:sldId id="887" r:id="rId471"/>
    <p:sldId id="888" r:id="rId472"/>
    <p:sldId id="2448" r:id="rId473"/>
    <p:sldId id="889" r:id="rId474"/>
    <p:sldId id="890" r:id="rId475"/>
    <p:sldId id="891" r:id="rId476"/>
    <p:sldId id="892" r:id="rId477"/>
    <p:sldId id="893" r:id="rId478"/>
    <p:sldId id="894" r:id="rId479"/>
    <p:sldId id="895" r:id="rId480"/>
    <p:sldId id="896" r:id="rId481"/>
    <p:sldId id="897" r:id="rId482"/>
    <p:sldId id="898" r:id="rId483"/>
    <p:sldId id="899" r:id="rId484"/>
    <p:sldId id="900" r:id="rId485"/>
    <p:sldId id="901" r:id="rId486"/>
    <p:sldId id="902" r:id="rId487"/>
    <p:sldId id="903" r:id="rId488"/>
    <p:sldId id="904" r:id="rId489"/>
    <p:sldId id="905" r:id="rId490"/>
    <p:sldId id="906" r:id="rId491"/>
    <p:sldId id="907" r:id="rId492"/>
    <p:sldId id="2352" r:id="rId493"/>
    <p:sldId id="908" r:id="rId494"/>
    <p:sldId id="909" r:id="rId495"/>
    <p:sldId id="910" r:id="rId496"/>
    <p:sldId id="911" r:id="rId497"/>
    <p:sldId id="912" r:id="rId498"/>
    <p:sldId id="913" r:id="rId499"/>
    <p:sldId id="914" r:id="rId500"/>
    <p:sldId id="915" r:id="rId501"/>
    <p:sldId id="916" r:id="rId502"/>
    <p:sldId id="917" r:id="rId503"/>
    <p:sldId id="918" r:id="rId504"/>
    <p:sldId id="919" r:id="rId505"/>
    <p:sldId id="920" r:id="rId506"/>
    <p:sldId id="921" r:id="rId507"/>
    <p:sldId id="922" r:id="rId508"/>
    <p:sldId id="923" r:id="rId509"/>
    <p:sldId id="924" r:id="rId510"/>
    <p:sldId id="925" r:id="rId511"/>
    <p:sldId id="926" r:id="rId512"/>
    <p:sldId id="2367" r:id="rId513"/>
    <p:sldId id="2379" r:id="rId514"/>
    <p:sldId id="2368" r:id="rId515"/>
    <p:sldId id="2369" r:id="rId516"/>
    <p:sldId id="2370" r:id="rId517"/>
    <p:sldId id="2371" r:id="rId518"/>
    <p:sldId id="2372" r:id="rId519"/>
    <p:sldId id="2373" r:id="rId520"/>
    <p:sldId id="2374" r:id="rId521"/>
    <p:sldId id="2375" r:id="rId522"/>
    <p:sldId id="2376" r:id="rId523"/>
    <p:sldId id="2377" r:id="rId524"/>
    <p:sldId id="2378" r:id="rId525"/>
    <p:sldId id="2380" r:id="rId526"/>
    <p:sldId id="2381" r:id="rId527"/>
    <p:sldId id="2382" r:id="rId528"/>
  </p:sldIdLst>
  <p:sldSz cx="9906000" cy="6858000" type="A4"/>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2">
          <p15:clr>
            <a:srgbClr val="A4A3A4"/>
          </p15:clr>
        </p15:guide>
        <p15:guide id="2" pos="3137">
          <p15:clr>
            <a:srgbClr val="A4A3A4"/>
          </p15:clr>
        </p15:guide>
      </p15:sldGuideLst>
    </p:ext>
    <p:ext uri="{2D200454-40CA-4A62-9FC3-DE9A4176ACB9}">
      <p15:notesGuideLst xmlns:p15="http://schemas.microsoft.com/office/powerpoint/2012/main">
        <p15:guide id="1" orient="horz" pos="2945">
          <p15:clr>
            <a:srgbClr val="A4A3A4"/>
          </p15:clr>
        </p15:guide>
        <p15:guide id="2" pos="222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700F7"/>
    <a:srgbClr val="FFFF66"/>
    <a:srgbClr val="0000FF"/>
    <a:srgbClr val="6699FF"/>
    <a:srgbClr val="000099"/>
    <a:srgbClr val="0000CC"/>
    <a:srgbClr val="FF66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51" autoAdjust="0"/>
    <p:restoredTop sz="94690" autoAdjust="0"/>
  </p:normalViewPr>
  <p:slideViewPr>
    <p:cSldViewPr>
      <p:cViewPr varScale="1">
        <p:scale>
          <a:sx n="113" d="100"/>
          <a:sy n="113" d="100"/>
        </p:scale>
        <p:origin x="834" y="114"/>
      </p:cViewPr>
      <p:guideLst>
        <p:guide orient="horz" pos="2172"/>
        <p:guide pos="3137"/>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45"/>
        <p:guide pos="222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emf"/><Relationship Id="rId1" Type="http://schemas.openxmlformats.org/officeDocument/2006/relationships/image" Target="../media/image1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t>‹#›</a:t>
            </a:fld>
            <a:endParaRPr lang="en-US" altLang="zh-CN"/>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80.67227" units="1/cm"/>
          <inkml:channelProperty channel="Y" name="resolution" value="40.29851" units="1/cm"/>
          <inkml:channelProperty channel="T" name="resolution" value="1" units="1/dev"/>
        </inkml:channelProperties>
      </inkml:inkSource>
      <inkml:timestamp xml:id="ts0" timeString="2021-09-21T12:09:04.753"/>
    </inkml:context>
    <inkml:brush xml:id="br0">
      <inkml:brushProperty name="width" value="0.05292" units="cm"/>
      <inkml:brushProperty name="height" value="0.05292" units="cm"/>
      <inkml:brushProperty name="color" value="#FF0000"/>
    </inkml:brush>
  </inkml:definitions>
  <inkml:trace contextRef="#ctx0" brushRef="#br0">1270 3828 0,'105'0'32,"-52"0"-17,71 0-15,17 0 16,124 0-1,34 17 1,125 19 0,-195-19-1,18-17-15,18 18 32,-195-18-17,-35 0 1,-17 0 15,-18 17-15,35 1-1,-17-18 1</inkml:trace>
  <inkml:trace contextRef="#ctx0" brushRef="#br0" timeOffset="944.9198">1058 4339 0,'88'0'31,"-17"0"-31,264 53 16,71-18 15,-71-35-15,-71 0-1,-17-17 1,0-1 0,-35 0-1,-106 18-15,-18 0 16,-18 0-16,-17 0 16,0-17-16,0 17 15,-18 0 1</inkml:trace>
  <inkml:trace contextRef="#ctx0" brushRef="#br0" timeOffset="5688.5639">6456 5503 0,'141'0'47,"-36"0"-31,-34 0-16,-18 0 31,-35 0-15,-1 0 31</inkml:trace>
  <inkml:trace contextRef="#ctx0" brushRef="#br0" timeOffset="15833.0532">4974 2752 0,'-35'0'0,"-1"0"16,19 0 0,-36 53-1,35 52 17,18 1-17,18-18 1,35-17-1,0 17 1,-18-53 0,-18-17-16,1 0 15,0-18-15,-1 0 16,54 17 0,-36-17-1,-17 0 1,52-53-1,-17-35 1,-17 0 0,-1-35-1,-35 34 17,0 37-17,0 16 1,-18 19-1,-88-19 1,-158 19 0,-424 17-1,441 0 1,-265 53 0,477-53-1,35 17 157</inkml:trace>
  <inkml:trace contextRef="#ctx0" brushRef="#br0" timeOffset="17263.6388">6191 2716 0,'141'71'32,"-17"-36"-17,34 1-15,72-1 16,369 18 0,89-53-1,-476 0 1,-177 0-1,-35-18 17,0 0-17,-35 18-15,0-52 16</inkml:trace>
  <inkml:trace contextRef="#ctx0" brushRef="#br0" timeOffset="17687.5437">8237 2540 0,'0'0'0,"35"0"15,18 18-15,71 105 16,-71-35 0,-36-52-1,-17 17-15,0 70 32,-53 36-17,-52-1 1,-54 1-1,-18-18 1,107-88-16,17-53 16,18 36-16,-1-36 15,19 0-15</inkml:trace>
  <inkml:trace contextRef="#ctx0" brushRef="#br0" timeOffset="18462.8247">10407 2028 0,'-18'89'16,"-35"52"-16,-106 247 31,-17 53-15,17-35-1,89-160 1,52-157 0,18-72-1,18-70 48,123-370-32,-35 247-31</inkml:trace>
  <inkml:trace contextRef="#ctx0" brushRef="#br0" timeOffset="18745.9872">10389 2505 0,'18'0'0,"52"141"15,-17 0 1,71 141 0,-36 36-1,-53-107 1,0-17 0,-35-158-1,-70-36 32,-36-71-47,-70-52 16,34-36-1</inkml:trace>
  <inkml:trace contextRef="#ctx0" brushRef="#br0" timeOffset="18946.6482">10160 3140 0,'0'0'0,"70"-18"94,71 0-94,18 1 15,-18-18-15,53-1 16,353-175-1</inkml:trace>
  <inkml:trace contextRef="#ctx0" brushRef="#br0" timeOffset="19631.1464">11483 2381 0,'0'0'0,"-53"0"0,17 0 16,19 0 0,17 18-1,0 0 1,17 34-1,19 1 1,-19-35 0,1 53-1,0 87 1,-18 125 0,0 69-1,-36 72 1,36 87-1,0-317 1,0-141 0,0-35-16,0 17 15,0-17 17</inkml:trace>
  <inkml:trace contextRef="#ctx0" brushRef="#br0" timeOffset="28222.4069">12647 2134 0,'-36'36'15,"-69"175"1,34-34 0,36-72-1,35-34 1,17-18-1,19-35 1,-1-18 0,36-18-1,-1-88 1,-35-17 15,-35 52-31,0-17 16,0 70-16,0-17 15,0 17 1</inkml:trace>
  <inkml:trace contextRef="#ctx0" brushRef="#br0" timeOffset="29454.8549">13017 2170 0,'-53'70'0,"0"54"16,18 34-1,17 19 1,18-54 0,53-52-1,18-18 1,-18-36-1,-36-17 1,1-17 0,35-54-16,53-158 15,-71 123 1,0 35 0,-35-17-1,0 18 1,0 34-1</inkml:trace>
  <inkml:trace contextRef="#ctx0" brushRef="#br0" timeOffset="29914.2257">13723 2434 0,'0'0'0,"-36"124"16,36-54-1,0 18-15,71 1 16,-18-19-1,0-17 1,-18-53 0,0-18-1,54-193 1,-72-54 15,-34 71-15,-19 71-1,19 105-15,17 0 16,-18 18 31,0 0-47,18 53 16,-70 71-1</inkml:trace>
  <inkml:trace contextRef="#ctx0" brushRef="#br0" timeOffset="30547.5338">14905 2240 0,'0'0'0,"-36"71"0,19-18 16,-1-36-1,18 19 1,0-19-1,0 1 1,18-18 0,-1 0 15,36-18-15,35-52-16,-52 17 15,-1 0-15,-17 35 16,-18-35-16,0 18 15,0 17-15,0 1 16,0-1 0,-53 18 31,35 0-32</inkml:trace>
  <inkml:trace contextRef="#ctx0" brushRef="#br0" timeOffset="30996.463">15557 2399 0,'0'0'0,"0"18"16,0 34-16,-17 72 16,52-1-1,0-70 17,18-17-17,-18-36-15,1 17 16,-19-17-16,36 0 15,18-88-15,-1-35 16,-34-36-16,-19 35 0,-17 19 16,-17-107-1,-19 106 1,19 71 0,-19 70 46,36 36-46,-35-19-16,17 1 15</inkml:trace>
  <inkml:trace contextRef="#ctx0" brushRef="#br0" timeOffset="31398.0571">15875 2258 0,'0'17'15,"35"36"-15,-17-17 16,52 52 0,-17-35-1,0 0 1,-18-36-1,-17-17 1,17-17 0,0-54-16,-17-70 15,-18 88 1,0-17 0,-18-19-1,1 89 1,17-17-1,-18 17 1,18 35 15,-17 18-15,17 0 0</inkml:trace>
  <inkml:trace contextRef="#ctx0" brushRef="#br0" timeOffset="31782.2497">16245 2364 0,'18'17'16,"-1"19"-16,1 16 15,17 1 1,36 18-1,-36-18 1,0-36 0,-17-17-1,17-52 1,-17-1-16,-18-53 16,0 71-1,0-18-15,-18 0 16,1 17-1,-1 19 1,0-1 15,1 18-15,17 18 0,0-1-1</inkml:trace>
  <inkml:trace contextRef="#ctx0" brushRef="#br0" timeOffset="32230.3154">16651 2364 0,'0'35'0,"0"0"0,17 0 16,36 71-1,-17-53 1,-1 0 0,0-53 15,-17 0-15,-18-18-1,0 1 1,35-142-1,-35 53 1,-18 53 0,18 36-1,-17 17 1,-36-18 0,0 53-1,18 18 1,-1 18-1,-52-36 1,-18-17 0</inkml:trace>
  <inkml:trace contextRef="#ctx0" brushRef="#br0" timeOffset="34974.3923">12629 3739 0,'-53'89'47,"53"-36"-47,0 17 15,0-35 1,0 36-1,18-18 1,-1-53 0,1 0-1,-18 18 1,0-36 31,0 0-32,35-35-15,18-17 16,0-18 0,-53 52-1,18 1-15,-18-53 16,0 17 15,-35 36-15,35 0-1,-18 35 1,0 0 93,1 0-93,-1 17 0,0 1-1,1 0 1,-1-1 0,0-17-1,18 18 1,-17 0-1,-1-18 1,18 17-16,-17 1 16,-1-18-16,18 17 15,-18 1 1</inkml:trace>
  <inkml:trace contextRef="#ctx0" brushRef="#br0" timeOffset="35791.9878">13070 3563 0,'0'53'15,"-18"53"1,-17 17-16,18 54 16,-1-89-1,18-35-15,0 0 16,0-36-1,0-34 79</inkml:trace>
  <inkml:trace contextRef="#ctx0" brushRef="#br0" timeOffset="36151.2288">13458 3669 0,'0'35'16,"0"53"0,0-17-16,18 52 15,-18-34 17,0-72-32,17 1 15,1-18 32,53-71 16</inkml:trace>
  <inkml:trace contextRef="#ctx0" brushRef="#br0" timeOffset="36531.548">14058 3563 0,'0'35'31,"0"71"-31,0-35 16,0 70 0,18-53-1,-18-35 1,17-35 0,-17-1-16,18-17 31,-1 0 0,1 0 16,-18-17-31,53-54-16</inkml:trace>
  <inkml:trace contextRef="#ctx0" brushRef="#br0" timeOffset="36992.4662">14781 3598 0,'0'36'16,"0"17"-1,0 88 1,0-88-16,0-18 15,0 0-15,0 0 0,0-17 16,0 0 0,18-18-1,-18 17 17</inkml:trace>
  <inkml:trace contextRef="#ctx0" brushRef="#br0" timeOffset="37511.2648">15293 3651 0,'0'18'31,"0"17"-31,0-17 16,0 17 0,0 18-1,0 0 1,0-35-1,0-1 32,0 1-15,0-1-17</inkml:trace>
  <inkml:trace contextRef="#ctx0" brushRef="#br0" timeOffset="38271.2622">15698 3669 0,'0'35'47,"0"0"-47,0 18 15,-17 36 1,17-19 0,0 1-1,0-1 1,-18-34 0,18-19-1</inkml:trace>
  <inkml:trace contextRef="#ctx0" brushRef="#br0" timeOffset="38793.359">16210 3598 0,'-18'36'15,"1"17"1,-19 35 0,-34 70-1,34-52-15,1-17 16,18-19-16,-1 1 16,0-36-16,1 18 15,17-36 16</inkml:trace>
  <inkml:trace contextRef="#ctx0" brushRef="#br0" timeOffset="39774.9141">18009 2311 0,'0'17'16,"0"1"-1,53 0 1,70-1 0,-52-17-16,88 0 15,-53 0 1,-36 0-16,54 0 16,-54 0-1</inkml:trace>
  <inkml:trace contextRef="#ctx0" brushRef="#br0" timeOffset="40213.2495">18785 2170 0,'0'0'15,"18"0"-15,17 0 16,18 53 0,0 17-1,-18 1 17,-35-36-32,0 0 15,0 18-15,0-18 0,-18 18 16,-123 71-1,-35-1 1,53-52 0,70-36-1,35-35 1,0 0 31,1-18-32</inkml:trace>
  <inkml:trace contextRef="#ctx0" brushRef="#br0" timeOffset="41031.5208">19861 2364 0,'0'0'0,"-53"105"16,36-69-1,17 17-15,0 17 16,52-17 0,1-18-1,-35-35 17,0 18-17,-1-18 1,36-35-1,0-18-15,-18-18 16,18 1-16,-35-1 0,0 18 16,17-17-1,-35-1 1,0 54 0,0-19-1,-18 19 1,1-1-1,-1 18 1,-53-18 0,-17 18-1,-71 71 17,71-36-32,18 36 0</inkml:trace>
  <inkml:trace contextRef="#ctx0" brushRef="#br0" timeOffset="41800.8495">17603 3634 0,'18'17'16,"0"1"-1,70 17-15,0 0 16,18-17-16,53 0 16,-1-1-16,142-17 15,-194 0 1,-71 0-1,-35-35 79,0-18-78</inkml:trace>
  <inkml:trace contextRef="#ctx0" brushRef="#br0" timeOffset="42213.1945">18679 3369 0,'0'0'16,"18"0"-16,0 0 0,34 0 15,19 35 1,0 18 0,-36 0-1,0 0 1,-17 0 15,-18 0-31,0 53 16,-18-53-16,-17 0 15,-124 52 1,0 19 0,36-71-1,70-18 1,-18-35 0,36 0-1,0-18 1,17-17-1,18 18-15</inkml:trace>
  <inkml:trace contextRef="#ctx0" brushRef="#br0" timeOffset="42913.0443">19561 3193 0,'0'105'16,"-17"19"-16,-54 70 15,-17 71 1,17-71 0,1-36-1,52-87 17,18-36-17,0-17 1,0-71 93</inkml:trace>
  <inkml:trace contextRef="#ctx0" brushRef="#br0" timeOffset="43514.3771">19544 3933 0,'17'0'15,"18"0"1,1 0-1,-1 0 1,0 0 0,-17 0-1,0 36 1,-1-19 0,-17 89-1,-35 18 1,-36-18-1,-17-54 1,18-16 0,52-36-16,36 0 78,-1 0-63,1 0 1,176-36 0,53-16-1,-159 16 1,-17-17 0,-54 53-16,-17-17 78,0-1-78,-17-17 15,-1 0-15,-35-124 16</inkml:trace>
  <inkml:trace contextRef="#ctx0" brushRef="#br0" timeOffset="44199.9378">19949 3440 0,'0'-18'15,"88"18"48,-17 0-48,-18 0-15,17 0 16,1 0 0,-53 0-1,-1 0 17,19 0-17,-19 0 32,-17 18-16,0 105-31,0 1 16,-70 70 0,-36 70-1,-35-17 1,0-35-1,17-1 1,54-87 0,52-54-1,18-17 17</inkml:trace>
  <inkml:trace contextRef="#ctx0" brushRef="#br0" timeOffset="50223.5726">5609 4180 0,'176'-35'15,"18"0"-15,106-18 16,423-71 0,-458 107-16,-71-18 15,-35 17-15,-71 18 16,0-18-16,-70 18 15,-1 0 1</inkml:trace>
  <inkml:trace contextRef="#ctx0" brushRef="#br0" timeOffset="50431.7565">7355 3881 0,'35'0'0,"-17"0"15,0 0 1,-1 0 0,36 17-16,71-17 15,17 18-15,0-18 16,88 0-16</inkml:trace>
  <inkml:trace contextRef="#ctx0" brushRef="#br0" timeOffset="51886.8935">22595 3210 0,'-18'0'15,"1"0"-15,-18 53 32,-18 177-17,53-107 1,35-17-1,-17-71-15,17-17 16,0-1-16,-17-17 16,52 0-1,-34 0-15,-1-35 16,0 0-16,-35 17 16,0-17-16,35-53 15,-17 0 1,0 17-1,-18 0 1,-18 18 0,0 36 15,1-18-15,-19 35-1,19 0 1,-1 0-1</inkml:trace>
  <inkml:trace contextRef="#ctx0" brushRef="#br0" timeOffset="52646.7803">23318 3510 0,'0'0'0,"36"-17"0,-36-19 15,17 19 16,1 17 16,-1 35-31,1-17 0,-18-1-16,18 18 15,17 1-15,0-1 16,1-17-1,-1-1 1,0-17 0,0 0 15,1 0-15,17 0-1,0-17 1,-18-19-1,-18 1 1,-17 17 0,0 1-1,18-1 1</inkml:trace>
  <inkml:trace contextRef="#ctx0" brushRef="#br0" timeOffset="53190.5455">24094 3228 0,'0'70'15,"0"19"1,0-19-16,-17 54 31,17-71-31,-18 17 16,18-52-16,0-1 15,0 1 48</inkml:trace>
  <inkml:trace contextRef="#ctx0" brushRef="#br0" timeOffset="53865.3091">24447 3281 0,'0'0'0,"18"0"16,-1 0 0,1 0-16,0 0 15,-1 0 1,1 17-16,17 19 15,-17 17 1,0-36-16,-18 1 16,0 17-16,0 18 15,-18 18 17,-53-18-17,1 0 1,52-36-1,1 1 1,-1-1 0,36-17 31,-1-17-32,18 17-15,18 0 16,36-18-1,-54 1 1,-18 17 15,-17-18 1,18 18-17,-18-35 63</inkml:trace>
  <inkml:trace contextRef="#ctx0" brushRef="#br0" timeOffset="55118.8928">24518 2928 0,'0'-18'31,"35"18"16,53 0-31,-53 0-16,18 18 15,0-18 1,71 35 0,-89-35-16,36 0 15,-54 0 1,19 0 0,-1 0-1,53 0 1,-53 0-1,18 0 1,-35 0 0,-1 0-1,1 18 1,0-18 0,-36 71 124,-35 34-140,0 36 16,0-17-1,-70 211 1,35 36 0,-18-36-1,35-177-15,1 54 16,70-141 0,-36 17-16,-16 18 15,34-36 1,0-17-1,18-35 1</inkml:trace>
  <inkml:trace contextRef="#ctx0" brushRef="#br0" timeOffset="58029.8693">5521 6103 0,'-18'0'16,"0"0"-1,1 0 1,-1 0-16,-17 0 15,0 0 1,-18 0 0,17 0-1,1 0 17,0 0-17,17 0-15,-35 18 16,36-1-16,-1-17 15,-70 18 1,35 17 0,18-35-1,-1 18 1,19 0 0,-54 34-1,36 1 1,-36 18-1,18 35 1,36 0 0,-1-71-16,0 88 31,18-70-31,0 0 16,0 53-1,0-53 1,18 0-1,17-18 1,1-17 0,17-1-1,-1-17 1,72 0 0,52-17-1,1-71 1,-71 35-16,88-53 15,-142 71 1,-16-1-16,17-17 16,-36 18-1,-17 0 17,18-36-17,-3070 18 1,6086-17-1,-3051 34 1,-19-16 0,36 34-1,-35 0 1,17 18-16,1-17 16,-1 17-1,18-18 1,-35 0-16,0 1 15,17 17 1,0-18 0,1 18 15,17-18-15,-18 18-1,0 0 1,1 0-1,-1 0 157,1 0-172,-19 18 16</inkml:trace>
  <inkml:trace contextRef="#ctx0" brushRef="#br0" timeOffset="58807.238">6456 6720 0,'35'0'47,"71"-17"-47,141-36 16,-18 18 0,-106 17-1,1 0 1,-1 18-1,18 0 1,-123 0 0</inkml:trace>
  <inkml:trace contextRef="#ctx0" brushRef="#br0" timeOffset="59214.4085">7479 6244 0,'194'35'16,"-106"18"0,18 18-1,-18-18-15,0 0 16,-88-36-16,18-17 15,-71 71 48,-18 0-63,18-1 16,-35-35-16,35 1 15,-70-1 1,-36-17-1,124-18 1</inkml:trace>
  <inkml:trace contextRef="#ctx0" brushRef="#br0" timeOffset="60158.9949">9930 6068 0,'0'53'15,"0"35"-15,0 53 16,0 88-1,0-70 1,-17 35 0,17-106-1,0-70 17,-18-18-17</inkml:trace>
  <inkml:trace contextRef="#ctx0" brushRef="#br0" timeOffset="60960.8465">10160 6050 0,'0'0'0,"53"-17"15,-18 17-15,18 0 16,-18 0 0,18 17-1,-53 1-15,18-1 16,-1-17-1,-17 18 32,-17 0-31,-54 70 0,-123 53-1,71-18 1,34-52-1,72-53 1,17-1 0,35 19 31,18-1-47,141 53 15,-123-70 1,-54 17-1,1-35 1,-18 18 15,0-1-15,0 36 0,-124 35-1,-87 18 1,122-88-16,37-1 15,34 1-15,0-18 16</inkml:trace>
  <inkml:trace contextRef="#ctx0" brushRef="#br0" timeOffset="62209.684">12365 5680 0,'-36'0'47,"-34"0"-31,52 0-1,18 35 79,0-17-78,0 17-1,18 0-15,17 18 16,18 0 0,-53-18-1,0 1 17,0 87-17,-53-52-15,0 34 16,-17-16-16,17 34 0,0-17 15,17-35 1,19 34-16,17-16 16,0-54-16,0 0 15,17 36 1,19-18 0,-1 35-1,-17-35 1,17 35-1,-17-35 1,-18 17 0,0 1-1,0 35 17,0-71-32,-18 53 15,0-53-15,18 1 16,-17-36 140</inkml:trace>
  <inkml:trace contextRef="#ctx0" brushRef="#br0" timeOffset="63016.5786">12929 5697 0</inkml:trace>
  <inkml:trace contextRef="#ctx0" brushRef="#br0" timeOffset="63255.1404">12858 5486 0</inkml:trace>
  <inkml:trace contextRef="#ctx0" brushRef="#br0" timeOffset="63768.4771">12876 5433 0,'0'35'31,"0"36"-15,0 87-1,0 107 1,-18-53-1,18-54 1,0-69 0,0-72-16,0 1 15,0-1-15,53-69 141,0 16-125</inkml:trace>
  <inkml:trace contextRef="#ctx0" brushRef="#br0" timeOffset="64414.8108">13493 5838 0,'0'36'31,"0"17"-31,0 35 16,18-53-1,17 0 17,-17-35-32,0 18 15,-1-18-15,1 0 31,35 0-31,-36-18 16,1-34 0,-18-19-1,-18 0 1,-34 1 0,34 35-1,-35-1 1,-18 19-1,-34 17 1,69 0-16,1 0 31</inkml:trace>
  <inkml:trace contextRef="#ctx0" brushRef="#br0" timeOffset="65681.276">14305 5662 0,'-53'53'0,"35"35"16,1-17 0,34-18-1,36-18 1,-18-35 0,-35 18-16,18-18 15,-18 17-15,18-17 16,-18 18-1,0-36 17,17-35-32,19-17 31,-36 17-15,0 18-1,0 17 1,0 0 15,-18 18-15,18-17 15,35 17 16</inkml:trace>
  <inkml:trace contextRef="#ctx0" brushRef="#br0" timeOffset="66129.9359">14640 5803 0,'0'0'0,"0"53"15,0 18 1,0-1-16,35 18 16,-35-52-16,36-1 15,-1-17 1,0-18 0,36-36-1,52-193 1,-88 53-1,-35 35 1,-17 70 0,-1 53-1,18 1 17,0 34 61,53 36-77</inkml:trace>
  <inkml:trace contextRef="#ctx0" brushRef="#br0" timeOffset="66614.2344">15381 5768 0,'0'0'15,"0"35"-15,0 0 16,0-17 0,0 35-1,17-18 1,1 1-1,17-36 1,-17 17 0,17-34 15,18-54-31,-18 18 16,-17-35-1,-18 17 1,0 36-16,0-18 15,0 36 1,0-1 0,-18 0 31,1 18-32,-1 0 1,1 18 15,17 0-15</inkml:trace>
  <inkml:trace contextRef="#ctx0" brushRef="#br0" timeOffset="67047.8859">15786 5697 0,'0'0'0,"0"18"16,18 0 0,0-1-16,-1 71 15,1-52 1,0-19 0,17 36-1,-17-35 1,-1-18-16,1 18 15,0-18-15,-1 0 0,18-36 16,-17-52 0,-18 0-1,-18 35 1,1 0 0,-1 18-1,1 17 1,-1 18 31,18 18-16,18-1-15,-1 1-1,1 0-15</inkml:trace>
  <inkml:trace contextRef="#ctx0" brushRef="#br0" timeOffset="67519.5971">16192 5821 0,'18'88'31,"-1"-53"-31,19 36 32,-1-36-17,0-35 1,-17 0-1,35-17 1,-18-89 0,-17 17-1,-18-16 1,0 34 0,0 53-16,0 1 15,0-1-15,-18 18 16,18-17-16,0 34 78,0 1-62</inkml:trace>
  <inkml:trace contextRef="#ctx0" brushRef="#br0" timeOffset="68031.1972">16633 5768 0,'0'0'0,"18"18"0,-1 17 15,1 0-15,35 18 16,-35-35 0,17-18-1,-17 0 17,17 0-17,0-53 1,-17 0-16,17 18 15,-17-1-15,-18 1 0,0 0 16,0-1 0,0 1-1,-18 0 1,0 0 0,-17 17-1,17 18 1,1 0-1,-1 0 17,1 0-17,-36 35-15,-71 1 32,36-1-32,17 18 15,-34-18-15</inkml:trace>
  <inkml:trace contextRef="#ctx0" brushRef="#br0" timeOffset="69278.7754">12982 6703 0,'0'70'31,"0"1"-31,-18 35 16,18 35-1,0 18 1,0-71 0,0-53-1,0-17 1</inkml:trace>
  <inkml:trace contextRef="#ctx0" brushRef="#br0" timeOffset="69913.3353">13652 6914 0,'0'53'16,"0"18"-16,35 17 15,-17-35 17,17-18-17,-17-17 1,0-18-1,-1 0 1,1 0 0,52-18-1,-34-17 1,-1 0-16,0-36 16,-17 18-1,-18 18-15,0-18 16,-53 18-1,18 0 1,-18-1 0,0 19-1,18 17 17,17 0-17,71 35 79,0 0-94,17-17 16,19-18-16</inkml:trace>
  <inkml:trace contextRef="#ctx0" brushRef="#br0" timeOffset="70362.9347">14428 6862 0,'0'35'0,"0"35"15,0 36-15,0-53 16,0 106-1,0-53 1,0-53 0,0-36-16,0 1 31,71-106 63,17-18-94,-17 18 15</inkml:trace>
  <inkml:trace contextRef="#ctx0" brushRef="#br0" timeOffset="70697.4374">14763 6950 0,'18'70'31,"0"-17"-15,-1 0 0,1 53-1,0-18 1,-1-35-1,-17-35 1,71-71 78,-36 35-94,18-52 15</inkml:trace>
  <inkml:trace contextRef="#ctx0" brushRef="#br0" timeOffset="71063.781">15240 6862 0,'0'17'32,"0"36"-32,0 0 15,0 70 1,17 36 0,-17-53-1,18-53 1,-18-18-1,18-17 1,-18-89 62,53 18-62,-36-17-16,1 52 15</inkml:trace>
  <inkml:trace contextRef="#ctx0" brushRef="#br0" timeOffset="71695.9047">15698 6967 0,'0'18'31,"0"35"-16,0-18-15,0 36 16,0-1 0,0-34-1,0-1-15,0 0 32,0 36-17,0-54 1,0 1 15,0-53 78</inkml:trace>
  <inkml:trace contextRef="#ctx0" brushRef="#br0" timeOffset="73215.2954">16210 7020 0,'0'53'32,"0"-18"-32,0 1 15,0 52 1,0 35-1,0-52 1,0-18 0,0-18-1,0-17 1</inkml:trace>
  <inkml:trace contextRef="#ctx0" brushRef="#br0" timeOffset="73663.634">16527 7056 0,'0'17'31,"0"36"-31,0 18 16,0-18-1,0 0-15,0 52 32,0-34-17,0 17 1,0-35-1,0-35 1,-17-18 62,-19-53-78</inkml:trace>
  <inkml:trace contextRef="#ctx0" brushRef="#br0" timeOffset="75713.7356">17674 5856 0,'35'0'63,"53"0"-63,1 0 15,52 0 1,106 18-1,-71-1 1,-17 1 0,-36-18-1,-105 0 1,-18-18 0,0 1 30,0-19-30,0 19-16</inkml:trace>
  <inkml:trace contextRef="#ctx0" brushRef="#br0" timeOffset="76097.8919">18662 5644 0,'35'0'16,"0"0"-1,0 18 1,36 35-16,-36-18 16,36 36-1,-18-1 1,-53-34-1,0-1 1,0 18 0,-53 17-1,0-34 17,53-19-32,-18-17 15,1 0 16,-1 0-15,-17 0 0</inkml:trace>
  <inkml:trace contextRef="#ctx0" brushRef="#br0" timeOffset="76797.1878">19297 5362 0,'17'71'31,"-17"52"-31,0 1 0,0-18 16,-17-36-16,-1 1 15,-17 87 1,17-105-16,18 71 16,-18-71-1,1-18-15,17 0 16,17-35 62,1-70-62,-18 17-16,0 18 15</inkml:trace>
  <inkml:trace contextRef="#ctx0" brushRef="#br0" timeOffset="77397.4157">19667 5697 0,'0'0'0,"18"0"16,-1 18 0,-17 0-1,0-1 1,0 54-1,-53-1 1,-17 19 0,-18-19-1,35 1 1,53-54 31,17-17-32,1 0 1,0 0-16,52 0 16,18 0-16,71 0 15,-141-17 1,-1 17 0,19 0-1,-36-18 63,17 18-62,72-53-16</inkml:trace>
  <inkml:trace contextRef="#ctx0" brushRef="#br0" timeOffset="78181.2298">20478 5609 0,'0'0'16,"0"-17"-16,0-1 16,18-35-1,-18 35-15,0 1 16,0-1 0,-18 0-1,-17 1-15,-35-18 16,-19 35-1,36 0 1,36 0 0,17 35 15,0 0-15,17 36-1,36 34 1,18 1-1,-18-35-15,-18-36 16,-35 0-16,18 1 0,-1-1 16,-17 18-1,0 17 1,0 1 0,-17 0-1,-71-1 1,-36-35-1,36-35 1,70 0 0,-17-17-1,17-36 17,18 0-32,18-18 15,0 1-15,52-1 0,1 18 16,52-35-1,-105 70 1,17 36 47,-35 53-63,0-18 0,-17 17 15,-72 18-15</inkml:trace>
  <inkml:trace contextRef="#ctx0" brushRef="#br0" timeOffset="79022.7919">17321 7267 0,'35'0'32,"71"0"-17,18 18-15,-1 0 16,36-1 0,17 1-1,-88-18 1,-35 0-1</inkml:trace>
  <inkml:trace contextRef="#ctx0" brushRef="#br0" timeOffset="79440.6355">17833 6914 0,'123'0'31,"18"53"-31,53 53 15,-88-53 1,-53 0 0,-35-53-16,-18 18 31,0-1-31,0 19 16,-36 52-1,1-18 1,-18 19-1,18-54 1,35-18 0,-18-17 77</inkml:trace>
  <inkml:trace contextRef="#ctx0" brushRef="#br0" timeOffset="81302.7119">19191 6738 0,'0'35'31,"0"54"-31,17-37 16,19 37 0,-36-36-1,0-18 1,17-18-16,-17 1 15,18-18-15,-18 18 16,0-1 0,0 1-1,0 0 17</inkml:trace>
  <inkml:trace contextRef="#ctx0" brushRef="#br0" timeOffset="82581.2656">19914 6579 0,'-35'0'16,"-53"0"-1,52 36 1,19-19 0,17 36-1,0 0 1,17 0 0,19-18-1,-36-88 48,17 0-63,1 18 15,-1 0-15,19 0 32,-1 35-17,-35-18 1,0 71 62,18 53-78,-18-18 16,17 53-16,1 35 15,-18-17-15,0-18 16,0-35-16,0-35 15,0-18-15,18-18 16,17-106 78,35 1-94,36-36 15</inkml:trace>
  <inkml:trace contextRef="#ctx0" brushRef="#br0" timeOffset="82879.9246">20478 6844 0,'18'35'0,"0"18"16,-18 0-16,35 35 31,-17 18-31,-1-71 32,1 1-17,-18-19 1,-18-17 15,1 18-15,-1-18-1,-17 18 1</inkml:trace>
  <inkml:trace contextRef="#ctx0" brushRef="#br0" timeOffset="104935.1103">21554 6227 0,'0'88'47,"0"0"-47,36 35 15,-19-34 1,-17-19-16,0 71 16,0-123-16,0 0 15,0-1 48</inkml:trace>
  <inkml:trace contextRef="#ctx0" brushRef="#br0" timeOffset="105546.8369">21907 6297 0,'18'0'0,"35"0"15,0 35-15,-18-17 16,-17 17-16,34 18 31,-34-18-31,-18-17 0,0 70 32,-18 1-17,-34-1 1,16-18-1,-52 1 1,18-18 0,52-36-1,36-17 63,17-17-62,-18 17 0,19-36-16,52 1 31,-18-18-15,1 18-1,-53 35-15</inkml:trace>
  <inkml:trace contextRef="#ctx0" brushRef="#br0" timeOffset="106413.7657">22507 6438 0,'-18'-17'16,"18"52"93,18-18-109,17 19 16,-17-1-16,17 0 15,-35 36 17,0-18-32,0 0 15,0 0-15,-18 17 0,1 1 16,-54 70-1,1-35 1,-18-53 0,-18-18-1,53-35 1,53-53 31,53-71-47,35 19 15,18-54-15,52-17 16,19 17-16,-1-18 16,-17 1-16,0-18 31,-89 106-15,-52 70-1,0 18 1,-1-18-1,1 18 17,-36 18-17,-35 35 1,-53 71 0,71-89-16</inkml:trace>
  <inkml:trace contextRef="#ctx0" brushRef="#br0" timeOffset="106902.4763">23142 6615 0,'18'0'31,"34"17"-31,1-17 16,53 18 0,194-18-1,-176 0-15,-89 0 16,18 0-16,-53-18 0,17 18 15</inkml:trace>
  <inkml:trace contextRef="#ctx0" brushRef="#br0" timeOffset="107480.5355">24236 6209 0,'0'35'0,"0"36"16,0-1-1,-18 177 1,0 0-1,1-18 1,17-105 0,0-89-1,0-17 1,17-18 15,19 0-15,158-124-1,-124 1 1,-52 70 0</inkml:trace>
  <inkml:trace contextRef="#ctx0" brushRef="#br0" timeOffset="108363.7599">24694 6209 0,'0'0'0,"-53"18"15,53-1-15,-35 36 16,35 18 0,0-18-1,0-1 1,18 1 0,17 0-1,-18-17 1,19-19-1,-19-17 1,19 0 0,-19 0 15,1-17-15,0-19-1,-18-17 1,0 18-1,0 141 48,-18-18-47,0 36-16,-17-1 15,17 89 1,-17-36-1,35-70 1,0-88-16,0 17 16,35-53 93,71-88-109,-35 36 16,35-36-16</inkml:trace>
  <inkml:trace contextRef="#ctx0" brushRef="#br0" timeOffset="108713.2407">25523 6227 0,'0'70'16,"0"18"-1,-17 36 1,-89 193-1,17-70 1,19-53 0,52-123-1,18-54 1,-17 1 15,-54-53 0,36 35-31,0-53 16</inkml:trace>
  <inkml:trace contextRef="#ctx0" brushRef="#br0" timeOffset="109536.5">24676 6368 0,'36'0'78,"-36"17"-78,17-17 16,-17 18 0,0 17-1,0 0 1,0 36-1,18-18 1,-18 0 0,0-35-1</inkml:trace>
  <inkml:trace contextRef="#ctx0" brushRef="#br0" timeOffset="116096.4781">6314 9419 0,'-17'0'0,"-1"0"15,0 0 1,-17 0-1,-18-17 1,-35-1 0,0 0-1,0 1 1,35 17-16,0 0 16,-18 0-16,18 0 15,0 0-15,-17 0 16,-1 0-1,18 0 1,18 0 0,0 35 15,-36 18-15,18 0-1,1 17 1,-1 1-1,0 17 1,0 0 0,35 36-1,0-71-15,18 70 16,0-70 0,0-18-16,18 53 15,17 18 1,18-17-1,18-1 1,70-18 0,71 18-1,-36-70 17,-88-18-32,18 0 15,-35 0-15,-18-18 0,35 1 16,-35-1-1,176-123 1,-158 71 0,17-36-1,-35 17 1,-18 1 0,-17 18-1,-18 17 1,0 0-1,-18-18 1,-35 1 0,0 35-1,0-18 17,0 35-32,18-17 15,0 35-15,35-18 16,-18 18-1,-17 0 1,-36 0 0</inkml:trace>
  <inkml:trace contextRef="#ctx0" brushRef="#br0" timeOffset="116997.7653">6738 10019 0,'88'0'47,"18"0"-31,35-18-1,-71 1 1,19-1-16,-54 18 16,-17 0-16,-1 0 31,1 0-31,-1 0 16,19 0-1,-1 0 1,-17 0-1,17 0 1,-17 18 0,17-18 15,-18 0-31,-17 17 16,36-17-1,-1 0 1,-17 0-1,-1 0-15,1 0 16,0 0 15,-1 0-15,1 18 0,0-18-1,-1 0 1,1 0-1,-1 0 17</inkml:trace>
  <inkml:trace contextRef="#ctx0" brushRef="#br0" timeOffset="117713.4555">7778 9560 0,'-17'0'31,"17"18"0,0 17-15,0-17-1,17 35 1,-17-18 0,0 18-1,18-18 1,0 1 0,-18-1-1,0 0 1,17 18-1,-17-18 1,0 1 0,-17 16-16,-1 1 15,0 0 17,-17 0-17,-18 0 1,-17 0-1,-54 35 1,89-70 0,-18 17-1,35-35-15,-35 18 16,36-1 0,-1-17-16,-88 0 15,53 0 1,36 0-1</inkml:trace>
  <inkml:trace contextRef="#ctx0" brushRef="#br0" timeOffset="118714.6841">10460 9525 0,'-36'0'0,"-52"18"16,18 52-1,-19 212 1,89-211 0,0-18-16,18 0 15,17-36 17,18 1-17,-35-18 1,17 0-1,0 0 1,1 0 0,-19 0-16,1 0 15,52-35-15,-17 0 0,18 17 16,70-17 0,-35-1-1,0 36 1,-36-17-1,-34 17 1</inkml:trace>
  <inkml:trace contextRef="#ctx0" brushRef="#br0" timeOffset="119514.1972">12329 8255 0,'0'0'0,"-70"18"16,17 17-16,35 18 16,1 35-1,17 0 1,17-17 0,18-18-1,1 17 1,-19 1-1,1 17 1,-18 0-16,0 177 16,0-89-1,0-17-15,-35 194 32,17-1-17,18-34 1,0-89-1,0-88 1,0-52 0,0-54-1,0-17 1,0-1 31,0 1 31,0-1-78</inkml:trace>
  <inkml:trace contextRef="#ctx0" brushRef="#br0" timeOffset="120575.3816">12982 8608 0,'-35'35'32,"-1"89"-17,1-1-15,-18 106 16,0-52-1,53-124 1,0-36 0,0-34 77</inkml:trace>
  <inkml:trace contextRef="#ctx0" brushRef="#br0" timeOffset="120936.465">13158 8749 0,'0'88'31,"0"18"-15,0 141-1,0-35 1,0-124-16,0-18 15,0-52-15,0 0 16,36-107 78,-1 54-94</inkml:trace>
  <inkml:trace contextRef="#ctx0" brushRef="#br0" timeOffset="121564.6731">13493 9031 0,'0'88'31,"18"18"-31,17-53 32,1-35-17,-19-18 1,-17-18-1,0-17 1,0-18 0,-17-18-1,-1 1 1,-17 34 0,17 1-1,0 35 16,1 0-15,-18 18 0,35-1-1,0 1 1,-18 0 0,18-1-1,-18 1 1</inkml:trace>
  <inkml:trace contextRef="#ctx0" brushRef="#br0" timeOffset="122376.176">14869 8996 0,'0'0'0,"-70"141"15,34-88-15,36 17 16,0-17 0,36-17-1,-19-36 1,1 0 0,0 0 15,70-36-31,-18-87 15,-52 70 1,-18-88 0,0 88-1,0 0 17,-18 53-17,71 0 79</inkml:trace>
  <inkml:trace contextRef="#ctx0" brushRef="#br0" timeOffset="122767.8297">15416 9013 0,'0'0'0,"-53"71"15,36-18-15,-19 53 32,36-36-17,18-17 1,0-17-1,17-36 1,0 17 0,18-70-16,-18-35 15,1 18-15,-36-54 0,17 36 16,-17-36 0,-17 71-1,52 89 95</inkml:trace>
  <inkml:trace contextRef="#ctx0" brushRef="#br0" timeOffset="123174.6694">15663 8890 0,'0'18'16,"0"70"-1,0 0 1,18-35-1,17-18 1,-17-17 0,-1-18-1,18-18 1,-17-35 0,53-53-1,-71 1 1,0 34-1,-18 18 1,0 36 0,1 17 15</inkml:trace>
  <inkml:trace contextRef="#ctx0" brushRef="#br0" timeOffset="123575.9621">16016 8872 0,'0'0'0,"-18"71"15,18-36-15,0 36 16,0-1 0,35-34-1,-17-19 1,0-17 0,17 0-1,18-176 1,-35 70-1,-1 35 1,1 36 0,-18 0-1,0 17 1,0 36 46</inkml:trace>
  <inkml:trace contextRef="#ctx0" brushRef="#br0" timeOffset="124115.3651">16386 8784 0,'0'71'16,"-17"-36"0,17 18-1,0 53 1,0-71-16,0 0 15,0-17-15,17-18 16,18-35 15,1-54-15,-1-52 0,-17 53-1,-18 71 1,0-1-1,0 0 1,-36 18 31,1 0-31,0 0-1,-53 0 1,35 18-1,-18 0 1,18-18 0,-17 35-1</inkml:trace>
  <inkml:trace contextRef="#ctx0" brushRef="#br0" timeOffset="125215.9624">12700 9984 0,'17'0'32,"-34"194"-17,-19-18 1,19-35-1,17-17 1,0-19 0,0-34-1,0-53 1</inkml:trace>
  <inkml:trace contextRef="#ctx0" brushRef="#br0" timeOffset="125710.7537">13299 9966 0,'0'106'32,"0"-36"-17,0 19 1,0 175-1,-17-176 1,17 18 0,0-53-1,0-35-15,0-1 16</inkml:trace>
  <inkml:trace contextRef="#ctx0" brushRef="#br0" timeOffset="126346.7949">13511 10301 0,'53'53'31,"-53"-18"-15,53 54 15,-18-54-31,-35-18 16,35 1-16,-17 0 16,0-1-1,17-17 16,0-35-31,-17 0 16,0-36 0,-18-35-1,-18 36 1,0 35 0,1 35-1,-1 0 1,0 0 46,1 17 1,-1 1-63,0-1 15,1 1 1</inkml:trace>
  <inkml:trace contextRef="#ctx0" brushRef="#br0" timeOffset="127081.062">14675 10125 0,'-17'106'0,"-19"-18"16,19 88-1,-19-35 1,19-17-1,17-54 1,0-52 0,0 0-1,0-71 32,17 0-31,89-88-1,-53 52-15</inkml:trace>
  <inkml:trace contextRef="#ctx0" brushRef="#br0" timeOffset="127497.6153">15099 10107 0,'0'18'0,"0"52"16,0 1-1,0 35 1,0-18-1,0 18 1,0-53 0,0-36-1,-18 19 1,18-19 0,-18-17 46,18-17-31</inkml:trace>
  <inkml:trace contextRef="#ctx0" brushRef="#br0" timeOffset="128049.2515">15540 10213 0,'-18'53'31,"0"0"-31,1 0 15,17 0-15,0 35 16,-18-53-16,18 18 16,0 0-1,0 0 1,0-18 0,0 0-1,0-17 1,-18-18 109</inkml:trace>
  <inkml:trace contextRef="#ctx0" brushRef="#br0" timeOffset="129014.5177">16016 10266 0,'0'17'31,"0"36"-15,0 18-16,-18-18 15,-52 123 1,17-17 0,35-36-1,-17-70 1,35-17 0,0-19-1,0-34 63,53-54-78,0 18 16,17-17-16</inkml:trace>
  <inkml:trace contextRef="#ctx0" brushRef="#br0" timeOffset="129332.0811">16263 10389 0,'0'124'31,"0"-89"-31,0 36 16,0 52-1,0-17 1,0-18 0,0-70 15,-18-1-15,18 1-1,-18-18 1,18 18-1</inkml:trace>
  <inkml:trace contextRef="#ctx0" brushRef="#br0" timeOffset="132271.7775">17374 8961 0,'53'0'47,"0"0"-47,17 0 15,89 0 1,123 0 0,-17-18-1,-124 0 1,-106 1 0</inkml:trace>
  <inkml:trace contextRef="#ctx0" brushRef="#br0" timeOffset="132630.6681">18503 8784 0,'35'0'16,"0"18"-1,1-1-15,34 89 16,-34-35 0,-19-18-1,-17-18-15,0 71 32,-17-36-17,-89 19 1,-124-1-1,-34-35 1,158-36-16,35 1 16,54-18-16,-1 0 0,1 0 31</inkml:trace>
  <inkml:trace contextRef="#ctx0" brushRef="#br0" timeOffset="139114.4732">19279 8872 0,'-53'177'0,"18"17"16,-89 141-1,54-106 1,52-141 0,0-52-1,71-160 95,53-17-110</inkml:trace>
  <inkml:trace contextRef="#ctx0" brushRef="#br0" timeOffset="139881.8737">20090 8908 0,'0'0'0,"-35"0"16,0 0-16,17-18 15,-17 18-15,17 0 16,18 18-1,0-1 1,18 1-16,0 17 16,-1-35-1,1 0-15,-1 18 32,19-1-17,-19-17 1,-17-17 62,0-18-78,0 17 16,-17 18 15,-1 18 0,0 140-15,1-17-16,-18 89 15,-18 52 17,35-141-17,18-88 1,-18-53 15,1-71-15,17-52-1,0-36 1</inkml:trace>
  <inkml:trace contextRef="#ctx0" brushRef="#br0" timeOffset="140413.7583">20461 8961 0,'70'35'46,"-34"-18"-46,-19 36 16,19-17 0,-19-19-1,-17 1 1,0 0 0,0 17-1,-17 0 1,-1 0-1,0-17 1,18 17 0,18-35 15,17 18-15,36 0-1,-18-18 1,-36 0-1,19 0 1,-19 0 0,18 0-1,1 0 1,-19 0 0,1 0-1</inkml:trace>
  <inkml:trace contextRef="#ctx0" brushRef="#br0" timeOffset="141119.2955">16951 10883 0,'35'0'16,"35"0"-1,19 0-15,105 0 32,-159 0-32,36 0 15,-36 0 1</inkml:trace>
  <inkml:trace contextRef="#ctx0" brushRef="#br0" timeOffset="141481.783">17462 10619 0,'35'53'15,"1"-1"1,-1 1-1,-17 0 1,-18-35 0,0 0-1,-18 34 1,-35 37 0,18-72-16,17 19 15,-17-19-15,35 1 16,-18-18-16,1 0 31,-19-88-15</inkml:trace>
  <inkml:trace contextRef="#ctx0" brushRef="#br0" timeOffset="144473.0643">18168 10760 0,'17'0'63,"1"0"-47,0 0-16,-1 0 15,19-18 1,-1 18-1,0 0 1,-17 0 0,-1 0 15,1 0-15,17 0-1,-17 18-15,0-18 31,-18 17 32,0 1-47,-18 17-16,0 1 15,-35 69 1,-17 1-1,-18-18 1,52-35 0,1-35-1,35 0 17,-18-18-1,36 0 125,17 0-156,1 0 16,17 0-16,17 0 31,36-18-15,0 0-1,-53 1 1,-18 17-1</inkml:trace>
  <inkml:trace contextRef="#ctx0" brushRef="#br0" timeOffset="145399.3332">18679 10442 0,'36'0'15,"16"0"-15,1 36 16,53 16 0,18 19-1,-18-18 1,-54 0-1,-16-18 1,-19-17 0,-17 17 15,0-17-31,0-1 16,0 54-16,-35-36 15,-71 89 1,18-19-1,0-16 1,53-54 0,35-17-1,17-18 63,18 0-78,36 0 16,17-36-16,53-17 16,-35 36-1,-71-1 17,-17 18-17,0 0 48,-1-18-63,1 18 15,0-35-15,-1 18 16,19-19-16</inkml:trace>
  <inkml:trace contextRef="#ctx0" brushRef="#br0" timeOffset="146047.9828">19967 10231 0,'18'0'16,"34"0"0,-34 17-1,-18 1 32,0 17-47,0 53 16,-18 36-1,-34 17 1,-19 35 0,36-17-1,35-71 17,35-17-17,18-18 1,-35-53-16,17 17 15,-18-17-15,1 0 47,-18 18-31,0 35 0,-88 88-1,53-53 1,17-35-1,0-53 48,-52-70-47,17-19-16,0-34 15,18 35-15</inkml:trace>
  <inkml:trace contextRef="#ctx0" brushRef="#br0" timeOffset="148413.3383">22648 9225 0,'-35'177'16,"-18"-54"-16,-18 124 15,-35 53 17,18-89-17,71-158 1,17-35-1,105-18 64,37-53-64</inkml:trace>
  <inkml:trace contextRef="#ctx0" brushRef="#br0" timeOffset="149130.6772">22860 9437 0,'0'0'0,"-36"0"0,-17 53 16,-17 17-16,-18 71 15,35-35 1,53-35 0,0-54-1,17-17 17,-17 18-17,18-18 1,35-35-1,35-36-15,53-52 16,-70 70-16,-36-18 16,36-17-1,-71 53 1,0 17 0,-18 71 30,-17 88-30,17 0 0,-17-17-16,-18 123 31,18-124-31,17-35 16,0-17-16,18-36 0,0-17 15,0 0 1,-17-54 46,-1-34-46</inkml:trace>
  <inkml:trace contextRef="#ctx0" brushRef="#br0" timeOffset="150007.7807">23195 9737 0,'0'0'0,"17"0"78,1 0-47,-18 17-15,0 1-1,0 35 1,0-18-16,-53 53 16,18-35-16,0 0 0,-18 35 15,17-17 1,19-36 0</inkml:trace>
  <inkml:trace contextRef="#ctx0" brushRef="#br0" timeOffset="150513.8576">23742 10160 0,'17'0'78,"-17"18"-16,-17-1-46</inkml:trace>
  <inkml:trace contextRef="#ctx0" brushRef="#br0" timeOffset="151314.7717">23442 10231 0,'0'-36'16,"70"-17"-1,54-70 1,-1 17-1,-87 71 1,-1 35 47,18 53-63,-18 0 15,18-18-15,0 53 16,-18-70-1,-17 17-15,-1 0 16,1-35 0,-18 18-16,0 0 31,-18-18 0,54-18-15,87-70-16,-17 35 15</inkml:trace>
  <inkml:trace contextRef="#ctx0" brushRef="#br0" timeOffset="151914.3529">24800 9666 0,'18'0'0,"-1"0"16,1 0-1,0 35 1,-1 18 0,1 0-1,-18-35-15,0 70 16,0-35 0,-35 0-16,-71 106 15,0 17 1,53-123-1,35-18 1,18-17 0,18-18 31,0 0-32,17 0 1,71-71-1,105-52 1,1-1 0,-53 19-1,-89 69 1,-70 19 0,0-1-16</inkml:trace>
  <inkml:trace contextRef="#ctx0" brushRef="#br0" timeOffset="152367.7287">25470 9613 0,'36'18'32,"-36"17"-17,17 124 1,-17 0 0,0 35-1,-17-53 1,17-53-1,-18-53 1,36-35 31,-1 0-31,54 0-1,105-141 1,-52 0-1,-72 18 1,-34 52 0,-18-35-1</inkml:trace>
  <inkml:trace contextRef="#ctx0" brushRef="#br0" timeOffset="152913.6455">26070 9666 0,'18'0'63,"-18"-18"-63,0 54 31,17-1-31,-17 53 16,0 0-1,0 36-15,0 140 16,0-175 0,0-1-16,71 106 15,-1-53 1,1-70-1,-18-19 1,-36-52 15,-17 18-15,0 17 0,0 18-1,-35 0 1,-35 18-16,-19-18 15,-34 0-15,-1-18 0,-17 18 16,-35 0 0,123-53-1,18 17 1,0-17 0,-18-35-1</inkml:trace>
  <inkml:trace contextRef="#ctx0" brushRef="#br0" timeOffset="157775.4189">3951 12153 0,'0'18'16,"53"-1"15,53 1-31,-36-18 15,124 18 1,-106-1 0,-17 19-1,35-1 17,-18 0-32,141 18 15,-52-18-15,34-17 16,407-18-1,669 0 1,248-18 0,-248 18-1,-122 0 1,-248 0 0,-88 18-1,-71-18 1,-246 0-1,-36 0 1,-299 0-16,158 53 16,-141-35-1,0-1-15,335 19 32,335-36-17,336 0 1,-142 0-1,-247 0 1,1 88 0,34-35-1,72-36 1,-389-17-16,-106 0 16,-35 0-16,-123 0 15,17 0-15,265 36 16,17 34-1,-17-35 1,70 1 0,-334-36-1,-19 0-15,160 0 32,-142-18-17,-18-35 1,-70 18-1,-17-18 1,-54 18 0,124-1-1,177-17 1,158 36 0,-194 17-1,-230 0 1,-140 0 15,-36 0 32</inkml:trace>
  <inkml:trace contextRef="#ctx0" brushRef="#br0" timeOffset="180599.8167">6191 12894 0,'0'0'0,"0"-18"0,-18 18 32,1 0-1,17-17-15,-36 17-1,-17-18 1,18 18-1,0-18 1,0 1 0,-18-18-1,0 35 1,0-36 0,0 36-1,35 0-15,-35-17 16,36 17-1,-1 0-15,-52 0 16,-36 0 0,53 0-1,0 0 1,-35 0 0,35 17-1,-18-17 1,18 18-1,18-18-15,0 18 16,17-18-16,0 0 16,-52 35-1,52-35-15,-52 53 16,34-36 0,1 19-16,-18 17 15,0 17 1,0 1-1,18-36 1,0 36 0,17-19 15,1 1-15,-1 18-1,18-18-15,0-18 16,0 0-16,0 1 0,0-1 15,0 36 1,35 34 0,1 1-1,52 35 1,53 18 0,35 0-1,54 17 1,34-35-1,1-53 1,17-70 0,-35-71 15,17-53-15,-158 36-16,106-54 15,-177 89-15,18-18 16,35-53-1,-35 18 1,-53 0 0,18 0-1,-18-18 1,-35 0 0,-1 36-1,-17-72 1,18 54-1,-18-18 1,36 89-16,-36-54 16,17 54-1,36-19 1,-35 19 0,0-19-1,-18 1 1,0 35-1,18-35 1,17 35 0,0 0-1,1 0 32,17-18-31,-18 18 31,-88 0 62,71 0-93</inkml:trace>
  <inkml:trace contextRef="#ctx0" brushRef="#br0" timeOffset="181615.1799">7972 13617 0,'18'0'47,"35"0"-31,0 0-16,0 0 0,0 0 15,17 0 1,71-35 0,1 17-1,-54 18 1,-53 0-1</inkml:trace>
  <inkml:trace contextRef="#ctx0" brushRef="#br0" timeOffset="181880.5093">8572 13353 0,'18'35'15,"-18"-17"1,17-1 0,1 1-16,-18-1 15,18 19-15,-18-1 0,0 18 16,0 53-1,-71 17 1,-123 1 0,53-18-1,88-71 1</inkml:trace>
  <inkml:trace contextRef="#ctx0" brushRef="#br0" timeOffset="182581.8503">10883 12947 0,'0'0'0,"-53"0"16,0 0-16,0 18 15,0-1-15,36 19 16,-1-1-16,18-18 16,0 36-16,53 71 15,17-36 1,36 0-1,0 0 1,-35-52 0,17-1-16,53-35 15,-88-53 17,-36-18-17,-17 1 1,18 17-1,-18 35-15</inkml:trace>
  <inkml:trace contextRef="#ctx0" brushRef="#br0" timeOffset="183647.7531">10689 12912 0,'0'35'0,"0"106"15,0-17 1,35 140 0,-17-52-1,-1-89 1,-17-87-1,-35-54 32,-71-264-15,106 158-32</inkml:trace>
  <inkml:trace contextRef="#ctx0" brushRef="#br0" timeOffset="184031.5863">10706 13018 0,'18'0'16,"88"17"0,211 71-1,1 1 1,-159-72-1,-159 1-15,17-18 16,-17 35 0,-35 36-1,-177 123 1,-70 35 0,35-70-1,36-36 1,140-88-1,53-35 17,18-70-17,0-36 1,53 36 0,35-36-16</inkml:trace>
  <inkml:trace contextRef="#ctx0" brushRef="#br0" timeOffset="184815.9629">12012 12912 0,'0'0'0,"0"35"15,0-17 1,0-1-16,0 1 16,0 0-16,53 34 15,-18 1 17,0 53-17,1 123 1,-19 36-1,-17 35 1,0-141-16,0-1 16,0-16-16,-53-19 0,36 0 15,-1 19 1,0-72 0,18-52 15,-17-18 63,-1 17-63,18 1-16</inkml:trace>
  <inkml:trace contextRef="#ctx0" brushRef="#br0" timeOffset="185767.1681">13017 12665 0,'0'70'32,"-17"-17"-17,-1 35 1,18 1-16,0 16 16,0-52-1,0-17 1,-18-36 62</inkml:trace>
  <inkml:trace contextRef="#ctx0" brushRef="#br0" timeOffset="186199.1611">13388 12647 0,'0'35'16,"0"124"-1,-18-35 1,18-54-1,0-17 1,0-35 0</inkml:trace>
  <inkml:trace contextRef="#ctx0" brushRef="#br0" timeOffset="186983.1319">13705 12771 0,'0'17'47,"0"36"-47,0 18 31,0-36-31,0 0 16,-18 36-1,18-36-15,0-17 16,0 17-16,-17 0 0,17-17 15,0 0 1,0-1 0</inkml:trace>
  <inkml:trace contextRef="#ctx0" brushRef="#br0" timeOffset="187623.7561">13917 13018 0,'0'0'0,"-18"0"0,0 17 15,18 1 1,18-1 0,0 1-1,35 17 1,0 1-1,-18-36 1,71 0 0,-53-89-1,-36-16 1,-17 52 0,0 35-1,-17 0-15,-19-17 16,19 35-1,-19 0 17,1 0-32,18 0 15,-1 0-15,-17 0 32,35 18-17,-18-18 1,0 0 62</inkml:trace>
  <inkml:trace contextRef="#ctx0" brushRef="#br0" timeOffset="188747.2878">14763 12647 0,'-88'71'16,"35"34"-16,-17 72 15,70-18 17,88-54-17,18-52 1,0-53-1,-1-17-15,1-89 16,-35-53-16,-18 53 0,-36-17 16,-17-36-1,-17 53 1,-1 71 0,0 35 30,1 0-30,-18 18 0,17-18-1,18 17-15</inkml:trace>
  <inkml:trace contextRef="#ctx0" brushRef="#br0" timeOffset="189127.3233">15487 12841 0,'0'0'0,"0"71"15,0-1-15,-18 18 16,18 18 0,53-53-1,-18-35-15,0-1 16,-17-17-16,17 18 15,89-71 17,-89 0-32,0-53 0,-17 36 0,-18-71 31,-35 53-15,-18-1-1,18 89 1</inkml:trace>
  <inkml:trace contextRef="#ctx0" brushRef="#br0" timeOffset="189548.1957">15981 12859 0,'0'17'0,"0"19"16,0 34-1,17-17 1,36 18-1,0-36 1,-35-35 0,-1 0-1,19-53 1,-19-53 0,-17 36-16,0-1 15,0 18-15,0 36 16,-35-36-16,35 35 15,-18 18 1,1 0 15,-1 0-15,0 71 0,1-19-1,-1-34-15</inkml:trace>
  <inkml:trace contextRef="#ctx0" brushRef="#br0" timeOffset="190032.0734">16227 12859 0,'18'0'16,"0"17"0,-1 1-1,19 17 1,-19-17-1,-17 0-15,36-1 16,-19-17 0,-17-53 15,18 18-15,-1-36-1,-17 1 1,0 35-1,0 17 1,-17 18 0,-1 0 15</inkml:trace>
  <inkml:trace contextRef="#ctx0" brushRef="#br0" timeOffset="191208.1782">17004 13000 0,'88'0'47,"71"0"-47,-18 0 15,194-18 1,-71 1 0,-158 17-1,-71 0 1</inkml:trace>
  <inkml:trace contextRef="#ctx0" brushRef="#br0" timeOffset="191608.4613">18027 12753 0,'0'0'0,"17"0"0,19 18 15,69 70 1,-69-18 0,-19-34-1,-17-1-15,0 35 16,-17-34-1,-1-19-15,-70 54 16,17-1 0,18-52-1,36 0 1,-1-1 0,0-17 46,1 0-46</inkml:trace>
  <inkml:trace contextRef="#ctx0" brushRef="#br0" timeOffset="193062.7381">12911 14182 0,'-17'17'15,"-19"89"-15,36-53 16,-35 53 0,0 35-1,17-18 1,18-34-1,0-72 1,0 1 0</inkml:trace>
  <inkml:trace contextRef="#ctx0" brushRef="#br0" timeOffset="193511.8127">13264 14252 0,'0'53'16,"0"71"-16,-18-36 15,1 0-15,-18 18 16,17-36-16,0 1 16,18-36-16,0 1 15,0-19 1,18-87 62</inkml:trace>
  <inkml:trace contextRef="#ctx0" brushRef="#br0" timeOffset="194006.8303">13546 14340 0,'0'177'31,"0"-36"-15,0-18-1,0-17 1,0-53 0,0-18-1,-17-35 32</inkml:trace>
  <inkml:trace contextRef="#ctx0" brushRef="#br0" timeOffset="194565.5706">13793 14446 0,'0'0'0,"0"53"16,0 18-16,18-1 16,17-17-16,36 71 31,-36-71-15,-17-36-1,17-17 1,106-123-1,-70 17 1,-54 53-16,-17 0 16,-17 18-16,-1-18 15,-35 0 1,18 18-16,17 17 16,1 18-16,-1-18 15,0 18-15,1 0 94,-1 0-78,0 0-16,-35 18 15,53 0 1,-35 35-16</inkml:trace>
  <inkml:trace contextRef="#ctx0" brushRef="#br0" timeOffset="195099.0069">14693 14270 0,'0'141'15,"0"-70"1,0 70-1,0-36 1,0-52-16,0 18 16,0-36-1,0 1 1,0 16 0,0-34-16,0 17 15,-18-35 1,1 0-1,-1-17 1,36-54 0</inkml:trace>
  <inkml:trace contextRef="#ctx0" brushRef="#br0" timeOffset="195414.9736">15099 14235 0,'17'194'31,"1"-53"-15,-1 35-1,-17-52 1,18-54-1,-18-52 17</inkml:trace>
  <inkml:trace contextRef="#ctx0" brushRef="#br0" timeOffset="195914.3453">15592 14305 0,'0'71'31,"0"-18"-31,0 70 16,0 1-1,-17-19 1,17-34 0,0-53 15,0-1-15,-18-17 109,1 0-125</inkml:trace>
  <inkml:trace contextRef="#ctx0" brushRef="#br0" timeOffset="196502.9313">15998 14358 0,'0'35'47,"0"36"-47,0-18 15,18 53 1,-18-1 0,0 1-1,0-70-15,-18 52 16,18-71-1,-17-17-15,17 18 16,-18-18 0,0 18-1</inkml:trace>
  <inkml:trace contextRef="#ctx0" brushRef="#br0" timeOffset="197214.7018">16439 14605 0,'18'0'15,"35"0"1,17 0-1,195 0 1,-1 0 0,-140-18-1,-106 18 1</inkml:trace>
  <inkml:trace contextRef="#ctx0" brushRef="#br0" timeOffset="197548.281">17286 14446 0,'106'36'0,"-18"-1"15,-35 0-15,0 0 16,-18 1 0,-17-36 15,-18 17-16,0 1 1,-18 35-16,-35 0 16,-53 0-16,-53 17 15,36-52 17,52-18-17,-70-71-15</inkml:trace>
  <inkml:trace contextRef="#ctx0" brushRef="#br0" timeOffset="202607.1009">18538 12806 0,'35'0'47,"18"0"-47,-17 0 15,34 0 1,-35 17 0,-17 1-1,17 0 1,-17-1-1,0 36 1,-18-35 0,0 0-16,0-1 15,0 1 1,0 0-16,-36 17 16,19 0-16,-36 0 15,-53 36 1,35-18-1,19 0 1,16-18 0,19-17-1,17-1 1,-18-17 0,18 18-1,18-18 63,-1 0 0,19 0-62,-19 0-16,18 0 16,-17 0-1,70 0 1,-17-18 0,-36 1-16,53-1 15,-35 18 1,-35-18-16,-1 18 31</inkml:trace>
  <inkml:trace contextRef="#ctx0" brushRef="#br0" timeOffset="203314.9378">19067 12929 0,'0'0'0,"18"-17"0,0 17 16,35 0 0,-1-18-1,-34 18 1,0 0-1,-1 0 1,19 35 0,-36 1-1,17 17 17,-17-18-32,-70 53 15,17-53-15,0 36 16,-35-1-1,35-34 1,35-36 0,18 17-1,18-17 17,-1 0-32,1 0 62,17-17-46,-17 17-16,105-18 31,36 18-15,0-18-1,-18 1 1,-53-71-1</inkml:trace>
  <inkml:trace contextRef="#ctx0" brushRef="#br0" timeOffset="203781.8358">19826 12753 0,'-53'18'15,"18"87"1,-18-16 0,0-1 15,17-18-15,36-17-1,18-17 1,106-1-1,17 35 1,-18-34-16,18 17 16,-53-53-16,18 0 0,-35 0 15,35-53 1,-53 0 0,-36 35-1,1 18 1,-18-18-1,0 1 17,-35-18-17,-1 17 1,-17-53 0,18 71-16</inkml:trace>
  <inkml:trace contextRef="#ctx0" brushRef="#br0" timeOffset="204094.7508">20249 12859 0,'-18'123'32,"1"54"-32,-1 52 15,1 0 1,-1-88-1,18-105 1,18-36 15</inkml:trace>
  <inkml:trace contextRef="#ctx0" brushRef="#br0" timeOffset="210864.1089">18344 14534 0,'35'0'16,"54"18"0,-54 17-1,-17-35 16,-18 18-15,0 0 31,-18 35-31,-35-1-1,35-16 1,18-19-1,-17-17 64,17 18-79,-18 0 15,0 17-15,-35 0 16,18 18-1,0-18 1,17 1 0,18-19-1,53 19 157,0-36-156,35 0-16,212-124 15,-123 1 1,-54 52 0,-88 36 15,-70 35 63,0 0-94</inkml:trace>
  <inkml:trace contextRef="#ctx0" brushRef="#br0" timeOffset="211464.1543">18873 14411 0,'18'0'15,"52"0"-15,-34 0 16,-1 53-1,0-18 1,-35 0 15,-17 1-15,-36 70 0,0-36-1,0-17 1,0 0-1,53-35 1,53 35 0,17-1-1,-52-34 17,-36-18-1,18 18 16,-35-18-47,18 70 15,-54 18 1,36-17 0,17-71-16,0 35 15,71-141 32,0 54-47</inkml:trace>
  <inkml:trace contextRef="#ctx0" brushRef="#br0" timeOffset="212215.1503">19385 14534 0,'0'0'0,"-18"0"16,-17 0 0,53 18 30,-1-18-46,1 18 16,17-1 0,-17 1-1,17-18 1,18 35 0,53-35-1,-53 0 1,-36-35-1,-17 17 1,0 1 0,-17 17 46,-89 405-46,53-263-1,-35 140 1,17-88 0,54-53-1,17-106 1</inkml:trace>
  <inkml:trace contextRef="#ctx0" brushRef="#br0" timeOffset="213097.5975">22225 13776 0,'17'0'16,"72"0"-1,-19 35 1,54 36-1,-89-18 1,-35 88 0,-106 106-1,-35-18 1,70-123 0,36-71-1,17-35 1,54 0 62,52-35-78,35-36 16,1-17-1,-89 53 1,0 0-1,-35 17 1,0 0-16</inkml:trace>
  <inkml:trace contextRef="#ctx0" brushRef="#br0" timeOffset="213515.4154">22807 14111 0,'53'0'0,"-36"-18"16,54 1-16,17 17 31,-35 0-15,-18 17-1,-17 19 1,0 17-1,-18 53 1,-71 35 0,-88 0-1,0-53 1,71 0 0,71-70-1,34-18 48,248-159-48,-124 71 1,176-177-16</inkml:trace>
  <inkml:trace contextRef="#ctx0" brushRef="#br0" timeOffset="213847.7724">23601 13864 0,'-36'106'0,"-17"17"16,36 142-1,17-124 1,53-53-1,0-52 1,-1-36 0,1 0 15,53-18-15,-53-35-16,-18 0 15,-17 0-15,-18 18 0,0 0 16,0-53-1,0 52 1,0 1-16</inkml:trace>
  <inkml:trace contextRef="#ctx0" brushRef="#br0" timeOffset="214070.4279">23918 14129 0,'-35'35'15,"-53"89"-15,17 140 16,0-17 0,19-18 15,-1 1-15,0-125-1,17-69 1</inkml:trace>
  <inkml:trace contextRef="#ctx0" brushRef="#br0" timeOffset="214582.2804">24641 14323 0,'0'0'0,"35"0"0,-17 0 15,0 0 1,-18 141-1,17 53 1,107-18 0,-54-105-1,-34-18 1,17-18 0,-36-35-1,54-106 1,-71 0-1,0-17-15</inkml:trace>
  <inkml:trace contextRef="#ctx0" brushRef="#br0" timeOffset="214947.1444">25276 14482 0,'53'0'16,"-18"0"-16,1 0 16,-36 17-1,17-17 1,-17 53 0,0 88-1,-35-35-15,17 0 16,1-36-16,-1 1 0,18 0 15,0 17 1,0-71 15,71-158 16,-36 106-47,0-36 16,124-87-1</inkml:trace>
  <inkml:trace contextRef="#ctx0" brushRef="#br0" timeOffset="215498.3833">26035 14393 0,'0'18'63,"-53"176"-32,0-35-31,53-53 31,0-36-15,106 18 0,0 18-1,-36-53 1,-52-35-1,-106-18 48,35 0-47,17 17-16,19 36 15,17-17 1,0-1-1,35-53 17,36-70-32,123-124 15</inkml:trace>
  <inkml:trace contextRef="#ctx0" brushRef="#br0" timeOffset="216130.7133">26917 13970 0,'0'0'0,"-18"0"16,-17 0-16,-53 106 31,70 17-15,18-17-1,18-88-15,-1 17 16,18 0-16,-17-35 0,0 18 15,70 0 1,-18-36 0,1-53-1,-53 36 1,-54 141 31,1 0-32,17 35-15,-17 35 16,-53 159 0,17-52-1,-17-19 17,71-228-17,17-19 1,-106-52 46,18-18-46</inkml:trace>
  <inkml:trace contextRef="#ctx0" brushRef="#br0" timeOffset="216918.9076">25541 14429 0,'17'0'16,"72"0"0,122 0-1,-34-18 1,-142 18-1,-35-18 17</inkml:trace>
  <inkml:trace contextRef="#ctx0" brushRef="#br0" timeOffset="217865.3203">793 10672 0,'18'0'0,"176"0"16,35 0-16,583 0 16,17-36 15,-476 36-15,-301 0-1,-34 0-15,0 0 31,-1 0-15,1 0 0</inkml:trace>
  <inkml:trace contextRef="#ctx0" brushRef="#br0" timeOffset="218294.6697">1358 11254 0,'123'0'15,"1"0"1,352 0 0,88-36-1,-369 1-15,-37-18 16,-140 36-1,0 17-15</inkml:trace>
  <inkml:trace contextRef="#ctx0" brushRef="#br0" timeOffset="220567.3155">2363 11201 0,'106'0'16,"88"17"-16,300 1 15,106-53 1,-371-1 0,-70 1-16,-71 0 31,-70 35-15</inkml:trace>
  <inkml:trace contextRef="#ctx0" brushRef="#br0" timeOffset="222654.3148">21942 4445 0,'53'0'16,"88"-18"-1,124-17 1,0 0-1,-160 17-15,-52 1 16,-35 17-16,0 0 0,-1-18 31</inkml:trace>
  <inkml:trace contextRef="#ctx0" brushRef="#br0" timeOffset="223430.3539">24923 11024 0,'18'0'94,"0"0"-78</inkml:trace>
  <inkml:trace contextRef="#ctx0" brushRef="#br0" timeOffset="225246.314">23742 4604 0,'17'0'16,"54"0"-1,-36 0 1,0 0-16,1 0 16,-19 0 30,1 0-30,35 0-16,17 0 16,36 0-1,-53 0 1,-18 0 0,-17 0-1</inkml:trace>
  <inkml:trace contextRef="#ctx0" brushRef="#br0" timeOffset="226096.3093">23936 8132 0,'35'0'15,"18"0"1,17-18 0,72 0-16,104 1 31,-140-1-31,18-17 16,-107 35-16,1 0 15</inkml:trace>
  <inkml:trace contextRef="#ctx0" brushRef="#br0" timeOffset="228222.0808">21643 7532 0,'70'-18'47,"1"18"-32,-18 0-15,-36 0 16,19-17 0,-1 17-1,18 0 1,-18 0-1,-17 0-15,17 0 16</inkml:trace>
  <inkml:trace contextRef="#ctx0" brushRef="#br0" timeOffset="228960.2365">25029 11836 0,'18'0'156</inkml:trace>
  <inkml:trace contextRef="#ctx0" brushRef="#br0" timeOffset="242431.916">5609 15134 0,'0'0'0,"-300"-17"15,141 17-15,-35 0 16,-229 88-1,-36 106 1,106 35 0,248-53-1,105 1 1,123 35 0,18-18-1,89 0 1,-89-124-16,88 18 15,36-17-15,123-71 16,88 0-16,459-177 16,-671 36-1,-246 0 17,-53-88-17,-71 35 1,-18 0-1,1 53 1,35 70 0,-53 36-1,-53 17 1,123 18-16,18 18 16,0-18-16,0 35 15,-17 18-15,-36 35 16</inkml:trace>
  <inkml:trace contextRef="#ctx0" brushRef="#br0" timeOffset="243118.7229">7073 16510 0,'70'0'31,"-17"18"-15,212-1 0,35-17-1,-89 0 1,-175 0-1,-19 0 1</inkml:trace>
  <inkml:trace contextRef="#ctx0" brushRef="#br0" timeOffset="243414.8372">7955 16475 0,'17'0'15,"54"35"1,0 18 0,-36-18-1,-18 0 1,-17 71-1,-35 0 1,-88 18 0,-107 34-1,36 36 1,71-52 0,123-107-16,-18-18 15</inkml:trace>
  <inkml:trace contextRef="#ctx0" brushRef="#br0" timeOffset="244007.5655">8678 16986 0,'18'18'15,"52"105"1,142 36-1,88-88 1,-18-71 0,-159 0-1,-70-18 1,-35 18 0,0 0-1,17 0 1,-17 0-1</inkml:trace>
  <inkml:trace contextRef="#ctx0" brushRef="#br0" timeOffset="244364.5938">8960 17445 0,'0'0'0,"-88"123"16,17 1-16,1-54 16,-1 124-1,54-158 1,17-19-16,0 1 15,53 0 32,35 17-31,53-17 0,88-18-1,-105 0 1,-89 0-1,-17 0 1</inkml:trace>
  <inkml:trace contextRef="#ctx0" brushRef="#br0" timeOffset="244597.9579">9066 17886 0,'18'-18'31,"52"1"-15,1 17-1,-54 0 1,54 0-1,229 70 1,-124-70-16</inkml:trace>
  <inkml:trace contextRef="#ctx0" brushRef="#br0" timeOffset="245271.5828">11483 16863 0,'0'0'0,"-194"88"16,123-53-16,36 1 15,35-1 1,88 71-1,124 35 1,-18-18 0,-106-52 15,-88-54-31,17 19 16,-17 17-16,0 17 15,0 195 1,0 105-1,0-17 1,0-88 0,0-160-1,-17-105 110</inkml:trace>
  <inkml:trace contextRef="#ctx0" brushRef="#br0" timeOffset="246015.6065">13017 16792 0,'0'53'31,"-17"35"-31,-19 1 16,19 140 0,17-70-1,0-71 1,0-53-1,-18-88 48,18-17-63,0-36 16</inkml:trace>
  <inkml:trace contextRef="#ctx0" brushRef="#br0" timeOffset="246281.9543">13211 16669 0,'18'194'16,"-1"-106"-16,-17 35 15,18-34-15,0 34 16,-1 36-1,-17-124-15,18 36 16,-18-107 47,0-34-63</inkml:trace>
  <inkml:trace contextRef="#ctx0" brushRef="#br0" timeOffset="246534.0079">13687 16951 0,'0'176'31,"0"-123"-31,0 88 15,36-35 1,-19-70 0,-17-19-1,0 1 1</inkml:trace>
  <inkml:trace contextRef="#ctx0" brushRef="#br0" timeOffset="246870.3141">14217 16933 0,'0'89'15,"0"-19"-15,0 1 16,0 34 0,0-34-16,0-18 15,0 18-15,0-54 16,0 1 15,-18-18 0</inkml:trace>
  <inkml:trace contextRef="#ctx0" brushRef="#br0" timeOffset="247462.689">15028 16969 0,'0'0'0,"-88"88"16,70-53-1,18 18 1,0 0 0,53-18-1,35 0 1,-35-35-1,88-17 1,-88-142 0,-53 89-16,0-1 15,-17-17-15,-36-18 16,17 53-16,-17-35 16,18 70-1</inkml:trace>
  <inkml:trace contextRef="#ctx0" brushRef="#br0" timeOffset="247798.3743">15434 16933 0,'0'0'0,"17"53"16,1 18-16,35-18 0,0 0 16,70 35-1,18-35 1,-17-53 0,17-177-1,-106-17 1,-70 36-1,-36 87 1,1 18 0,35 18 15,17 35-15,36 0-1</inkml:trace>
  <inkml:trace contextRef="#ctx0" brushRef="#br0" timeOffset="248098.8263">16086 16845 0,'0'0'0,"0"35"16,0 1-16,18-19 15,35 19 1,0 17-1,17-18 1,36-18 0,-35-17 15,-36-35-31,0-18 16,-35 18-16,0 0 15,-53-36 1,-17 18-1,17 18 1,18 17-16</inkml:trace>
  <inkml:trace contextRef="#ctx0" brushRef="#br0" timeOffset="248400.2686">16598 16916 0,'0'0'0,"0"17"16,35 36-16,36 35 31,52-17-15,18 0-1,-17-89 1,-107-53-1,-17-34 1,-35-1 0,-35 18-1,17 35 1,0 35-16,-35 0 16,-71 54-16</inkml:trace>
  <inkml:trace contextRef="#ctx0" brushRef="#br0" timeOffset="249080.8611">12682 18503 0,'0'106'0,"0"0"0,0-18 15,0 106 17,0-159-32,18-35 15,-1 0 1,-17-105 31,0 34-32,36-52-15</inkml:trace>
  <inkml:trace contextRef="#ctx0" brushRef="#br0" timeOffset="249331.3869">13035 18327 0,'17'106'15,"1"-36"-15,17 124 16,1-53 0,17-52 15,-53-72-15,17-17-1,1-17 1,35-125-1,53-105 1</inkml:trace>
  <inkml:trace contextRef="#ctx0" brushRef="#br0" timeOffset="249532.3633">13458 18415 0,'18'0'31,"-1"71"-31,-17 34 16,53 19-1,-17-71 1,-19-18 0,-17-17-1,0-36 17</inkml:trace>
  <inkml:trace contextRef="#ctx0" brushRef="#br0" timeOffset="249714.4161">13670 18521 0,'17'0'16,"19"17"-1,34 72 1,-17-19 0,-18-17-1,1 0 1,-19-35-1</inkml:trace>
  <inkml:trace contextRef="#ctx0" brushRef="#br0" timeOffset="249897.7375">14128 18503 0,'18'0'31,"0"0"-16,52 53 1,-17 0 0,-18 0-1,-17-18 1,17-35 0</inkml:trace>
  <inkml:trace contextRef="#ctx0" brushRef="#br0" timeOffset="250081.9697">14516 18591 0,'53'0'15,"-17"36"1,34 34 0,-17-17-1,-18 0 1,-17-18-1,0-17 1</inkml:trace>
  <inkml:trace contextRef="#ctx0" brushRef="#br0" timeOffset="250302.426">14957 18468 0,'18'0'16,"35"53"-1,-35-36-15,52 89 16,-35-70 0,-17 17-16,35 35 15,-18-35 17,-35-36-17</inkml:trace>
  <inkml:trace contextRef="#ctx0" brushRef="#br0" timeOffset="250480.7797">15310 18697 0,'0'0'0,"0"-17"16,36 17-16,-36 35 16,35 35-16,18 19 15,17-19 1,-34 1-1,-19-54 1,1-17 0</inkml:trace>
  <inkml:trace contextRef="#ctx0" brushRef="#br0" timeOffset="250682.9648">15592 18891 0,'18'0'31,"0"0"-15,-1 0-16,1 18 16,35 105-1,0-123 1,53 0 0,458 0-1,-158-53 1</inkml:trace>
  <inkml:trace contextRef="#ctx0" brushRef="#br0" timeOffset="251332.759">17656 16880 0,'0'18'16,"53"-18"-16,141 18 16,0-18 15,35 0-15,-70 0-1,-123 0 1,-19 0-1</inkml:trace>
  <inkml:trace contextRef="#ctx0" brushRef="#br0" timeOffset="251566.4562">18432 16739 0,'36'0'15,"17"18"-15,52 53 16,-69-36 0,-1 0-16,0 53 31,-17 36-15,-142 105-1,-140 36 1,87-124-16,1-35 15,17-1-15</inkml:trace>
  <inkml:trace contextRef="#ctx0" brushRef="#br0" timeOffset="251998.5084">17162 18591 0,'36'0'0,"34"0"15,107-17 1,17-19 0,-18 36-1,-70-35 1,-89 35-1,-69-17 32</inkml:trace>
  <inkml:trace contextRef="#ctx0" brushRef="#br0" timeOffset="252238.6436">17903 18380 0,'0'0'0,"71"17"16,-36 1-16,-17 0 15,35-1 1,-36 19 0,1 16-1,-18 1 1,-53 36-1,18-72-15,17 1 16,0 0 0</inkml:trace>
  <inkml:trace contextRef="#ctx0" brushRef="#br0" timeOffset="253697.366">19085 16722 0,'35'0'0,"18"0"15,18 0-15,-1 0 16,1 17-16,-18-17 16,0 18-16,-36-18 15,-17 18 1,-17 52 31,-19 1-47,1 17 15,-18 0 1,-70 88 0,87-105-1,36-53 1,-17-18-1,17 17-15,17-17 32,1 0-17,88-17 1,211-142 0,-140 53-1,-160 18 1,-17 70-1</inkml:trace>
  <inkml:trace contextRef="#ctx0" brushRef="#br0" timeOffset="253947.568">19791 16986 0,'0'53'0,"0"0"16,17 53-1,18-36 1,18-34 0,-17-19-1,34-17 1,-35 0 0,-35-53-1,0-35 1,0 71-16</inkml:trace>
  <inkml:trace contextRef="#ctx0" brushRef="#br0" timeOffset="254131.3497">20020 17092 0,'0'53'16,"0"18"-1,-18 70 1,18-18-1,0-52 1,18-36 0,17-35-1,18-35 1</inkml:trace>
  <inkml:trace contextRef="#ctx0" brushRef="#br0" timeOffset="254398.8878">20143 17339 0,'18'0'16,"52"18"-1,-17 17-15,-17-17 16,-19-18 0,19 0-1,-36-36 1,0-17-1,-18-17 1,-17 17 0,35 35-1,-18 18 1,0 0-16</inkml:trace>
  <inkml:trace contextRef="#ctx0" brushRef="#br0" timeOffset="254966.5912">18609 18715 0,'0'0'0,"53"0"15,0 0-15,-1 0 16,-52 18 47,0 34-63,0 1 15,0-17 1,0 17-16,0-18 15,0-18-15,18-17 63,0 0-47,105-35-16,1-53 15,105-88 1,-176 52-1,-35 71 1</inkml:trace>
  <inkml:trace contextRef="#ctx0" brushRef="#br0" timeOffset="255198.7793">19350 18450 0,'0'18'15,"35"52"1,0 1-1,0-18 1,1-35 0,-36-1-1,0 1 1,0 0 0,-18-1-1,-17-17-15,17 0 16,-17 0-16,0 0 15,17 0-15</inkml:trace>
  <inkml:trace contextRef="#ctx0" brushRef="#br0" timeOffset="255414.719">19279 18468 0,'0'0'0,"18"-18"15,-1 18 1,19-17-16,-1 17 16,53 0-1,53 0 1,18-36 0,-106 1-16,17 0 15</inkml:trace>
  <inkml:trace contextRef="#ctx0" brushRef="#br0" timeOffset="255664.6113">19914 18292 0,'0'17'0,"0"89"31,18 17-15,17-34-1,-35-19 1,0-34-1,0-19 1,-18 1 0,-17-18-1,-36 0 1,-17 0 0,35-71-1</inkml:trace>
  <inkml:trace contextRef="#ctx0" brushRef="#br0" timeOffset="255881.5212">19791 18503 0,'0'0'0,"0"-17"31,17 17-31,1-18 16,52 0-1,-34 18-15,-1-17 16,-17 17-16,-1 0 0,1 0 15,-1 0 1,1 0 0,-18 17-1</inkml:trace>
  <inkml:trace contextRef="#ctx0" brushRef="#br0" timeOffset="257464.916">22348 17357 0,'106'17'31,"-53"1"-31,-18 0 16,-17-1-16,-1 1 16,1 52 15,-53 72-15,-36-1-1,36-71 1,0-17-1,35-35 1,35-1 47,53-17-63,212-158 15,-71-19 1,-123 19-1,-106 105 1</inkml:trace>
  <inkml:trace contextRef="#ctx0" brushRef="#br0" timeOffset="257714.2514">23071 17463 0,'0'0'0,"0"52"16,0 1-16,0 18 16,0-53-16,36 52 15,-19-70-15,1 0 16,35 18 0,17-36-1,19-52 1,-54-54-1,-53 36 1</inkml:trace>
  <inkml:trace contextRef="#ctx0" brushRef="#br0" timeOffset="257958.9438">23160 17533 0,'0'0'0,"-18"88"16,-17-17-16,17-18 16,-35 88-1,35-53 1,18-35 0,0-35-1,0-1 1</inkml:trace>
  <inkml:trace contextRef="#ctx0" brushRef="#br0" timeOffset="258197.5947">23530 17798 0,'18'17'16,"35"19"-16,-18-1 15,0-18 1,0-17 0,-17-35-1,-36-71 1,-35 18 0,36 18-1,-1 17 1,53 17-1</inkml:trace>
  <inkml:trace contextRef="#ctx0" brushRef="#br0" timeOffset="258431.3883">23936 17745 0,'0'0'16,"17"35"0,-17-17-16,18 17 15,-18 0 1,53 18-1,-18-18 1,18-17 0,-18-18-16,-17 0 15,-18-18 17,0-17-17,18 17-15,52-17 16</inkml:trace>
  <inkml:trace contextRef="#ctx0" brushRef="#br0" timeOffset="258899.3463">24923 17216 0,'0'0'0,"36"52"0,17-16 15,-18-1-15,0 18 16,-17 35 0,-18-17 15,0-18-15,0 0-16,0-18 15,0 0-15,0-17 0,0-1 16,0 1-1,17-18 1,19 18 0,105-36-1,18-123 1,-89 35-16</inkml:trace>
  <inkml:trace contextRef="#ctx0" brushRef="#br0" timeOffset="259097.8229">25629 17515 0,'35'53'0,"-35"18"15,0-18 1,0-36-16,0 54 16,0-53-1,-35-1 1,-18 1-1,-35-18 1,53 0-16</inkml:trace>
  <inkml:trace contextRef="#ctx0" brushRef="#br0" timeOffset="259265.8486">25611 17568 0,'18'-17'15,"17"-1"-15,71-35 16,106-35 0,52 0 15,-123 17-31</inkml:trace>
  <inkml:trace contextRef="#ctx0" brushRef="#br0" timeOffset="259481.2823">26529 17216 0,'17'70'16,"-34"-140"-16,52 264 16,-18-159-16,-17 0 15,0 18 1,18-35 0,-18-1-16,0 19 15,-35-36 1,17 17-16,-35 1 15,36 0 1,-1-18 0</inkml:trace>
  <inkml:trace contextRef="#ctx0" brushRef="#br0" timeOffset="259648.4962">26776 17480 0,'0'0'0,"0"-17"15,35-19-15,-35 1 16,17 0 0,1 17-16,-18-35 15,0 35 1,0 1-16,-35-36 16</inkml:trace>
  <inkml:trace contextRef="#ctx0" brushRef="#br0" timeOffset="261680.1665">2116 1341 0,'-176'105'0,"17"54"16,53-18-1,-176 159 1,0-18 0,194-176-16,-18 53 15,106-124-15,0 0 16,0 18 0,35 0-1,0 0 1,18 35-1,36 89 1,-1 87 15,35 142-15,-52 53 0,-71-248-16,17-52 15,-17 18-15,0-1 0,-17 0 16,-1 195-1,18-1 1,0 18 0,0-35-1,18 17 1,-18-34 0,0 16-1,-53-17 1,-35 89-1,70 17 1,18 88 0,0-300-1,-18 1 1,-17 34-16,0-52 0,-18-1 16,-18 248-1,36 35 1,35-35-1,0 17 1,0-53 0,0 18-1,0 0 1,0 35 0,0 53-1,0-17 1,18 123-1,-1-335-15,-17 229 16,0-317 0,0-1-16,0 213 31,53-36-15,0-18-1,-53-158 1,0-53-1,0-18 1,0-53 0,-17 0-1,17-70-15,0-1 16,-18-17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en-US" altLang="zh-CN" smtClean="0"/>
          </a:p>
          <a:p>
            <a:pPr lvl="1"/>
            <a:r>
              <a:rPr lang="en-US" altLang="zh-CN" smtClean="0"/>
              <a:t>5656</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endParaRPr lang="en-US" altLang="zh-CN" smtClean="0"/>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96C443-04BC-4639-B5F7-E14A7E3E0041}" type="slidenum">
              <a:rPr lang="zh-CN" altLang="en-US"/>
              <a:t>1</a:t>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8E087D-46D2-46FF-B1E6-D3609F2CF256}" type="slidenum">
              <a:rPr lang="en-US" altLang="zh-CN"/>
              <a:t>16</a:t>
            </a:fld>
            <a:endParaRPr lang="en-US" altLang="zh-CN"/>
          </a:p>
        </p:txBody>
      </p:sp>
      <p:sp>
        <p:nvSpPr>
          <p:cNvPr id="968706" name="Rectangle 2"/>
          <p:cNvSpPr>
            <a:spLocks noGrp="1" noRot="1" noChangeAspect="1" noChangeArrowheads="1" noTextEdit="1"/>
          </p:cNvSpPr>
          <p:nvPr>
            <p:ph type="sldImg"/>
          </p:nvPr>
        </p:nvSpPr>
        <p:spPr/>
      </p:sp>
      <p:sp>
        <p:nvSpPr>
          <p:cNvPr id="968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6EFEA88-5EE0-4B12-A7A4-E1298A5C9FD1}" type="slidenum">
              <a:rPr lang="en-US" altLang="zh-CN"/>
              <a:t>178</a:t>
            </a:fld>
            <a:endParaRPr lang="en-US" altLang="zh-CN"/>
          </a:p>
        </p:txBody>
      </p:sp>
      <p:sp>
        <p:nvSpPr>
          <p:cNvPr id="771074" name="Rectangle 2"/>
          <p:cNvSpPr>
            <a:spLocks noGrp="1" noRot="1" noChangeAspect="1" noChangeArrowheads="1" noTextEdit="1"/>
          </p:cNvSpPr>
          <p:nvPr>
            <p:ph type="sldImg"/>
          </p:nvPr>
        </p:nvSpPr>
        <p:spPr/>
      </p:sp>
      <p:sp>
        <p:nvSpPr>
          <p:cNvPr id="771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45DA563-7BCC-45AA-836E-1F17A0F0432B}" type="slidenum">
              <a:rPr lang="en-US" altLang="zh-CN"/>
              <a:t>179</a:t>
            </a:fld>
            <a:endParaRPr lang="en-US" altLang="zh-CN"/>
          </a:p>
        </p:txBody>
      </p:sp>
      <p:sp>
        <p:nvSpPr>
          <p:cNvPr id="778242" name="Rectangle 2"/>
          <p:cNvSpPr>
            <a:spLocks noGrp="1" noRot="1" noChangeAspect="1" noChangeArrowheads="1" noTextEdit="1"/>
          </p:cNvSpPr>
          <p:nvPr>
            <p:ph type="sldImg"/>
          </p:nvPr>
        </p:nvSpPr>
        <p:spPr/>
      </p:sp>
      <p:sp>
        <p:nvSpPr>
          <p:cNvPr id="778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5419D8-D2B6-4A88-8BF5-2DF25608E40D}" type="slidenum">
              <a:rPr lang="en-US" altLang="zh-CN"/>
              <a:t>180</a:t>
            </a:fld>
            <a:endParaRPr lang="en-US" altLang="zh-CN"/>
          </a:p>
        </p:txBody>
      </p:sp>
      <p:sp>
        <p:nvSpPr>
          <p:cNvPr id="772098" name="Rectangle 2"/>
          <p:cNvSpPr>
            <a:spLocks noGrp="1" noRot="1" noChangeAspect="1" noChangeArrowheads="1" noTextEdit="1"/>
          </p:cNvSpPr>
          <p:nvPr>
            <p:ph type="sldImg"/>
          </p:nvPr>
        </p:nvSpPr>
        <p:spPr/>
      </p:sp>
      <p:sp>
        <p:nvSpPr>
          <p:cNvPr id="772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BDB1FC-2CC0-42A1-9839-54B2BEF7FA7D}" type="slidenum">
              <a:rPr lang="en-US" altLang="zh-CN"/>
              <a:t>181</a:t>
            </a:fld>
            <a:endParaRPr lang="en-US" altLang="zh-CN"/>
          </a:p>
        </p:txBody>
      </p:sp>
      <p:sp>
        <p:nvSpPr>
          <p:cNvPr id="773122" name="Rectangle 2"/>
          <p:cNvSpPr>
            <a:spLocks noGrp="1" noRot="1" noChangeAspect="1" noChangeArrowheads="1" noTextEdit="1"/>
          </p:cNvSpPr>
          <p:nvPr>
            <p:ph type="sldImg"/>
          </p:nvPr>
        </p:nvSpPr>
        <p:spPr/>
      </p:sp>
      <p:sp>
        <p:nvSpPr>
          <p:cNvPr id="773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4DD7AD-C503-482D-94AB-BF357A19B82B}" type="slidenum">
              <a:rPr lang="en-US" altLang="zh-CN"/>
              <a:t>182</a:t>
            </a:fld>
            <a:endParaRPr lang="en-US" altLang="zh-CN"/>
          </a:p>
        </p:txBody>
      </p:sp>
      <p:sp>
        <p:nvSpPr>
          <p:cNvPr id="774146" name="Rectangle 2"/>
          <p:cNvSpPr>
            <a:spLocks noGrp="1" noRot="1" noChangeAspect="1" noChangeArrowheads="1" noTextEdit="1"/>
          </p:cNvSpPr>
          <p:nvPr>
            <p:ph type="sldImg"/>
          </p:nvPr>
        </p:nvSpPr>
        <p:spPr/>
      </p:sp>
      <p:sp>
        <p:nvSpPr>
          <p:cNvPr id="774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EE7307-1D2A-4E7A-861F-21775D152D75}" type="slidenum">
              <a:rPr lang="en-US" altLang="zh-CN"/>
              <a:t>183</a:t>
            </a:fld>
            <a:endParaRPr lang="en-US" altLang="zh-CN"/>
          </a:p>
        </p:txBody>
      </p:sp>
      <p:sp>
        <p:nvSpPr>
          <p:cNvPr id="775170" name="Rectangle 2"/>
          <p:cNvSpPr>
            <a:spLocks noGrp="1" noRot="1" noChangeAspect="1" noChangeArrowheads="1" noTextEdit="1"/>
          </p:cNvSpPr>
          <p:nvPr>
            <p:ph type="sldImg"/>
          </p:nvPr>
        </p:nvSpPr>
        <p:spPr/>
      </p:sp>
      <p:sp>
        <p:nvSpPr>
          <p:cNvPr id="775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36BACB-8BEA-4414-B872-8323683E3C0A}" type="slidenum">
              <a:rPr lang="en-US" altLang="zh-CN"/>
              <a:t>184</a:t>
            </a:fld>
            <a:endParaRPr lang="en-US" altLang="zh-CN"/>
          </a:p>
        </p:txBody>
      </p:sp>
      <p:sp>
        <p:nvSpPr>
          <p:cNvPr id="776194" name="Rectangle 2"/>
          <p:cNvSpPr>
            <a:spLocks noGrp="1" noRot="1" noChangeAspect="1" noChangeArrowheads="1" noTextEdit="1"/>
          </p:cNvSpPr>
          <p:nvPr>
            <p:ph type="sldImg"/>
          </p:nvPr>
        </p:nvSpPr>
        <p:spPr/>
      </p:sp>
      <p:sp>
        <p:nvSpPr>
          <p:cNvPr id="776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36BACB-8BEA-4414-B872-8323683E3C0A}" type="slidenum">
              <a:rPr lang="en-US" altLang="zh-CN"/>
              <a:t>185</a:t>
            </a:fld>
            <a:endParaRPr lang="en-US" altLang="zh-CN"/>
          </a:p>
        </p:txBody>
      </p:sp>
      <p:sp>
        <p:nvSpPr>
          <p:cNvPr id="776194" name="Rectangle 2"/>
          <p:cNvSpPr>
            <a:spLocks noGrp="1" noRot="1" noChangeAspect="1" noChangeArrowheads="1" noTextEdit="1"/>
          </p:cNvSpPr>
          <p:nvPr>
            <p:ph type="sldImg"/>
          </p:nvPr>
        </p:nvSpPr>
        <p:spPr/>
      </p:sp>
      <p:sp>
        <p:nvSpPr>
          <p:cNvPr id="776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5E8D68-0E6A-40DA-967E-F64B70AC3AAB}" type="slidenum">
              <a:rPr lang="en-US" altLang="zh-CN"/>
              <a:t>186</a:t>
            </a:fld>
            <a:endParaRPr lang="en-US" altLang="zh-CN"/>
          </a:p>
        </p:txBody>
      </p:sp>
      <p:sp>
        <p:nvSpPr>
          <p:cNvPr id="779266" name="Rectangle 2"/>
          <p:cNvSpPr>
            <a:spLocks noGrp="1" noRot="1" noChangeAspect="1" noChangeArrowheads="1" noTextEdit="1"/>
          </p:cNvSpPr>
          <p:nvPr>
            <p:ph type="sldImg"/>
          </p:nvPr>
        </p:nvSpPr>
        <p:spPr/>
      </p:sp>
      <p:sp>
        <p:nvSpPr>
          <p:cNvPr id="779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A361DEF-F081-4D6A-AB8A-78BFFD1024C5}" type="slidenum">
              <a:rPr lang="en-US" altLang="zh-CN"/>
              <a:t>187</a:t>
            </a:fld>
            <a:endParaRPr lang="en-US" altLang="zh-CN"/>
          </a:p>
        </p:txBody>
      </p:sp>
      <p:sp>
        <p:nvSpPr>
          <p:cNvPr id="780290" name="Rectangle 2"/>
          <p:cNvSpPr>
            <a:spLocks noGrp="1" noRot="1" noChangeAspect="1" noChangeArrowheads="1" noTextEdit="1"/>
          </p:cNvSpPr>
          <p:nvPr>
            <p:ph type="sldImg"/>
          </p:nvPr>
        </p:nvSpPr>
        <p:spPr/>
      </p:sp>
      <p:sp>
        <p:nvSpPr>
          <p:cNvPr id="780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49F115C-B1A8-4482-AF6F-686591AE2EE0}" type="slidenum">
              <a:rPr lang="en-US" altLang="zh-CN"/>
              <a:t>17</a:t>
            </a:fld>
            <a:endParaRPr lang="en-US" altLang="zh-CN"/>
          </a:p>
        </p:txBody>
      </p:sp>
      <p:sp>
        <p:nvSpPr>
          <p:cNvPr id="969730" name="Rectangle 2"/>
          <p:cNvSpPr>
            <a:spLocks noGrp="1" noRot="1" noChangeAspect="1" noChangeArrowheads="1" noTextEdit="1"/>
          </p:cNvSpPr>
          <p:nvPr>
            <p:ph type="sldImg"/>
          </p:nvPr>
        </p:nvSpPr>
        <p:spPr/>
      </p:sp>
      <p:sp>
        <p:nvSpPr>
          <p:cNvPr id="969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F19F54A-7EC9-49A4-A33F-9B39622737F5}" type="slidenum">
              <a:rPr lang="en-US" altLang="zh-CN"/>
              <a:t>188</a:t>
            </a:fld>
            <a:endParaRPr lang="en-US" altLang="zh-CN"/>
          </a:p>
        </p:txBody>
      </p:sp>
      <p:sp>
        <p:nvSpPr>
          <p:cNvPr id="781314" name="Rectangle 2"/>
          <p:cNvSpPr>
            <a:spLocks noGrp="1" noRot="1" noChangeAspect="1" noChangeArrowheads="1" noTextEdit="1"/>
          </p:cNvSpPr>
          <p:nvPr>
            <p:ph type="sldImg"/>
          </p:nvPr>
        </p:nvSpPr>
        <p:spPr/>
      </p:sp>
      <p:sp>
        <p:nvSpPr>
          <p:cNvPr id="781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23EB27C-1880-4CE7-9BCD-A64F019FDC8A}" type="slidenum">
              <a:rPr lang="en-US" altLang="zh-CN"/>
              <a:t>189</a:t>
            </a:fld>
            <a:endParaRPr lang="en-US" altLang="zh-CN"/>
          </a:p>
        </p:txBody>
      </p:sp>
      <p:sp>
        <p:nvSpPr>
          <p:cNvPr id="782338" name="Rectangle 2"/>
          <p:cNvSpPr>
            <a:spLocks noGrp="1" noRot="1" noChangeAspect="1" noChangeArrowheads="1" noTextEdit="1"/>
          </p:cNvSpPr>
          <p:nvPr>
            <p:ph type="sldImg"/>
          </p:nvPr>
        </p:nvSpPr>
        <p:spPr/>
      </p:sp>
      <p:sp>
        <p:nvSpPr>
          <p:cNvPr id="782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B5979E2-D5AB-4311-958D-DBB7E09040DA}" type="slidenum">
              <a:rPr lang="en-US" altLang="zh-CN"/>
              <a:t>190</a:t>
            </a:fld>
            <a:endParaRPr lang="en-US" altLang="zh-CN"/>
          </a:p>
        </p:txBody>
      </p:sp>
      <p:sp>
        <p:nvSpPr>
          <p:cNvPr id="783362" name="Rectangle 2"/>
          <p:cNvSpPr>
            <a:spLocks noGrp="1" noRot="1" noChangeAspect="1" noChangeArrowheads="1" noTextEdit="1"/>
          </p:cNvSpPr>
          <p:nvPr>
            <p:ph type="sldImg"/>
          </p:nvPr>
        </p:nvSpPr>
        <p:spPr/>
      </p:sp>
      <p:sp>
        <p:nvSpPr>
          <p:cNvPr id="783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97263B-A801-4E1F-BF9C-976FB28BD54A}" type="slidenum">
              <a:rPr lang="en-US" altLang="zh-CN"/>
              <a:t>191</a:t>
            </a:fld>
            <a:endParaRPr lang="en-US" altLang="zh-CN"/>
          </a:p>
        </p:txBody>
      </p:sp>
      <p:sp>
        <p:nvSpPr>
          <p:cNvPr id="1430530" name="Rectangle 2"/>
          <p:cNvSpPr>
            <a:spLocks noGrp="1" noRot="1" noChangeAspect="1" noChangeArrowheads="1" noTextEdit="1"/>
          </p:cNvSpPr>
          <p:nvPr>
            <p:ph type="sldImg"/>
          </p:nvPr>
        </p:nvSpPr>
        <p:spPr/>
      </p:sp>
      <p:sp>
        <p:nvSpPr>
          <p:cNvPr id="14305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23A1BE6-A0D1-4893-B442-5C299848179E}" type="slidenum">
              <a:rPr lang="en-US" altLang="zh-CN"/>
              <a:t>192</a:t>
            </a:fld>
            <a:endParaRPr lang="en-US" altLang="zh-CN"/>
          </a:p>
        </p:txBody>
      </p:sp>
      <p:sp>
        <p:nvSpPr>
          <p:cNvPr id="785410" name="Rectangle 2"/>
          <p:cNvSpPr>
            <a:spLocks noGrp="1" noRot="1" noChangeAspect="1" noChangeArrowheads="1" noTextEdit="1"/>
          </p:cNvSpPr>
          <p:nvPr>
            <p:ph type="sldImg"/>
          </p:nvPr>
        </p:nvSpPr>
        <p:spPr/>
      </p:sp>
      <p:sp>
        <p:nvSpPr>
          <p:cNvPr id="785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DFB5232-D786-4143-9552-CCB843DBF7C9}" type="slidenum">
              <a:rPr lang="en-US" altLang="zh-CN"/>
              <a:t>193</a:t>
            </a:fld>
            <a:endParaRPr lang="en-US" altLang="zh-CN"/>
          </a:p>
        </p:txBody>
      </p:sp>
      <p:sp>
        <p:nvSpPr>
          <p:cNvPr id="786434" name="Rectangle 2"/>
          <p:cNvSpPr>
            <a:spLocks noGrp="1" noRot="1" noChangeAspect="1" noChangeArrowheads="1" noTextEdit="1"/>
          </p:cNvSpPr>
          <p:nvPr>
            <p:ph type="sldImg"/>
          </p:nvPr>
        </p:nvSpPr>
        <p:spPr/>
      </p:sp>
      <p:sp>
        <p:nvSpPr>
          <p:cNvPr id="786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AFE2206-F323-42AF-8226-8FDB49869217}" type="slidenum">
              <a:rPr lang="en-US" altLang="zh-CN"/>
              <a:t>195</a:t>
            </a:fld>
            <a:endParaRPr lang="en-US" altLang="zh-CN"/>
          </a:p>
        </p:txBody>
      </p:sp>
      <p:sp>
        <p:nvSpPr>
          <p:cNvPr id="788482" name="Rectangle 2"/>
          <p:cNvSpPr>
            <a:spLocks noGrp="1" noRot="1" noChangeAspect="1" noChangeArrowheads="1" noTextEdit="1"/>
          </p:cNvSpPr>
          <p:nvPr>
            <p:ph type="sldImg"/>
          </p:nvPr>
        </p:nvSpPr>
        <p:spPr/>
      </p:sp>
      <p:sp>
        <p:nvSpPr>
          <p:cNvPr id="788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AA6AE4C-84B2-4CCB-AAD2-C3627E124DF7}" type="slidenum">
              <a:rPr lang="en-US" altLang="zh-CN"/>
              <a:t>198</a:t>
            </a:fld>
            <a:endParaRPr lang="en-US" altLang="zh-CN"/>
          </a:p>
        </p:txBody>
      </p:sp>
      <p:sp>
        <p:nvSpPr>
          <p:cNvPr id="791554" name="Rectangle 2"/>
          <p:cNvSpPr>
            <a:spLocks noGrp="1" noRot="1" noChangeAspect="1" noChangeArrowheads="1" noTextEdit="1"/>
          </p:cNvSpPr>
          <p:nvPr>
            <p:ph type="sldImg"/>
          </p:nvPr>
        </p:nvSpPr>
        <p:spPr/>
      </p:sp>
      <p:sp>
        <p:nvSpPr>
          <p:cNvPr id="791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F6688A9-BB31-4398-BF3A-BE30A6D99926}" type="slidenum">
              <a:rPr lang="en-US" altLang="zh-CN"/>
              <a:t>202</a:t>
            </a:fld>
            <a:endParaRPr lang="en-US" altLang="zh-CN"/>
          </a:p>
        </p:txBody>
      </p:sp>
      <p:sp>
        <p:nvSpPr>
          <p:cNvPr id="795650" name="Rectangle 2"/>
          <p:cNvSpPr>
            <a:spLocks noGrp="1" noRot="1" noChangeAspect="1" noChangeArrowheads="1" noTextEdit="1"/>
          </p:cNvSpPr>
          <p:nvPr>
            <p:ph type="sldImg"/>
          </p:nvPr>
        </p:nvSpPr>
        <p:spPr/>
      </p:sp>
      <p:sp>
        <p:nvSpPr>
          <p:cNvPr id="795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8AE7ED-CA88-4746-805C-7537CBE20A1C}" type="slidenum">
              <a:rPr lang="en-US" altLang="zh-CN"/>
              <a:t>203</a:t>
            </a:fld>
            <a:endParaRPr lang="en-US" altLang="zh-CN"/>
          </a:p>
        </p:txBody>
      </p:sp>
      <p:sp>
        <p:nvSpPr>
          <p:cNvPr id="992258" name="Rectangle 2"/>
          <p:cNvSpPr>
            <a:spLocks noGrp="1" noRot="1" noChangeAspect="1" noChangeArrowheads="1" noTextEdit="1"/>
          </p:cNvSpPr>
          <p:nvPr>
            <p:ph type="sldImg"/>
          </p:nvPr>
        </p:nvSpPr>
        <p:spPr/>
      </p:sp>
      <p:sp>
        <p:nvSpPr>
          <p:cNvPr id="992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AD2D9CB-01EE-47AE-8C6B-2DCB5BA06C7B}" type="slidenum">
              <a:rPr lang="en-US" altLang="zh-CN"/>
              <a:t>18</a:t>
            </a:fld>
            <a:endParaRPr lang="en-US" altLang="zh-CN"/>
          </a:p>
        </p:txBody>
      </p:sp>
      <p:sp>
        <p:nvSpPr>
          <p:cNvPr id="684034" name="Rectangle 2"/>
          <p:cNvSpPr>
            <a:spLocks noGrp="1" noRot="1" noChangeAspect="1" noChangeArrowheads="1" noTextEdit="1"/>
          </p:cNvSpPr>
          <p:nvPr>
            <p:ph type="sldImg"/>
          </p:nvPr>
        </p:nvSpPr>
        <p:spPr/>
      </p:sp>
      <p:sp>
        <p:nvSpPr>
          <p:cNvPr id="684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275</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276</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6BD9F58-1938-4D8C-8922-054B3FDAC032}" type="slidenum">
              <a:rPr lang="en-US" altLang="zh-CN"/>
              <a:t>277</a:t>
            </a:fld>
            <a:endParaRPr lang="en-US" altLang="zh-CN"/>
          </a:p>
        </p:txBody>
      </p:sp>
      <p:sp>
        <p:nvSpPr>
          <p:cNvPr id="797698" name="Rectangle 2"/>
          <p:cNvSpPr>
            <a:spLocks noGrp="1" noRot="1" noChangeAspect="1" noChangeArrowheads="1" noTextEdit="1"/>
          </p:cNvSpPr>
          <p:nvPr>
            <p:ph type="sldImg"/>
          </p:nvPr>
        </p:nvSpPr>
        <p:spPr/>
      </p:sp>
      <p:sp>
        <p:nvSpPr>
          <p:cNvPr id="797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9C18B0-0124-472A-B22F-ED82A54FEBB1}" type="slidenum">
              <a:rPr lang="en-US" altLang="zh-CN"/>
              <a:t>278</a:t>
            </a:fld>
            <a:endParaRPr lang="en-US" altLang="zh-CN"/>
          </a:p>
        </p:txBody>
      </p:sp>
      <p:sp>
        <p:nvSpPr>
          <p:cNvPr id="798722" name="Rectangle 2"/>
          <p:cNvSpPr>
            <a:spLocks noGrp="1" noRot="1" noChangeAspect="1" noChangeArrowheads="1" noTextEdit="1"/>
          </p:cNvSpPr>
          <p:nvPr>
            <p:ph type="sldImg"/>
          </p:nvPr>
        </p:nvSpPr>
        <p:spPr/>
      </p:sp>
      <p:sp>
        <p:nvSpPr>
          <p:cNvPr id="798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3513D1-119B-40B4-A0ED-B4585D6EA6C1}" type="slidenum">
              <a:rPr lang="en-US" altLang="zh-CN"/>
              <a:t>279</a:t>
            </a:fld>
            <a:endParaRPr lang="en-US" altLang="zh-CN"/>
          </a:p>
        </p:txBody>
      </p:sp>
      <p:sp>
        <p:nvSpPr>
          <p:cNvPr id="799746" name="Rectangle 2"/>
          <p:cNvSpPr>
            <a:spLocks noGrp="1" noRot="1" noChangeAspect="1" noChangeArrowheads="1" noTextEdit="1"/>
          </p:cNvSpPr>
          <p:nvPr>
            <p:ph type="sldImg"/>
          </p:nvPr>
        </p:nvSpPr>
        <p:spPr/>
      </p:sp>
      <p:sp>
        <p:nvSpPr>
          <p:cNvPr id="799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23A760-3085-46D8-8182-753E0891EF30}" type="slidenum">
              <a:rPr lang="en-US" altLang="zh-CN"/>
              <a:t>280</a:t>
            </a:fld>
            <a:endParaRPr lang="en-US" altLang="zh-CN"/>
          </a:p>
        </p:txBody>
      </p:sp>
      <p:sp>
        <p:nvSpPr>
          <p:cNvPr id="800770" name="Rectangle 2"/>
          <p:cNvSpPr>
            <a:spLocks noGrp="1" noRot="1" noChangeAspect="1" noChangeArrowheads="1" noTextEdit="1"/>
          </p:cNvSpPr>
          <p:nvPr>
            <p:ph type="sldImg"/>
          </p:nvPr>
        </p:nvSpPr>
        <p:spPr/>
      </p:sp>
      <p:sp>
        <p:nvSpPr>
          <p:cNvPr id="800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1A16D1C-627C-4891-ABFE-A6A31D9AB457}" type="slidenum">
              <a:rPr lang="en-US" altLang="zh-CN"/>
              <a:t>282</a:t>
            </a:fld>
            <a:endParaRPr lang="en-US" altLang="zh-CN"/>
          </a:p>
        </p:txBody>
      </p:sp>
      <p:sp>
        <p:nvSpPr>
          <p:cNvPr id="801794" name="Rectangle 2"/>
          <p:cNvSpPr>
            <a:spLocks noGrp="1" noRot="1" noChangeAspect="1" noChangeArrowheads="1" noTextEdit="1"/>
          </p:cNvSpPr>
          <p:nvPr>
            <p:ph type="sldImg"/>
          </p:nvPr>
        </p:nvSpPr>
        <p:spPr/>
      </p:sp>
      <p:sp>
        <p:nvSpPr>
          <p:cNvPr id="801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1A876E-3C2C-46C3-B0C0-95D84A4C4E14}" type="slidenum">
              <a:rPr lang="en-US" altLang="zh-CN"/>
              <a:t>283</a:t>
            </a:fld>
            <a:endParaRPr lang="en-US" altLang="zh-CN"/>
          </a:p>
        </p:txBody>
      </p:sp>
      <p:sp>
        <p:nvSpPr>
          <p:cNvPr id="802818" name="Rectangle 2"/>
          <p:cNvSpPr>
            <a:spLocks noGrp="1" noRot="1" noChangeAspect="1" noChangeArrowheads="1" noTextEdit="1"/>
          </p:cNvSpPr>
          <p:nvPr>
            <p:ph type="sldImg"/>
          </p:nvPr>
        </p:nvSpPr>
        <p:spPr/>
      </p:sp>
      <p:sp>
        <p:nvSpPr>
          <p:cNvPr id="802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928BA6-A975-4AA7-B3B6-EBDE68FED28B}" type="slidenum">
              <a:rPr lang="en-US" altLang="zh-CN"/>
              <a:t>284</a:t>
            </a:fld>
            <a:endParaRPr lang="en-US" altLang="zh-CN"/>
          </a:p>
        </p:txBody>
      </p:sp>
      <p:sp>
        <p:nvSpPr>
          <p:cNvPr id="803842" name="Rectangle 2"/>
          <p:cNvSpPr>
            <a:spLocks noGrp="1" noRot="1" noChangeAspect="1" noChangeArrowheads="1" noTextEdit="1"/>
          </p:cNvSpPr>
          <p:nvPr>
            <p:ph type="sldImg"/>
          </p:nvPr>
        </p:nvSpPr>
        <p:spPr/>
      </p:sp>
      <p:sp>
        <p:nvSpPr>
          <p:cNvPr id="803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A26C14-570E-4A65-918E-2B9F7D837DBF}" type="slidenum">
              <a:rPr lang="en-US" altLang="zh-CN"/>
              <a:t>285</a:t>
            </a:fld>
            <a:endParaRPr lang="en-US" altLang="zh-CN"/>
          </a:p>
        </p:txBody>
      </p:sp>
      <p:sp>
        <p:nvSpPr>
          <p:cNvPr id="994306" name="Rectangle 2"/>
          <p:cNvSpPr>
            <a:spLocks noGrp="1" noRot="1" noChangeAspect="1" noChangeArrowheads="1" noTextEdit="1"/>
          </p:cNvSpPr>
          <p:nvPr>
            <p:ph type="sldImg"/>
          </p:nvPr>
        </p:nvSpPr>
        <p:spPr/>
      </p:sp>
      <p:sp>
        <p:nvSpPr>
          <p:cNvPr id="99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F05A3CA-4906-47B0-B299-861D534F74E5}" type="slidenum">
              <a:rPr lang="en-US" altLang="zh-CN"/>
              <a:t>19</a:t>
            </a:fld>
            <a:endParaRPr lang="en-US" altLang="zh-CN"/>
          </a:p>
        </p:txBody>
      </p:sp>
      <p:sp>
        <p:nvSpPr>
          <p:cNvPr id="685058" name="Rectangle 2"/>
          <p:cNvSpPr>
            <a:spLocks noGrp="1" noRot="1" noChangeAspect="1" noChangeArrowheads="1" noTextEdit="1"/>
          </p:cNvSpPr>
          <p:nvPr>
            <p:ph type="sldImg"/>
          </p:nvPr>
        </p:nvSpPr>
        <p:spPr/>
      </p:sp>
      <p:sp>
        <p:nvSpPr>
          <p:cNvPr id="685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E79B8-81F4-4B2F-A030-1E17DB324DE7}" type="slidenum">
              <a:rPr lang="en-US" altLang="zh-CN"/>
              <a:t>286</a:t>
            </a:fld>
            <a:endParaRPr lang="en-US" altLang="zh-CN"/>
          </a:p>
        </p:txBody>
      </p:sp>
      <p:sp>
        <p:nvSpPr>
          <p:cNvPr id="996354" name="Rectangle 2"/>
          <p:cNvSpPr>
            <a:spLocks noGrp="1" noRot="1" noChangeAspect="1" noChangeArrowheads="1" noTextEdit="1"/>
          </p:cNvSpPr>
          <p:nvPr>
            <p:ph type="sldImg"/>
          </p:nvPr>
        </p:nvSpPr>
        <p:spPr/>
      </p:sp>
      <p:sp>
        <p:nvSpPr>
          <p:cNvPr id="996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E79B8-81F4-4B2F-A030-1E17DB324DE7}" type="slidenum">
              <a:rPr lang="en-US" altLang="zh-CN"/>
              <a:t>287</a:t>
            </a:fld>
            <a:endParaRPr lang="en-US" altLang="zh-CN"/>
          </a:p>
        </p:txBody>
      </p:sp>
      <p:sp>
        <p:nvSpPr>
          <p:cNvPr id="996354" name="Rectangle 2"/>
          <p:cNvSpPr>
            <a:spLocks noGrp="1" noRot="1" noChangeAspect="1" noChangeArrowheads="1" noTextEdit="1"/>
          </p:cNvSpPr>
          <p:nvPr>
            <p:ph type="sldImg"/>
          </p:nvPr>
        </p:nvSpPr>
        <p:spPr/>
      </p:sp>
      <p:sp>
        <p:nvSpPr>
          <p:cNvPr id="996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295</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6B6618-07AF-4871-B679-4E9069392BAE}" type="slidenum">
              <a:rPr lang="en-US" altLang="zh-CN"/>
              <a:t>296</a:t>
            </a:fld>
            <a:endParaRPr lang="en-US" altLang="zh-CN"/>
          </a:p>
        </p:txBody>
      </p:sp>
      <p:sp>
        <p:nvSpPr>
          <p:cNvPr id="804866" name="Rectangle 2"/>
          <p:cNvSpPr>
            <a:spLocks noGrp="1" noRot="1" noChangeAspect="1" noChangeArrowheads="1" noTextEdit="1"/>
          </p:cNvSpPr>
          <p:nvPr>
            <p:ph type="sldImg"/>
          </p:nvPr>
        </p:nvSpPr>
        <p:spPr/>
      </p:sp>
      <p:sp>
        <p:nvSpPr>
          <p:cNvPr id="804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0C1AB9B-F385-4821-AA6D-80FFE4C0DC60}" type="slidenum">
              <a:rPr lang="en-US" altLang="zh-CN"/>
              <a:t>297</a:t>
            </a:fld>
            <a:endParaRPr lang="en-US" altLang="zh-CN"/>
          </a:p>
        </p:txBody>
      </p:sp>
      <p:sp>
        <p:nvSpPr>
          <p:cNvPr id="806914" name="Rectangle 2"/>
          <p:cNvSpPr>
            <a:spLocks noGrp="1" noRot="1" noChangeAspect="1" noChangeArrowheads="1" noTextEdit="1"/>
          </p:cNvSpPr>
          <p:nvPr>
            <p:ph type="sldImg"/>
          </p:nvPr>
        </p:nvSpPr>
        <p:spPr/>
      </p:sp>
      <p:sp>
        <p:nvSpPr>
          <p:cNvPr id="806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B7E921-8880-45DB-B2E9-81946958ADF4}" type="slidenum">
              <a:rPr lang="en-US" altLang="zh-CN"/>
              <a:t>298</a:t>
            </a:fld>
            <a:endParaRPr lang="en-US" altLang="zh-CN"/>
          </a:p>
        </p:txBody>
      </p:sp>
      <p:sp>
        <p:nvSpPr>
          <p:cNvPr id="807938" name="Rectangle 2"/>
          <p:cNvSpPr>
            <a:spLocks noGrp="1" noRot="1" noChangeAspect="1" noChangeArrowheads="1" noTextEdit="1"/>
          </p:cNvSpPr>
          <p:nvPr>
            <p:ph type="sldImg"/>
          </p:nvPr>
        </p:nvSpPr>
        <p:spPr/>
      </p:sp>
      <p:sp>
        <p:nvSpPr>
          <p:cNvPr id="807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B22B321-29CA-4FA5-9D43-37DD48C3F283}" type="slidenum">
              <a:rPr lang="en-US" altLang="zh-CN"/>
              <a:t>302</a:t>
            </a:fld>
            <a:endParaRPr lang="en-US" altLang="zh-CN"/>
          </a:p>
        </p:txBody>
      </p:sp>
      <p:sp>
        <p:nvSpPr>
          <p:cNvPr id="808962" name="Rectangle 2"/>
          <p:cNvSpPr>
            <a:spLocks noGrp="1" noRot="1" noChangeAspect="1" noChangeArrowheads="1" noTextEdit="1"/>
          </p:cNvSpPr>
          <p:nvPr>
            <p:ph type="sldImg"/>
          </p:nvPr>
        </p:nvSpPr>
        <p:spPr/>
      </p:sp>
      <p:sp>
        <p:nvSpPr>
          <p:cNvPr id="808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68C985-9035-4E07-B0ED-70A668539EBF}" type="slidenum">
              <a:rPr lang="en-US" altLang="zh-CN"/>
              <a:t>303</a:t>
            </a:fld>
            <a:endParaRPr lang="en-US" altLang="zh-CN"/>
          </a:p>
        </p:txBody>
      </p:sp>
      <p:sp>
        <p:nvSpPr>
          <p:cNvPr id="809986" name="Rectangle 2"/>
          <p:cNvSpPr>
            <a:spLocks noGrp="1" noRot="1" noChangeAspect="1" noChangeArrowheads="1" noTextEdit="1"/>
          </p:cNvSpPr>
          <p:nvPr>
            <p:ph type="sldImg"/>
          </p:nvPr>
        </p:nvSpPr>
        <p:spPr/>
      </p:sp>
      <p:sp>
        <p:nvSpPr>
          <p:cNvPr id="809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20DE305-6829-434F-B40D-65525745C0AE}" type="slidenum">
              <a:rPr lang="en-US" altLang="zh-CN"/>
              <a:t>305</a:t>
            </a:fld>
            <a:endParaRPr lang="en-US" altLang="zh-CN"/>
          </a:p>
        </p:txBody>
      </p:sp>
      <p:sp>
        <p:nvSpPr>
          <p:cNvPr id="811010" name="Rectangle 2"/>
          <p:cNvSpPr>
            <a:spLocks noGrp="1" noRot="1" noChangeAspect="1" noChangeArrowheads="1" noTextEdit="1"/>
          </p:cNvSpPr>
          <p:nvPr>
            <p:ph type="sldImg"/>
          </p:nvPr>
        </p:nvSpPr>
        <p:spPr/>
      </p:sp>
      <p:sp>
        <p:nvSpPr>
          <p:cNvPr id="811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CA6CC1-9213-43CF-ABF4-AC0CE7F69341}" type="slidenum">
              <a:rPr lang="en-US" altLang="zh-CN"/>
              <a:t>306</a:t>
            </a:fld>
            <a:endParaRPr lang="en-US" altLang="zh-CN"/>
          </a:p>
        </p:txBody>
      </p:sp>
      <p:sp>
        <p:nvSpPr>
          <p:cNvPr id="812034" name="Rectangle 2"/>
          <p:cNvSpPr>
            <a:spLocks noGrp="1" noRot="1" noChangeAspect="1" noChangeArrowheads="1" noTextEdit="1"/>
          </p:cNvSpPr>
          <p:nvPr>
            <p:ph type="sldImg"/>
          </p:nvPr>
        </p:nvSpPr>
        <p:spPr/>
      </p:sp>
      <p:sp>
        <p:nvSpPr>
          <p:cNvPr id="812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0CC06B-C195-4110-BBDD-CC41AE4B9711}" type="slidenum">
              <a:rPr lang="en-US" altLang="zh-CN"/>
              <a:t>23</a:t>
            </a:fld>
            <a:endParaRPr lang="en-US" altLang="zh-CN"/>
          </a:p>
        </p:txBody>
      </p:sp>
      <p:sp>
        <p:nvSpPr>
          <p:cNvPr id="686082" name="Rectangle 2"/>
          <p:cNvSpPr>
            <a:spLocks noGrp="1" noRot="1" noChangeAspect="1" noChangeArrowheads="1" noTextEdit="1"/>
          </p:cNvSpPr>
          <p:nvPr>
            <p:ph type="sldImg"/>
          </p:nvPr>
        </p:nvSpPr>
        <p:spPr/>
      </p:sp>
      <p:sp>
        <p:nvSpPr>
          <p:cNvPr id="686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EAD93A8-460D-49E0-B539-C5D922624B16}" type="slidenum">
              <a:rPr lang="en-US" altLang="zh-CN"/>
              <a:t>307</a:t>
            </a:fld>
            <a:endParaRPr lang="en-US" altLang="zh-CN"/>
          </a:p>
        </p:txBody>
      </p:sp>
      <p:sp>
        <p:nvSpPr>
          <p:cNvPr id="814082" name="Rectangle 2"/>
          <p:cNvSpPr>
            <a:spLocks noGrp="1" noRot="1" noChangeAspect="1" noChangeArrowheads="1" noTextEdit="1"/>
          </p:cNvSpPr>
          <p:nvPr>
            <p:ph type="sldImg"/>
          </p:nvPr>
        </p:nvSpPr>
        <p:spPr/>
      </p:sp>
      <p:sp>
        <p:nvSpPr>
          <p:cNvPr id="814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860342A-8A8A-4847-9FAC-8163DC4CB094}" type="slidenum">
              <a:rPr lang="en-US" altLang="zh-CN"/>
              <a:t>308</a:t>
            </a:fld>
            <a:endParaRPr lang="en-US" altLang="zh-CN"/>
          </a:p>
        </p:txBody>
      </p:sp>
      <p:sp>
        <p:nvSpPr>
          <p:cNvPr id="815106" name="Rectangle 2"/>
          <p:cNvSpPr>
            <a:spLocks noGrp="1" noRot="1" noChangeAspect="1" noChangeArrowheads="1" noTextEdit="1"/>
          </p:cNvSpPr>
          <p:nvPr>
            <p:ph type="sldImg"/>
          </p:nvPr>
        </p:nvSpPr>
        <p:spPr/>
      </p:sp>
      <p:sp>
        <p:nvSpPr>
          <p:cNvPr id="815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0B14A88-C65B-4F17-B370-7A42462DC207}" type="slidenum">
              <a:rPr lang="en-US" altLang="zh-CN"/>
              <a:t>309</a:t>
            </a:fld>
            <a:endParaRPr lang="en-US" altLang="zh-CN"/>
          </a:p>
        </p:txBody>
      </p:sp>
      <p:sp>
        <p:nvSpPr>
          <p:cNvPr id="816130" name="Rectangle 2"/>
          <p:cNvSpPr>
            <a:spLocks noGrp="1" noRot="1" noChangeAspect="1" noChangeArrowheads="1" noTextEdit="1"/>
          </p:cNvSpPr>
          <p:nvPr>
            <p:ph type="sldImg"/>
          </p:nvPr>
        </p:nvSpPr>
        <p:spPr/>
      </p:sp>
      <p:sp>
        <p:nvSpPr>
          <p:cNvPr id="816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D28C39-D506-4773-BC9E-4F7764F5906D}" type="slidenum">
              <a:rPr lang="en-US" altLang="zh-CN"/>
              <a:t>310</a:t>
            </a:fld>
            <a:endParaRPr lang="en-US" altLang="zh-CN"/>
          </a:p>
        </p:txBody>
      </p:sp>
      <p:sp>
        <p:nvSpPr>
          <p:cNvPr id="817154" name="Rectangle 2"/>
          <p:cNvSpPr>
            <a:spLocks noGrp="1" noRot="1" noChangeAspect="1" noChangeArrowheads="1" noTextEdit="1"/>
          </p:cNvSpPr>
          <p:nvPr>
            <p:ph type="sldImg"/>
          </p:nvPr>
        </p:nvSpPr>
        <p:spPr/>
      </p:sp>
      <p:sp>
        <p:nvSpPr>
          <p:cNvPr id="817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4797B41-6A22-4785-AA60-A2C6B0AD9B83}" type="slidenum">
              <a:rPr lang="en-US" altLang="zh-CN"/>
              <a:t>311</a:t>
            </a:fld>
            <a:endParaRPr lang="en-US" altLang="zh-CN"/>
          </a:p>
        </p:txBody>
      </p:sp>
      <p:sp>
        <p:nvSpPr>
          <p:cNvPr id="818178" name="Rectangle 2"/>
          <p:cNvSpPr>
            <a:spLocks noGrp="1" noRot="1" noChangeAspect="1" noChangeArrowheads="1" noTextEdit="1"/>
          </p:cNvSpPr>
          <p:nvPr>
            <p:ph type="sldImg"/>
          </p:nvPr>
        </p:nvSpPr>
        <p:spPr/>
      </p:sp>
      <p:sp>
        <p:nvSpPr>
          <p:cNvPr id="8181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92CD90-6144-46E4-9D69-12CED1AD9882}" type="slidenum">
              <a:rPr lang="en-US" altLang="zh-CN"/>
              <a:t>312</a:t>
            </a:fld>
            <a:endParaRPr lang="en-US" altLang="zh-CN"/>
          </a:p>
        </p:txBody>
      </p:sp>
      <p:sp>
        <p:nvSpPr>
          <p:cNvPr id="819202" name="Rectangle 2"/>
          <p:cNvSpPr>
            <a:spLocks noGrp="1" noRot="1" noChangeAspect="1" noChangeArrowheads="1" noTextEdit="1"/>
          </p:cNvSpPr>
          <p:nvPr>
            <p:ph type="sldImg"/>
          </p:nvPr>
        </p:nvSpPr>
        <p:spPr/>
      </p:sp>
      <p:sp>
        <p:nvSpPr>
          <p:cNvPr id="8192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50D5EE-CE5B-429F-8F1D-6CB9155B2DA1}" type="slidenum">
              <a:rPr lang="en-US" altLang="zh-CN"/>
              <a:t>313</a:t>
            </a:fld>
            <a:endParaRPr lang="en-US" altLang="zh-CN"/>
          </a:p>
        </p:txBody>
      </p:sp>
      <p:sp>
        <p:nvSpPr>
          <p:cNvPr id="820226" name="Rectangle 2"/>
          <p:cNvSpPr>
            <a:spLocks noGrp="1" noRot="1" noChangeAspect="1" noChangeArrowheads="1" noTextEdit="1"/>
          </p:cNvSpPr>
          <p:nvPr>
            <p:ph type="sldImg"/>
          </p:nvPr>
        </p:nvSpPr>
        <p:spPr/>
      </p:sp>
      <p:sp>
        <p:nvSpPr>
          <p:cNvPr id="820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5178993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50D5EE-CE5B-429F-8F1D-6CB9155B2DA1}" type="slidenum">
              <a:rPr lang="en-US" altLang="zh-CN"/>
              <a:t>314</a:t>
            </a:fld>
            <a:endParaRPr lang="en-US" altLang="zh-CN"/>
          </a:p>
        </p:txBody>
      </p:sp>
      <p:sp>
        <p:nvSpPr>
          <p:cNvPr id="820226" name="Rectangle 2"/>
          <p:cNvSpPr>
            <a:spLocks noGrp="1" noRot="1" noChangeAspect="1" noChangeArrowheads="1" noTextEdit="1"/>
          </p:cNvSpPr>
          <p:nvPr>
            <p:ph type="sldImg"/>
          </p:nvPr>
        </p:nvSpPr>
        <p:spPr/>
      </p:sp>
      <p:sp>
        <p:nvSpPr>
          <p:cNvPr id="820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50D5EE-CE5B-429F-8F1D-6CB9155B2DA1}" type="slidenum">
              <a:rPr lang="en-US" altLang="zh-CN"/>
              <a:t>315</a:t>
            </a:fld>
            <a:endParaRPr lang="en-US" altLang="zh-CN"/>
          </a:p>
        </p:txBody>
      </p:sp>
      <p:sp>
        <p:nvSpPr>
          <p:cNvPr id="820226" name="Rectangle 2"/>
          <p:cNvSpPr>
            <a:spLocks noGrp="1" noRot="1" noChangeAspect="1" noChangeArrowheads="1" noTextEdit="1"/>
          </p:cNvSpPr>
          <p:nvPr>
            <p:ph type="sldImg"/>
          </p:nvPr>
        </p:nvSpPr>
        <p:spPr/>
      </p:sp>
      <p:sp>
        <p:nvSpPr>
          <p:cNvPr id="820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B7148E-41B7-466E-A1EE-C89D7810CE0E}" type="slidenum">
              <a:rPr lang="en-US" altLang="zh-CN"/>
              <a:t>316</a:t>
            </a:fld>
            <a:endParaRPr lang="en-US" altLang="zh-CN"/>
          </a:p>
        </p:txBody>
      </p:sp>
      <p:sp>
        <p:nvSpPr>
          <p:cNvPr id="821250" name="Rectangle 2"/>
          <p:cNvSpPr>
            <a:spLocks noGrp="1" noRot="1" noChangeAspect="1" noChangeArrowheads="1" noTextEdit="1"/>
          </p:cNvSpPr>
          <p:nvPr>
            <p:ph type="sldImg"/>
          </p:nvPr>
        </p:nvSpPr>
        <p:spPr/>
      </p:sp>
      <p:sp>
        <p:nvSpPr>
          <p:cNvPr id="82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ED89B19-15FF-4323-A679-71274F8177B0}" type="slidenum">
              <a:rPr lang="en-US" altLang="zh-CN"/>
              <a:t>24</a:t>
            </a:fld>
            <a:endParaRPr lang="en-US" altLang="zh-CN"/>
          </a:p>
        </p:txBody>
      </p:sp>
      <p:sp>
        <p:nvSpPr>
          <p:cNvPr id="687106" name="Rectangle 2"/>
          <p:cNvSpPr>
            <a:spLocks noGrp="1" noRot="1" noChangeAspect="1" noChangeArrowheads="1" noTextEdit="1"/>
          </p:cNvSpPr>
          <p:nvPr>
            <p:ph type="sldImg"/>
          </p:nvPr>
        </p:nvSpPr>
        <p:spPr/>
      </p:sp>
      <p:sp>
        <p:nvSpPr>
          <p:cNvPr id="687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B7148E-41B7-466E-A1EE-C89D7810CE0E}" type="slidenum">
              <a:rPr lang="en-US" altLang="zh-CN"/>
              <a:t>319</a:t>
            </a:fld>
            <a:endParaRPr lang="en-US" altLang="zh-CN"/>
          </a:p>
        </p:txBody>
      </p:sp>
      <p:sp>
        <p:nvSpPr>
          <p:cNvPr id="821250" name="Rectangle 2"/>
          <p:cNvSpPr>
            <a:spLocks noGrp="1" noRot="1" noChangeAspect="1" noChangeArrowheads="1" noTextEdit="1"/>
          </p:cNvSpPr>
          <p:nvPr>
            <p:ph type="sldImg"/>
          </p:nvPr>
        </p:nvSpPr>
        <p:spPr/>
      </p:sp>
      <p:sp>
        <p:nvSpPr>
          <p:cNvPr id="82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F1225D-0A61-4421-A330-3F55384348FB}" type="slidenum">
              <a:rPr lang="en-US" altLang="zh-CN"/>
              <a:t>327</a:t>
            </a:fld>
            <a:endParaRPr lang="en-US" altLang="zh-CN"/>
          </a:p>
        </p:txBody>
      </p:sp>
      <p:sp>
        <p:nvSpPr>
          <p:cNvPr id="830466" name="Rectangle 2"/>
          <p:cNvSpPr>
            <a:spLocks noGrp="1" noRot="1" noChangeAspect="1" noChangeArrowheads="1" noTextEdit="1"/>
          </p:cNvSpPr>
          <p:nvPr>
            <p:ph type="sldImg"/>
          </p:nvPr>
        </p:nvSpPr>
        <p:spPr/>
      </p:sp>
      <p:sp>
        <p:nvSpPr>
          <p:cNvPr id="8304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EF567C-1BD4-4F14-B248-16226ACC1A0D}" type="slidenum">
              <a:rPr lang="en-US" altLang="zh-CN"/>
              <a:t>328</a:t>
            </a:fld>
            <a:endParaRPr lang="en-US" altLang="zh-CN"/>
          </a:p>
        </p:txBody>
      </p:sp>
      <p:sp>
        <p:nvSpPr>
          <p:cNvPr id="831490" name="Rectangle 2"/>
          <p:cNvSpPr>
            <a:spLocks noGrp="1" noRot="1" noChangeAspect="1" noChangeArrowheads="1" noTextEdit="1"/>
          </p:cNvSpPr>
          <p:nvPr>
            <p:ph type="sldImg"/>
          </p:nvPr>
        </p:nvSpPr>
        <p:spPr/>
      </p:sp>
      <p:sp>
        <p:nvSpPr>
          <p:cNvPr id="831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BCB0279-6F7F-444F-A959-72E200DF0FB9}" type="slidenum">
              <a:rPr lang="en-US" altLang="zh-CN"/>
              <a:t>332</a:t>
            </a:fld>
            <a:endParaRPr lang="en-US" altLang="zh-CN"/>
          </a:p>
        </p:txBody>
      </p:sp>
      <p:sp>
        <p:nvSpPr>
          <p:cNvPr id="832514" name="Rectangle 2"/>
          <p:cNvSpPr>
            <a:spLocks noGrp="1" noRot="1" noChangeAspect="1" noChangeArrowheads="1" noTextEdit="1"/>
          </p:cNvSpPr>
          <p:nvPr>
            <p:ph type="sldImg"/>
          </p:nvPr>
        </p:nvSpPr>
        <p:spPr/>
      </p:sp>
      <p:sp>
        <p:nvSpPr>
          <p:cNvPr id="832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D691F8-0CBF-4158-B2DC-203EF9891FE3}" type="slidenum">
              <a:rPr lang="en-US" altLang="zh-CN"/>
              <a:t>333</a:t>
            </a:fld>
            <a:endParaRPr lang="en-US" altLang="zh-CN"/>
          </a:p>
        </p:txBody>
      </p:sp>
      <p:sp>
        <p:nvSpPr>
          <p:cNvPr id="839682" name="Rectangle 2"/>
          <p:cNvSpPr>
            <a:spLocks noGrp="1" noRot="1" noChangeAspect="1" noChangeArrowheads="1" noTextEdit="1"/>
          </p:cNvSpPr>
          <p:nvPr>
            <p:ph type="sldImg"/>
          </p:nvPr>
        </p:nvSpPr>
        <p:spPr/>
      </p:sp>
      <p:sp>
        <p:nvSpPr>
          <p:cNvPr id="83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D691F8-0CBF-4158-B2DC-203EF9891FE3}" type="slidenum">
              <a:rPr lang="en-US" altLang="zh-CN"/>
              <a:t>334</a:t>
            </a:fld>
            <a:endParaRPr lang="en-US" altLang="zh-CN"/>
          </a:p>
        </p:txBody>
      </p:sp>
      <p:sp>
        <p:nvSpPr>
          <p:cNvPr id="839682" name="Rectangle 2"/>
          <p:cNvSpPr>
            <a:spLocks noGrp="1" noRot="1" noChangeAspect="1" noChangeArrowheads="1" noTextEdit="1"/>
          </p:cNvSpPr>
          <p:nvPr>
            <p:ph type="sldImg"/>
          </p:nvPr>
        </p:nvSpPr>
        <p:spPr/>
      </p:sp>
      <p:sp>
        <p:nvSpPr>
          <p:cNvPr id="83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CA2B7C-8BA3-4294-A7BF-C0354EFB8949}" type="slidenum">
              <a:rPr lang="en-US" altLang="zh-CN"/>
              <a:t>335</a:t>
            </a:fld>
            <a:endParaRPr lang="en-US" altLang="zh-CN"/>
          </a:p>
        </p:txBody>
      </p:sp>
      <p:sp>
        <p:nvSpPr>
          <p:cNvPr id="840706" name="Rectangle 2"/>
          <p:cNvSpPr>
            <a:spLocks noGrp="1" noRot="1" noChangeAspect="1" noChangeArrowheads="1" noTextEdit="1"/>
          </p:cNvSpPr>
          <p:nvPr>
            <p:ph type="sldImg"/>
          </p:nvPr>
        </p:nvSpPr>
        <p:spPr/>
      </p:sp>
      <p:sp>
        <p:nvSpPr>
          <p:cNvPr id="840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B2DD947-3114-4220-8830-93100468B141}" type="slidenum">
              <a:rPr lang="en-US" altLang="zh-CN"/>
              <a:t>336</a:t>
            </a:fld>
            <a:endParaRPr lang="en-US" altLang="zh-CN"/>
          </a:p>
        </p:txBody>
      </p:sp>
      <p:sp>
        <p:nvSpPr>
          <p:cNvPr id="841730" name="Rectangle 2"/>
          <p:cNvSpPr>
            <a:spLocks noGrp="1" noRot="1" noChangeAspect="1" noChangeArrowheads="1" noTextEdit="1"/>
          </p:cNvSpPr>
          <p:nvPr>
            <p:ph type="sldImg"/>
          </p:nvPr>
        </p:nvSpPr>
        <p:spPr/>
      </p:sp>
      <p:sp>
        <p:nvSpPr>
          <p:cNvPr id="841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B8122F-7C2A-41B8-AF98-611BBF56B910}" type="slidenum">
              <a:rPr lang="en-US" altLang="zh-CN"/>
              <a:t>340</a:t>
            </a:fld>
            <a:endParaRPr lang="en-US" altLang="zh-CN"/>
          </a:p>
        </p:txBody>
      </p:sp>
      <p:sp>
        <p:nvSpPr>
          <p:cNvPr id="842754" name="Rectangle 2"/>
          <p:cNvSpPr>
            <a:spLocks noGrp="1" noRot="1" noChangeAspect="1" noChangeArrowheads="1" noTextEdit="1"/>
          </p:cNvSpPr>
          <p:nvPr>
            <p:ph type="sldImg"/>
          </p:nvPr>
        </p:nvSpPr>
        <p:spPr/>
      </p:sp>
      <p:sp>
        <p:nvSpPr>
          <p:cNvPr id="84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46B3EF4-3C89-4158-9690-6827E4A2E4B8}" type="slidenum">
              <a:rPr lang="en-US" altLang="zh-CN"/>
              <a:t>341</a:t>
            </a:fld>
            <a:endParaRPr lang="en-US" altLang="zh-CN"/>
          </a:p>
        </p:txBody>
      </p:sp>
      <p:sp>
        <p:nvSpPr>
          <p:cNvPr id="843778" name="Rectangle 2"/>
          <p:cNvSpPr>
            <a:spLocks noGrp="1" noRot="1" noChangeAspect="1" noChangeArrowheads="1" noTextEdit="1"/>
          </p:cNvSpPr>
          <p:nvPr>
            <p:ph type="sldImg"/>
          </p:nvPr>
        </p:nvSpPr>
        <p:spPr/>
      </p:sp>
      <p:sp>
        <p:nvSpPr>
          <p:cNvPr id="843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3058780-E170-4550-9F53-2DA4DDEE8172}" type="slidenum">
              <a:rPr lang="en-US" altLang="zh-CN"/>
              <a:t>25</a:t>
            </a:fld>
            <a:endParaRPr lang="en-US" altLang="zh-CN"/>
          </a:p>
        </p:txBody>
      </p:sp>
      <p:sp>
        <p:nvSpPr>
          <p:cNvPr id="688130" name="Rectangle 2"/>
          <p:cNvSpPr>
            <a:spLocks noGrp="1" noRot="1" noChangeAspect="1" noChangeArrowheads="1" noTextEdit="1"/>
          </p:cNvSpPr>
          <p:nvPr>
            <p:ph type="sldImg"/>
          </p:nvPr>
        </p:nvSpPr>
        <p:spPr/>
      </p:sp>
      <p:sp>
        <p:nvSpPr>
          <p:cNvPr id="6881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D00F795-64D7-4202-AF58-DFEFBCE236D5}" type="slidenum">
              <a:rPr lang="en-US" altLang="zh-CN"/>
              <a:t>342</a:t>
            </a:fld>
            <a:endParaRPr lang="en-US" altLang="zh-CN"/>
          </a:p>
        </p:txBody>
      </p:sp>
      <p:sp>
        <p:nvSpPr>
          <p:cNvPr id="844802" name="Rectangle 2"/>
          <p:cNvSpPr>
            <a:spLocks noGrp="1" noRot="1" noChangeAspect="1" noChangeArrowheads="1" noTextEdit="1"/>
          </p:cNvSpPr>
          <p:nvPr>
            <p:ph type="sldImg"/>
          </p:nvPr>
        </p:nvSpPr>
        <p:spPr/>
      </p:sp>
      <p:sp>
        <p:nvSpPr>
          <p:cNvPr id="844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5B47B44-0FEC-4E85-AFE8-2DA91AC412C7}" type="slidenum">
              <a:rPr lang="en-US" altLang="zh-CN"/>
              <a:t>343</a:t>
            </a:fld>
            <a:endParaRPr lang="en-US" altLang="zh-CN"/>
          </a:p>
        </p:txBody>
      </p:sp>
      <p:sp>
        <p:nvSpPr>
          <p:cNvPr id="845826" name="Rectangle 2"/>
          <p:cNvSpPr>
            <a:spLocks noGrp="1" noRot="1" noChangeAspect="1" noChangeArrowheads="1" noTextEdit="1"/>
          </p:cNvSpPr>
          <p:nvPr>
            <p:ph type="sldImg"/>
          </p:nvPr>
        </p:nvSpPr>
        <p:spPr/>
      </p:sp>
      <p:sp>
        <p:nvSpPr>
          <p:cNvPr id="845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87CF62-2F55-4AF2-80B8-60D086A81311}" type="slidenum">
              <a:rPr lang="en-US" altLang="zh-CN"/>
              <a:t>344</a:t>
            </a:fld>
            <a:endParaRPr lang="en-US" altLang="zh-CN"/>
          </a:p>
        </p:txBody>
      </p:sp>
      <p:sp>
        <p:nvSpPr>
          <p:cNvPr id="846850" name="Rectangle 2"/>
          <p:cNvSpPr>
            <a:spLocks noGrp="1" noRot="1" noChangeAspect="1" noChangeArrowheads="1" noTextEdit="1"/>
          </p:cNvSpPr>
          <p:nvPr>
            <p:ph type="sldImg"/>
          </p:nvPr>
        </p:nvSpPr>
        <p:spPr/>
      </p:sp>
      <p:sp>
        <p:nvSpPr>
          <p:cNvPr id="84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E5837A-173E-410C-9815-03ADB1CCC55A}" type="slidenum">
              <a:rPr lang="en-US" altLang="zh-CN"/>
              <a:t>345</a:t>
            </a:fld>
            <a:endParaRPr lang="en-US" altLang="zh-CN"/>
          </a:p>
        </p:txBody>
      </p:sp>
      <p:sp>
        <p:nvSpPr>
          <p:cNvPr id="847874" name="Rectangle 2"/>
          <p:cNvSpPr>
            <a:spLocks noGrp="1" noRot="1" noChangeAspect="1" noChangeArrowheads="1" noTextEdit="1"/>
          </p:cNvSpPr>
          <p:nvPr>
            <p:ph type="sldImg"/>
          </p:nvPr>
        </p:nvSpPr>
        <p:spPr/>
      </p:sp>
      <p:sp>
        <p:nvSpPr>
          <p:cNvPr id="84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D6AA6F0-AA1B-4F02-BD00-3BBC2E494939}" type="slidenum">
              <a:rPr lang="en-US" altLang="zh-CN"/>
              <a:t>346</a:t>
            </a:fld>
            <a:endParaRPr lang="en-US" altLang="zh-CN"/>
          </a:p>
        </p:txBody>
      </p:sp>
      <p:sp>
        <p:nvSpPr>
          <p:cNvPr id="848898" name="Rectangle 2"/>
          <p:cNvSpPr>
            <a:spLocks noGrp="1" noRot="1" noChangeAspect="1" noChangeArrowheads="1" noTextEdit="1"/>
          </p:cNvSpPr>
          <p:nvPr>
            <p:ph type="sldImg"/>
          </p:nvPr>
        </p:nvSpPr>
        <p:spPr/>
      </p:sp>
      <p:sp>
        <p:nvSpPr>
          <p:cNvPr id="848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560ABD-89DB-4FF7-86A0-489A213386C0}" type="slidenum">
              <a:rPr lang="en-US" altLang="zh-CN"/>
              <a:t>347</a:t>
            </a:fld>
            <a:endParaRPr lang="en-US" altLang="zh-CN"/>
          </a:p>
        </p:txBody>
      </p:sp>
      <p:sp>
        <p:nvSpPr>
          <p:cNvPr id="849922" name="Rectangle 2"/>
          <p:cNvSpPr>
            <a:spLocks noGrp="1" noRot="1" noChangeAspect="1" noChangeArrowheads="1" noTextEdit="1"/>
          </p:cNvSpPr>
          <p:nvPr>
            <p:ph type="sldImg"/>
          </p:nvPr>
        </p:nvSpPr>
        <p:spPr/>
      </p:sp>
      <p:sp>
        <p:nvSpPr>
          <p:cNvPr id="849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B655749-84FF-464F-A831-E811DF3517DC}" type="slidenum">
              <a:rPr lang="en-US" altLang="zh-CN"/>
              <a:t>349</a:t>
            </a:fld>
            <a:endParaRPr lang="en-US" altLang="zh-CN"/>
          </a:p>
        </p:txBody>
      </p:sp>
      <p:sp>
        <p:nvSpPr>
          <p:cNvPr id="850946" name="Rectangle 2"/>
          <p:cNvSpPr>
            <a:spLocks noGrp="1" noRot="1" noChangeAspect="1" noChangeArrowheads="1" noTextEdit="1"/>
          </p:cNvSpPr>
          <p:nvPr>
            <p:ph type="sldImg"/>
          </p:nvPr>
        </p:nvSpPr>
        <p:spPr/>
      </p:sp>
      <p:sp>
        <p:nvSpPr>
          <p:cNvPr id="850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3BD5117-A241-480C-B78A-11D91E81AF4E}" type="slidenum">
              <a:rPr lang="en-US" altLang="zh-CN"/>
              <a:t>350</a:t>
            </a:fld>
            <a:endParaRPr lang="en-US" altLang="zh-CN"/>
          </a:p>
        </p:txBody>
      </p:sp>
      <p:sp>
        <p:nvSpPr>
          <p:cNvPr id="851970" name="Rectangle 2"/>
          <p:cNvSpPr>
            <a:spLocks noGrp="1" noRot="1" noChangeAspect="1" noChangeArrowheads="1" noTextEdit="1"/>
          </p:cNvSpPr>
          <p:nvPr>
            <p:ph type="sldImg"/>
          </p:nvPr>
        </p:nvSpPr>
        <p:spPr/>
      </p:sp>
      <p:sp>
        <p:nvSpPr>
          <p:cNvPr id="851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F19AB98-4194-40ED-A7CA-D3CEEF3A169F}" type="slidenum">
              <a:rPr lang="en-US" altLang="zh-CN"/>
              <a:t>351</a:t>
            </a:fld>
            <a:endParaRPr lang="en-US" altLang="zh-CN"/>
          </a:p>
        </p:txBody>
      </p:sp>
      <p:sp>
        <p:nvSpPr>
          <p:cNvPr id="852994" name="Rectangle 2"/>
          <p:cNvSpPr>
            <a:spLocks noGrp="1" noRot="1" noChangeAspect="1" noChangeArrowheads="1" noTextEdit="1"/>
          </p:cNvSpPr>
          <p:nvPr>
            <p:ph type="sldImg"/>
          </p:nvPr>
        </p:nvSpPr>
        <p:spPr/>
      </p:sp>
      <p:sp>
        <p:nvSpPr>
          <p:cNvPr id="8529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D5861C9-FA6C-4C15-B0DA-FECC28817154}" type="slidenum">
              <a:rPr lang="en-US" altLang="zh-CN"/>
              <a:t>352</a:t>
            </a:fld>
            <a:endParaRPr lang="en-US" altLang="zh-CN"/>
          </a:p>
        </p:txBody>
      </p:sp>
      <p:sp>
        <p:nvSpPr>
          <p:cNvPr id="854018" name="Rectangle 2"/>
          <p:cNvSpPr>
            <a:spLocks noGrp="1" noRot="1" noChangeAspect="1" noChangeArrowheads="1" noTextEdit="1"/>
          </p:cNvSpPr>
          <p:nvPr>
            <p:ph type="sldImg"/>
          </p:nvPr>
        </p:nvSpPr>
        <p:spPr/>
      </p:sp>
      <p:sp>
        <p:nvSpPr>
          <p:cNvPr id="854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0F8EF1F-672D-4C9C-8A35-376501D380A2}" type="slidenum">
              <a:rPr lang="en-US" altLang="zh-CN"/>
              <a:t>27</a:t>
            </a:fld>
            <a:endParaRPr lang="en-US" altLang="zh-CN"/>
          </a:p>
        </p:txBody>
      </p:sp>
      <p:sp>
        <p:nvSpPr>
          <p:cNvPr id="973826" name="Rectangle 2"/>
          <p:cNvSpPr>
            <a:spLocks noGrp="1" noRot="1" noChangeAspect="1" noChangeArrowheads="1" noTextEdit="1"/>
          </p:cNvSpPr>
          <p:nvPr>
            <p:ph type="sldImg"/>
          </p:nvPr>
        </p:nvSpPr>
        <p:spPr/>
      </p:sp>
      <p:sp>
        <p:nvSpPr>
          <p:cNvPr id="973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CB13F6-8427-46E6-85F6-504784CD9A4E}" type="slidenum">
              <a:rPr lang="en-US" altLang="zh-CN"/>
              <a:t>353</a:t>
            </a:fld>
            <a:endParaRPr lang="en-US" altLang="zh-CN"/>
          </a:p>
        </p:txBody>
      </p:sp>
      <p:sp>
        <p:nvSpPr>
          <p:cNvPr id="859138" name="Rectangle 2"/>
          <p:cNvSpPr>
            <a:spLocks noGrp="1" noRot="1" noChangeAspect="1" noChangeArrowheads="1" noTextEdit="1"/>
          </p:cNvSpPr>
          <p:nvPr>
            <p:ph type="sldImg"/>
          </p:nvPr>
        </p:nvSpPr>
        <p:spPr/>
      </p:sp>
      <p:sp>
        <p:nvSpPr>
          <p:cNvPr id="859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506D67-2AC5-4025-849A-378C4AEFA9CD}" type="slidenum">
              <a:rPr lang="en-US" altLang="zh-CN"/>
              <a:t>354</a:t>
            </a:fld>
            <a:endParaRPr lang="en-US" altLang="zh-CN"/>
          </a:p>
        </p:txBody>
      </p:sp>
      <p:sp>
        <p:nvSpPr>
          <p:cNvPr id="860162" name="Rectangle 2"/>
          <p:cNvSpPr>
            <a:spLocks noGrp="1" noRot="1" noChangeAspect="1" noChangeArrowheads="1" noTextEdit="1"/>
          </p:cNvSpPr>
          <p:nvPr>
            <p:ph type="sldImg"/>
          </p:nvPr>
        </p:nvSpPr>
        <p:spPr/>
      </p:sp>
      <p:sp>
        <p:nvSpPr>
          <p:cNvPr id="860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4184C4C-2E32-4718-8117-2136A12BF9DB}" type="slidenum">
              <a:rPr lang="en-US" altLang="zh-CN"/>
              <a:t>355</a:t>
            </a:fld>
            <a:endParaRPr lang="en-US" altLang="zh-CN"/>
          </a:p>
        </p:txBody>
      </p:sp>
      <p:sp>
        <p:nvSpPr>
          <p:cNvPr id="861186" name="Rectangle 2"/>
          <p:cNvSpPr>
            <a:spLocks noGrp="1" noRot="1" noChangeAspect="1" noChangeArrowheads="1" noTextEdit="1"/>
          </p:cNvSpPr>
          <p:nvPr>
            <p:ph type="sldImg"/>
          </p:nvPr>
        </p:nvSpPr>
        <p:spPr/>
      </p:sp>
      <p:sp>
        <p:nvSpPr>
          <p:cNvPr id="8611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BC35F54-7A5A-4D76-AC15-7C7DC8CD6D84}" type="slidenum">
              <a:rPr lang="en-US" altLang="zh-CN"/>
              <a:t>356</a:t>
            </a:fld>
            <a:endParaRPr lang="en-US" altLang="zh-CN"/>
          </a:p>
        </p:txBody>
      </p:sp>
      <p:sp>
        <p:nvSpPr>
          <p:cNvPr id="862210" name="Rectangle 2"/>
          <p:cNvSpPr>
            <a:spLocks noGrp="1" noRot="1" noChangeAspect="1" noChangeArrowheads="1" noTextEdit="1"/>
          </p:cNvSpPr>
          <p:nvPr>
            <p:ph type="sldImg"/>
          </p:nvPr>
        </p:nvSpPr>
        <p:spPr/>
      </p:sp>
      <p:sp>
        <p:nvSpPr>
          <p:cNvPr id="8622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C648EC-7337-4724-9FA9-BB4E7E1C3533}" type="slidenum">
              <a:rPr lang="en-US" altLang="zh-CN"/>
              <a:t>357</a:t>
            </a:fld>
            <a:endParaRPr lang="en-US" altLang="zh-CN"/>
          </a:p>
        </p:txBody>
      </p:sp>
      <p:sp>
        <p:nvSpPr>
          <p:cNvPr id="863234" name="Rectangle 2"/>
          <p:cNvSpPr>
            <a:spLocks noGrp="1" noRot="1" noChangeAspect="1" noChangeArrowheads="1" noTextEdit="1"/>
          </p:cNvSpPr>
          <p:nvPr>
            <p:ph type="sldImg"/>
          </p:nvPr>
        </p:nvSpPr>
        <p:spPr/>
      </p:sp>
      <p:sp>
        <p:nvSpPr>
          <p:cNvPr id="863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D6FB15E-DADA-4125-886A-BB1CD7135961}" type="slidenum">
              <a:rPr lang="en-US" altLang="zh-CN"/>
              <a:t>358</a:t>
            </a:fld>
            <a:endParaRPr lang="en-US" altLang="zh-CN"/>
          </a:p>
        </p:txBody>
      </p:sp>
      <p:sp>
        <p:nvSpPr>
          <p:cNvPr id="864258" name="Rectangle 2"/>
          <p:cNvSpPr>
            <a:spLocks noGrp="1" noRot="1" noChangeAspect="1" noChangeArrowheads="1" noTextEdit="1"/>
          </p:cNvSpPr>
          <p:nvPr>
            <p:ph type="sldImg"/>
          </p:nvPr>
        </p:nvSpPr>
        <p:spPr/>
      </p:sp>
      <p:sp>
        <p:nvSpPr>
          <p:cNvPr id="864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C8A220-B2C4-4B4B-B40C-AF10DEFF3D51}" type="slidenum">
              <a:rPr lang="en-US" altLang="zh-CN"/>
              <a:t>359</a:t>
            </a:fld>
            <a:endParaRPr lang="en-US" altLang="zh-CN"/>
          </a:p>
        </p:txBody>
      </p:sp>
      <p:sp>
        <p:nvSpPr>
          <p:cNvPr id="865282" name="Rectangle 2"/>
          <p:cNvSpPr>
            <a:spLocks noGrp="1" noRot="1" noChangeAspect="1" noChangeArrowheads="1" noTextEdit="1"/>
          </p:cNvSpPr>
          <p:nvPr>
            <p:ph type="sldImg"/>
          </p:nvPr>
        </p:nvSpPr>
        <p:spPr/>
      </p:sp>
      <p:sp>
        <p:nvSpPr>
          <p:cNvPr id="86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D337C0E-1AE0-4739-932C-0174C8C7F068}" type="slidenum">
              <a:rPr lang="en-US" altLang="zh-CN"/>
              <a:t>360</a:t>
            </a:fld>
            <a:endParaRPr lang="en-US" altLang="zh-CN"/>
          </a:p>
        </p:txBody>
      </p:sp>
      <p:sp>
        <p:nvSpPr>
          <p:cNvPr id="866306" name="Rectangle 2"/>
          <p:cNvSpPr>
            <a:spLocks noGrp="1" noRot="1" noChangeAspect="1" noChangeArrowheads="1" noTextEdit="1"/>
          </p:cNvSpPr>
          <p:nvPr>
            <p:ph type="sldImg"/>
          </p:nvPr>
        </p:nvSpPr>
        <p:spPr/>
      </p:sp>
      <p:sp>
        <p:nvSpPr>
          <p:cNvPr id="866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54EA9C-A597-456B-910B-E67B0A64E0CC}" type="slidenum">
              <a:rPr lang="en-US" altLang="zh-CN"/>
              <a:t>363</a:t>
            </a:fld>
            <a:endParaRPr lang="en-US" altLang="zh-CN"/>
          </a:p>
        </p:txBody>
      </p:sp>
      <p:sp>
        <p:nvSpPr>
          <p:cNvPr id="867330" name="Rectangle 2"/>
          <p:cNvSpPr>
            <a:spLocks noGrp="1" noRot="1" noChangeAspect="1" noChangeArrowheads="1" noTextEdit="1"/>
          </p:cNvSpPr>
          <p:nvPr>
            <p:ph type="sldImg"/>
          </p:nvPr>
        </p:nvSpPr>
        <p:spPr/>
      </p:sp>
      <p:sp>
        <p:nvSpPr>
          <p:cNvPr id="86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ECDA35-1D32-44D1-8BAA-D8400C41E4D5}" type="slidenum">
              <a:rPr lang="en-US" altLang="zh-CN"/>
              <a:t>364</a:t>
            </a:fld>
            <a:endParaRPr lang="en-US" altLang="zh-CN"/>
          </a:p>
        </p:txBody>
      </p:sp>
      <p:sp>
        <p:nvSpPr>
          <p:cNvPr id="868354" name="Rectangle 2"/>
          <p:cNvSpPr>
            <a:spLocks noGrp="1" noRot="1" noChangeAspect="1" noChangeArrowheads="1" noTextEdit="1"/>
          </p:cNvSpPr>
          <p:nvPr>
            <p:ph type="sldImg"/>
          </p:nvPr>
        </p:nvSpPr>
        <p:spPr/>
      </p:sp>
      <p:sp>
        <p:nvSpPr>
          <p:cNvPr id="868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CAE6C92-B0E8-49D7-A471-86B9FA4E51A7}" type="slidenum">
              <a:rPr lang="en-US" altLang="zh-CN"/>
              <a:t>28</a:t>
            </a:fld>
            <a:endParaRPr lang="en-US" altLang="zh-CN"/>
          </a:p>
        </p:txBody>
      </p:sp>
      <p:sp>
        <p:nvSpPr>
          <p:cNvPr id="692226" name="Rectangle 2"/>
          <p:cNvSpPr>
            <a:spLocks noGrp="1" noRot="1" noChangeAspect="1" noChangeArrowheads="1" noTextEdit="1"/>
          </p:cNvSpPr>
          <p:nvPr>
            <p:ph type="sldImg"/>
          </p:nvPr>
        </p:nvSpPr>
        <p:spPr/>
      </p:sp>
      <p:sp>
        <p:nvSpPr>
          <p:cNvPr id="692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0A392C8-E0F5-4C9D-8C8B-F2B85BAFF859}" type="slidenum">
              <a:rPr lang="en-US" altLang="zh-CN"/>
              <a:t>365</a:t>
            </a:fld>
            <a:endParaRPr lang="en-US" altLang="zh-CN"/>
          </a:p>
        </p:txBody>
      </p:sp>
      <p:sp>
        <p:nvSpPr>
          <p:cNvPr id="869378" name="Rectangle 2"/>
          <p:cNvSpPr>
            <a:spLocks noGrp="1" noRot="1" noChangeAspect="1" noChangeArrowheads="1" noTextEdit="1"/>
          </p:cNvSpPr>
          <p:nvPr>
            <p:ph type="sldImg"/>
          </p:nvPr>
        </p:nvSpPr>
        <p:spPr/>
      </p:sp>
      <p:sp>
        <p:nvSpPr>
          <p:cNvPr id="86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D8BB1B0-BFD7-4E0B-A011-778BDE3AABAE}" type="slidenum">
              <a:rPr lang="en-US" altLang="zh-CN"/>
              <a:t>366</a:t>
            </a:fld>
            <a:endParaRPr lang="en-US" altLang="zh-CN"/>
          </a:p>
        </p:txBody>
      </p:sp>
      <p:sp>
        <p:nvSpPr>
          <p:cNvPr id="870402" name="Rectangle 2"/>
          <p:cNvSpPr>
            <a:spLocks noGrp="1" noRot="1" noChangeAspect="1" noChangeArrowheads="1" noTextEdit="1"/>
          </p:cNvSpPr>
          <p:nvPr>
            <p:ph type="sldImg"/>
          </p:nvPr>
        </p:nvSpPr>
        <p:spPr/>
      </p:sp>
      <p:sp>
        <p:nvSpPr>
          <p:cNvPr id="87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769AA74-9E16-4AAA-99DE-1715F0381FB2}" type="slidenum">
              <a:rPr lang="en-US" altLang="zh-CN"/>
              <a:t>390</a:t>
            </a:fld>
            <a:endParaRPr lang="en-US" altLang="zh-CN"/>
          </a:p>
        </p:txBody>
      </p:sp>
      <p:sp>
        <p:nvSpPr>
          <p:cNvPr id="951298" name="Rectangle 2"/>
          <p:cNvSpPr>
            <a:spLocks noGrp="1" noRot="1" noChangeAspect="1" noChangeArrowheads="1" noTextEdit="1"/>
          </p:cNvSpPr>
          <p:nvPr>
            <p:ph type="sldImg"/>
          </p:nvPr>
        </p:nvSpPr>
        <p:spPr/>
      </p:sp>
      <p:sp>
        <p:nvSpPr>
          <p:cNvPr id="951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5BBFAD-1E0C-49F6-9F92-3E5DD99B8450}" type="slidenum">
              <a:rPr lang="en-US" altLang="zh-CN"/>
              <a:t>391</a:t>
            </a:fld>
            <a:endParaRPr lang="en-US" altLang="zh-CN"/>
          </a:p>
        </p:txBody>
      </p:sp>
      <p:sp>
        <p:nvSpPr>
          <p:cNvPr id="955394" name="Rectangle 2"/>
          <p:cNvSpPr>
            <a:spLocks noGrp="1" noRot="1" noChangeAspect="1" noChangeArrowheads="1" noTextEdit="1"/>
          </p:cNvSpPr>
          <p:nvPr>
            <p:ph type="sldImg"/>
          </p:nvPr>
        </p:nvSpPr>
        <p:spPr/>
      </p:sp>
      <p:sp>
        <p:nvSpPr>
          <p:cNvPr id="955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1C4596-6190-400C-B1AF-1C9DA6964C93}" type="slidenum">
              <a:rPr lang="en-US" altLang="zh-CN"/>
              <a:t>394</a:t>
            </a:fld>
            <a:endParaRPr lang="en-US" altLang="zh-CN"/>
          </a:p>
        </p:txBody>
      </p:sp>
      <p:sp>
        <p:nvSpPr>
          <p:cNvPr id="957442" name="Rectangle 2"/>
          <p:cNvSpPr>
            <a:spLocks noGrp="1" noRot="1" noChangeAspect="1" noChangeArrowheads="1" noTextEdit="1"/>
          </p:cNvSpPr>
          <p:nvPr>
            <p:ph type="sldImg"/>
          </p:nvPr>
        </p:nvSpPr>
        <p:spPr/>
      </p:sp>
      <p:sp>
        <p:nvSpPr>
          <p:cNvPr id="957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66583B-1611-4D78-A7A0-F86D214E4102}" type="slidenum">
              <a:rPr lang="en-US" altLang="zh-CN"/>
              <a:t>395</a:t>
            </a:fld>
            <a:endParaRPr lang="en-US" altLang="zh-CN"/>
          </a:p>
        </p:txBody>
      </p:sp>
      <p:sp>
        <p:nvSpPr>
          <p:cNvPr id="959490" name="Rectangle 2"/>
          <p:cNvSpPr>
            <a:spLocks noGrp="1" noRot="1" noChangeAspect="1" noChangeArrowheads="1" noTextEdit="1"/>
          </p:cNvSpPr>
          <p:nvPr>
            <p:ph type="sldImg"/>
          </p:nvPr>
        </p:nvSpPr>
        <p:spPr/>
      </p:sp>
      <p:sp>
        <p:nvSpPr>
          <p:cNvPr id="95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66583B-1611-4D78-A7A0-F86D214E4102}" type="slidenum">
              <a:rPr lang="en-US" altLang="zh-CN"/>
              <a:t>396</a:t>
            </a:fld>
            <a:endParaRPr lang="en-US" altLang="zh-CN"/>
          </a:p>
        </p:txBody>
      </p:sp>
      <p:sp>
        <p:nvSpPr>
          <p:cNvPr id="959490" name="Rectangle 2"/>
          <p:cNvSpPr>
            <a:spLocks noGrp="1" noRot="1" noChangeAspect="1" noChangeArrowheads="1" noTextEdit="1"/>
          </p:cNvSpPr>
          <p:nvPr>
            <p:ph type="sldImg"/>
          </p:nvPr>
        </p:nvSpPr>
        <p:spPr/>
      </p:sp>
      <p:sp>
        <p:nvSpPr>
          <p:cNvPr id="95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1B8937-2E08-4422-8605-7AD8CF844AB2}" type="slidenum">
              <a:rPr lang="en-US" altLang="zh-CN"/>
              <a:t>397</a:t>
            </a:fld>
            <a:endParaRPr lang="en-US" altLang="zh-CN"/>
          </a:p>
        </p:txBody>
      </p:sp>
      <p:sp>
        <p:nvSpPr>
          <p:cNvPr id="961538" name="Rectangle 2"/>
          <p:cNvSpPr>
            <a:spLocks noGrp="1" noRot="1" noChangeAspect="1" noChangeArrowheads="1" noTextEdit="1"/>
          </p:cNvSpPr>
          <p:nvPr>
            <p:ph type="sldImg"/>
          </p:nvPr>
        </p:nvSpPr>
        <p:spPr/>
      </p:sp>
      <p:sp>
        <p:nvSpPr>
          <p:cNvPr id="961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1B8937-2E08-4422-8605-7AD8CF844AB2}" type="slidenum">
              <a:rPr lang="en-US" altLang="zh-CN"/>
              <a:t>398</a:t>
            </a:fld>
            <a:endParaRPr lang="en-US" altLang="zh-CN"/>
          </a:p>
        </p:txBody>
      </p:sp>
      <p:sp>
        <p:nvSpPr>
          <p:cNvPr id="961538" name="Rectangle 2"/>
          <p:cNvSpPr>
            <a:spLocks noGrp="1" noRot="1" noChangeAspect="1" noChangeArrowheads="1" noTextEdit="1"/>
          </p:cNvSpPr>
          <p:nvPr>
            <p:ph type="sldImg"/>
          </p:nvPr>
        </p:nvSpPr>
        <p:spPr/>
      </p:sp>
      <p:sp>
        <p:nvSpPr>
          <p:cNvPr id="961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0B31D5-BD9B-417D-93CC-312728C16B7F}" type="slidenum">
              <a:rPr lang="en-US" altLang="zh-CN"/>
              <a:t>399</a:t>
            </a:fld>
            <a:endParaRPr lang="en-US" altLang="zh-CN"/>
          </a:p>
        </p:txBody>
      </p:sp>
      <p:sp>
        <p:nvSpPr>
          <p:cNvPr id="963586" name="Rectangle 2"/>
          <p:cNvSpPr>
            <a:spLocks noGrp="1" noRot="1" noChangeAspect="1" noChangeArrowheads="1" noTextEdit="1"/>
          </p:cNvSpPr>
          <p:nvPr>
            <p:ph type="sldImg"/>
          </p:nvPr>
        </p:nvSpPr>
        <p:spPr/>
      </p:sp>
      <p:sp>
        <p:nvSpPr>
          <p:cNvPr id="963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CAE6C92-B0E8-49D7-A471-86B9FA4E51A7}" type="slidenum">
              <a:rPr lang="en-US" altLang="zh-CN"/>
              <a:t>40</a:t>
            </a:fld>
            <a:endParaRPr lang="en-US" altLang="zh-CN"/>
          </a:p>
        </p:txBody>
      </p:sp>
      <p:sp>
        <p:nvSpPr>
          <p:cNvPr id="692226" name="Rectangle 2"/>
          <p:cNvSpPr>
            <a:spLocks noGrp="1" noRot="1" noChangeAspect="1" noChangeArrowheads="1" noTextEdit="1"/>
          </p:cNvSpPr>
          <p:nvPr>
            <p:ph type="sldImg"/>
          </p:nvPr>
        </p:nvSpPr>
        <p:spPr/>
      </p:sp>
      <p:sp>
        <p:nvSpPr>
          <p:cNvPr id="692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C36321D-2E43-403B-B123-38FC926BD311}" type="slidenum">
              <a:rPr lang="en-US" altLang="zh-CN"/>
              <a:t>404</a:t>
            </a:fld>
            <a:endParaRPr lang="en-US" altLang="zh-CN"/>
          </a:p>
        </p:txBody>
      </p:sp>
      <p:sp>
        <p:nvSpPr>
          <p:cNvPr id="965634" name="Rectangle 2"/>
          <p:cNvSpPr>
            <a:spLocks noGrp="1" noRot="1" noChangeAspect="1" noChangeArrowheads="1" noTextEdit="1"/>
          </p:cNvSpPr>
          <p:nvPr>
            <p:ph type="sldImg"/>
          </p:nvPr>
        </p:nvSpPr>
        <p:spPr/>
      </p:sp>
      <p:sp>
        <p:nvSpPr>
          <p:cNvPr id="965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405</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408</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DE81ED5-CC5D-4017-B9F7-E5DF6E95A9BC}" type="slidenum">
              <a:rPr lang="en-US" altLang="zh-CN"/>
              <a:t>412</a:t>
            </a:fld>
            <a:endParaRPr lang="en-US" altLang="zh-CN"/>
          </a:p>
        </p:txBody>
      </p:sp>
      <p:sp>
        <p:nvSpPr>
          <p:cNvPr id="891906" name="Rectangle 2"/>
          <p:cNvSpPr>
            <a:spLocks noGrp="1" noRot="1" noChangeAspect="1" noChangeArrowheads="1" noTextEdit="1"/>
          </p:cNvSpPr>
          <p:nvPr>
            <p:ph type="sldImg"/>
          </p:nvPr>
        </p:nvSpPr>
        <p:spPr/>
      </p:sp>
      <p:sp>
        <p:nvSpPr>
          <p:cNvPr id="89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205C8E-E234-4E6E-9587-FCE08C4D426E}" type="slidenum">
              <a:rPr lang="en-US" altLang="zh-CN"/>
              <a:t>422</a:t>
            </a:fld>
            <a:endParaRPr lang="en-US" altLang="zh-CN"/>
          </a:p>
        </p:txBody>
      </p:sp>
      <p:sp>
        <p:nvSpPr>
          <p:cNvPr id="905218" name="Rectangle 2"/>
          <p:cNvSpPr>
            <a:spLocks noGrp="1" noRot="1" noChangeAspect="1" noChangeArrowheads="1" noTextEdit="1"/>
          </p:cNvSpPr>
          <p:nvPr>
            <p:ph type="sldImg"/>
          </p:nvPr>
        </p:nvSpPr>
        <p:spPr/>
      </p:sp>
      <p:sp>
        <p:nvSpPr>
          <p:cNvPr id="905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496B7AD-AC4C-437B-AD11-B61F3C16D837}" type="slidenum">
              <a:rPr lang="en-US" altLang="zh-CN"/>
              <a:t>423</a:t>
            </a:fld>
            <a:endParaRPr lang="en-US" altLang="zh-CN"/>
          </a:p>
        </p:txBody>
      </p:sp>
      <p:sp>
        <p:nvSpPr>
          <p:cNvPr id="906242" name="Rectangle 2"/>
          <p:cNvSpPr>
            <a:spLocks noGrp="1" noRot="1" noChangeAspect="1" noChangeArrowheads="1" noTextEdit="1"/>
          </p:cNvSpPr>
          <p:nvPr>
            <p:ph type="sldImg"/>
          </p:nvPr>
        </p:nvSpPr>
        <p:spPr/>
      </p:sp>
      <p:sp>
        <p:nvSpPr>
          <p:cNvPr id="906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6B9CB41-0750-4083-AA94-46E18A92D9C2}" type="slidenum">
              <a:rPr lang="en-US" altLang="zh-CN"/>
              <a:t>425</a:t>
            </a:fld>
            <a:endParaRPr lang="en-US" altLang="zh-CN"/>
          </a:p>
        </p:txBody>
      </p:sp>
      <p:sp>
        <p:nvSpPr>
          <p:cNvPr id="913410" name="Rectangle 2"/>
          <p:cNvSpPr>
            <a:spLocks noGrp="1" noRot="1" noChangeAspect="1" noChangeArrowheads="1" noTextEdit="1"/>
          </p:cNvSpPr>
          <p:nvPr>
            <p:ph type="sldImg"/>
          </p:nvPr>
        </p:nvSpPr>
        <p:spPr/>
      </p:sp>
      <p:sp>
        <p:nvSpPr>
          <p:cNvPr id="91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50B0E3-26DB-4D5C-94F3-7DBD4A268F91}" type="slidenum">
              <a:rPr lang="en-US" altLang="zh-CN"/>
              <a:t>426</a:t>
            </a:fld>
            <a:endParaRPr lang="en-US" altLang="zh-CN"/>
          </a:p>
        </p:txBody>
      </p:sp>
      <p:sp>
        <p:nvSpPr>
          <p:cNvPr id="914434" name="Rectangle 2"/>
          <p:cNvSpPr>
            <a:spLocks noGrp="1" noRot="1" noChangeAspect="1" noChangeArrowheads="1" noTextEdit="1"/>
          </p:cNvSpPr>
          <p:nvPr>
            <p:ph type="sldImg"/>
          </p:nvPr>
        </p:nvSpPr>
        <p:spPr/>
      </p:sp>
      <p:sp>
        <p:nvSpPr>
          <p:cNvPr id="91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50B0E3-26DB-4D5C-94F3-7DBD4A268F91}" type="slidenum">
              <a:rPr lang="en-US" altLang="zh-CN"/>
              <a:t>427</a:t>
            </a:fld>
            <a:endParaRPr lang="en-US" altLang="zh-CN"/>
          </a:p>
        </p:txBody>
      </p:sp>
      <p:sp>
        <p:nvSpPr>
          <p:cNvPr id="914434" name="Rectangle 2"/>
          <p:cNvSpPr>
            <a:spLocks noGrp="1" noRot="1" noChangeAspect="1" noChangeArrowheads="1" noTextEdit="1"/>
          </p:cNvSpPr>
          <p:nvPr>
            <p:ph type="sldImg"/>
          </p:nvPr>
        </p:nvSpPr>
        <p:spPr/>
      </p:sp>
      <p:sp>
        <p:nvSpPr>
          <p:cNvPr id="91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46141B4-7B19-4170-A9F7-EB7C9F1E3FF1}" type="slidenum">
              <a:rPr lang="en-US" altLang="zh-CN"/>
              <a:t>428</a:t>
            </a:fld>
            <a:endParaRPr lang="en-US" altLang="zh-CN"/>
          </a:p>
        </p:txBody>
      </p:sp>
      <p:sp>
        <p:nvSpPr>
          <p:cNvPr id="915458" name="Rectangle 2"/>
          <p:cNvSpPr>
            <a:spLocks noGrp="1" noRot="1" noChangeAspect="1" noChangeArrowheads="1" noTextEdit="1"/>
          </p:cNvSpPr>
          <p:nvPr>
            <p:ph type="sldImg"/>
          </p:nvPr>
        </p:nvSpPr>
        <p:spPr/>
      </p:sp>
      <p:sp>
        <p:nvSpPr>
          <p:cNvPr id="9154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4</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4F698DF-CF15-4CB4-BE04-F93761BA98AA}" type="slidenum">
              <a:rPr lang="en-US" altLang="zh-CN"/>
              <a:t>41</a:t>
            </a:fld>
            <a:endParaRPr lang="en-US" altLang="zh-CN"/>
          </a:p>
        </p:txBody>
      </p:sp>
      <p:sp>
        <p:nvSpPr>
          <p:cNvPr id="693250" name="Rectangle 2"/>
          <p:cNvSpPr>
            <a:spLocks noGrp="1" noRot="1" noChangeAspect="1" noChangeArrowheads="1" noTextEdit="1"/>
          </p:cNvSpPr>
          <p:nvPr>
            <p:ph type="sldImg"/>
          </p:nvPr>
        </p:nvSpPr>
        <p:spPr/>
      </p:sp>
      <p:sp>
        <p:nvSpPr>
          <p:cNvPr id="693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6E0E02-DBD0-4D14-A8C0-0C1AE568848A}" type="slidenum">
              <a:rPr lang="en-US" altLang="zh-CN"/>
              <a:t>433</a:t>
            </a:fld>
            <a:endParaRPr lang="en-US" altLang="zh-CN"/>
          </a:p>
        </p:txBody>
      </p:sp>
      <p:sp>
        <p:nvSpPr>
          <p:cNvPr id="924674" name="Rectangle 2"/>
          <p:cNvSpPr>
            <a:spLocks noGrp="1" noRot="1" noChangeAspect="1" noChangeArrowheads="1" noTextEdit="1"/>
          </p:cNvSpPr>
          <p:nvPr>
            <p:ph type="sldImg"/>
          </p:nvPr>
        </p:nvSpPr>
        <p:spPr/>
      </p:sp>
      <p:sp>
        <p:nvSpPr>
          <p:cNvPr id="924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6E0E02-DBD0-4D14-A8C0-0C1AE568848A}" type="slidenum">
              <a:rPr lang="en-US" altLang="zh-CN"/>
              <a:t>434</a:t>
            </a:fld>
            <a:endParaRPr lang="en-US" altLang="zh-CN"/>
          </a:p>
        </p:txBody>
      </p:sp>
      <p:sp>
        <p:nvSpPr>
          <p:cNvPr id="924674" name="Rectangle 2"/>
          <p:cNvSpPr>
            <a:spLocks noGrp="1" noRot="1" noChangeAspect="1" noChangeArrowheads="1" noTextEdit="1"/>
          </p:cNvSpPr>
          <p:nvPr>
            <p:ph type="sldImg"/>
          </p:nvPr>
        </p:nvSpPr>
        <p:spPr/>
      </p:sp>
      <p:sp>
        <p:nvSpPr>
          <p:cNvPr id="924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81C144F-1E12-4628-AB95-356B76764EB0}" type="slidenum">
              <a:rPr lang="en-US" altLang="zh-CN"/>
              <a:t>435</a:t>
            </a:fld>
            <a:endParaRPr lang="en-US" altLang="zh-CN"/>
          </a:p>
        </p:txBody>
      </p:sp>
      <p:sp>
        <p:nvSpPr>
          <p:cNvPr id="926722" name="Rectangle 2"/>
          <p:cNvSpPr>
            <a:spLocks noGrp="1" noRot="1" noChangeAspect="1" noChangeArrowheads="1" noTextEdit="1"/>
          </p:cNvSpPr>
          <p:nvPr>
            <p:ph type="sldImg"/>
          </p:nvPr>
        </p:nvSpPr>
        <p:spPr/>
      </p:sp>
      <p:sp>
        <p:nvSpPr>
          <p:cNvPr id="926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790CE2C-7464-41B1-A237-69E136653E65}" type="slidenum">
              <a:rPr lang="en-US" altLang="zh-CN"/>
              <a:t>437</a:t>
            </a:fld>
            <a:endParaRPr lang="en-US" altLang="zh-CN"/>
          </a:p>
        </p:txBody>
      </p:sp>
      <p:sp>
        <p:nvSpPr>
          <p:cNvPr id="927746" name="Rectangle 2"/>
          <p:cNvSpPr>
            <a:spLocks noGrp="1" noRot="1" noChangeAspect="1" noChangeArrowheads="1" noTextEdit="1"/>
          </p:cNvSpPr>
          <p:nvPr>
            <p:ph type="sldImg"/>
          </p:nvPr>
        </p:nvSpPr>
        <p:spPr/>
      </p:sp>
      <p:sp>
        <p:nvSpPr>
          <p:cNvPr id="92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9FED323-EAFA-45FD-AB92-5F71EE570643}" type="slidenum">
              <a:rPr lang="en-US" altLang="zh-CN"/>
              <a:t>439</a:t>
            </a:fld>
            <a:endParaRPr lang="en-US" altLang="zh-CN"/>
          </a:p>
        </p:txBody>
      </p:sp>
      <p:sp>
        <p:nvSpPr>
          <p:cNvPr id="928770" name="Rectangle 2"/>
          <p:cNvSpPr>
            <a:spLocks noGrp="1" noRot="1" noChangeAspect="1" noChangeArrowheads="1" noTextEdit="1"/>
          </p:cNvSpPr>
          <p:nvPr>
            <p:ph type="sldImg"/>
          </p:nvPr>
        </p:nvSpPr>
        <p:spPr/>
      </p:sp>
      <p:sp>
        <p:nvSpPr>
          <p:cNvPr id="928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441</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98E436-7411-43AC-AFCD-51F868C30DF1}" type="slidenum">
              <a:rPr lang="en-US" altLang="zh-CN"/>
              <a:t>442</a:t>
            </a:fld>
            <a:endParaRPr lang="en-US" altLang="zh-CN"/>
          </a:p>
        </p:txBody>
      </p:sp>
      <p:sp>
        <p:nvSpPr>
          <p:cNvPr id="936962" name="Rectangle 2"/>
          <p:cNvSpPr>
            <a:spLocks noGrp="1" noRot="1" noChangeAspect="1" noChangeArrowheads="1" noTextEdit="1"/>
          </p:cNvSpPr>
          <p:nvPr>
            <p:ph type="sldImg"/>
          </p:nvPr>
        </p:nvSpPr>
        <p:spPr/>
      </p:sp>
      <p:sp>
        <p:nvSpPr>
          <p:cNvPr id="936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2C21244-E152-4319-8E1A-365AA33386ED}" type="slidenum">
              <a:rPr lang="en-US" altLang="zh-CN"/>
              <a:t>443</a:t>
            </a:fld>
            <a:endParaRPr lang="en-US" altLang="zh-CN"/>
          </a:p>
        </p:txBody>
      </p:sp>
      <p:sp>
        <p:nvSpPr>
          <p:cNvPr id="1002498" name="Rectangle 2"/>
          <p:cNvSpPr>
            <a:spLocks noGrp="1" noRot="1" noChangeAspect="1" noChangeArrowheads="1" noTextEdit="1"/>
          </p:cNvSpPr>
          <p:nvPr>
            <p:ph type="sldImg"/>
          </p:nvPr>
        </p:nvSpPr>
        <p:spPr/>
      </p:sp>
      <p:sp>
        <p:nvSpPr>
          <p:cNvPr id="100249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2C21244-E152-4319-8E1A-365AA33386ED}" type="slidenum">
              <a:rPr lang="en-US" altLang="zh-CN"/>
              <a:t>444</a:t>
            </a:fld>
            <a:endParaRPr lang="en-US" altLang="zh-CN"/>
          </a:p>
        </p:txBody>
      </p:sp>
      <p:sp>
        <p:nvSpPr>
          <p:cNvPr id="1002498" name="Rectangle 2"/>
          <p:cNvSpPr>
            <a:spLocks noGrp="1" noRot="1" noChangeAspect="1" noChangeArrowheads="1" noTextEdit="1"/>
          </p:cNvSpPr>
          <p:nvPr>
            <p:ph type="sldImg"/>
          </p:nvPr>
        </p:nvSpPr>
        <p:spPr/>
      </p:sp>
      <p:sp>
        <p:nvSpPr>
          <p:cNvPr id="1002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368CD55-1ED9-49BE-A75A-4E811B281F1A}" type="slidenum">
              <a:rPr lang="en-US" altLang="zh-CN"/>
              <a:t>448</a:t>
            </a:fld>
            <a:endParaRPr lang="en-US" altLang="zh-CN"/>
          </a:p>
        </p:txBody>
      </p:sp>
      <p:sp>
        <p:nvSpPr>
          <p:cNvPr id="1004546" name="Rectangle 2"/>
          <p:cNvSpPr>
            <a:spLocks noGrp="1" noRot="1" noChangeAspect="1" noChangeArrowheads="1" noTextEdit="1"/>
          </p:cNvSpPr>
          <p:nvPr>
            <p:ph type="sldImg"/>
          </p:nvPr>
        </p:nvSpPr>
        <p:spPr/>
      </p:sp>
      <p:sp>
        <p:nvSpPr>
          <p:cNvPr id="1004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BC5511-5913-412C-9906-60FBA33977AD}" type="slidenum">
              <a:rPr lang="en-US" altLang="zh-CN"/>
              <a:t>42</a:t>
            </a:fld>
            <a:endParaRPr lang="en-US" altLang="zh-CN"/>
          </a:p>
        </p:txBody>
      </p:sp>
      <p:sp>
        <p:nvSpPr>
          <p:cNvPr id="694274" name="Rectangle 2"/>
          <p:cNvSpPr>
            <a:spLocks noGrp="1" noRot="1" noChangeAspect="1" noChangeArrowheads="1" noTextEdit="1"/>
          </p:cNvSpPr>
          <p:nvPr>
            <p:ph type="sldImg"/>
          </p:nvPr>
        </p:nvSpPr>
        <p:spPr/>
      </p:sp>
      <p:sp>
        <p:nvSpPr>
          <p:cNvPr id="694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9EC2336-129F-4C6C-8183-1C2E99E8495F}" type="slidenum">
              <a:rPr lang="en-US" altLang="zh-CN"/>
              <a:t>449</a:t>
            </a:fld>
            <a:endParaRPr lang="en-US" altLang="zh-CN"/>
          </a:p>
        </p:txBody>
      </p:sp>
      <p:sp>
        <p:nvSpPr>
          <p:cNvPr id="873474" name="Rectangle 2"/>
          <p:cNvSpPr>
            <a:spLocks noGrp="1" noRot="1" noChangeAspect="1" noChangeArrowheads="1" noTextEdit="1"/>
          </p:cNvSpPr>
          <p:nvPr>
            <p:ph type="sldImg"/>
          </p:nvPr>
        </p:nvSpPr>
        <p:spPr/>
      </p:sp>
      <p:sp>
        <p:nvSpPr>
          <p:cNvPr id="873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622F9F-D46C-4F73-AAF2-8C852D3817B7}" type="slidenum">
              <a:rPr lang="en-US" altLang="zh-CN"/>
              <a:t>451</a:t>
            </a:fld>
            <a:endParaRPr lang="en-US" altLang="zh-CN"/>
          </a:p>
        </p:txBody>
      </p:sp>
      <p:sp>
        <p:nvSpPr>
          <p:cNvPr id="874498" name="Rectangle 2"/>
          <p:cNvSpPr>
            <a:spLocks noGrp="1" noRot="1" noChangeAspect="1" noChangeArrowheads="1" noTextEdit="1"/>
          </p:cNvSpPr>
          <p:nvPr>
            <p:ph type="sldImg"/>
          </p:nvPr>
        </p:nvSpPr>
        <p:spPr/>
      </p:sp>
      <p:sp>
        <p:nvSpPr>
          <p:cNvPr id="874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F897F7-1B85-4BED-80C6-5F8A9680D28F}" type="slidenum">
              <a:rPr lang="en-US" altLang="zh-CN"/>
              <a:t>452</a:t>
            </a:fld>
            <a:endParaRPr lang="en-US" altLang="zh-CN"/>
          </a:p>
        </p:txBody>
      </p:sp>
      <p:sp>
        <p:nvSpPr>
          <p:cNvPr id="1009666" name="Rectangle 2"/>
          <p:cNvSpPr>
            <a:spLocks noGrp="1" noRot="1" noChangeAspect="1" noChangeArrowheads="1" noTextEdit="1"/>
          </p:cNvSpPr>
          <p:nvPr>
            <p:ph type="sldImg"/>
          </p:nvPr>
        </p:nvSpPr>
        <p:spPr/>
      </p:sp>
      <p:sp>
        <p:nvSpPr>
          <p:cNvPr id="10096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FAF3159-FB72-4176-9A13-5E7DBCF05322}" type="slidenum">
              <a:rPr lang="en-US" altLang="zh-CN"/>
              <a:t>453</a:t>
            </a:fld>
            <a:endParaRPr lang="en-US" altLang="zh-CN"/>
          </a:p>
        </p:txBody>
      </p:sp>
      <p:sp>
        <p:nvSpPr>
          <p:cNvPr id="1006594" name="Rectangle 2"/>
          <p:cNvSpPr>
            <a:spLocks noGrp="1" noRot="1" noChangeAspect="1" noChangeArrowheads="1" noTextEdit="1"/>
          </p:cNvSpPr>
          <p:nvPr>
            <p:ph type="sldImg"/>
          </p:nvPr>
        </p:nvSpPr>
        <p:spPr/>
      </p:sp>
      <p:sp>
        <p:nvSpPr>
          <p:cNvPr id="100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1B79D1-9EA5-4379-AD28-98AB953F39C0}" type="slidenum">
              <a:rPr lang="en-US" altLang="zh-CN"/>
              <a:t>454</a:t>
            </a:fld>
            <a:endParaRPr lang="en-US" altLang="zh-CN"/>
          </a:p>
        </p:txBody>
      </p:sp>
      <p:sp>
        <p:nvSpPr>
          <p:cNvPr id="1013762" name="Rectangle 2"/>
          <p:cNvSpPr>
            <a:spLocks noGrp="1" noRot="1" noChangeAspect="1" noChangeArrowheads="1" noTextEdit="1"/>
          </p:cNvSpPr>
          <p:nvPr>
            <p:ph type="sldImg"/>
          </p:nvPr>
        </p:nvSpPr>
        <p:spPr/>
      </p:sp>
      <p:sp>
        <p:nvSpPr>
          <p:cNvPr id="1013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1B79D1-9EA5-4379-AD28-98AB953F39C0}" type="slidenum">
              <a:rPr lang="en-US" altLang="zh-CN"/>
              <a:t>455</a:t>
            </a:fld>
            <a:endParaRPr lang="en-US" altLang="zh-CN"/>
          </a:p>
        </p:txBody>
      </p:sp>
      <p:sp>
        <p:nvSpPr>
          <p:cNvPr id="1013762" name="Rectangle 2"/>
          <p:cNvSpPr>
            <a:spLocks noGrp="1" noRot="1" noChangeAspect="1" noChangeArrowheads="1" noTextEdit="1"/>
          </p:cNvSpPr>
          <p:nvPr>
            <p:ph type="sldImg"/>
          </p:nvPr>
        </p:nvSpPr>
        <p:spPr/>
      </p:sp>
      <p:sp>
        <p:nvSpPr>
          <p:cNvPr id="1013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F2D435-7F24-4149-B2B0-81E70CD81CCF}" type="slidenum">
              <a:rPr lang="en-US" altLang="zh-CN"/>
              <a:t>456</a:t>
            </a:fld>
            <a:endParaRPr lang="en-US" altLang="zh-CN"/>
          </a:p>
        </p:txBody>
      </p:sp>
      <p:sp>
        <p:nvSpPr>
          <p:cNvPr id="1014786" name="Rectangle 2"/>
          <p:cNvSpPr>
            <a:spLocks noGrp="1" noRot="1" noChangeAspect="1" noChangeArrowheads="1" noTextEdit="1"/>
          </p:cNvSpPr>
          <p:nvPr>
            <p:ph type="sldImg"/>
          </p:nvPr>
        </p:nvSpPr>
        <p:spPr/>
      </p:sp>
      <p:sp>
        <p:nvSpPr>
          <p:cNvPr id="1014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59DBEF-AB58-45D5-BA0A-F3071DFB9C83}" type="slidenum">
              <a:rPr lang="en-US" altLang="zh-CN"/>
              <a:t>457</a:t>
            </a:fld>
            <a:endParaRPr lang="en-US" altLang="zh-CN"/>
          </a:p>
        </p:txBody>
      </p:sp>
      <p:sp>
        <p:nvSpPr>
          <p:cNvPr id="1015810" name="Rectangle 2"/>
          <p:cNvSpPr>
            <a:spLocks noGrp="1" noRot="1" noChangeAspect="1" noChangeArrowheads="1" noTextEdit="1"/>
          </p:cNvSpPr>
          <p:nvPr>
            <p:ph type="sldImg"/>
          </p:nvPr>
        </p:nvSpPr>
        <p:spPr/>
      </p:sp>
      <p:sp>
        <p:nvSpPr>
          <p:cNvPr id="1015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8DAB762-6D4F-4F9A-AD24-09B0031352BE}" type="slidenum">
              <a:rPr lang="en-US" altLang="zh-CN"/>
              <a:t>458</a:t>
            </a:fld>
            <a:endParaRPr lang="en-US" altLang="zh-CN"/>
          </a:p>
        </p:txBody>
      </p:sp>
      <p:sp>
        <p:nvSpPr>
          <p:cNvPr id="875522" name="Rectangle 2"/>
          <p:cNvSpPr>
            <a:spLocks noGrp="1" noRot="1" noChangeAspect="1" noChangeArrowheads="1" noTextEdit="1"/>
          </p:cNvSpPr>
          <p:nvPr>
            <p:ph type="sldImg"/>
          </p:nvPr>
        </p:nvSpPr>
        <p:spPr/>
      </p:sp>
      <p:sp>
        <p:nvSpPr>
          <p:cNvPr id="875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2DCD392-8123-4F33-B67D-F4B0406B288F}" type="slidenum">
              <a:rPr lang="en-US" altLang="zh-CN"/>
              <a:t>459</a:t>
            </a:fld>
            <a:endParaRPr lang="en-US" altLang="zh-CN"/>
          </a:p>
        </p:txBody>
      </p:sp>
      <p:sp>
        <p:nvSpPr>
          <p:cNvPr id="876546" name="Rectangle 2"/>
          <p:cNvSpPr>
            <a:spLocks noGrp="1" noRot="1" noChangeAspect="1" noChangeArrowheads="1" noTextEdit="1"/>
          </p:cNvSpPr>
          <p:nvPr>
            <p:ph type="sldImg"/>
          </p:nvPr>
        </p:nvSpPr>
        <p:spPr/>
      </p:sp>
      <p:sp>
        <p:nvSpPr>
          <p:cNvPr id="876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BC5511-5913-412C-9906-60FBA33977AD}" type="slidenum">
              <a:rPr lang="en-US" altLang="zh-CN"/>
              <a:t>43</a:t>
            </a:fld>
            <a:endParaRPr lang="en-US" altLang="zh-CN"/>
          </a:p>
        </p:txBody>
      </p:sp>
      <p:sp>
        <p:nvSpPr>
          <p:cNvPr id="694274" name="Rectangle 2"/>
          <p:cNvSpPr>
            <a:spLocks noGrp="1" noRot="1" noChangeAspect="1" noChangeArrowheads="1" noTextEdit="1"/>
          </p:cNvSpPr>
          <p:nvPr>
            <p:ph type="sldImg"/>
          </p:nvPr>
        </p:nvSpPr>
        <p:spPr/>
      </p:sp>
      <p:sp>
        <p:nvSpPr>
          <p:cNvPr id="694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7A3AD9-D366-4375-9C4D-B419C9D31C1F}" type="slidenum">
              <a:rPr lang="en-US" altLang="zh-CN"/>
              <a:t>460</a:t>
            </a:fld>
            <a:endParaRPr lang="en-US" altLang="zh-CN"/>
          </a:p>
        </p:txBody>
      </p:sp>
      <p:sp>
        <p:nvSpPr>
          <p:cNvPr id="877570" name="Rectangle 2"/>
          <p:cNvSpPr>
            <a:spLocks noGrp="1" noRot="1" noChangeAspect="1" noChangeArrowheads="1" noTextEdit="1"/>
          </p:cNvSpPr>
          <p:nvPr>
            <p:ph type="sldImg"/>
          </p:nvPr>
        </p:nvSpPr>
        <p:spPr/>
      </p:sp>
      <p:sp>
        <p:nvSpPr>
          <p:cNvPr id="877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B82C6B-9FA0-411D-8736-8AA8AF2113AD}" type="slidenum">
              <a:rPr lang="en-US" altLang="zh-CN"/>
              <a:t>461</a:t>
            </a:fld>
            <a:endParaRPr lang="en-US" altLang="zh-CN"/>
          </a:p>
        </p:txBody>
      </p:sp>
      <p:sp>
        <p:nvSpPr>
          <p:cNvPr id="1018882" name="Rectangle 2"/>
          <p:cNvSpPr>
            <a:spLocks noGrp="1" noRot="1" noChangeAspect="1" noChangeArrowheads="1" noTextEdit="1"/>
          </p:cNvSpPr>
          <p:nvPr>
            <p:ph type="sldImg"/>
          </p:nvPr>
        </p:nvSpPr>
        <p:spPr/>
      </p:sp>
      <p:sp>
        <p:nvSpPr>
          <p:cNvPr id="1018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990A17-0245-4D50-86D1-6CC0488BD676}" type="slidenum">
              <a:rPr lang="en-US" altLang="zh-CN"/>
              <a:t>462</a:t>
            </a:fld>
            <a:endParaRPr lang="en-US" altLang="zh-CN"/>
          </a:p>
        </p:txBody>
      </p:sp>
      <p:sp>
        <p:nvSpPr>
          <p:cNvPr id="879618" name="Rectangle 2"/>
          <p:cNvSpPr>
            <a:spLocks noGrp="1" noRot="1" noChangeAspect="1" noChangeArrowheads="1" noTextEdit="1"/>
          </p:cNvSpPr>
          <p:nvPr>
            <p:ph type="sldImg"/>
          </p:nvPr>
        </p:nvSpPr>
        <p:spPr/>
      </p:sp>
      <p:sp>
        <p:nvSpPr>
          <p:cNvPr id="879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990A17-0245-4D50-86D1-6CC0488BD676}" type="slidenum">
              <a:rPr lang="en-US" altLang="zh-CN"/>
              <a:t>463</a:t>
            </a:fld>
            <a:endParaRPr lang="en-US" altLang="zh-CN"/>
          </a:p>
        </p:txBody>
      </p:sp>
      <p:sp>
        <p:nvSpPr>
          <p:cNvPr id="879618" name="Rectangle 2"/>
          <p:cNvSpPr>
            <a:spLocks noGrp="1" noRot="1" noChangeAspect="1" noChangeArrowheads="1" noTextEdit="1"/>
          </p:cNvSpPr>
          <p:nvPr>
            <p:ph type="sldImg"/>
          </p:nvPr>
        </p:nvSpPr>
        <p:spPr/>
      </p:sp>
      <p:sp>
        <p:nvSpPr>
          <p:cNvPr id="879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0476C8-0578-4E49-AF64-BC147A8DC980}" type="slidenum">
              <a:rPr lang="en-US" altLang="zh-CN"/>
              <a:t>464</a:t>
            </a:fld>
            <a:endParaRPr lang="en-US" altLang="zh-CN"/>
          </a:p>
        </p:txBody>
      </p:sp>
      <p:sp>
        <p:nvSpPr>
          <p:cNvPr id="1022978" name="Rectangle 2"/>
          <p:cNvSpPr>
            <a:spLocks noGrp="1" noRot="1" noChangeAspect="1" noChangeArrowheads="1" noTextEdit="1"/>
          </p:cNvSpPr>
          <p:nvPr>
            <p:ph type="sldImg"/>
          </p:nvPr>
        </p:nvSpPr>
        <p:spPr/>
      </p:sp>
      <p:sp>
        <p:nvSpPr>
          <p:cNvPr id="102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C9C045E-0711-433B-BE75-02675AB0DBB7}" type="slidenum">
              <a:rPr lang="en-US" altLang="zh-CN"/>
              <a:t>465</a:t>
            </a:fld>
            <a:endParaRPr lang="en-US" altLang="zh-CN"/>
          </a:p>
        </p:txBody>
      </p:sp>
      <p:sp>
        <p:nvSpPr>
          <p:cNvPr id="1024002" name="Rectangle 2"/>
          <p:cNvSpPr>
            <a:spLocks noGrp="1" noRot="1" noChangeAspect="1" noChangeArrowheads="1" noTextEdit="1"/>
          </p:cNvSpPr>
          <p:nvPr>
            <p:ph type="sldImg"/>
          </p:nvPr>
        </p:nvSpPr>
        <p:spPr/>
      </p:sp>
      <p:sp>
        <p:nvSpPr>
          <p:cNvPr id="102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C9C045E-0711-433B-BE75-02675AB0DBB7}" type="slidenum">
              <a:rPr lang="en-US" altLang="zh-CN"/>
              <a:t>466</a:t>
            </a:fld>
            <a:endParaRPr lang="en-US" altLang="zh-CN"/>
          </a:p>
        </p:txBody>
      </p:sp>
      <p:sp>
        <p:nvSpPr>
          <p:cNvPr id="1024002" name="Rectangle 2"/>
          <p:cNvSpPr>
            <a:spLocks noGrp="1" noRot="1" noChangeAspect="1" noChangeArrowheads="1" noTextEdit="1"/>
          </p:cNvSpPr>
          <p:nvPr>
            <p:ph type="sldImg"/>
          </p:nvPr>
        </p:nvSpPr>
        <p:spPr/>
      </p:sp>
      <p:sp>
        <p:nvSpPr>
          <p:cNvPr id="102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64FC6D-0D81-49C1-8424-C92897C152C2}" type="slidenum">
              <a:rPr lang="en-US" altLang="zh-CN"/>
              <a:t>467</a:t>
            </a:fld>
            <a:endParaRPr lang="en-US" altLang="zh-CN"/>
          </a:p>
        </p:txBody>
      </p:sp>
      <p:sp>
        <p:nvSpPr>
          <p:cNvPr id="1025026" name="Rectangle 2"/>
          <p:cNvSpPr>
            <a:spLocks noGrp="1" noRot="1" noChangeAspect="1" noChangeArrowheads="1" noTextEdit="1"/>
          </p:cNvSpPr>
          <p:nvPr>
            <p:ph type="sldImg"/>
          </p:nvPr>
        </p:nvSpPr>
        <p:spPr/>
      </p:sp>
      <p:sp>
        <p:nvSpPr>
          <p:cNvPr id="1025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93ED594-F1D1-46FF-BBD6-9C3ED595EC78}" type="slidenum">
              <a:rPr lang="en-US" altLang="zh-CN"/>
              <a:t>468</a:t>
            </a:fld>
            <a:endParaRPr lang="en-US" altLang="zh-CN"/>
          </a:p>
        </p:txBody>
      </p:sp>
      <p:sp>
        <p:nvSpPr>
          <p:cNvPr id="880642" name="Rectangle 2"/>
          <p:cNvSpPr>
            <a:spLocks noGrp="1" noRot="1" noChangeAspect="1" noChangeArrowheads="1" noTextEdit="1"/>
          </p:cNvSpPr>
          <p:nvPr>
            <p:ph type="sldImg"/>
          </p:nvPr>
        </p:nvSpPr>
        <p:spPr/>
      </p:sp>
      <p:sp>
        <p:nvSpPr>
          <p:cNvPr id="880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28AC648-E83B-4044-AD9E-4AC6247CED4C}" type="slidenum">
              <a:rPr lang="en-US" altLang="zh-CN"/>
              <a:t>469</a:t>
            </a:fld>
            <a:endParaRPr lang="en-US" altLang="zh-CN"/>
          </a:p>
        </p:txBody>
      </p:sp>
      <p:sp>
        <p:nvSpPr>
          <p:cNvPr id="1027074" name="Rectangle 2"/>
          <p:cNvSpPr>
            <a:spLocks noGrp="1" noRot="1" noChangeAspect="1" noChangeArrowheads="1" noTextEdit="1"/>
          </p:cNvSpPr>
          <p:nvPr>
            <p:ph type="sldImg"/>
          </p:nvPr>
        </p:nvSpPr>
        <p:spPr/>
      </p:sp>
      <p:sp>
        <p:nvSpPr>
          <p:cNvPr id="102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44</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B6619F-EE16-44ED-BEB0-FC3E85EE3DA0}" type="slidenum">
              <a:rPr lang="en-US" altLang="zh-CN"/>
              <a:t>470</a:t>
            </a:fld>
            <a:endParaRPr lang="en-US" altLang="zh-CN"/>
          </a:p>
        </p:txBody>
      </p:sp>
      <p:sp>
        <p:nvSpPr>
          <p:cNvPr id="881666" name="Rectangle 2"/>
          <p:cNvSpPr>
            <a:spLocks noGrp="1" noRot="1" noChangeAspect="1" noChangeArrowheads="1" noTextEdit="1"/>
          </p:cNvSpPr>
          <p:nvPr>
            <p:ph type="sldImg"/>
          </p:nvPr>
        </p:nvSpPr>
        <p:spPr/>
      </p:sp>
      <p:sp>
        <p:nvSpPr>
          <p:cNvPr id="8816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471</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t>476</a:t>
            </a:fld>
            <a:endParaRPr lang="en-US" altLang="zh-CN"/>
          </a:p>
        </p:txBody>
      </p:sp>
      <p:sp>
        <p:nvSpPr>
          <p:cNvPr id="883714" name="Rectangle 2"/>
          <p:cNvSpPr>
            <a:spLocks noGrp="1" noRot="1" noChangeAspect="1" noChangeArrowheads="1" noTextEdit="1"/>
          </p:cNvSpPr>
          <p:nvPr>
            <p:ph type="sldImg"/>
          </p:nvPr>
        </p:nvSpPr>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t>477</a:t>
            </a:fld>
            <a:endParaRPr lang="en-US" altLang="zh-CN"/>
          </a:p>
        </p:txBody>
      </p:sp>
      <p:sp>
        <p:nvSpPr>
          <p:cNvPr id="883714" name="Rectangle 2"/>
          <p:cNvSpPr>
            <a:spLocks noGrp="1" noRot="1" noChangeAspect="1" noChangeArrowheads="1" noTextEdit="1"/>
          </p:cNvSpPr>
          <p:nvPr>
            <p:ph type="sldImg"/>
          </p:nvPr>
        </p:nvSpPr>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t>478</a:t>
            </a:fld>
            <a:endParaRPr lang="en-US" altLang="zh-CN"/>
          </a:p>
        </p:txBody>
      </p:sp>
      <p:sp>
        <p:nvSpPr>
          <p:cNvPr id="883714" name="Rectangle 2"/>
          <p:cNvSpPr>
            <a:spLocks noGrp="1" noRot="1" noChangeAspect="1" noChangeArrowheads="1" noTextEdit="1"/>
          </p:cNvSpPr>
          <p:nvPr>
            <p:ph type="sldImg"/>
          </p:nvPr>
        </p:nvSpPr>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10F30A-C0FE-424B-A1DB-A3B33D0934F5}" type="slidenum">
              <a:rPr lang="en-US" altLang="zh-CN"/>
              <a:t>479</a:t>
            </a:fld>
            <a:endParaRPr lang="en-US" altLang="zh-CN"/>
          </a:p>
        </p:txBody>
      </p:sp>
      <p:sp>
        <p:nvSpPr>
          <p:cNvPr id="883714" name="Rectangle 2"/>
          <p:cNvSpPr>
            <a:spLocks noGrp="1" noRot="1" noChangeAspect="1" noChangeArrowheads="1" noTextEdit="1"/>
          </p:cNvSpPr>
          <p:nvPr>
            <p:ph type="sldImg"/>
          </p:nvPr>
        </p:nvSpPr>
        <p:spPr/>
      </p:sp>
      <p:sp>
        <p:nvSpPr>
          <p:cNvPr id="88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E9E5E4-E9F0-4FB4-96F1-3F02F49F6C7D}" type="slidenum">
              <a:rPr lang="en-US" altLang="zh-CN"/>
              <a:t>480</a:t>
            </a:fld>
            <a:endParaRPr lang="en-US" altLang="zh-CN"/>
          </a:p>
        </p:txBody>
      </p:sp>
      <p:sp>
        <p:nvSpPr>
          <p:cNvPr id="884738" name="Rectangle 2"/>
          <p:cNvSpPr>
            <a:spLocks noGrp="1" noRot="1" noChangeAspect="1" noChangeArrowheads="1" noTextEdit="1"/>
          </p:cNvSpPr>
          <p:nvPr>
            <p:ph type="sldImg"/>
          </p:nvPr>
        </p:nvSpPr>
        <p:spPr/>
      </p:sp>
      <p:sp>
        <p:nvSpPr>
          <p:cNvPr id="884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73907F-6786-4362-B78D-FED619960788}" type="slidenum">
              <a:rPr lang="en-US" altLang="zh-CN"/>
              <a:t>481</a:t>
            </a:fld>
            <a:endParaRPr lang="en-US" altLang="zh-CN"/>
          </a:p>
        </p:txBody>
      </p:sp>
      <p:sp>
        <p:nvSpPr>
          <p:cNvPr id="885762" name="Rectangle 2"/>
          <p:cNvSpPr>
            <a:spLocks noGrp="1" noRot="1" noChangeAspect="1" noChangeArrowheads="1" noTextEdit="1"/>
          </p:cNvSpPr>
          <p:nvPr>
            <p:ph type="sldImg"/>
          </p:nvPr>
        </p:nvSpPr>
        <p:spPr/>
      </p:sp>
      <p:sp>
        <p:nvSpPr>
          <p:cNvPr id="885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69918-442B-453B-BAC2-644FBFC5D4E3}" type="slidenum">
              <a:rPr lang="en-US" altLang="zh-CN"/>
              <a:t>482</a:t>
            </a:fld>
            <a:endParaRPr lang="en-US" altLang="zh-CN"/>
          </a:p>
        </p:txBody>
      </p:sp>
      <p:sp>
        <p:nvSpPr>
          <p:cNvPr id="886786" name="Rectangle 2"/>
          <p:cNvSpPr>
            <a:spLocks noGrp="1" noRot="1" noChangeAspect="1" noChangeArrowheads="1" noTextEdit="1"/>
          </p:cNvSpPr>
          <p:nvPr>
            <p:ph type="sldImg"/>
          </p:nvPr>
        </p:nvSpPr>
        <p:spPr/>
      </p:sp>
      <p:sp>
        <p:nvSpPr>
          <p:cNvPr id="886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2E4CFA-B43A-4005-AA1D-8FFD9997318C}" type="slidenum">
              <a:rPr lang="en-US" altLang="zh-CN"/>
              <a:t>484</a:t>
            </a:fld>
            <a:endParaRPr lang="en-US" altLang="zh-CN"/>
          </a:p>
        </p:txBody>
      </p:sp>
      <p:sp>
        <p:nvSpPr>
          <p:cNvPr id="887810" name="Rectangle 2"/>
          <p:cNvSpPr>
            <a:spLocks noGrp="1" noRot="1" noChangeAspect="1" noChangeArrowheads="1" noTextEdit="1"/>
          </p:cNvSpPr>
          <p:nvPr>
            <p:ph type="sldImg"/>
          </p:nvPr>
        </p:nvSpPr>
        <p:spPr/>
      </p:sp>
      <p:sp>
        <p:nvSpPr>
          <p:cNvPr id="88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45</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02E4CFA-B43A-4005-AA1D-8FFD9997318C}" type="slidenum">
              <a:rPr lang="en-US" altLang="zh-CN"/>
              <a:t>485</a:t>
            </a:fld>
            <a:endParaRPr lang="en-US" altLang="zh-CN"/>
          </a:p>
        </p:txBody>
      </p:sp>
      <p:sp>
        <p:nvSpPr>
          <p:cNvPr id="887810" name="Rectangle 2"/>
          <p:cNvSpPr>
            <a:spLocks noGrp="1" noRot="1" noChangeAspect="1" noChangeArrowheads="1" noTextEdit="1"/>
          </p:cNvSpPr>
          <p:nvPr>
            <p:ph type="sldImg"/>
          </p:nvPr>
        </p:nvSpPr>
        <p:spPr/>
      </p:sp>
      <p:sp>
        <p:nvSpPr>
          <p:cNvPr id="88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279857-3A84-4C58-9A56-25DD549F0230}" type="slidenum">
              <a:rPr lang="en-US" altLang="zh-CN"/>
              <a:t>486</a:t>
            </a:fld>
            <a:endParaRPr lang="en-US" altLang="zh-CN"/>
          </a:p>
        </p:txBody>
      </p:sp>
      <p:sp>
        <p:nvSpPr>
          <p:cNvPr id="888834" name="Rectangle 2"/>
          <p:cNvSpPr>
            <a:spLocks noGrp="1" noRot="1" noChangeAspect="1" noChangeArrowheads="1" noTextEdit="1"/>
          </p:cNvSpPr>
          <p:nvPr>
            <p:ph type="sldImg"/>
          </p:nvPr>
        </p:nvSpPr>
        <p:spPr/>
      </p:sp>
      <p:sp>
        <p:nvSpPr>
          <p:cNvPr id="88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279857-3A84-4C58-9A56-25DD549F0230}" type="slidenum">
              <a:rPr lang="en-US" altLang="zh-CN"/>
              <a:t>487</a:t>
            </a:fld>
            <a:endParaRPr lang="en-US" altLang="zh-CN"/>
          </a:p>
        </p:txBody>
      </p:sp>
      <p:sp>
        <p:nvSpPr>
          <p:cNvPr id="888834" name="Rectangle 2"/>
          <p:cNvSpPr>
            <a:spLocks noGrp="1" noRot="1" noChangeAspect="1" noChangeArrowheads="1" noTextEdit="1"/>
          </p:cNvSpPr>
          <p:nvPr>
            <p:ph type="sldImg"/>
          </p:nvPr>
        </p:nvSpPr>
        <p:spPr/>
      </p:sp>
      <p:sp>
        <p:nvSpPr>
          <p:cNvPr id="88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279857-3A84-4C58-9A56-25DD549F0230}" type="slidenum">
              <a:rPr lang="en-US" altLang="zh-CN"/>
              <a:t>488</a:t>
            </a:fld>
            <a:endParaRPr lang="en-US" altLang="zh-CN"/>
          </a:p>
        </p:txBody>
      </p:sp>
      <p:sp>
        <p:nvSpPr>
          <p:cNvPr id="888834" name="Rectangle 2"/>
          <p:cNvSpPr>
            <a:spLocks noGrp="1" noRot="1" noChangeAspect="1" noChangeArrowheads="1" noTextEdit="1"/>
          </p:cNvSpPr>
          <p:nvPr>
            <p:ph type="sldImg"/>
          </p:nvPr>
        </p:nvSpPr>
        <p:spPr/>
      </p:sp>
      <p:sp>
        <p:nvSpPr>
          <p:cNvPr id="88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493</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494</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7086A1-AA6B-4540-9AEA-06C3FCB8888D}" type="slidenum">
              <a:rPr lang="en-US" altLang="zh-CN"/>
              <a:t>496</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46</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47</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48</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49</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50</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98E436-7411-43AC-AFCD-51F868C30DF1}" type="slidenum">
              <a:rPr lang="en-US" altLang="zh-CN"/>
              <a:t>5</a:t>
            </a:fld>
            <a:endParaRPr lang="en-US" altLang="zh-CN"/>
          </a:p>
        </p:txBody>
      </p:sp>
      <p:sp>
        <p:nvSpPr>
          <p:cNvPr id="936962" name="Rectangle 2"/>
          <p:cNvSpPr>
            <a:spLocks noGrp="1" noRot="1" noChangeAspect="1" noChangeArrowheads="1" noTextEdit="1"/>
          </p:cNvSpPr>
          <p:nvPr>
            <p:ph type="sldImg"/>
          </p:nvPr>
        </p:nvSpPr>
        <p:spPr/>
      </p:sp>
      <p:sp>
        <p:nvSpPr>
          <p:cNvPr id="936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51</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52</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973F3A-26E3-4985-B3F6-73D0C740A669}" type="slidenum">
              <a:rPr lang="en-US" altLang="zh-CN"/>
              <a:t>54</a:t>
            </a:fld>
            <a:endParaRPr lang="en-US" altLang="zh-CN"/>
          </a:p>
        </p:txBody>
      </p:sp>
      <p:sp>
        <p:nvSpPr>
          <p:cNvPr id="695298" name="Rectangle 2"/>
          <p:cNvSpPr>
            <a:spLocks noGrp="1" noRot="1" noChangeAspect="1" noChangeArrowheads="1" noTextEdit="1"/>
          </p:cNvSpPr>
          <p:nvPr>
            <p:ph type="sldImg"/>
          </p:nvPr>
        </p:nvSpPr>
        <p:spPr/>
      </p:sp>
      <p:sp>
        <p:nvSpPr>
          <p:cNvPr id="695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1258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936ADB-363D-44D0-BDD8-8DDDF0D8D5AE}" type="slidenum">
              <a:rPr lang="en-US" altLang="zh-CN"/>
              <a:t>56</a:t>
            </a:fld>
            <a:endParaRPr lang="en-US" altLang="zh-CN"/>
          </a:p>
        </p:txBody>
      </p:sp>
      <p:sp>
        <p:nvSpPr>
          <p:cNvPr id="706562" name="Rectangle 2"/>
          <p:cNvSpPr>
            <a:spLocks noGrp="1" noRot="1" noChangeAspect="1" noChangeArrowheads="1" noTextEdit="1"/>
          </p:cNvSpPr>
          <p:nvPr>
            <p:ph type="sldImg"/>
          </p:nvPr>
        </p:nvSpPr>
        <p:spPr/>
      </p:sp>
      <p:sp>
        <p:nvSpPr>
          <p:cNvPr id="7065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12267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6196ED6-554D-4CAA-9263-9DA50CF4B7A7}" type="slidenum">
              <a:rPr lang="en-US" altLang="zh-CN"/>
              <a:t>59</a:t>
            </a:fld>
            <a:endParaRPr lang="en-US" altLang="zh-CN"/>
          </a:p>
        </p:txBody>
      </p:sp>
      <p:sp>
        <p:nvSpPr>
          <p:cNvPr id="705538" name="Rectangle 2"/>
          <p:cNvSpPr>
            <a:spLocks noGrp="1" noRot="1" noChangeAspect="1" noChangeArrowheads="1" noTextEdit="1"/>
          </p:cNvSpPr>
          <p:nvPr>
            <p:ph type="sldImg"/>
          </p:nvPr>
        </p:nvSpPr>
        <p:spPr/>
      </p:sp>
      <p:sp>
        <p:nvSpPr>
          <p:cNvPr id="705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A683EDB-8550-41BC-B065-463E70B5D5FE}" type="slidenum">
              <a:rPr lang="en-US" altLang="zh-CN"/>
              <a:t>67</a:t>
            </a:fld>
            <a:endParaRPr lang="en-US" altLang="zh-CN"/>
          </a:p>
        </p:txBody>
      </p:sp>
      <p:sp>
        <p:nvSpPr>
          <p:cNvPr id="707586" name="Rectangle 2"/>
          <p:cNvSpPr>
            <a:spLocks noGrp="1" noRot="1" noChangeAspect="1" noChangeArrowheads="1" noTextEdit="1"/>
          </p:cNvSpPr>
          <p:nvPr>
            <p:ph type="sldImg"/>
          </p:nvPr>
        </p:nvSpPr>
        <p:spPr/>
      </p:sp>
      <p:sp>
        <p:nvSpPr>
          <p:cNvPr id="707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E97D5F8-D34B-48CA-960F-DB9DA5157E06}" type="slidenum">
              <a:rPr lang="en-US" altLang="zh-CN"/>
              <a:t>68</a:t>
            </a:fld>
            <a:endParaRPr lang="en-US" altLang="zh-CN"/>
          </a:p>
        </p:txBody>
      </p:sp>
      <p:sp>
        <p:nvSpPr>
          <p:cNvPr id="708610" name="Rectangle 2"/>
          <p:cNvSpPr>
            <a:spLocks noGrp="1" noRot="1" noChangeAspect="1" noChangeArrowheads="1" noTextEdit="1"/>
          </p:cNvSpPr>
          <p:nvPr>
            <p:ph type="sldImg"/>
          </p:nvPr>
        </p:nvSpPr>
        <p:spPr/>
      </p:sp>
      <p:sp>
        <p:nvSpPr>
          <p:cNvPr id="708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71A32FD-4560-46D9-B75A-A64F05383F5F}" type="slidenum">
              <a:rPr lang="en-US" altLang="zh-CN"/>
              <a:t>69</a:t>
            </a:fld>
            <a:endParaRPr lang="en-US" altLang="zh-CN"/>
          </a:p>
        </p:txBody>
      </p:sp>
      <p:sp>
        <p:nvSpPr>
          <p:cNvPr id="709634" name="Rectangle 2"/>
          <p:cNvSpPr>
            <a:spLocks noGrp="1" noRot="1" noChangeAspect="1" noChangeArrowheads="1" noTextEdit="1"/>
          </p:cNvSpPr>
          <p:nvPr>
            <p:ph type="sldImg"/>
          </p:nvPr>
        </p:nvSpPr>
        <p:spPr/>
      </p:sp>
      <p:sp>
        <p:nvSpPr>
          <p:cNvPr id="709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FD5C55-7000-42F4-B920-956DD3BA0496}" type="slidenum">
              <a:rPr lang="en-US" altLang="zh-CN"/>
              <a:t>79</a:t>
            </a:fld>
            <a:endParaRPr lang="en-US" altLang="zh-CN"/>
          </a:p>
        </p:txBody>
      </p:sp>
      <p:sp>
        <p:nvSpPr>
          <p:cNvPr id="718850" name="Rectangle 2"/>
          <p:cNvSpPr>
            <a:spLocks noGrp="1" noRot="1" noChangeAspect="1" noChangeArrowheads="1" noTextEdit="1"/>
          </p:cNvSpPr>
          <p:nvPr>
            <p:ph type="sldImg"/>
          </p:nvPr>
        </p:nvSpPr>
        <p:spPr/>
      </p:sp>
      <p:sp>
        <p:nvSpPr>
          <p:cNvPr id="718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FD5C55-7000-42F4-B920-956DD3BA0496}" type="slidenum">
              <a:rPr lang="en-US" altLang="zh-CN"/>
              <a:t>80</a:t>
            </a:fld>
            <a:endParaRPr lang="en-US" altLang="zh-CN"/>
          </a:p>
        </p:txBody>
      </p:sp>
      <p:sp>
        <p:nvSpPr>
          <p:cNvPr id="718850" name="Rectangle 2"/>
          <p:cNvSpPr>
            <a:spLocks noGrp="1" noRot="1" noChangeAspect="1" noChangeArrowheads="1" noTextEdit="1"/>
          </p:cNvSpPr>
          <p:nvPr>
            <p:ph type="sldImg"/>
          </p:nvPr>
        </p:nvSpPr>
        <p:spPr/>
      </p:sp>
      <p:sp>
        <p:nvSpPr>
          <p:cNvPr id="718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0F19DF-9530-4BF9-9A7B-1284D1693B95}" type="slidenum">
              <a:rPr lang="en-US" altLang="zh-CN"/>
              <a:t>6</a:t>
            </a:fld>
            <a:endParaRPr lang="en-US" altLang="zh-CN"/>
          </a:p>
        </p:txBody>
      </p:sp>
      <p:sp>
        <p:nvSpPr>
          <p:cNvPr id="937986" name="Rectangle 2"/>
          <p:cNvSpPr>
            <a:spLocks noGrp="1" noRot="1" noChangeAspect="1" noChangeArrowheads="1" noTextEdit="1"/>
          </p:cNvSpPr>
          <p:nvPr>
            <p:ph type="sldImg"/>
          </p:nvPr>
        </p:nvSpPr>
        <p:spPr/>
      </p:sp>
      <p:sp>
        <p:nvSpPr>
          <p:cNvPr id="937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71A663-6E23-4A95-A949-16377AD56FCB}" type="slidenum">
              <a:rPr lang="en-US" altLang="zh-CN"/>
              <a:t>82</a:t>
            </a:fld>
            <a:endParaRPr lang="en-US" altLang="zh-CN"/>
          </a:p>
        </p:txBody>
      </p:sp>
      <p:sp>
        <p:nvSpPr>
          <p:cNvPr id="719874" name="Rectangle 2"/>
          <p:cNvSpPr>
            <a:spLocks noGrp="1" noRot="1" noChangeAspect="1" noChangeArrowheads="1" noTextEdit="1"/>
          </p:cNvSpPr>
          <p:nvPr>
            <p:ph type="sldImg"/>
          </p:nvPr>
        </p:nvSpPr>
        <p:spPr/>
      </p:sp>
      <p:sp>
        <p:nvSpPr>
          <p:cNvPr id="719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9973D2-888E-4B29-B31F-601590F8F7CD}" type="slidenum">
              <a:rPr lang="en-US" altLang="zh-CN"/>
              <a:t>83</a:t>
            </a:fld>
            <a:endParaRPr lang="en-US" altLang="zh-CN"/>
          </a:p>
        </p:txBody>
      </p:sp>
      <p:sp>
        <p:nvSpPr>
          <p:cNvPr id="720898" name="Rectangle 2"/>
          <p:cNvSpPr>
            <a:spLocks noGrp="1" noRot="1" noChangeAspect="1" noChangeArrowheads="1" noTextEdit="1"/>
          </p:cNvSpPr>
          <p:nvPr>
            <p:ph type="sldImg"/>
          </p:nvPr>
        </p:nvSpPr>
        <p:spPr/>
      </p:sp>
      <p:sp>
        <p:nvSpPr>
          <p:cNvPr id="720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2C025A-004F-4177-A9EC-2B3AE2E1744C}" type="slidenum">
              <a:rPr lang="en-US" altLang="zh-CN"/>
              <a:t>84</a:t>
            </a:fld>
            <a:endParaRPr lang="en-US" altLang="zh-CN"/>
          </a:p>
        </p:txBody>
      </p:sp>
      <p:sp>
        <p:nvSpPr>
          <p:cNvPr id="721922" name="Rectangle 2"/>
          <p:cNvSpPr>
            <a:spLocks noGrp="1" noRot="1" noChangeAspect="1" noChangeArrowheads="1" noTextEdit="1"/>
          </p:cNvSpPr>
          <p:nvPr>
            <p:ph type="sldImg"/>
          </p:nvPr>
        </p:nvSpPr>
        <p:spPr/>
      </p:sp>
      <p:sp>
        <p:nvSpPr>
          <p:cNvPr id="721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4273E1E-8948-4B2F-8BCA-D9268C444C9A}" type="slidenum">
              <a:rPr lang="en-US" altLang="zh-CN"/>
              <a:t>85</a:t>
            </a:fld>
            <a:endParaRPr lang="en-US" altLang="zh-CN"/>
          </a:p>
        </p:txBody>
      </p:sp>
      <p:sp>
        <p:nvSpPr>
          <p:cNvPr id="722946" name="Rectangle 2"/>
          <p:cNvSpPr>
            <a:spLocks noGrp="1" noRot="1" noChangeAspect="1" noChangeArrowheads="1" noTextEdit="1"/>
          </p:cNvSpPr>
          <p:nvPr>
            <p:ph type="sldImg"/>
          </p:nvPr>
        </p:nvSpPr>
        <p:spPr/>
      </p:sp>
      <p:sp>
        <p:nvSpPr>
          <p:cNvPr id="722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t>86</a:t>
            </a:fld>
            <a:endParaRPr lang="en-US" altLang="zh-CN"/>
          </a:p>
        </p:txBody>
      </p:sp>
      <p:sp>
        <p:nvSpPr>
          <p:cNvPr id="723970" name="Rectangle 2"/>
          <p:cNvSpPr>
            <a:spLocks noGrp="1" noRot="1" noChangeAspect="1" noChangeArrowheads="1" noTextEdit="1"/>
          </p:cNvSpPr>
          <p:nvPr>
            <p:ph type="sldImg"/>
          </p:nvPr>
        </p:nvSpPr>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t>87</a:t>
            </a:fld>
            <a:endParaRPr lang="en-US" altLang="zh-CN"/>
          </a:p>
        </p:txBody>
      </p:sp>
      <p:sp>
        <p:nvSpPr>
          <p:cNvPr id="723970" name="Rectangle 2"/>
          <p:cNvSpPr>
            <a:spLocks noGrp="1" noRot="1" noChangeAspect="1" noChangeArrowheads="1" noTextEdit="1"/>
          </p:cNvSpPr>
          <p:nvPr>
            <p:ph type="sldImg"/>
          </p:nvPr>
        </p:nvSpPr>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t>88</a:t>
            </a:fld>
            <a:endParaRPr lang="en-US" altLang="zh-CN"/>
          </a:p>
        </p:txBody>
      </p:sp>
      <p:sp>
        <p:nvSpPr>
          <p:cNvPr id="723970" name="Rectangle 2"/>
          <p:cNvSpPr>
            <a:spLocks noGrp="1" noRot="1" noChangeAspect="1" noChangeArrowheads="1" noTextEdit="1"/>
          </p:cNvSpPr>
          <p:nvPr>
            <p:ph type="sldImg"/>
          </p:nvPr>
        </p:nvSpPr>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82D66F-71AF-49CE-9BF7-BB9F1827CB8C}" type="slidenum">
              <a:rPr lang="en-US" altLang="zh-CN"/>
              <a:t>89</a:t>
            </a:fld>
            <a:endParaRPr lang="en-US" altLang="zh-CN"/>
          </a:p>
        </p:txBody>
      </p:sp>
      <p:sp>
        <p:nvSpPr>
          <p:cNvPr id="723970" name="Rectangle 2"/>
          <p:cNvSpPr>
            <a:spLocks noGrp="1" noRot="1" noChangeAspect="1" noChangeArrowheads="1" noTextEdit="1"/>
          </p:cNvSpPr>
          <p:nvPr>
            <p:ph type="sldImg"/>
          </p:nvPr>
        </p:nvSpPr>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t>94</a:t>
            </a:fld>
            <a:endParaRPr lang="en-US" altLang="zh-CN"/>
          </a:p>
        </p:txBody>
      </p:sp>
      <p:sp>
        <p:nvSpPr>
          <p:cNvPr id="728066" name="Rectangle 2"/>
          <p:cNvSpPr>
            <a:spLocks noGrp="1" noRot="1" noChangeAspect="1" noChangeArrowheads="1" noTextEdit="1"/>
          </p:cNvSpPr>
          <p:nvPr>
            <p:ph type="sldImg"/>
          </p:nvPr>
        </p:nvSpPr>
        <p:spPr/>
      </p:sp>
      <p:sp>
        <p:nvSpPr>
          <p:cNvPr id="728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t>95</a:t>
            </a:fld>
            <a:endParaRPr lang="en-US" altLang="zh-CN"/>
          </a:p>
        </p:txBody>
      </p:sp>
      <p:sp>
        <p:nvSpPr>
          <p:cNvPr id="728066" name="Rectangle 2"/>
          <p:cNvSpPr>
            <a:spLocks noGrp="1" noRot="1" noChangeAspect="1" noChangeArrowheads="1" noTextEdit="1"/>
          </p:cNvSpPr>
          <p:nvPr>
            <p:ph type="sldImg"/>
          </p:nvPr>
        </p:nvSpPr>
        <p:spPr/>
      </p:sp>
      <p:sp>
        <p:nvSpPr>
          <p:cNvPr id="728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7119DD-5ADD-487A-8C2A-9D71D3664BD0}" type="slidenum">
              <a:rPr lang="en-US" altLang="zh-CN"/>
              <a:t>7</a:t>
            </a:fld>
            <a:endParaRPr lang="en-US" altLang="zh-CN"/>
          </a:p>
        </p:txBody>
      </p:sp>
      <p:sp>
        <p:nvSpPr>
          <p:cNvPr id="941058" name="Rectangle 2"/>
          <p:cNvSpPr>
            <a:spLocks noGrp="1" noRot="1" noChangeAspect="1" noChangeArrowheads="1" noTextEdit="1"/>
          </p:cNvSpPr>
          <p:nvPr>
            <p:ph type="sldImg"/>
          </p:nvPr>
        </p:nvSpPr>
        <p:spPr/>
      </p:sp>
      <p:sp>
        <p:nvSpPr>
          <p:cNvPr id="941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B47D36-7CBF-4DEB-87D0-9E56B30394FC}" type="slidenum">
              <a:rPr lang="en-US" altLang="zh-CN"/>
              <a:t>96</a:t>
            </a:fld>
            <a:endParaRPr lang="en-US" altLang="zh-CN"/>
          </a:p>
        </p:txBody>
      </p:sp>
      <p:sp>
        <p:nvSpPr>
          <p:cNvPr id="975874" name="Rectangle 2"/>
          <p:cNvSpPr>
            <a:spLocks noGrp="1" noRot="1" noChangeAspect="1" noChangeArrowheads="1" noTextEdit="1"/>
          </p:cNvSpPr>
          <p:nvPr>
            <p:ph type="sldImg"/>
          </p:nvPr>
        </p:nvSpPr>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B47D36-7CBF-4DEB-87D0-9E56B30394FC}" type="slidenum">
              <a:rPr lang="en-US" altLang="zh-CN"/>
              <a:t>97</a:t>
            </a:fld>
            <a:endParaRPr lang="en-US" altLang="zh-CN"/>
          </a:p>
        </p:txBody>
      </p:sp>
      <p:sp>
        <p:nvSpPr>
          <p:cNvPr id="975874" name="Rectangle 2"/>
          <p:cNvSpPr>
            <a:spLocks noGrp="1" noRot="1" noChangeAspect="1" noChangeArrowheads="1" noTextEdit="1"/>
          </p:cNvSpPr>
          <p:nvPr>
            <p:ph type="sldImg"/>
          </p:nvPr>
        </p:nvSpPr>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3D8214-CD35-446E-89B0-9B03985C7EFD}" type="slidenum">
              <a:rPr lang="en-US" altLang="zh-CN"/>
              <a:t>99</a:t>
            </a:fld>
            <a:endParaRPr lang="en-US" altLang="zh-CN"/>
          </a:p>
        </p:txBody>
      </p:sp>
      <p:sp>
        <p:nvSpPr>
          <p:cNvPr id="729090" name="Rectangle 2"/>
          <p:cNvSpPr>
            <a:spLocks noGrp="1" noRot="1" noChangeAspect="1" noChangeArrowheads="1" noTextEdit="1"/>
          </p:cNvSpPr>
          <p:nvPr>
            <p:ph type="sldImg"/>
          </p:nvPr>
        </p:nvSpPr>
        <p:spPr/>
      </p:sp>
      <p:sp>
        <p:nvSpPr>
          <p:cNvPr id="7290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1A2FB1-E858-427E-A5C2-3DD5B048B49C}" type="slidenum">
              <a:rPr lang="en-US" altLang="zh-CN"/>
              <a:t>100</a:t>
            </a:fld>
            <a:endParaRPr lang="en-US" altLang="zh-CN"/>
          </a:p>
        </p:txBody>
      </p:sp>
      <p:sp>
        <p:nvSpPr>
          <p:cNvPr id="730114" name="Rectangle 2"/>
          <p:cNvSpPr>
            <a:spLocks noGrp="1" noRot="1" noChangeAspect="1" noChangeArrowheads="1" noTextEdit="1"/>
          </p:cNvSpPr>
          <p:nvPr>
            <p:ph type="sldImg"/>
          </p:nvPr>
        </p:nvSpPr>
        <p:spPr/>
      </p:sp>
      <p:sp>
        <p:nvSpPr>
          <p:cNvPr id="730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2644A8-C28B-4C50-9B9F-785F9A4FB994}" type="slidenum">
              <a:rPr lang="en-US" altLang="zh-CN"/>
              <a:t>101</a:t>
            </a:fld>
            <a:endParaRPr lang="en-US" altLang="zh-CN"/>
          </a:p>
        </p:txBody>
      </p:sp>
      <p:sp>
        <p:nvSpPr>
          <p:cNvPr id="731138" name="Rectangle 2"/>
          <p:cNvSpPr>
            <a:spLocks noGrp="1" noRot="1" noChangeAspect="1" noChangeArrowheads="1" noTextEdit="1"/>
          </p:cNvSpPr>
          <p:nvPr>
            <p:ph type="sldImg"/>
          </p:nvPr>
        </p:nvSpPr>
        <p:spPr/>
      </p:sp>
      <p:sp>
        <p:nvSpPr>
          <p:cNvPr id="731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7DB466-E460-49DF-91D8-725E3D74EE3C}" type="slidenum">
              <a:rPr lang="en-US" altLang="zh-CN"/>
              <a:t>102</a:t>
            </a:fld>
            <a:endParaRPr lang="en-US" altLang="zh-CN"/>
          </a:p>
        </p:txBody>
      </p:sp>
      <p:sp>
        <p:nvSpPr>
          <p:cNvPr id="732162" name="Rectangle 2"/>
          <p:cNvSpPr>
            <a:spLocks noGrp="1" noRot="1" noChangeAspect="1" noChangeArrowheads="1" noTextEdit="1"/>
          </p:cNvSpPr>
          <p:nvPr>
            <p:ph type="sldImg"/>
          </p:nvPr>
        </p:nvSpPr>
        <p:spPr/>
      </p:sp>
      <p:sp>
        <p:nvSpPr>
          <p:cNvPr id="732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77D370-ECBE-45C8-9A49-43F4DF94BF76}" type="slidenum">
              <a:rPr lang="en-US" altLang="zh-CN"/>
              <a:t>103</a:t>
            </a:fld>
            <a:endParaRPr lang="en-US" altLang="zh-CN"/>
          </a:p>
        </p:txBody>
      </p:sp>
      <p:sp>
        <p:nvSpPr>
          <p:cNvPr id="977922" name="Rectangle 2"/>
          <p:cNvSpPr>
            <a:spLocks noGrp="1" noRot="1" noChangeAspect="1" noChangeArrowheads="1" noTextEdit="1"/>
          </p:cNvSpPr>
          <p:nvPr>
            <p:ph type="sldImg"/>
          </p:nvPr>
        </p:nvSpPr>
        <p:spPr/>
      </p:sp>
      <p:sp>
        <p:nvSpPr>
          <p:cNvPr id="977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77D370-ECBE-45C8-9A49-43F4DF94BF76}" type="slidenum">
              <a:rPr lang="en-US" altLang="zh-CN"/>
              <a:t>104</a:t>
            </a:fld>
            <a:endParaRPr lang="en-US" altLang="zh-CN"/>
          </a:p>
        </p:txBody>
      </p:sp>
      <p:sp>
        <p:nvSpPr>
          <p:cNvPr id="977922" name="Rectangle 2"/>
          <p:cNvSpPr>
            <a:spLocks noGrp="1" noRot="1" noChangeAspect="1" noChangeArrowheads="1" noTextEdit="1"/>
          </p:cNvSpPr>
          <p:nvPr>
            <p:ph type="sldImg"/>
          </p:nvPr>
        </p:nvSpPr>
        <p:spPr/>
      </p:sp>
      <p:sp>
        <p:nvSpPr>
          <p:cNvPr id="977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CF0935B-4DEA-4EF8-8239-91476F264453}" type="slidenum">
              <a:rPr lang="en-US" altLang="zh-CN"/>
              <a:t>105</a:t>
            </a:fld>
            <a:endParaRPr lang="en-US" altLang="zh-CN"/>
          </a:p>
        </p:txBody>
      </p:sp>
      <p:sp>
        <p:nvSpPr>
          <p:cNvPr id="733186" name="Rectangle 2"/>
          <p:cNvSpPr>
            <a:spLocks noGrp="1" noRot="1" noChangeAspect="1" noChangeArrowheads="1" noTextEdit="1"/>
          </p:cNvSpPr>
          <p:nvPr>
            <p:ph type="sldImg"/>
          </p:nvPr>
        </p:nvSpPr>
        <p:spPr/>
      </p:sp>
      <p:sp>
        <p:nvSpPr>
          <p:cNvPr id="7331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3EA6B5A-A5E0-4945-9E1A-57D325D78178}" type="slidenum">
              <a:rPr lang="en-US" altLang="zh-CN"/>
              <a:t>114</a:t>
            </a:fld>
            <a:endParaRPr lang="en-US" altLang="zh-CN"/>
          </a:p>
        </p:txBody>
      </p:sp>
      <p:sp>
        <p:nvSpPr>
          <p:cNvPr id="735234" name="Rectangle 2"/>
          <p:cNvSpPr>
            <a:spLocks noGrp="1" noRot="1" noChangeAspect="1" noChangeArrowheads="1" noTextEdit="1"/>
          </p:cNvSpPr>
          <p:nvPr>
            <p:ph type="sldImg"/>
          </p:nvPr>
        </p:nvSpPr>
        <p:spPr/>
      </p:sp>
      <p:sp>
        <p:nvSpPr>
          <p:cNvPr id="735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27CFD8B-AAA5-42B2-8F60-674FF82D1440}" type="slidenum">
              <a:rPr lang="en-US" altLang="zh-CN"/>
              <a:t>8</a:t>
            </a:fld>
            <a:endParaRPr lang="en-US" altLang="zh-CN"/>
          </a:p>
        </p:txBody>
      </p:sp>
      <p:sp>
        <p:nvSpPr>
          <p:cNvPr id="942082" name="Rectangle 2"/>
          <p:cNvSpPr>
            <a:spLocks noGrp="1" noRot="1" noChangeAspect="1" noChangeArrowheads="1" noTextEdit="1"/>
          </p:cNvSpPr>
          <p:nvPr>
            <p:ph type="sldImg"/>
          </p:nvPr>
        </p:nvSpPr>
        <p:spPr/>
      </p:sp>
      <p:sp>
        <p:nvSpPr>
          <p:cNvPr id="94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115</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116</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117</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118</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119</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120</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121</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122</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123</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124</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2EEAAF-9746-4A21-AFDB-8EDB16962191}" type="slidenum">
              <a:rPr lang="en-US" altLang="zh-CN"/>
              <a:t>9</a:t>
            </a:fld>
            <a:endParaRPr lang="en-US" altLang="zh-CN"/>
          </a:p>
        </p:txBody>
      </p:sp>
      <p:sp>
        <p:nvSpPr>
          <p:cNvPr id="944130" name="Rectangle 2"/>
          <p:cNvSpPr>
            <a:spLocks noGrp="1" noRot="1" noChangeAspect="1" noChangeArrowheads="1" noTextEdit="1"/>
          </p:cNvSpPr>
          <p:nvPr>
            <p:ph type="sldImg"/>
          </p:nvPr>
        </p:nvSpPr>
        <p:spPr/>
      </p:sp>
      <p:sp>
        <p:nvSpPr>
          <p:cNvPr id="944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773EBA8-8C44-41A7-AFF5-405B0AFD672E}" type="slidenum">
              <a:rPr lang="en-US" altLang="zh-CN"/>
              <a:t>126</a:t>
            </a:fld>
            <a:endParaRPr lang="en-US" altLang="zh-CN"/>
          </a:p>
        </p:txBody>
      </p:sp>
      <p:sp>
        <p:nvSpPr>
          <p:cNvPr id="746498" name="Rectangle 2"/>
          <p:cNvSpPr>
            <a:spLocks noGrp="1" noRot="1" noChangeAspect="1" noChangeArrowheads="1" noTextEdit="1"/>
          </p:cNvSpPr>
          <p:nvPr>
            <p:ph type="sldImg"/>
          </p:nvPr>
        </p:nvSpPr>
        <p:spPr/>
      </p:sp>
      <p:sp>
        <p:nvSpPr>
          <p:cNvPr id="746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128</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129</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1E4B0A-F1C6-4E8B-8159-F356B6BD0310}" type="slidenum">
              <a:rPr lang="en-US" altLang="zh-CN"/>
              <a:t>130</a:t>
            </a:fld>
            <a:endParaRPr lang="en-US" altLang="zh-CN"/>
          </a:p>
        </p:txBody>
      </p:sp>
      <p:sp>
        <p:nvSpPr>
          <p:cNvPr id="749570" name="Rectangle 2"/>
          <p:cNvSpPr>
            <a:spLocks noGrp="1" noRot="1" noChangeAspect="1" noChangeArrowheads="1" noTextEdit="1"/>
          </p:cNvSpPr>
          <p:nvPr>
            <p:ph type="sldImg"/>
          </p:nvPr>
        </p:nvSpPr>
        <p:spPr/>
      </p:sp>
      <p:sp>
        <p:nvSpPr>
          <p:cNvPr id="749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131</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70A8311-8C5A-4209-AA51-28B973F18E5D}" type="slidenum">
              <a:rPr lang="en-US" altLang="zh-CN"/>
              <a:t>132</a:t>
            </a:fld>
            <a:endParaRPr lang="en-US" altLang="zh-CN"/>
          </a:p>
        </p:txBody>
      </p:sp>
      <p:sp>
        <p:nvSpPr>
          <p:cNvPr id="751618" name="Rectangle 2"/>
          <p:cNvSpPr>
            <a:spLocks noGrp="1" noRot="1" noChangeAspect="1" noChangeArrowheads="1" noTextEdit="1"/>
          </p:cNvSpPr>
          <p:nvPr>
            <p:ph type="sldImg"/>
          </p:nvPr>
        </p:nvSpPr>
        <p:spPr/>
      </p:sp>
      <p:sp>
        <p:nvSpPr>
          <p:cNvPr id="751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B2044E-5CC5-4338-875A-0785EB15B845}" type="slidenum">
              <a:rPr lang="en-US" altLang="zh-CN"/>
              <a:t>133</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A6220B0-AB1A-4B03-AA78-731B9F6ADD0C}" type="slidenum">
              <a:rPr lang="en-US" altLang="zh-CN"/>
              <a:t>134</a:t>
            </a:fld>
            <a:endParaRPr lang="en-US" altLang="zh-CN"/>
          </a:p>
        </p:txBody>
      </p:sp>
      <p:sp>
        <p:nvSpPr>
          <p:cNvPr id="753666" name="Rectangle 2"/>
          <p:cNvSpPr>
            <a:spLocks noGrp="1" noRot="1" noChangeAspect="1" noChangeArrowheads="1" noTextEdit="1"/>
          </p:cNvSpPr>
          <p:nvPr>
            <p:ph type="sldImg"/>
          </p:nvPr>
        </p:nvSpPr>
        <p:spPr/>
      </p:sp>
      <p:sp>
        <p:nvSpPr>
          <p:cNvPr id="7536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E5C6FC3-905D-4DD9-84C7-5604EE75BE63}" type="slidenum">
              <a:rPr lang="en-US" altLang="zh-CN"/>
              <a:t>149</a:t>
            </a:fld>
            <a:endParaRPr lang="en-US" altLang="zh-CN"/>
          </a:p>
        </p:txBody>
      </p:sp>
      <p:sp>
        <p:nvSpPr>
          <p:cNvPr id="754690" name="Rectangle 2"/>
          <p:cNvSpPr>
            <a:spLocks noGrp="1" noRot="1" noChangeAspect="1" noChangeArrowheads="1" noTextEdit="1"/>
          </p:cNvSpPr>
          <p:nvPr>
            <p:ph type="sldImg"/>
          </p:nvPr>
        </p:nvSpPr>
        <p:spPr/>
      </p:sp>
      <p:sp>
        <p:nvSpPr>
          <p:cNvPr id="754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CBF2AB-50C1-4198-BCAC-BCB46C010BA9}" type="slidenum">
              <a:rPr lang="en-US" altLang="zh-CN"/>
              <a:t>150</a:t>
            </a:fld>
            <a:endParaRPr lang="en-US" altLang="zh-CN"/>
          </a:p>
        </p:txBody>
      </p:sp>
      <p:sp>
        <p:nvSpPr>
          <p:cNvPr id="755714" name="Rectangle 2"/>
          <p:cNvSpPr>
            <a:spLocks noGrp="1" noRot="1" noChangeAspect="1" noChangeArrowheads="1" noTextEdit="1"/>
          </p:cNvSpPr>
          <p:nvPr>
            <p:ph type="sldImg"/>
          </p:nvPr>
        </p:nvSpPr>
        <p:spPr/>
      </p:sp>
      <p:sp>
        <p:nvSpPr>
          <p:cNvPr id="755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77F4EA-EB7D-450E-9B34-952ABA84ABAA}" type="slidenum">
              <a:rPr lang="en-US" altLang="zh-CN"/>
              <a:t>10</a:t>
            </a:fld>
            <a:endParaRPr lang="en-US" altLang="zh-CN"/>
          </a:p>
        </p:txBody>
      </p:sp>
      <p:sp>
        <p:nvSpPr>
          <p:cNvPr id="946178" name="Rectangle 2"/>
          <p:cNvSpPr>
            <a:spLocks noGrp="1" noRot="1" noChangeAspect="1" noChangeArrowheads="1" noTextEdit="1"/>
          </p:cNvSpPr>
          <p:nvPr>
            <p:ph type="sldImg"/>
          </p:nvPr>
        </p:nvSpPr>
        <p:spPr/>
      </p:sp>
      <p:sp>
        <p:nvSpPr>
          <p:cNvPr id="9461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4D4B62-D429-4479-A0EF-943F3B8B52E6}" type="slidenum">
              <a:rPr lang="en-US" altLang="zh-CN"/>
              <a:t>151</a:t>
            </a:fld>
            <a:endParaRPr lang="en-US" altLang="zh-CN"/>
          </a:p>
        </p:txBody>
      </p:sp>
      <p:sp>
        <p:nvSpPr>
          <p:cNvPr id="979970" name="Rectangle 2"/>
          <p:cNvSpPr>
            <a:spLocks noGrp="1" noRot="1" noChangeAspect="1" noChangeArrowheads="1" noTextEdit="1"/>
          </p:cNvSpPr>
          <p:nvPr>
            <p:ph type="sldImg"/>
          </p:nvPr>
        </p:nvSpPr>
        <p:spPr/>
      </p:sp>
      <p:sp>
        <p:nvSpPr>
          <p:cNvPr id="979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E2E564-1880-4268-BCA5-270B7019BAB6}" type="slidenum">
              <a:rPr lang="en-US" altLang="zh-CN"/>
              <a:t>152</a:t>
            </a:fld>
            <a:endParaRPr lang="en-US" altLang="zh-CN"/>
          </a:p>
        </p:txBody>
      </p:sp>
      <p:sp>
        <p:nvSpPr>
          <p:cNvPr id="756738" name="Rectangle 2"/>
          <p:cNvSpPr>
            <a:spLocks noGrp="1" noRot="1" noChangeAspect="1" noChangeArrowheads="1" noTextEdit="1"/>
          </p:cNvSpPr>
          <p:nvPr>
            <p:ph type="sldImg"/>
          </p:nvPr>
        </p:nvSpPr>
        <p:spPr/>
      </p:sp>
      <p:sp>
        <p:nvSpPr>
          <p:cNvPr id="756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9233D14-F62F-4D6A-9794-D79ADF694C57}" type="slidenum">
              <a:rPr lang="en-US" altLang="zh-CN"/>
              <a:t>153</a:t>
            </a:fld>
            <a:endParaRPr lang="en-US" altLang="zh-CN"/>
          </a:p>
        </p:txBody>
      </p:sp>
      <p:sp>
        <p:nvSpPr>
          <p:cNvPr id="982018" name="Rectangle 2"/>
          <p:cNvSpPr>
            <a:spLocks noGrp="1" noRot="1" noChangeAspect="1" noChangeArrowheads="1" noTextEdit="1"/>
          </p:cNvSpPr>
          <p:nvPr>
            <p:ph type="sldImg"/>
          </p:nvPr>
        </p:nvSpPr>
        <p:spPr/>
      </p:sp>
      <p:sp>
        <p:nvSpPr>
          <p:cNvPr id="982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1A4FD96-FFEB-450B-9C34-A82CBDCB5B3C}" type="slidenum">
              <a:rPr lang="en-US" altLang="zh-CN"/>
              <a:t>154</a:t>
            </a:fld>
            <a:endParaRPr lang="en-US" altLang="zh-CN"/>
          </a:p>
        </p:txBody>
      </p:sp>
      <p:sp>
        <p:nvSpPr>
          <p:cNvPr id="984066" name="Rectangle 2"/>
          <p:cNvSpPr>
            <a:spLocks noGrp="1" noRot="1" noChangeAspect="1" noChangeArrowheads="1" noTextEdit="1"/>
          </p:cNvSpPr>
          <p:nvPr>
            <p:ph type="sldImg"/>
          </p:nvPr>
        </p:nvSpPr>
        <p:spPr/>
      </p:sp>
      <p:sp>
        <p:nvSpPr>
          <p:cNvPr id="984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8A71A18-D962-4E63-AF33-27632838C1E1}" type="slidenum">
              <a:rPr lang="en-US" altLang="zh-CN"/>
              <a:t>155</a:t>
            </a:fld>
            <a:endParaRPr lang="en-US" altLang="zh-CN"/>
          </a:p>
        </p:txBody>
      </p:sp>
      <p:sp>
        <p:nvSpPr>
          <p:cNvPr id="758786" name="Rectangle 2"/>
          <p:cNvSpPr>
            <a:spLocks noGrp="1" noRot="1" noChangeAspect="1" noChangeArrowheads="1" noTextEdit="1"/>
          </p:cNvSpPr>
          <p:nvPr>
            <p:ph type="sldImg"/>
          </p:nvPr>
        </p:nvSpPr>
        <p:spPr/>
      </p:sp>
      <p:sp>
        <p:nvSpPr>
          <p:cNvPr id="758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87EF9AF-84F7-470E-86D6-7BE7742424EA}" type="slidenum">
              <a:rPr lang="en-US" altLang="zh-CN"/>
              <a:t>156</a:t>
            </a:fld>
            <a:endParaRPr lang="en-US" altLang="zh-CN"/>
          </a:p>
        </p:txBody>
      </p:sp>
      <p:sp>
        <p:nvSpPr>
          <p:cNvPr id="757762" name="Rectangle 2"/>
          <p:cNvSpPr>
            <a:spLocks noGrp="1" noRot="1" noChangeAspect="1" noChangeArrowheads="1" noTextEdit="1"/>
          </p:cNvSpPr>
          <p:nvPr>
            <p:ph type="sldImg"/>
          </p:nvPr>
        </p:nvSpPr>
        <p:spPr/>
      </p:sp>
      <p:sp>
        <p:nvSpPr>
          <p:cNvPr id="757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ECBC36-E9A5-4B5E-A8C7-F23A2DC79DBD}" type="slidenum">
              <a:rPr lang="en-US" altLang="zh-CN"/>
              <a:t>160</a:t>
            </a:fld>
            <a:endParaRPr lang="en-US" altLang="zh-CN"/>
          </a:p>
        </p:txBody>
      </p:sp>
      <p:sp>
        <p:nvSpPr>
          <p:cNvPr id="759810" name="Rectangle 2"/>
          <p:cNvSpPr>
            <a:spLocks noGrp="1" noRot="1" noChangeAspect="1" noChangeArrowheads="1" noTextEdit="1"/>
          </p:cNvSpPr>
          <p:nvPr>
            <p:ph type="sldImg"/>
          </p:nvPr>
        </p:nvSpPr>
        <p:spPr/>
      </p:sp>
      <p:sp>
        <p:nvSpPr>
          <p:cNvPr id="759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3316A4-3F47-4041-AB7C-2A2EDDCC02A8}" type="slidenum">
              <a:rPr lang="en-US" altLang="zh-CN"/>
              <a:t>161</a:t>
            </a:fld>
            <a:endParaRPr lang="en-US" altLang="zh-CN"/>
          </a:p>
        </p:txBody>
      </p:sp>
      <p:sp>
        <p:nvSpPr>
          <p:cNvPr id="760834" name="Rectangle 2"/>
          <p:cNvSpPr>
            <a:spLocks noGrp="1" noRot="1" noChangeAspect="1" noChangeArrowheads="1" noTextEdit="1"/>
          </p:cNvSpPr>
          <p:nvPr>
            <p:ph type="sldImg"/>
          </p:nvPr>
        </p:nvSpPr>
        <p:spPr/>
      </p:sp>
      <p:sp>
        <p:nvSpPr>
          <p:cNvPr id="760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897423-168C-4009-BF89-CF6DCC5F7DFD}" type="slidenum">
              <a:rPr lang="en-US" altLang="zh-CN"/>
              <a:t>162</a:t>
            </a:fld>
            <a:endParaRPr lang="en-US" altLang="zh-CN"/>
          </a:p>
        </p:txBody>
      </p:sp>
      <p:sp>
        <p:nvSpPr>
          <p:cNvPr id="761858" name="Rectangle 2"/>
          <p:cNvSpPr>
            <a:spLocks noGrp="1" noRot="1" noChangeAspect="1" noChangeArrowheads="1" noTextEdit="1"/>
          </p:cNvSpPr>
          <p:nvPr>
            <p:ph type="sldImg"/>
          </p:nvPr>
        </p:nvSpPr>
        <p:spPr/>
      </p:sp>
      <p:sp>
        <p:nvSpPr>
          <p:cNvPr id="761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9467ED-FEA1-4986-8B8E-84516EF0EBBC}" type="slidenum">
              <a:rPr lang="en-US" altLang="zh-CN"/>
              <a:t>163</a:t>
            </a:fld>
            <a:endParaRPr lang="en-US" altLang="zh-CN"/>
          </a:p>
        </p:txBody>
      </p:sp>
      <p:sp>
        <p:nvSpPr>
          <p:cNvPr id="762882" name="Rectangle 2"/>
          <p:cNvSpPr>
            <a:spLocks noGrp="1" noRot="1" noChangeAspect="1" noChangeArrowheads="1" noTextEdit="1"/>
          </p:cNvSpPr>
          <p:nvPr>
            <p:ph type="sldImg"/>
          </p:nvPr>
        </p:nvSpPr>
        <p:spPr/>
      </p:sp>
      <p:sp>
        <p:nvSpPr>
          <p:cNvPr id="762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A7CE71-09BB-4E35-9255-5CB971AC7444}" type="slidenum">
              <a:rPr lang="en-US" altLang="zh-CN"/>
              <a:t>11</a:t>
            </a:fld>
            <a:endParaRPr lang="en-US" altLang="zh-CN"/>
          </a:p>
        </p:txBody>
      </p:sp>
      <p:sp>
        <p:nvSpPr>
          <p:cNvPr id="948226" name="Rectangle 2"/>
          <p:cNvSpPr>
            <a:spLocks noGrp="1" noRot="1" noChangeAspect="1" noChangeArrowheads="1" noTextEdit="1"/>
          </p:cNvSpPr>
          <p:nvPr>
            <p:ph type="sldImg"/>
          </p:nvPr>
        </p:nvSpPr>
        <p:spPr/>
      </p:sp>
      <p:sp>
        <p:nvSpPr>
          <p:cNvPr id="948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DE3723-F1D7-46C4-96B0-BDB7BFCDBAE7}" type="slidenum">
              <a:rPr lang="en-US" altLang="zh-CN"/>
              <a:t>164</a:t>
            </a:fld>
            <a:endParaRPr lang="en-US" altLang="zh-CN"/>
          </a:p>
        </p:txBody>
      </p:sp>
      <p:sp>
        <p:nvSpPr>
          <p:cNvPr id="763906" name="Rectangle 2"/>
          <p:cNvSpPr>
            <a:spLocks noGrp="1" noRot="1" noChangeAspect="1" noChangeArrowheads="1" noTextEdit="1"/>
          </p:cNvSpPr>
          <p:nvPr>
            <p:ph type="sldImg"/>
          </p:nvPr>
        </p:nvSpPr>
        <p:spPr/>
      </p:sp>
      <p:sp>
        <p:nvSpPr>
          <p:cNvPr id="763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B342BC-AB0F-415A-A0BA-509EE28B8790}" type="slidenum">
              <a:rPr lang="en-US" altLang="zh-CN"/>
              <a:t>165</a:t>
            </a:fld>
            <a:endParaRPr lang="en-US" altLang="zh-CN"/>
          </a:p>
        </p:txBody>
      </p:sp>
      <p:sp>
        <p:nvSpPr>
          <p:cNvPr id="764930" name="Rectangle 2"/>
          <p:cNvSpPr>
            <a:spLocks noGrp="1" noRot="1" noChangeAspect="1" noChangeArrowheads="1" noTextEdit="1"/>
          </p:cNvSpPr>
          <p:nvPr>
            <p:ph type="sldImg"/>
          </p:nvPr>
        </p:nvSpPr>
        <p:spPr/>
      </p:sp>
      <p:sp>
        <p:nvSpPr>
          <p:cNvPr id="764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FF9436-BE10-461D-964D-17CEE21827CB}" type="slidenum">
              <a:rPr lang="en-US" altLang="zh-CN"/>
              <a:t>166</a:t>
            </a:fld>
            <a:endParaRPr lang="en-US" altLang="zh-CN"/>
          </a:p>
        </p:txBody>
      </p:sp>
      <p:sp>
        <p:nvSpPr>
          <p:cNvPr id="765954" name="Rectangle 2"/>
          <p:cNvSpPr>
            <a:spLocks noGrp="1" noRot="1" noChangeAspect="1" noChangeArrowheads="1" noTextEdit="1"/>
          </p:cNvSpPr>
          <p:nvPr>
            <p:ph type="sldImg"/>
          </p:nvPr>
        </p:nvSpPr>
        <p:spPr/>
      </p:sp>
      <p:sp>
        <p:nvSpPr>
          <p:cNvPr id="765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9FAC91-1C29-4F50-A8B3-5A76002797C2}" type="slidenum">
              <a:rPr lang="en-US" altLang="zh-CN"/>
              <a:t>168</a:t>
            </a:fld>
            <a:endParaRPr lang="en-US" altLang="zh-CN"/>
          </a:p>
        </p:txBody>
      </p:sp>
      <p:sp>
        <p:nvSpPr>
          <p:cNvPr id="766978" name="Rectangle 2"/>
          <p:cNvSpPr>
            <a:spLocks noGrp="1" noRot="1" noChangeAspect="1" noChangeArrowheads="1" noTextEdit="1"/>
          </p:cNvSpPr>
          <p:nvPr>
            <p:ph type="sldImg"/>
          </p:nvPr>
        </p:nvSpPr>
        <p:spPr/>
      </p:sp>
      <p:sp>
        <p:nvSpPr>
          <p:cNvPr id="766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70DB3FF-38D7-4F7A-813C-8A5E11986C5D}" type="slidenum">
              <a:rPr lang="en-US" altLang="zh-CN"/>
              <a:t>170</a:t>
            </a:fld>
            <a:endParaRPr lang="en-US" altLang="zh-CN"/>
          </a:p>
        </p:txBody>
      </p:sp>
      <p:sp>
        <p:nvSpPr>
          <p:cNvPr id="768002" name="Rectangle 2"/>
          <p:cNvSpPr>
            <a:spLocks noGrp="1" noRot="1" noChangeAspect="1" noChangeArrowheads="1" noTextEdit="1"/>
          </p:cNvSpPr>
          <p:nvPr>
            <p:ph type="sldImg"/>
          </p:nvPr>
        </p:nvSpPr>
        <p:spPr/>
      </p:sp>
      <p:sp>
        <p:nvSpPr>
          <p:cNvPr id="768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61E7F40-C913-42AF-A3E8-23007970080F}" type="slidenum">
              <a:rPr lang="en-US" altLang="zh-CN"/>
              <a:t>171</a:t>
            </a:fld>
            <a:endParaRPr lang="en-US" altLang="zh-CN"/>
          </a:p>
        </p:txBody>
      </p:sp>
      <p:sp>
        <p:nvSpPr>
          <p:cNvPr id="769026" name="Rectangle 2"/>
          <p:cNvSpPr>
            <a:spLocks noGrp="1" noRot="1" noChangeAspect="1" noChangeArrowheads="1" noTextEdit="1"/>
          </p:cNvSpPr>
          <p:nvPr>
            <p:ph type="sldImg"/>
          </p:nvPr>
        </p:nvSpPr>
        <p:spPr/>
      </p:sp>
      <p:sp>
        <p:nvSpPr>
          <p:cNvPr id="769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4BD22E6-81C7-4348-9A64-6985BF195515}" type="slidenum">
              <a:rPr lang="en-US" altLang="zh-CN"/>
              <a:t>172</a:t>
            </a:fld>
            <a:endParaRPr lang="en-US" altLang="zh-CN"/>
          </a:p>
        </p:txBody>
      </p:sp>
      <p:sp>
        <p:nvSpPr>
          <p:cNvPr id="770050" name="Rectangle 2"/>
          <p:cNvSpPr>
            <a:spLocks noGrp="1" noRot="1" noChangeAspect="1" noChangeArrowheads="1" noTextEdit="1"/>
          </p:cNvSpPr>
          <p:nvPr>
            <p:ph type="sldImg"/>
          </p:nvPr>
        </p:nvSpPr>
        <p:spPr/>
      </p:sp>
      <p:sp>
        <p:nvSpPr>
          <p:cNvPr id="770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B20834-3848-4F8E-8419-A6C587AB80D2}" type="slidenum">
              <a:rPr lang="en-US" altLang="zh-CN"/>
              <a:t>173</a:t>
            </a:fld>
            <a:endParaRPr lang="en-US" altLang="zh-CN"/>
          </a:p>
        </p:txBody>
      </p:sp>
      <p:sp>
        <p:nvSpPr>
          <p:cNvPr id="986114" name="Rectangle 2"/>
          <p:cNvSpPr>
            <a:spLocks noGrp="1" noRot="1" noChangeAspect="1" noChangeArrowheads="1" noTextEdit="1"/>
          </p:cNvSpPr>
          <p:nvPr>
            <p:ph type="sldImg"/>
          </p:nvPr>
        </p:nvSpPr>
        <p:spPr/>
      </p:sp>
      <p:sp>
        <p:nvSpPr>
          <p:cNvPr id="986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1FF732-88D8-48A8-BF09-B04731ECD67A}" type="slidenum">
              <a:rPr lang="en-US" altLang="zh-CN"/>
              <a:t>176</a:t>
            </a:fld>
            <a:endParaRPr lang="en-US" altLang="zh-CN"/>
          </a:p>
        </p:txBody>
      </p:sp>
      <p:sp>
        <p:nvSpPr>
          <p:cNvPr id="988162" name="Rectangle 2"/>
          <p:cNvSpPr>
            <a:spLocks noGrp="1" noRot="1" noChangeAspect="1" noChangeArrowheads="1" noTextEdit="1"/>
          </p:cNvSpPr>
          <p:nvPr>
            <p:ph type="sldImg"/>
          </p:nvPr>
        </p:nvSpPr>
        <p:spPr/>
      </p:sp>
      <p:sp>
        <p:nvSpPr>
          <p:cNvPr id="988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0EAD94-2641-432B-BAD0-13B9DA09B7F9}" type="slidenum">
              <a:rPr lang="en-US" altLang="zh-CN"/>
              <a:t>177</a:t>
            </a:fld>
            <a:endParaRPr lang="en-US" altLang="zh-CN"/>
          </a:p>
        </p:txBody>
      </p:sp>
      <p:sp>
        <p:nvSpPr>
          <p:cNvPr id="990210" name="Rectangle 2"/>
          <p:cNvSpPr>
            <a:spLocks noGrp="1" noRot="1" noChangeAspect="1" noChangeArrowheads="1" noTextEdit="1"/>
          </p:cNvSpPr>
          <p:nvPr>
            <p:ph type="sldImg"/>
          </p:nvPr>
        </p:nvSpPr>
        <p:spPr/>
      </p:sp>
      <p:sp>
        <p:nvSpPr>
          <p:cNvPr id="990211"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smtClean="0"/>
              <a:t>单击此处编辑母版标题样式</a:t>
            </a:r>
            <a:endParaRPr lang="en-US" altLang="zh-CN" noProof="0" dirty="0" smtClean="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smtClean="0"/>
              <a:t>单击此处编辑母版副标题样式</a:t>
            </a:r>
            <a:endParaRPr lang="en-US" altLang="zh-CN" noProof="0" dirty="0" smtClean="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t>‹#›</a:t>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quarter" idx="2"/>
          </p:nvPr>
        </p:nvSpPr>
        <p:spPr>
          <a:xfrm>
            <a:off x="5029200" y="1196752"/>
            <a:ext cx="4381500" cy="23765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3"/>
          </p:nvPr>
        </p:nvSpPr>
        <p:spPr>
          <a:xfrm>
            <a:off x="5029200" y="3754339"/>
            <a:ext cx="4381500" cy="23765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t>‹#›</a:t>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剪贴画占位符 3"/>
          <p:cNvSpPr>
            <a:spLocks noGrp="1"/>
          </p:cNvSpPr>
          <p:nvPr>
            <p:ph type="clipArt" sz="half" idx="2" hasCustomPrompt="1"/>
          </p:nvPr>
        </p:nvSpPr>
        <p:spPr>
          <a:xfrm>
            <a:off x="5029200" y="1196752"/>
            <a:ext cx="4381500" cy="4934173"/>
          </a:xfrm>
        </p:spPr>
        <p:txBody>
          <a:bodyPr/>
          <a:lstStyle/>
          <a:p>
            <a:r>
              <a:rPr lang="zh-CN" altLang="en-US" smtClean="0"/>
              <a:t>单击图标添加剪 贴画</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95300" y="1196752"/>
            <a:ext cx="9066212" cy="4934173"/>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196752"/>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5101208" y="1196752"/>
            <a:ext cx="4460304" cy="4934173"/>
          </a:xfrm>
        </p:spPr>
        <p:txBody>
          <a:bodyPr/>
          <a:lstStyle>
            <a:lvl1pPr>
              <a:defRPr sz="3200" b="1">
                <a:solidFill>
                  <a:schemeClr val="tx1"/>
                </a:solidFill>
                <a:latin typeface="+mn-lt"/>
                <a:ea typeface="黑体" panose="02010609060101010101" pitchFamily="2" charset="-122"/>
              </a:defRPr>
            </a:lvl1pPr>
            <a:lvl2pPr>
              <a:buClr>
                <a:schemeClr val="accent2"/>
              </a:buCl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buClr>
                <a:srgbClr val="333399"/>
              </a:buClr>
              <a:defRPr sz="20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495299" y="1207874"/>
            <a:ext cx="4455513"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299" y="1872534"/>
            <a:ext cx="4455513"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104383" y="1872534"/>
            <a:ext cx="4457129" cy="4292770"/>
          </a:xfrm>
        </p:spPr>
        <p:txBody>
          <a:bodyPr/>
          <a:lstStyle>
            <a:lvl1pPr>
              <a:defRPr sz="3200" b="1">
                <a:solidFill>
                  <a:schemeClr val="tx1"/>
                </a:solidFill>
                <a:latin typeface="+mn-lt"/>
                <a:ea typeface="黑体" panose="02010609060101010101" pitchFamily="2" charset="-122"/>
              </a:defRPr>
            </a:lvl1pPr>
            <a:lvl2pPr>
              <a:defRPr sz="2800" b="1">
                <a:solidFill>
                  <a:schemeClr val="tx1"/>
                </a:solidFill>
                <a:latin typeface="+mn-lt"/>
                <a:ea typeface="黑体" panose="02010609060101010101" pitchFamily="2" charset="-122"/>
              </a:defRPr>
            </a:lvl2pPr>
            <a:lvl3pPr>
              <a:defRPr sz="2400" b="1">
                <a:solidFill>
                  <a:schemeClr val="tx1"/>
                </a:solidFill>
                <a:latin typeface="+mn-lt"/>
                <a:ea typeface="黑体" panose="02010609060101010101" pitchFamily="2" charset="-122"/>
              </a:defRPr>
            </a:lvl3pPr>
            <a:lvl4pPr>
              <a:defRPr sz="2000" b="1">
                <a:solidFill>
                  <a:schemeClr val="tx1"/>
                </a:solidFill>
                <a:latin typeface="+mn-lt"/>
                <a:ea typeface="黑体" panose="02010609060101010101" pitchFamily="2" charset="-122"/>
              </a:defRPr>
            </a:lvl4pPr>
            <a:lvl5pPr>
              <a:defRPr sz="20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t>‹#›</a:t>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t>‹#›</a:t>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dirty="0" smtClean="0"/>
              <a:t>单击此处编辑母版标题样式</a:t>
            </a:r>
            <a:endParaRPr lang="en-US" altLang="zh-CN" dirty="0" smtClean="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ea typeface="宋体" panose="02010600030101010101"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ea typeface="宋体" panose="02010600030101010101"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ea typeface="宋体" panose="02010600030101010101" pitchFamily="2" charset="-122"/>
              </a:defRPr>
            </a:lvl1pPr>
          </a:lstStyle>
          <a:p>
            <a:fld id="{67B052E9-C54A-4603-AE2F-EB72B006DB6C}" type="slidenum">
              <a:rPr lang="zh-CN" altLang="en-US"/>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pic>
        <p:nvPicPr>
          <p:cNvPr id="11" name="Picture 2" descr="computer networking 的图像结果"/>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69424" y="188640"/>
            <a:ext cx="1124935" cy="81245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xcsxchen/article/details/10672267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oxoyo.co/XBoar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2.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slideLayout" Target="../slideLayouts/slideLayout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 Type="http://schemas.openxmlformats.org/officeDocument/2006/relationships/tags" Target="../tags/tag106.xml"/><Relationship Id="rId16" Type="http://schemas.openxmlformats.org/officeDocument/2006/relationships/tags" Target="../tags/tag120.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tags" Target="../tags/tag119.xml"/><Relationship Id="rId10" Type="http://schemas.openxmlformats.org/officeDocument/2006/relationships/tags" Target="../tags/tag114.xml"/><Relationship Id="rId19" Type="http://schemas.openxmlformats.org/officeDocument/2006/relationships/image" Target="../media/image4.tmp"/><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s/_rels/slide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slideLayout" Target="../slideLayouts/slideLayout7.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image" Target="../media/image4.tmp"/><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tags" Target="../tags/tag136.xml"/><Relationship Id="rId10" Type="http://schemas.openxmlformats.org/officeDocument/2006/relationships/tags" Target="../tags/tag131.xml"/><Relationship Id="rId19" Type="http://schemas.openxmlformats.org/officeDocument/2006/relationships/image" Target="../media/image32.png"/><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s>
</file>

<file path=ppt/slides/_rels/slide109.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image" Target="../media/image4.tmp"/><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image" Target="../media/image33.png"/><Relationship Id="rId2" Type="http://schemas.openxmlformats.org/officeDocument/2006/relationships/tags" Target="../tags/tag140.xml"/><Relationship Id="rId16" Type="http://schemas.openxmlformats.org/officeDocument/2006/relationships/slideLayout" Target="../slideLayouts/slideLayout7.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tags" Target="../tags/tag153.xml"/><Relationship Id="rId10" Type="http://schemas.openxmlformats.org/officeDocument/2006/relationships/tags" Target="../tags/tag148.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slideLayout" Target="../slideLayouts/slideLayout7.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tags" Target="../tags/tag170.xml"/><Relationship Id="rId2" Type="http://schemas.openxmlformats.org/officeDocument/2006/relationships/tags" Target="../tags/tag155.xml"/><Relationship Id="rId16" Type="http://schemas.openxmlformats.org/officeDocument/2006/relationships/tags" Target="../tags/tag169.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tags" Target="../tags/tag168.xml"/><Relationship Id="rId10" Type="http://schemas.openxmlformats.org/officeDocument/2006/relationships/tags" Target="../tags/tag163.xml"/><Relationship Id="rId19" Type="http://schemas.openxmlformats.org/officeDocument/2006/relationships/image" Target="../media/image4.tmp"/><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blog.csdn.net/ever_peng/article/details/80008638"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4.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18" Type="http://schemas.openxmlformats.org/officeDocument/2006/relationships/slideLayout" Target="../slideLayouts/slideLayout7.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tags" Target="../tags/tag187.xml"/><Relationship Id="rId2" Type="http://schemas.openxmlformats.org/officeDocument/2006/relationships/tags" Target="../tags/tag172.xml"/><Relationship Id="rId16" Type="http://schemas.openxmlformats.org/officeDocument/2006/relationships/tags" Target="../tags/tag186.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5" Type="http://schemas.openxmlformats.org/officeDocument/2006/relationships/tags" Target="../tags/tag185.xml"/><Relationship Id="rId10" Type="http://schemas.openxmlformats.org/officeDocument/2006/relationships/tags" Target="../tags/tag180.xml"/><Relationship Id="rId19" Type="http://schemas.openxmlformats.org/officeDocument/2006/relationships/image" Target="../media/image4.tmp"/><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s>
</file>

<file path=ppt/slides/_rels/slide1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18" Type="http://schemas.openxmlformats.org/officeDocument/2006/relationships/slideLayout" Target="../slideLayouts/slideLayout7.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17" Type="http://schemas.openxmlformats.org/officeDocument/2006/relationships/tags" Target="../tags/tag204.xml"/><Relationship Id="rId2" Type="http://schemas.openxmlformats.org/officeDocument/2006/relationships/tags" Target="../tags/tag189.xml"/><Relationship Id="rId16" Type="http://schemas.openxmlformats.org/officeDocument/2006/relationships/tags" Target="../tags/tag203.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5" Type="http://schemas.openxmlformats.org/officeDocument/2006/relationships/tags" Target="../tags/tag202.xml"/><Relationship Id="rId10" Type="http://schemas.openxmlformats.org/officeDocument/2006/relationships/tags" Target="../tags/tag197.xml"/><Relationship Id="rId19" Type="http://schemas.openxmlformats.org/officeDocument/2006/relationships/image" Target="../media/image4.tmp"/><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s>
</file>

<file path=ppt/slides/_rels/slide1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slideLayout" Target="../slideLayouts/slideLayout7.xml"/><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image" Target="../media/image4.tmp"/><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tags" Target="../tags/tag219.xml"/><Relationship Id="rId10" Type="http://schemas.openxmlformats.org/officeDocument/2006/relationships/tags" Target="../tags/tag214.xml"/><Relationship Id="rId19" Type="http://schemas.openxmlformats.org/officeDocument/2006/relationships/image" Target="../media/image38.png"/><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slideLayout" Target="../slideLayouts/slideLayout7.xml"/><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tags" Target="../tags/tag238.xml"/><Relationship Id="rId2" Type="http://schemas.openxmlformats.org/officeDocument/2006/relationships/tags" Target="../tags/tag223.xml"/><Relationship Id="rId16" Type="http://schemas.openxmlformats.org/officeDocument/2006/relationships/tags" Target="../tags/tag237.xml"/><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5" Type="http://schemas.openxmlformats.org/officeDocument/2006/relationships/tags" Target="../tags/tag226.xml"/><Relationship Id="rId15" Type="http://schemas.openxmlformats.org/officeDocument/2006/relationships/tags" Target="../tags/tag236.xml"/><Relationship Id="rId10" Type="http://schemas.openxmlformats.org/officeDocument/2006/relationships/tags" Target="../tags/tag231.xml"/><Relationship Id="rId19" Type="http://schemas.openxmlformats.org/officeDocument/2006/relationships/image" Target="../media/image4.tmp"/><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s>
</file>

<file path=ppt/slides/_rels/slide141.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18" Type="http://schemas.openxmlformats.org/officeDocument/2006/relationships/slideLayout" Target="../slideLayouts/slideLayout7.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tags" Target="../tags/tag255.xml"/><Relationship Id="rId2" Type="http://schemas.openxmlformats.org/officeDocument/2006/relationships/tags" Target="../tags/tag240.xml"/><Relationship Id="rId16" Type="http://schemas.openxmlformats.org/officeDocument/2006/relationships/tags" Target="../tags/tag254.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tags" Target="../tags/tag253.xml"/><Relationship Id="rId10" Type="http://schemas.openxmlformats.org/officeDocument/2006/relationships/tags" Target="../tags/tag248.xml"/><Relationship Id="rId19" Type="http://schemas.openxmlformats.org/officeDocument/2006/relationships/image" Target="../media/image4.tmp"/><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tags" Target="../tags/tag268.xml"/><Relationship Id="rId18" Type="http://schemas.openxmlformats.org/officeDocument/2006/relationships/slideLayout" Target="../slideLayouts/slideLayout7.xml"/><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tags" Target="../tags/tag272.xml"/><Relationship Id="rId2" Type="http://schemas.openxmlformats.org/officeDocument/2006/relationships/tags" Target="../tags/tag257.xml"/><Relationship Id="rId16" Type="http://schemas.openxmlformats.org/officeDocument/2006/relationships/tags" Target="../tags/tag271.xml"/><Relationship Id="rId20" Type="http://schemas.openxmlformats.org/officeDocument/2006/relationships/image" Target="../media/image4.tmp"/><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5" Type="http://schemas.openxmlformats.org/officeDocument/2006/relationships/tags" Target="../tags/tag260.xml"/><Relationship Id="rId15" Type="http://schemas.openxmlformats.org/officeDocument/2006/relationships/tags" Target="../tags/tag270.xml"/><Relationship Id="rId10" Type="http://schemas.openxmlformats.org/officeDocument/2006/relationships/tags" Target="../tags/tag265.xml"/><Relationship Id="rId19" Type="http://schemas.openxmlformats.org/officeDocument/2006/relationships/image" Target="../media/image41.png"/><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s>
</file>

<file path=ppt/slides/_rels/slide144.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tags" Target="../tags/tag285.xml"/><Relationship Id="rId18" Type="http://schemas.openxmlformats.org/officeDocument/2006/relationships/slideLayout" Target="../slideLayouts/slideLayout7.xml"/><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tags" Target="../tags/tag284.xml"/><Relationship Id="rId17" Type="http://schemas.openxmlformats.org/officeDocument/2006/relationships/tags" Target="../tags/tag289.xml"/><Relationship Id="rId2" Type="http://schemas.openxmlformats.org/officeDocument/2006/relationships/tags" Target="../tags/tag274.xml"/><Relationship Id="rId16" Type="http://schemas.openxmlformats.org/officeDocument/2006/relationships/tags" Target="../tags/tag288.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tags" Target="../tags/tag283.xml"/><Relationship Id="rId5" Type="http://schemas.openxmlformats.org/officeDocument/2006/relationships/tags" Target="../tags/tag277.xml"/><Relationship Id="rId15" Type="http://schemas.openxmlformats.org/officeDocument/2006/relationships/tags" Target="../tags/tag287.xml"/><Relationship Id="rId10" Type="http://schemas.openxmlformats.org/officeDocument/2006/relationships/tags" Target="../tags/tag282.xml"/><Relationship Id="rId19" Type="http://schemas.openxmlformats.org/officeDocument/2006/relationships/image" Target="../media/image4.tmp"/><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tags" Target="../tags/tag286.xml"/></Relationships>
</file>

<file path=ppt/slides/_rels/slide1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8" Type="http://schemas.openxmlformats.org/officeDocument/2006/relationships/tags" Target="../tags/tag297.xml"/><Relationship Id="rId13" Type="http://schemas.openxmlformats.org/officeDocument/2006/relationships/tags" Target="../tags/tag302.xml"/><Relationship Id="rId18" Type="http://schemas.openxmlformats.org/officeDocument/2006/relationships/slideLayout" Target="../slideLayouts/slideLayout7.xml"/><Relationship Id="rId3" Type="http://schemas.openxmlformats.org/officeDocument/2006/relationships/tags" Target="../tags/tag292.xml"/><Relationship Id="rId7" Type="http://schemas.openxmlformats.org/officeDocument/2006/relationships/tags" Target="../tags/tag296.xml"/><Relationship Id="rId12" Type="http://schemas.openxmlformats.org/officeDocument/2006/relationships/tags" Target="../tags/tag301.xml"/><Relationship Id="rId17" Type="http://schemas.openxmlformats.org/officeDocument/2006/relationships/tags" Target="../tags/tag306.xml"/><Relationship Id="rId2" Type="http://schemas.openxmlformats.org/officeDocument/2006/relationships/tags" Target="../tags/tag291.xml"/><Relationship Id="rId16" Type="http://schemas.openxmlformats.org/officeDocument/2006/relationships/tags" Target="../tags/tag305.xml"/><Relationship Id="rId1" Type="http://schemas.openxmlformats.org/officeDocument/2006/relationships/tags" Target="../tags/tag290.xml"/><Relationship Id="rId6" Type="http://schemas.openxmlformats.org/officeDocument/2006/relationships/tags" Target="../tags/tag295.xml"/><Relationship Id="rId11" Type="http://schemas.openxmlformats.org/officeDocument/2006/relationships/tags" Target="../tags/tag300.xml"/><Relationship Id="rId5" Type="http://schemas.openxmlformats.org/officeDocument/2006/relationships/tags" Target="../tags/tag294.xml"/><Relationship Id="rId15" Type="http://schemas.openxmlformats.org/officeDocument/2006/relationships/tags" Target="../tags/tag304.xml"/><Relationship Id="rId10" Type="http://schemas.openxmlformats.org/officeDocument/2006/relationships/tags" Target="../tags/tag299.xml"/><Relationship Id="rId19" Type="http://schemas.openxmlformats.org/officeDocument/2006/relationships/image" Target="../media/image4.tmp"/><Relationship Id="rId4" Type="http://schemas.openxmlformats.org/officeDocument/2006/relationships/tags" Target="../tags/tag293.xml"/><Relationship Id="rId9" Type="http://schemas.openxmlformats.org/officeDocument/2006/relationships/tags" Target="../tags/tag298.xml"/><Relationship Id="rId14" Type="http://schemas.openxmlformats.org/officeDocument/2006/relationships/tags" Target="../tags/tag303.xml"/></Relationships>
</file>

<file path=ppt/slides/_rels/slide1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hyperlink" Target="https://blog.csdn.net/wong_faye/article/details/106151089"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16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8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8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8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zhuanlan.zhihu.com/p/91768977"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4.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hyperlink" Target="http://oxoyo.co/XBoard/" TargetMode="External"/><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hyperlink" Target="https://www.zhihu.com/question/276033095/answer/747759114" TargetMode="Externa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8" Type="http://schemas.openxmlformats.org/officeDocument/2006/relationships/tags" Target="../tags/tag314.xml"/><Relationship Id="rId13" Type="http://schemas.openxmlformats.org/officeDocument/2006/relationships/tags" Target="../tags/tag319.xml"/><Relationship Id="rId18" Type="http://schemas.openxmlformats.org/officeDocument/2006/relationships/slideLayout" Target="../slideLayouts/slideLayout7.xml"/><Relationship Id="rId3" Type="http://schemas.openxmlformats.org/officeDocument/2006/relationships/tags" Target="../tags/tag309.xml"/><Relationship Id="rId7" Type="http://schemas.openxmlformats.org/officeDocument/2006/relationships/tags" Target="../tags/tag313.xml"/><Relationship Id="rId12" Type="http://schemas.openxmlformats.org/officeDocument/2006/relationships/tags" Target="../tags/tag318.xml"/><Relationship Id="rId17" Type="http://schemas.openxmlformats.org/officeDocument/2006/relationships/tags" Target="../tags/tag323.xml"/><Relationship Id="rId2" Type="http://schemas.openxmlformats.org/officeDocument/2006/relationships/tags" Target="../tags/tag308.xml"/><Relationship Id="rId16" Type="http://schemas.openxmlformats.org/officeDocument/2006/relationships/tags" Target="../tags/tag322.xml"/><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tags" Target="../tags/tag317.xml"/><Relationship Id="rId5" Type="http://schemas.openxmlformats.org/officeDocument/2006/relationships/tags" Target="../tags/tag311.xml"/><Relationship Id="rId15" Type="http://schemas.openxmlformats.org/officeDocument/2006/relationships/tags" Target="../tags/tag321.xml"/><Relationship Id="rId10" Type="http://schemas.openxmlformats.org/officeDocument/2006/relationships/tags" Target="../tags/tag316.xml"/><Relationship Id="rId19" Type="http://schemas.openxmlformats.org/officeDocument/2006/relationships/image" Target="../media/image4.tmp"/><Relationship Id="rId4" Type="http://schemas.openxmlformats.org/officeDocument/2006/relationships/tags" Target="../tags/tag310.xml"/><Relationship Id="rId9" Type="http://schemas.openxmlformats.org/officeDocument/2006/relationships/tags" Target="../tags/tag315.xml"/><Relationship Id="rId14" Type="http://schemas.openxmlformats.org/officeDocument/2006/relationships/tags" Target="../tags/tag320.xml"/></Relationships>
</file>

<file path=ppt/slides/_rels/slide2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8" Type="http://schemas.openxmlformats.org/officeDocument/2006/relationships/tags" Target="../tags/tag331.xml"/><Relationship Id="rId13" Type="http://schemas.openxmlformats.org/officeDocument/2006/relationships/tags" Target="../tags/tag336.xml"/><Relationship Id="rId18" Type="http://schemas.openxmlformats.org/officeDocument/2006/relationships/slideLayout" Target="../slideLayouts/slideLayout7.xml"/><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tags" Target="../tags/tag335.xml"/><Relationship Id="rId17" Type="http://schemas.openxmlformats.org/officeDocument/2006/relationships/tags" Target="../tags/tag340.xml"/><Relationship Id="rId2" Type="http://schemas.openxmlformats.org/officeDocument/2006/relationships/tags" Target="../tags/tag325.xml"/><Relationship Id="rId16" Type="http://schemas.openxmlformats.org/officeDocument/2006/relationships/tags" Target="../tags/tag339.xml"/><Relationship Id="rId20" Type="http://schemas.openxmlformats.org/officeDocument/2006/relationships/image" Target="../media/image4.tmp"/><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tags" Target="../tags/tag334.xml"/><Relationship Id="rId5" Type="http://schemas.openxmlformats.org/officeDocument/2006/relationships/tags" Target="../tags/tag328.xml"/><Relationship Id="rId15" Type="http://schemas.openxmlformats.org/officeDocument/2006/relationships/tags" Target="../tags/tag338.xml"/><Relationship Id="rId10" Type="http://schemas.openxmlformats.org/officeDocument/2006/relationships/tags" Target="../tags/tag333.xml"/><Relationship Id="rId19" Type="http://schemas.openxmlformats.org/officeDocument/2006/relationships/image" Target="../media/image59.png"/><Relationship Id="rId4" Type="http://schemas.openxmlformats.org/officeDocument/2006/relationships/tags" Target="../tags/tag327.xml"/><Relationship Id="rId9" Type="http://schemas.openxmlformats.org/officeDocument/2006/relationships/tags" Target="../tags/tag332.xml"/><Relationship Id="rId14" Type="http://schemas.openxmlformats.org/officeDocument/2006/relationships/tags" Target="../tags/tag337.xml"/></Relationships>
</file>

<file path=ppt/slides/_rels/slide219.xml.rels><?xml version="1.0" encoding="UTF-8" standalone="yes"?>
<Relationships xmlns="http://schemas.openxmlformats.org/package/2006/relationships"><Relationship Id="rId8" Type="http://schemas.openxmlformats.org/officeDocument/2006/relationships/tags" Target="../tags/tag348.xml"/><Relationship Id="rId13" Type="http://schemas.openxmlformats.org/officeDocument/2006/relationships/tags" Target="../tags/tag353.xml"/><Relationship Id="rId18" Type="http://schemas.openxmlformats.org/officeDocument/2006/relationships/slideLayout" Target="../slideLayouts/slideLayout7.xml"/><Relationship Id="rId3" Type="http://schemas.openxmlformats.org/officeDocument/2006/relationships/tags" Target="../tags/tag343.xml"/><Relationship Id="rId7" Type="http://schemas.openxmlformats.org/officeDocument/2006/relationships/tags" Target="../tags/tag347.xml"/><Relationship Id="rId12" Type="http://schemas.openxmlformats.org/officeDocument/2006/relationships/tags" Target="../tags/tag352.xml"/><Relationship Id="rId17" Type="http://schemas.openxmlformats.org/officeDocument/2006/relationships/tags" Target="../tags/tag357.xml"/><Relationship Id="rId2" Type="http://schemas.openxmlformats.org/officeDocument/2006/relationships/tags" Target="../tags/tag342.xml"/><Relationship Id="rId16" Type="http://schemas.openxmlformats.org/officeDocument/2006/relationships/tags" Target="../tags/tag356.xml"/><Relationship Id="rId1" Type="http://schemas.openxmlformats.org/officeDocument/2006/relationships/tags" Target="../tags/tag341.xml"/><Relationship Id="rId6" Type="http://schemas.openxmlformats.org/officeDocument/2006/relationships/tags" Target="../tags/tag346.xml"/><Relationship Id="rId11" Type="http://schemas.openxmlformats.org/officeDocument/2006/relationships/tags" Target="../tags/tag351.xml"/><Relationship Id="rId5" Type="http://schemas.openxmlformats.org/officeDocument/2006/relationships/tags" Target="../tags/tag345.xml"/><Relationship Id="rId15" Type="http://schemas.openxmlformats.org/officeDocument/2006/relationships/tags" Target="../tags/tag355.xml"/><Relationship Id="rId10" Type="http://schemas.openxmlformats.org/officeDocument/2006/relationships/tags" Target="../tags/tag350.xml"/><Relationship Id="rId19" Type="http://schemas.openxmlformats.org/officeDocument/2006/relationships/image" Target="../media/image4.tmp"/><Relationship Id="rId4" Type="http://schemas.openxmlformats.org/officeDocument/2006/relationships/tags" Target="../tags/tag344.xml"/><Relationship Id="rId9" Type="http://schemas.openxmlformats.org/officeDocument/2006/relationships/tags" Target="../tags/tag349.xml"/><Relationship Id="rId14" Type="http://schemas.openxmlformats.org/officeDocument/2006/relationships/tags" Target="../tags/tag354.xml"/></Relationships>
</file>

<file path=ppt/slides/_rels/slide22.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7.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image" Target="../media/image4.tmp"/><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7.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2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8" Type="http://schemas.openxmlformats.org/officeDocument/2006/relationships/tags" Target="../tags/tag365.xml"/><Relationship Id="rId13" Type="http://schemas.openxmlformats.org/officeDocument/2006/relationships/tags" Target="../tags/tag370.xml"/><Relationship Id="rId18" Type="http://schemas.openxmlformats.org/officeDocument/2006/relationships/slideLayout" Target="../slideLayouts/slideLayout7.xml"/><Relationship Id="rId3" Type="http://schemas.openxmlformats.org/officeDocument/2006/relationships/tags" Target="../tags/tag360.xml"/><Relationship Id="rId7" Type="http://schemas.openxmlformats.org/officeDocument/2006/relationships/tags" Target="../tags/tag364.xml"/><Relationship Id="rId12" Type="http://schemas.openxmlformats.org/officeDocument/2006/relationships/tags" Target="../tags/tag369.xml"/><Relationship Id="rId17" Type="http://schemas.openxmlformats.org/officeDocument/2006/relationships/tags" Target="../tags/tag374.xml"/><Relationship Id="rId2" Type="http://schemas.openxmlformats.org/officeDocument/2006/relationships/tags" Target="../tags/tag359.xml"/><Relationship Id="rId16" Type="http://schemas.openxmlformats.org/officeDocument/2006/relationships/tags" Target="../tags/tag373.xml"/><Relationship Id="rId1" Type="http://schemas.openxmlformats.org/officeDocument/2006/relationships/tags" Target="../tags/tag358.xml"/><Relationship Id="rId6" Type="http://schemas.openxmlformats.org/officeDocument/2006/relationships/tags" Target="../tags/tag363.xml"/><Relationship Id="rId11" Type="http://schemas.openxmlformats.org/officeDocument/2006/relationships/tags" Target="../tags/tag368.xml"/><Relationship Id="rId5" Type="http://schemas.openxmlformats.org/officeDocument/2006/relationships/tags" Target="../tags/tag362.xml"/><Relationship Id="rId15" Type="http://schemas.openxmlformats.org/officeDocument/2006/relationships/tags" Target="../tags/tag372.xml"/><Relationship Id="rId10" Type="http://schemas.openxmlformats.org/officeDocument/2006/relationships/tags" Target="../tags/tag367.xml"/><Relationship Id="rId19" Type="http://schemas.openxmlformats.org/officeDocument/2006/relationships/image" Target="../media/image4.tmp"/><Relationship Id="rId4" Type="http://schemas.openxmlformats.org/officeDocument/2006/relationships/tags" Target="../tags/tag361.xml"/><Relationship Id="rId9" Type="http://schemas.openxmlformats.org/officeDocument/2006/relationships/tags" Target="../tags/tag366.xml"/><Relationship Id="rId14" Type="http://schemas.openxmlformats.org/officeDocument/2006/relationships/tags" Target="../tags/tag371.xml"/></Relationships>
</file>

<file path=ppt/slides/_rels/slide2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slideLayout" Target="../slideLayouts/slideLayout7.xml"/><Relationship Id="rId3" Type="http://schemas.openxmlformats.org/officeDocument/2006/relationships/tags" Target="../tags/tag377.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 Type="http://schemas.openxmlformats.org/officeDocument/2006/relationships/tags" Target="../tags/tag376.xml"/><Relationship Id="rId16" Type="http://schemas.openxmlformats.org/officeDocument/2006/relationships/tags" Target="../tags/tag390.xml"/><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5" Type="http://schemas.openxmlformats.org/officeDocument/2006/relationships/tags" Target="../tags/tag379.xml"/><Relationship Id="rId15" Type="http://schemas.openxmlformats.org/officeDocument/2006/relationships/tags" Target="../tags/tag389.xml"/><Relationship Id="rId10" Type="http://schemas.openxmlformats.org/officeDocument/2006/relationships/tags" Target="../tags/tag384.xml"/><Relationship Id="rId19" Type="http://schemas.openxmlformats.org/officeDocument/2006/relationships/image" Target="../media/image4.tmp"/><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s>
</file>

<file path=ppt/slides/_rels/slide2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tags" Target="../tags/tag399.xml"/><Relationship Id="rId13" Type="http://schemas.openxmlformats.org/officeDocument/2006/relationships/tags" Target="../tags/tag404.xml"/><Relationship Id="rId18" Type="http://schemas.openxmlformats.org/officeDocument/2006/relationships/slideLayout" Target="../slideLayouts/slideLayout7.xml"/><Relationship Id="rId3" Type="http://schemas.openxmlformats.org/officeDocument/2006/relationships/tags" Target="../tags/tag394.xml"/><Relationship Id="rId7" Type="http://schemas.openxmlformats.org/officeDocument/2006/relationships/tags" Target="../tags/tag398.xml"/><Relationship Id="rId12" Type="http://schemas.openxmlformats.org/officeDocument/2006/relationships/tags" Target="../tags/tag403.xml"/><Relationship Id="rId17" Type="http://schemas.openxmlformats.org/officeDocument/2006/relationships/tags" Target="../tags/tag408.xml"/><Relationship Id="rId2" Type="http://schemas.openxmlformats.org/officeDocument/2006/relationships/tags" Target="../tags/tag393.xml"/><Relationship Id="rId16" Type="http://schemas.openxmlformats.org/officeDocument/2006/relationships/tags" Target="../tags/tag407.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tags" Target="../tags/tag402.xml"/><Relationship Id="rId5" Type="http://schemas.openxmlformats.org/officeDocument/2006/relationships/tags" Target="../tags/tag396.xml"/><Relationship Id="rId15" Type="http://schemas.openxmlformats.org/officeDocument/2006/relationships/tags" Target="../tags/tag406.xml"/><Relationship Id="rId10" Type="http://schemas.openxmlformats.org/officeDocument/2006/relationships/tags" Target="../tags/tag401.xml"/><Relationship Id="rId19" Type="http://schemas.openxmlformats.org/officeDocument/2006/relationships/image" Target="../media/image4.tmp"/><Relationship Id="rId4" Type="http://schemas.openxmlformats.org/officeDocument/2006/relationships/tags" Target="../tags/tag395.xml"/><Relationship Id="rId9" Type="http://schemas.openxmlformats.org/officeDocument/2006/relationships/tags" Target="../tags/tag400.xml"/><Relationship Id="rId14" Type="http://schemas.openxmlformats.org/officeDocument/2006/relationships/tags" Target="../tags/tag405.xml"/></Relationships>
</file>

<file path=ppt/slides/_rels/slide2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hyperlink" Target="https://www.bilibili.com/video/BV1fE411V7zb?p=3&amp;spm_id_from=pageDriver" TargetMode="Externa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8" Type="http://schemas.openxmlformats.org/officeDocument/2006/relationships/tags" Target="../tags/tag416.xml"/><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image" Target="../media/image4.tmp"/><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tags" Target="../tags/tag414.xml"/><Relationship Id="rId11" Type="http://schemas.openxmlformats.org/officeDocument/2006/relationships/slideLayout" Target="../slideLayouts/slideLayout7.xml"/><Relationship Id="rId5" Type="http://schemas.openxmlformats.org/officeDocument/2006/relationships/tags" Target="../tags/tag413.xml"/><Relationship Id="rId10" Type="http://schemas.openxmlformats.org/officeDocument/2006/relationships/tags" Target="../tags/tag418.xml"/><Relationship Id="rId4" Type="http://schemas.openxmlformats.org/officeDocument/2006/relationships/tags" Target="../tags/tag412.xml"/><Relationship Id="rId9" Type="http://schemas.openxmlformats.org/officeDocument/2006/relationships/tags" Target="../tags/tag417.xml"/></Relationships>
</file>

<file path=ppt/slides/_rels/slide2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hyperlink" Target="https://www.bilibili.com/video/BV1fE411V7zb?p=4" TargetMode="Externa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8" Type="http://schemas.openxmlformats.org/officeDocument/2006/relationships/tags" Target="../tags/tag426.xml"/><Relationship Id="rId3" Type="http://schemas.openxmlformats.org/officeDocument/2006/relationships/tags" Target="../tags/tag421.xml"/><Relationship Id="rId7" Type="http://schemas.openxmlformats.org/officeDocument/2006/relationships/tags" Target="../tags/tag425.xml"/><Relationship Id="rId12" Type="http://schemas.openxmlformats.org/officeDocument/2006/relationships/image" Target="../media/image4.tmp"/><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tags" Target="../tags/tag424.xml"/><Relationship Id="rId11" Type="http://schemas.openxmlformats.org/officeDocument/2006/relationships/slideLayout" Target="../slideLayouts/slideLayout7.xml"/><Relationship Id="rId5" Type="http://schemas.openxmlformats.org/officeDocument/2006/relationships/tags" Target="../tags/tag423.xml"/><Relationship Id="rId10" Type="http://schemas.openxmlformats.org/officeDocument/2006/relationships/tags" Target="../tags/tag428.xml"/><Relationship Id="rId4" Type="http://schemas.openxmlformats.org/officeDocument/2006/relationships/tags" Target="../tags/tag422.xml"/><Relationship Id="rId9" Type="http://schemas.openxmlformats.org/officeDocument/2006/relationships/tags" Target="../tags/tag427.xml"/></Relationships>
</file>

<file path=ppt/slides/_rels/slide2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8" Type="http://schemas.openxmlformats.org/officeDocument/2006/relationships/tags" Target="../tags/tag436.xml"/><Relationship Id="rId3" Type="http://schemas.openxmlformats.org/officeDocument/2006/relationships/tags" Target="../tags/tag431.xml"/><Relationship Id="rId7" Type="http://schemas.openxmlformats.org/officeDocument/2006/relationships/tags" Target="../tags/tag435.xml"/><Relationship Id="rId12" Type="http://schemas.openxmlformats.org/officeDocument/2006/relationships/image" Target="../media/image4.tmp"/><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tags" Target="../tags/tag434.xml"/><Relationship Id="rId11" Type="http://schemas.openxmlformats.org/officeDocument/2006/relationships/slideLayout" Target="../slideLayouts/slideLayout7.xml"/><Relationship Id="rId5" Type="http://schemas.openxmlformats.org/officeDocument/2006/relationships/tags" Target="../tags/tag433.xml"/><Relationship Id="rId10" Type="http://schemas.openxmlformats.org/officeDocument/2006/relationships/tags" Target="../tags/tag438.xml"/><Relationship Id="rId4" Type="http://schemas.openxmlformats.org/officeDocument/2006/relationships/tags" Target="../tags/tag432.xml"/><Relationship Id="rId9" Type="http://schemas.openxmlformats.org/officeDocument/2006/relationships/tags" Target="../tags/tag437.xml"/></Relationships>
</file>

<file path=ppt/slides/_rels/slide2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8" Type="http://schemas.openxmlformats.org/officeDocument/2006/relationships/tags" Target="../tags/tag446.xml"/><Relationship Id="rId3" Type="http://schemas.openxmlformats.org/officeDocument/2006/relationships/tags" Target="../tags/tag441.xml"/><Relationship Id="rId7" Type="http://schemas.openxmlformats.org/officeDocument/2006/relationships/tags" Target="../tags/tag445.xml"/><Relationship Id="rId12" Type="http://schemas.openxmlformats.org/officeDocument/2006/relationships/image" Target="../media/image4.tmp"/><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slideLayout" Target="../slideLayouts/slideLayout7.xml"/><Relationship Id="rId5" Type="http://schemas.openxmlformats.org/officeDocument/2006/relationships/tags" Target="../tags/tag443.xml"/><Relationship Id="rId10" Type="http://schemas.openxmlformats.org/officeDocument/2006/relationships/tags" Target="../tags/tag448.xml"/><Relationship Id="rId4" Type="http://schemas.openxmlformats.org/officeDocument/2006/relationships/tags" Target="../tags/tag442.xml"/><Relationship Id="rId9" Type="http://schemas.openxmlformats.org/officeDocument/2006/relationships/tags" Target="../tags/tag447.xml"/></Relationships>
</file>

<file path=ppt/slides/_rels/slide2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8" Type="http://schemas.openxmlformats.org/officeDocument/2006/relationships/tags" Target="../tags/tag456.xml"/><Relationship Id="rId3" Type="http://schemas.openxmlformats.org/officeDocument/2006/relationships/tags" Target="../tags/tag451.xml"/><Relationship Id="rId7" Type="http://schemas.openxmlformats.org/officeDocument/2006/relationships/tags" Target="../tags/tag455.xml"/><Relationship Id="rId12" Type="http://schemas.openxmlformats.org/officeDocument/2006/relationships/image" Target="../media/image4.tmp"/><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tags" Target="../tags/tag454.xml"/><Relationship Id="rId11" Type="http://schemas.openxmlformats.org/officeDocument/2006/relationships/slideLayout" Target="../slideLayouts/slideLayout7.xml"/><Relationship Id="rId5" Type="http://schemas.openxmlformats.org/officeDocument/2006/relationships/tags" Target="../tags/tag453.xml"/><Relationship Id="rId10" Type="http://schemas.openxmlformats.org/officeDocument/2006/relationships/tags" Target="../tags/tag458.xml"/><Relationship Id="rId4" Type="http://schemas.openxmlformats.org/officeDocument/2006/relationships/tags" Target="../tags/tag452.xml"/><Relationship Id="rId9" Type="http://schemas.openxmlformats.org/officeDocument/2006/relationships/tags" Target="../tags/tag457.xml"/></Relationships>
</file>

<file path=ppt/slides/_rels/slide2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8" Type="http://schemas.openxmlformats.org/officeDocument/2006/relationships/tags" Target="../tags/tag466.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4.tmp"/><Relationship Id="rId2" Type="http://schemas.openxmlformats.org/officeDocument/2006/relationships/tags" Target="../tags/tag460.xml"/><Relationship Id="rId1" Type="http://schemas.openxmlformats.org/officeDocument/2006/relationships/tags" Target="../tags/tag459.xml"/><Relationship Id="rId6" Type="http://schemas.openxmlformats.org/officeDocument/2006/relationships/tags" Target="../tags/tag464.xml"/><Relationship Id="rId11" Type="http://schemas.openxmlformats.org/officeDocument/2006/relationships/slideLayout" Target="../slideLayouts/slideLayout7.xml"/><Relationship Id="rId5" Type="http://schemas.openxmlformats.org/officeDocument/2006/relationships/tags" Target="../tags/tag463.xml"/><Relationship Id="rId10" Type="http://schemas.openxmlformats.org/officeDocument/2006/relationships/tags" Target="../tags/tag468.xml"/><Relationship Id="rId4" Type="http://schemas.openxmlformats.org/officeDocument/2006/relationships/tags" Target="../tags/tag462.xml"/><Relationship Id="rId9" Type="http://schemas.openxmlformats.org/officeDocument/2006/relationships/tags" Target="../tags/tag467.xml"/></Relationships>
</file>

<file path=ppt/slides/_rels/slide2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slideLayout" Target="../slideLayouts/slideLayout7.xml"/><Relationship Id="rId6" Type="http://schemas.openxmlformats.org/officeDocument/2006/relationships/image" Target="../media/image2.wmf"/><Relationship Id="rId5" Type="http://schemas.openxmlformats.org/officeDocument/2006/relationships/image" Target="../media/image10.png"/><Relationship Id="rId4" Type="http://schemas.openxmlformats.org/officeDocument/2006/relationships/image" Target="../media/image9.jpeg"/></Relationships>
</file>

<file path=ppt/slides/_rels/slide260.xml.rels><?xml version="1.0" encoding="UTF-8" standalone="yes"?>
<Relationships xmlns="http://schemas.openxmlformats.org/package/2006/relationships"><Relationship Id="rId8" Type="http://schemas.openxmlformats.org/officeDocument/2006/relationships/tags" Target="../tags/tag476.xml"/><Relationship Id="rId13" Type="http://schemas.openxmlformats.org/officeDocument/2006/relationships/tags" Target="../tags/tag481.xml"/><Relationship Id="rId18" Type="http://schemas.openxmlformats.org/officeDocument/2006/relationships/slideLayout" Target="../slideLayouts/slideLayout7.xml"/><Relationship Id="rId3" Type="http://schemas.openxmlformats.org/officeDocument/2006/relationships/tags" Target="../tags/tag471.xml"/><Relationship Id="rId7" Type="http://schemas.openxmlformats.org/officeDocument/2006/relationships/tags" Target="../tags/tag475.xml"/><Relationship Id="rId12" Type="http://schemas.openxmlformats.org/officeDocument/2006/relationships/tags" Target="../tags/tag480.xml"/><Relationship Id="rId17" Type="http://schemas.openxmlformats.org/officeDocument/2006/relationships/tags" Target="../tags/tag485.xml"/><Relationship Id="rId2" Type="http://schemas.openxmlformats.org/officeDocument/2006/relationships/tags" Target="../tags/tag470.xml"/><Relationship Id="rId16" Type="http://schemas.openxmlformats.org/officeDocument/2006/relationships/tags" Target="../tags/tag484.xml"/><Relationship Id="rId1" Type="http://schemas.openxmlformats.org/officeDocument/2006/relationships/tags" Target="../tags/tag469.xml"/><Relationship Id="rId6" Type="http://schemas.openxmlformats.org/officeDocument/2006/relationships/tags" Target="../tags/tag474.xml"/><Relationship Id="rId11" Type="http://schemas.openxmlformats.org/officeDocument/2006/relationships/tags" Target="../tags/tag479.xml"/><Relationship Id="rId5" Type="http://schemas.openxmlformats.org/officeDocument/2006/relationships/tags" Target="../tags/tag473.xml"/><Relationship Id="rId15" Type="http://schemas.openxmlformats.org/officeDocument/2006/relationships/tags" Target="../tags/tag483.xml"/><Relationship Id="rId10" Type="http://schemas.openxmlformats.org/officeDocument/2006/relationships/tags" Target="../tags/tag478.xml"/><Relationship Id="rId19" Type="http://schemas.openxmlformats.org/officeDocument/2006/relationships/image" Target="../media/image4.tmp"/><Relationship Id="rId4" Type="http://schemas.openxmlformats.org/officeDocument/2006/relationships/tags" Target="../tags/tag472.xml"/><Relationship Id="rId9" Type="http://schemas.openxmlformats.org/officeDocument/2006/relationships/tags" Target="../tags/tag477.xml"/><Relationship Id="rId14" Type="http://schemas.openxmlformats.org/officeDocument/2006/relationships/tags" Target="../tags/tag482.xml"/></Relationships>
</file>

<file path=ppt/slides/_rels/slide2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8" Type="http://schemas.openxmlformats.org/officeDocument/2006/relationships/tags" Target="../tags/tag493.xml"/><Relationship Id="rId13" Type="http://schemas.openxmlformats.org/officeDocument/2006/relationships/tags" Target="../tags/tag498.xml"/><Relationship Id="rId18" Type="http://schemas.openxmlformats.org/officeDocument/2006/relationships/slideLayout" Target="../slideLayouts/slideLayout7.xml"/><Relationship Id="rId3" Type="http://schemas.openxmlformats.org/officeDocument/2006/relationships/tags" Target="../tags/tag488.xml"/><Relationship Id="rId7" Type="http://schemas.openxmlformats.org/officeDocument/2006/relationships/tags" Target="../tags/tag492.xml"/><Relationship Id="rId12" Type="http://schemas.openxmlformats.org/officeDocument/2006/relationships/tags" Target="../tags/tag497.xml"/><Relationship Id="rId17" Type="http://schemas.openxmlformats.org/officeDocument/2006/relationships/tags" Target="../tags/tag502.xml"/><Relationship Id="rId2" Type="http://schemas.openxmlformats.org/officeDocument/2006/relationships/tags" Target="../tags/tag487.xml"/><Relationship Id="rId16" Type="http://schemas.openxmlformats.org/officeDocument/2006/relationships/tags" Target="../tags/tag501.xml"/><Relationship Id="rId1" Type="http://schemas.openxmlformats.org/officeDocument/2006/relationships/tags" Target="../tags/tag486.xml"/><Relationship Id="rId6" Type="http://schemas.openxmlformats.org/officeDocument/2006/relationships/tags" Target="../tags/tag491.xml"/><Relationship Id="rId11" Type="http://schemas.openxmlformats.org/officeDocument/2006/relationships/tags" Target="../tags/tag496.xml"/><Relationship Id="rId5" Type="http://schemas.openxmlformats.org/officeDocument/2006/relationships/tags" Target="../tags/tag490.xml"/><Relationship Id="rId15" Type="http://schemas.openxmlformats.org/officeDocument/2006/relationships/tags" Target="../tags/tag500.xml"/><Relationship Id="rId10" Type="http://schemas.openxmlformats.org/officeDocument/2006/relationships/tags" Target="../tags/tag495.xml"/><Relationship Id="rId19" Type="http://schemas.openxmlformats.org/officeDocument/2006/relationships/image" Target="../media/image4.tmp"/><Relationship Id="rId4" Type="http://schemas.openxmlformats.org/officeDocument/2006/relationships/tags" Target="../tags/tag489.xml"/><Relationship Id="rId9" Type="http://schemas.openxmlformats.org/officeDocument/2006/relationships/tags" Target="../tags/tag494.xml"/><Relationship Id="rId14" Type="http://schemas.openxmlformats.org/officeDocument/2006/relationships/tags" Target="../tags/tag499.xml"/></Relationships>
</file>

<file path=ppt/slides/_rels/slide263.xml.rels><?xml version="1.0" encoding="UTF-8" standalone="yes"?>
<Relationships xmlns="http://schemas.openxmlformats.org/package/2006/relationships"><Relationship Id="rId8" Type="http://schemas.openxmlformats.org/officeDocument/2006/relationships/tags" Target="../tags/tag510.xml"/><Relationship Id="rId13" Type="http://schemas.openxmlformats.org/officeDocument/2006/relationships/tags" Target="../tags/tag515.xml"/><Relationship Id="rId18" Type="http://schemas.openxmlformats.org/officeDocument/2006/relationships/slideLayout" Target="../slideLayouts/slideLayout7.xml"/><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tags" Target="../tags/tag514.xml"/><Relationship Id="rId17" Type="http://schemas.openxmlformats.org/officeDocument/2006/relationships/tags" Target="../tags/tag519.xml"/><Relationship Id="rId2" Type="http://schemas.openxmlformats.org/officeDocument/2006/relationships/tags" Target="../tags/tag504.xml"/><Relationship Id="rId16" Type="http://schemas.openxmlformats.org/officeDocument/2006/relationships/tags" Target="../tags/tag518.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tags" Target="../tags/tag513.xml"/><Relationship Id="rId5" Type="http://schemas.openxmlformats.org/officeDocument/2006/relationships/tags" Target="../tags/tag507.xml"/><Relationship Id="rId15" Type="http://schemas.openxmlformats.org/officeDocument/2006/relationships/tags" Target="../tags/tag517.xml"/><Relationship Id="rId10" Type="http://schemas.openxmlformats.org/officeDocument/2006/relationships/tags" Target="../tags/tag512.xml"/><Relationship Id="rId19" Type="http://schemas.openxmlformats.org/officeDocument/2006/relationships/image" Target="../media/image4.tmp"/><Relationship Id="rId4" Type="http://schemas.openxmlformats.org/officeDocument/2006/relationships/tags" Target="../tags/tag506.xml"/><Relationship Id="rId9" Type="http://schemas.openxmlformats.org/officeDocument/2006/relationships/tags" Target="../tags/tag511.xml"/><Relationship Id="rId14" Type="http://schemas.openxmlformats.org/officeDocument/2006/relationships/tags" Target="../tags/tag516.xml"/></Relationships>
</file>

<file path=ppt/slides/_rels/slide2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tags" Target="../tags/tag527.xml"/><Relationship Id="rId13" Type="http://schemas.openxmlformats.org/officeDocument/2006/relationships/tags" Target="../tags/tag532.xml"/><Relationship Id="rId18" Type="http://schemas.openxmlformats.org/officeDocument/2006/relationships/slideLayout" Target="../slideLayouts/slideLayout7.xml"/><Relationship Id="rId3" Type="http://schemas.openxmlformats.org/officeDocument/2006/relationships/tags" Target="../tags/tag522.xml"/><Relationship Id="rId7" Type="http://schemas.openxmlformats.org/officeDocument/2006/relationships/tags" Target="../tags/tag526.xml"/><Relationship Id="rId12" Type="http://schemas.openxmlformats.org/officeDocument/2006/relationships/tags" Target="../tags/tag531.xml"/><Relationship Id="rId17" Type="http://schemas.openxmlformats.org/officeDocument/2006/relationships/tags" Target="../tags/tag536.xml"/><Relationship Id="rId2" Type="http://schemas.openxmlformats.org/officeDocument/2006/relationships/tags" Target="../tags/tag521.xml"/><Relationship Id="rId16" Type="http://schemas.openxmlformats.org/officeDocument/2006/relationships/tags" Target="../tags/tag535.xml"/><Relationship Id="rId1" Type="http://schemas.openxmlformats.org/officeDocument/2006/relationships/tags" Target="../tags/tag520.xml"/><Relationship Id="rId6" Type="http://schemas.openxmlformats.org/officeDocument/2006/relationships/tags" Target="../tags/tag525.xml"/><Relationship Id="rId11" Type="http://schemas.openxmlformats.org/officeDocument/2006/relationships/tags" Target="../tags/tag530.xml"/><Relationship Id="rId5" Type="http://schemas.openxmlformats.org/officeDocument/2006/relationships/tags" Target="../tags/tag524.xml"/><Relationship Id="rId15" Type="http://schemas.openxmlformats.org/officeDocument/2006/relationships/tags" Target="../tags/tag534.xml"/><Relationship Id="rId10" Type="http://schemas.openxmlformats.org/officeDocument/2006/relationships/tags" Target="../tags/tag529.xml"/><Relationship Id="rId19" Type="http://schemas.openxmlformats.org/officeDocument/2006/relationships/image" Target="../media/image4.tmp"/><Relationship Id="rId4" Type="http://schemas.openxmlformats.org/officeDocument/2006/relationships/tags" Target="../tags/tag523.xml"/><Relationship Id="rId9" Type="http://schemas.openxmlformats.org/officeDocument/2006/relationships/tags" Target="../tags/tag528.xml"/><Relationship Id="rId14" Type="http://schemas.openxmlformats.org/officeDocument/2006/relationships/tags" Target="../tags/tag533.xml"/></Relationships>
</file>

<file path=ppt/slides/_rels/slide2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8" Type="http://schemas.openxmlformats.org/officeDocument/2006/relationships/tags" Target="../tags/tag544.xml"/><Relationship Id="rId13" Type="http://schemas.openxmlformats.org/officeDocument/2006/relationships/tags" Target="../tags/tag549.xml"/><Relationship Id="rId18" Type="http://schemas.openxmlformats.org/officeDocument/2006/relationships/slideLayout" Target="../slideLayouts/slideLayout7.xml"/><Relationship Id="rId3" Type="http://schemas.openxmlformats.org/officeDocument/2006/relationships/tags" Target="../tags/tag539.xml"/><Relationship Id="rId7" Type="http://schemas.openxmlformats.org/officeDocument/2006/relationships/tags" Target="../tags/tag543.xml"/><Relationship Id="rId12" Type="http://schemas.openxmlformats.org/officeDocument/2006/relationships/tags" Target="../tags/tag548.xml"/><Relationship Id="rId17" Type="http://schemas.openxmlformats.org/officeDocument/2006/relationships/tags" Target="../tags/tag553.xml"/><Relationship Id="rId2" Type="http://schemas.openxmlformats.org/officeDocument/2006/relationships/tags" Target="../tags/tag538.xml"/><Relationship Id="rId16" Type="http://schemas.openxmlformats.org/officeDocument/2006/relationships/tags" Target="../tags/tag552.xml"/><Relationship Id="rId1" Type="http://schemas.openxmlformats.org/officeDocument/2006/relationships/tags" Target="../tags/tag537.xml"/><Relationship Id="rId6" Type="http://schemas.openxmlformats.org/officeDocument/2006/relationships/tags" Target="../tags/tag542.xml"/><Relationship Id="rId11" Type="http://schemas.openxmlformats.org/officeDocument/2006/relationships/tags" Target="../tags/tag547.xml"/><Relationship Id="rId5" Type="http://schemas.openxmlformats.org/officeDocument/2006/relationships/tags" Target="../tags/tag541.xml"/><Relationship Id="rId15" Type="http://schemas.openxmlformats.org/officeDocument/2006/relationships/tags" Target="../tags/tag551.xml"/><Relationship Id="rId10" Type="http://schemas.openxmlformats.org/officeDocument/2006/relationships/tags" Target="../tags/tag546.xml"/><Relationship Id="rId19" Type="http://schemas.openxmlformats.org/officeDocument/2006/relationships/image" Target="../media/image4.tmp"/><Relationship Id="rId4" Type="http://schemas.openxmlformats.org/officeDocument/2006/relationships/tags" Target="../tags/tag540.xml"/><Relationship Id="rId9" Type="http://schemas.openxmlformats.org/officeDocument/2006/relationships/tags" Target="../tags/tag545.xml"/><Relationship Id="rId14" Type="http://schemas.openxmlformats.org/officeDocument/2006/relationships/tags" Target="../tags/tag550.xml"/></Relationships>
</file>

<file path=ppt/slides/_rels/slide2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tags" Target="../tags/tag561.xml"/><Relationship Id="rId13" Type="http://schemas.openxmlformats.org/officeDocument/2006/relationships/tags" Target="../tags/tag566.xml"/><Relationship Id="rId18" Type="http://schemas.openxmlformats.org/officeDocument/2006/relationships/slideLayout" Target="../slideLayouts/slideLayout7.xml"/><Relationship Id="rId3" Type="http://schemas.openxmlformats.org/officeDocument/2006/relationships/tags" Target="../tags/tag556.xml"/><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tags" Target="../tags/tag570.xml"/><Relationship Id="rId2" Type="http://schemas.openxmlformats.org/officeDocument/2006/relationships/tags" Target="../tags/tag555.xml"/><Relationship Id="rId16" Type="http://schemas.openxmlformats.org/officeDocument/2006/relationships/tags" Target="../tags/tag569.xm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5" Type="http://schemas.openxmlformats.org/officeDocument/2006/relationships/tags" Target="../tags/tag558.xml"/><Relationship Id="rId15" Type="http://schemas.openxmlformats.org/officeDocument/2006/relationships/tags" Target="../tags/tag568.xml"/><Relationship Id="rId10" Type="http://schemas.openxmlformats.org/officeDocument/2006/relationships/tags" Target="../tags/tag563.xml"/><Relationship Id="rId19" Type="http://schemas.openxmlformats.org/officeDocument/2006/relationships/image" Target="../media/image4.tmp"/><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8" Type="http://schemas.openxmlformats.org/officeDocument/2006/relationships/tags" Target="../tags/tag578.xml"/><Relationship Id="rId13" Type="http://schemas.openxmlformats.org/officeDocument/2006/relationships/tags" Target="../tags/tag583.xml"/><Relationship Id="rId18" Type="http://schemas.openxmlformats.org/officeDocument/2006/relationships/slideLayout" Target="../slideLayouts/slideLayout7.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tags" Target="../tags/tag582.xml"/><Relationship Id="rId17" Type="http://schemas.openxmlformats.org/officeDocument/2006/relationships/tags" Target="../tags/tag587.xml"/><Relationship Id="rId2" Type="http://schemas.openxmlformats.org/officeDocument/2006/relationships/tags" Target="../tags/tag572.xml"/><Relationship Id="rId16" Type="http://schemas.openxmlformats.org/officeDocument/2006/relationships/tags" Target="../tags/tag586.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tags" Target="../tags/tag581.xml"/><Relationship Id="rId5" Type="http://schemas.openxmlformats.org/officeDocument/2006/relationships/tags" Target="../tags/tag575.xml"/><Relationship Id="rId15" Type="http://schemas.openxmlformats.org/officeDocument/2006/relationships/tags" Target="../tags/tag585.xml"/><Relationship Id="rId10" Type="http://schemas.openxmlformats.org/officeDocument/2006/relationships/tags" Target="../tags/tag580.xml"/><Relationship Id="rId19" Type="http://schemas.openxmlformats.org/officeDocument/2006/relationships/image" Target="../media/image4.tmp"/><Relationship Id="rId4" Type="http://schemas.openxmlformats.org/officeDocument/2006/relationships/tags" Target="../tags/tag574.xml"/><Relationship Id="rId9" Type="http://schemas.openxmlformats.org/officeDocument/2006/relationships/tags" Target="../tags/tag579.xml"/><Relationship Id="rId14" Type="http://schemas.openxmlformats.org/officeDocument/2006/relationships/tags" Target="../tags/tag58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8" Type="http://schemas.openxmlformats.org/officeDocument/2006/relationships/tags" Target="../tags/tag595.xml"/><Relationship Id="rId13" Type="http://schemas.openxmlformats.org/officeDocument/2006/relationships/tags" Target="../tags/tag600.xml"/><Relationship Id="rId18" Type="http://schemas.openxmlformats.org/officeDocument/2006/relationships/slideLayout" Target="../slideLayouts/slideLayout7.xml"/><Relationship Id="rId3" Type="http://schemas.openxmlformats.org/officeDocument/2006/relationships/tags" Target="../tags/tag590.xml"/><Relationship Id="rId7" Type="http://schemas.openxmlformats.org/officeDocument/2006/relationships/tags" Target="../tags/tag594.xml"/><Relationship Id="rId12" Type="http://schemas.openxmlformats.org/officeDocument/2006/relationships/tags" Target="../tags/tag599.xml"/><Relationship Id="rId17" Type="http://schemas.openxmlformats.org/officeDocument/2006/relationships/tags" Target="../tags/tag604.xml"/><Relationship Id="rId2" Type="http://schemas.openxmlformats.org/officeDocument/2006/relationships/tags" Target="../tags/tag589.xml"/><Relationship Id="rId16" Type="http://schemas.openxmlformats.org/officeDocument/2006/relationships/tags" Target="../tags/tag603.xml"/><Relationship Id="rId20" Type="http://schemas.openxmlformats.org/officeDocument/2006/relationships/image" Target="../media/image4.tmp"/><Relationship Id="rId1" Type="http://schemas.openxmlformats.org/officeDocument/2006/relationships/tags" Target="../tags/tag588.xml"/><Relationship Id="rId6" Type="http://schemas.openxmlformats.org/officeDocument/2006/relationships/tags" Target="../tags/tag593.xml"/><Relationship Id="rId11" Type="http://schemas.openxmlformats.org/officeDocument/2006/relationships/tags" Target="../tags/tag598.xml"/><Relationship Id="rId5" Type="http://schemas.openxmlformats.org/officeDocument/2006/relationships/tags" Target="../tags/tag592.xml"/><Relationship Id="rId15" Type="http://schemas.openxmlformats.org/officeDocument/2006/relationships/tags" Target="../tags/tag602.xml"/><Relationship Id="rId10" Type="http://schemas.openxmlformats.org/officeDocument/2006/relationships/tags" Target="../tags/tag597.xml"/><Relationship Id="rId19" Type="http://schemas.openxmlformats.org/officeDocument/2006/relationships/image" Target="../media/image97.png"/><Relationship Id="rId4" Type="http://schemas.openxmlformats.org/officeDocument/2006/relationships/tags" Target="../tags/tag591.xml"/><Relationship Id="rId9" Type="http://schemas.openxmlformats.org/officeDocument/2006/relationships/tags" Target="../tags/tag596.xml"/><Relationship Id="rId14" Type="http://schemas.openxmlformats.org/officeDocument/2006/relationships/tags" Target="../tags/tag601.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8" Type="http://schemas.openxmlformats.org/officeDocument/2006/relationships/tags" Target="../tags/tag612.xml"/><Relationship Id="rId13" Type="http://schemas.openxmlformats.org/officeDocument/2006/relationships/tags" Target="../tags/tag617.xml"/><Relationship Id="rId18" Type="http://schemas.openxmlformats.org/officeDocument/2006/relationships/slideLayout" Target="../slideLayouts/slideLayout7.xml"/><Relationship Id="rId3" Type="http://schemas.openxmlformats.org/officeDocument/2006/relationships/tags" Target="../tags/tag607.xml"/><Relationship Id="rId7" Type="http://schemas.openxmlformats.org/officeDocument/2006/relationships/tags" Target="../tags/tag611.xml"/><Relationship Id="rId12" Type="http://schemas.openxmlformats.org/officeDocument/2006/relationships/tags" Target="../tags/tag616.xml"/><Relationship Id="rId17" Type="http://schemas.openxmlformats.org/officeDocument/2006/relationships/tags" Target="../tags/tag621.xml"/><Relationship Id="rId2" Type="http://schemas.openxmlformats.org/officeDocument/2006/relationships/tags" Target="../tags/tag606.xml"/><Relationship Id="rId16" Type="http://schemas.openxmlformats.org/officeDocument/2006/relationships/tags" Target="../tags/tag620.xml"/><Relationship Id="rId20" Type="http://schemas.openxmlformats.org/officeDocument/2006/relationships/image" Target="../media/image4.tmp"/><Relationship Id="rId1" Type="http://schemas.openxmlformats.org/officeDocument/2006/relationships/tags" Target="../tags/tag605.xml"/><Relationship Id="rId6" Type="http://schemas.openxmlformats.org/officeDocument/2006/relationships/tags" Target="../tags/tag610.xml"/><Relationship Id="rId11" Type="http://schemas.openxmlformats.org/officeDocument/2006/relationships/tags" Target="../tags/tag615.xml"/><Relationship Id="rId5" Type="http://schemas.openxmlformats.org/officeDocument/2006/relationships/tags" Target="../tags/tag609.xml"/><Relationship Id="rId15" Type="http://schemas.openxmlformats.org/officeDocument/2006/relationships/tags" Target="../tags/tag619.xml"/><Relationship Id="rId10" Type="http://schemas.openxmlformats.org/officeDocument/2006/relationships/tags" Target="../tags/tag614.xml"/><Relationship Id="rId19" Type="http://schemas.openxmlformats.org/officeDocument/2006/relationships/image" Target="../media/image98.png"/><Relationship Id="rId4" Type="http://schemas.openxmlformats.org/officeDocument/2006/relationships/tags" Target="../tags/tag608.xml"/><Relationship Id="rId9" Type="http://schemas.openxmlformats.org/officeDocument/2006/relationships/tags" Target="../tags/tag613.xml"/><Relationship Id="rId14" Type="http://schemas.openxmlformats.org/officeDocument/2006/relationships/tags" Target="../tags/tag618.xml"/></Relationships>
</file>

<file path=ppt/slides/_rels/slide291.xml.rels><?xml version="1.0" encoding="UTF-8" standalone="yes"?>
<Relationships xmlns="http://schemas.openxmlformats.org/package/2006/relationships"><Relationship Id="rId8" Type="http://schemas.openxmlformats.org/officeDocument/2006/relationships/tags" Target="../tags/tag629.xml"/><Relationship Id="rId13" Type="http://schemas.openxmlformats.org/officeDocument/2006/relationships/tags" Target="../tags/tag634.xml"/><Relationship Id="rId18" Type="http://schemas.openxmlformats.org/officeDocument/2006/relationships/slideLayout" Target="../slideLayouts/slideLayout7.xml"/><Relationship Id="rId3" Type="http://schemas.openxmlformats.org/officeDocument/2006/relationships/tags" Target="../tags/tag624.xml"/><Relationship Id="rId7" Type="http://schemas.openxmlformats.org/officeDocument/2006/relationships/tags" Target="../tags/tag628.xml"/><Relationship Id="rId12" Type="http://schemas.openxmlformats.org/officeDocument/2006/relationships/tags" Target="../tags/tag633.xml"/><Relationship Id="rId17" Type="http://schemas.openxmlformats.org/officeDocument/2006/relationships/tags" Target="../tags/tag638.xml"/><Relationship Id="rId2" Type="http://schemas.openxmlformats.org/officeDocument/2006/relationships/tags" Target="../tags/tag623.xml"/><Relationship Id="rId16" Type="http://schemas.openxmlformats.org/officeDocument/2006/relationships/tags" Target="../tags/tag637.xml"/><Relationship Id="rId1" Type="http://schemas.openxmlformats.org/officeDocument/2006/relationships/tags" Target="../tags/tag622.xml"/><Relationship Id="rId6" Type="http://schemas.openxmlformats.org/officeDocument/2006/relationships/tags" Target="../tags/tag627.xml"/><Relationship Id="rId11" Type="http://schemas.openxmlformats.org/officeDocument/2006/relationships/tags" Target="../tags/tag632.xml"/><Relationship Id="rId5" Type="http://schemas.openxmlformats.org/officeDocument/2006/relationships/tags" Target="../tags/tag626.xml"/><Relationship Id="rId15" Type="http://schemas.openxmlformats.org/officeDocument/2006/relationships/tags" Target="../tags/tag636.xml"/><Relationship Id="rId10" Type="http://schemas.openxmlformats.org/officeDocument/2006/relationships/tags" Target="../tags/tag631.xml"/><Relationship Id="rId19" Type="http://schemas.openxmlformats.org/officeDocument/2006/relationships/image" Target="../media/image4.tmp"/><Relationship Id="rId4" Type="http://schemas.openxmlformats.org/officeDocument/2006/relationships/tags" Target="../tags/tag625.xml"/><Relationship Id="rId9" Type="http://schemas.openxmlformats.org/officeDocument/2006/relationships/tags" Target="../tags/tag630.xml"/><Relationship Id="rId14" Type="http://schemas.openxmlformats.org/officeDocument/2006/relationships/tags" Target="../tags/tag635.xml"/></Relationships>
</file>

<file path=ppt/slides/_rels/slide2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8" Type="http://schemas.openxmlformats.org/officeDocument/2006/relationships/tags" Target="../tags/tag646.xml"/><Relationship Id="rId13" Type="http://schemas.openxmlformats.org/officeDocument/2006/relationships/tags" Target="../tags/tag651.xml"/><Relationship Id="rId18" Type="http://schemas.openxmlformats.org/officeDocument/2006/relationships/slideLayout" Target="../slideLayouts/slideLayout7.xml"/><Relationship Id="rId3" Type="http://schemas.openxmlformats.org/officeDocument/2006/relationships/tags" Target="../tags/tag641.xml"/><Relationship Id="rId7" Type="http://schemas.openxmlformats.org/officeDocument/2006/relationships/tags" Target="../tags/tag645.xml"/><Relationship Id="rId12" Type="http://schemas.openxmlformats.org/officeDocument/2006/relationships/tags" Target="../tags/tag650.xml"/><Relationship Id="rId17" Type="http://schemas.openxmlformats.org/officeDocument/2006/relationships/tags" Target="../tags/tag655.xml"/><Relationship Id="rId2" Type="http://schemas.openxmlformats.org/officeDocument/2006/relationships/tags" Target="../tags/tag640.xml"/><Relationship Id="rId16" Type="http://schemas.openxmlformats.org/officeDocument/2006/relationships/tags" Target="../tags/tag654.xml"/><Relationship Id="rId20" Type="http://schemas.openxmlformats.org/officeDocument/2006/relationships/image" Target="../media/image4.tmp"/><Relationship Id="rId1" Type="http://schemas.openxmlformats.org/officeDocument/2006/relationships/tags" Target="../tags/tag639.xml"/><Relationship Id="rId6" Type="http://schemas.openxmlformats.org/officeDocument/2006/relationships/tags" Target="../tags/tag644.xml"/><Relationship Id="rId11" Type="http://schemas.openxmlformats.org/officeDocument/2006/relationships/tags" Target="../tags/tag649.xml"/><Relationship Id="rId5" Type="http://schemas.openxmlformats.org/officeDocument/2006/relationships/tags" Target="../tags/tag643.xml"/><Relationship Id="rId15" Type="http://schemas.openxmlformats.org/officeDocument/2006/relationships/tags" Target="../tags/tag653.xml"/><Relationship Id="rId10" Type="http://schemas.openxmlformats.org/officeDocument/2006/relationships/tags" Target="../tags/tag648.xml"/><Relationship Id="rId19" Type="http://schemas.openxmlformats.org/officeDocument/2006/relationships/image" Target="../media/image100.png"/><Relationship Id="rId4" Type="http://schemas.openxmlformats.org/officeDocument/2006/relationships/tags" Target="../tags/tag642.xml"/><Relationship Id="rId9" Type="http://schemas.openxmlformats.org/officeDocument/2006/relationships/tags" Target="../tags/tag647.xml"/><Relationship Id="rId14" Type="http://schemas.openxmlformats.org/officeDocument/2006/relationships/tags" Target="../tags/tag65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8" Type="http://schemas.openxmlformats.org/officeDocument/2006/relationships/tags" Target="../tags/tag663.xml"/><Relationship Id="rId13" Type="http://schemas.openxmlformats.org/officeDocument/2006/relationships/tags" Target="../tags/tag668.xml"/><Relationship Id="rId18" Type="http://schemas.openxmlformats.org/officeDocument/2006/relationships/slideLayout" Target="../slideLayouts/slideLayout7.xml"/><Relationship Id="rId3" Type="http://schemas.openxmlformats.org/officeDocument/2006/relationships/tags" Target="../tags/tag658.xml"/><Relationship Id="rId7" Type="http://schemas.openxmlformats.org/officeDocument/2006/relationships/tags" Target="../tags/tag662.xml"/><Relationship Id="rId12" Type="http://schemas.openxmlformats.org/officeDocument/2006/relationships/tags" Target="../tags/tag667.xml"/><Relationship Id="rId17" Type="http://schemas.openxmlformats.org/officeDocument/2006/relationships/tags" Target="../tags/tag672.xml"/><Relationship Id="rId2" Type="http://schemas.openxmlformats.org/officeDocument/2006/relationships/tags" Target="../tags/tag657.xml"/><Relationship Id="rId16" Type="http://schemas.openxmlformats.org/officeDocument/2006/relationships/tags" Target="../tags/tag671.xml"/><Relationship Id="rId1" Type="http://schemas.openxmlformats.org/officeDocument/2006/relationships/tags" Target="../tags/tag656.xml"/><Relationship Id="rId6" Type="http://schemas.openxmlformats.org/officeDocument/2006/relationships/tags" Target="../tags/tag661.xml"/><Relationship Id="rId11" Type="http://schemas.openxmlformats.org/officeDocument/2006/relationships/tags" Target="../tags/tag666.xml"/><Relationship Id="rId5" Type="http://schemas.openxmlformats.org/officeDocument/2006/relationships/tags" Target="../tags/tag660.xml"/><Relationship Id="rId15" Type="http://schemas.openxmlformats.org/officeDocument/2006/relationships/tags" Target="../tags/tag670.xml"/><Relationship Id="rId10" Type="http://schemas.openxmlformats.org/officeDocument/2006/relationships/tags" Target="../tags/tag665.xml"/><Relationship Id="rId19" Type="http://schemas.openxmlformats.org/officeDocument/2006/relationships/image" Target="../media/image4.tmp"/><Relationship Id="rId4" Type="http://schemas.openxmlformats.org/officeDocument/2006/relationships/tags" Target="../tags/tag659.xml"/><Relationship Id="rId9" Type="http://schemas.openxmlformats.org/officeDocument/2006/relationships/tags" Target="../tags/tag664.xml"/><Relationship Id="rId14" Type="http://schemas.openxmlformats.org/officeDocument/2006/relationships/tags" Target="../tags/tag6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8" Type="http://schemas.openxmlformats.org/officeDocument/2006/relationships/tags" Target="../tags/tag680.xml"/><Relationship Id="rId13" Type="http://schemas.openxmlformats.org/officeDocument/2006/relationships/tags" Target="../tags/tag685.xml"/><Relationship Id="rId18" Type="http://schemas.openxmlformats.org/officeDocument/2006/relationships/slideLayout" Target="../slideLayouts/slideLayout7.xml"/><Relationship Id="rId3" Type="http://schemas.openxmlformats.org/officeDocument/2006/relationships/tags" Target="../tags/tag675.xml"/><Relationship Id="rId7" Type="http://schemas.openxmlformats.org/officeDocument/2006/relationships/tags" Target="../tags/tag679.xml"/><Relationship Id="rId12" Type="http://schemas.openxmlformats.org/officeDocument/2006/relationships/tags" Target="../tags/tag684.xml"/><Relationship Id="rId17" Type="http://schemas.openxmlformats.org/officeDocument/2006/relationships/tags" Target="../tags/tag689.xml"/><Relationship Id="rId2" Type="http://schemas.openxmlformats.org/officeDocument/2006/relationships/tags" Target="../tags/tag674.xml"/><Relationship Id="rId16" Type="http://schemas.openxmlformats.org/officeDocument/2006/relationships/tags" Target="../tags/tag688.xml"/><Relationship Id="rId1" Type="http://schemas.openxmlformats.org/officeDocument/2006/relationships/tags" Target="../tags/tag673.xml"/><Relationship Id="rId6" Type="http://schemas.openxmlformats.org/officeDocument/2006/relationships/tags" Target="../tags/tag678.xml"/><Relationship Id="rId11" Type="http://schemas.openxmlformats.org/officeDocument/2006/relationships/tags" Target="../tags/tag683.xml"/><Relationship Id="rId5" Type="http://schemas.openxmlformats.org/officeDocument/2006/relationships/tags" Target="../tags/tag677.xml"/><Relationship Id="rId15" Type="http://schemas.openxmlformats.org/officeDocument/2006/relationships/tags" Target="../tags/tag687.xml"/><Relationship Id="rId10" Type="http://schemas.openxmlformats.org/officeDocument/2006/relationships/tags" Target="../tags/tag682.xml"/><Relationship Id="rId19" Type="http://schemas.openxmlformats.org/officeDocument/2006/relationships/image" Target="../media/image4.tmp"/><Relationship Id="rId4" Type="http://schemas.openxmlformats.org/officeDocument/2006/relationships/tags" Target="../tags/tag676.xml"/><Relationship Id="rId9" Type="http://schemas.openxmlformats.org/officeDocument/2006/relationships/tags" Target="../tags/tag681.xml"/><Relationship Id="rId14" Type="http://schemas.openxmlformats.org/officeDocument/2006/relationships/tags" Target="../tags/tag68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321.xml.rels><?xml version="1.0" encoding="UTF-8" standalone="yes"?>
<Relationships xmlns="http://schemas.openxmlformats.org/package/2006/relationships"><Relationship Id="rId8" Type="http://schemas.openxmlformats.org/officeDocument/2006/relationships/tags" Target="../tags/tag697.xml"/><Relationship Id="rId3" Type="http://schemas.openxmlformats.org/officeDocument/2006/relationships/tags" Target="../tags/tag692.xml"/><Relationship Id="rId7" Type="http://schemas.openxmlformats.org/officeDocument/2006/relationships/tags" Target="../tags/tag696.xml"/><Relationship Id="rId12" Type="http://schemas.openxmlformats.org/officeDocument/2006/relationships/image" Target="../media/image4.tmp"/><Relationship Id="rId2" Type="http://schemas.openxmlformats.org/officeDocument/2006/relationships/tags" Target="../tags/tag691.xml"/><Relationship Id="rId1" Type="http://schemas.openxmlformats.org/officeDocument/2006/relationships/tags" Target="../tags/tag690.xml"/><Relationship Id="rId6" Type="http://schemas.openxmlformats.org/officeDocument/2006/relationships/tags" Target="../tags/tag695.xml"/><Relationship Id="rId11" Type="http://schemas.openxmlformats.org/officeDocument/2006/relationships/slideLayout" Target="../slideLayouts/slideLayout7.xml"/><Relationship Id="rId5" Type="http://schemas.openxmlformats.org/officeDocument/2006/relationships/tags" Target="../tags/tag694.xml"/><Relationship Id="rId10" Type="http://schemas.openxmlformats.org/officeDocument/2006/relationships/tags" Target="../tags/tag699.xml"/><Relationship Id="rId4" Type="http://schemas.openxmlformats.org/officeDocument/2006/relationships/tags" Target="../tags/tag693.xml"/><Relationship Id="rId9" Type="http://schemas.openxmlformats.org/officeDocument/2006/relationships/tags" Target="../tags/tag698.xml"/></Relationships>
</file>

<file path=ppt/slides/_rels/slide32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8" Type="http://schemas.openxmlformats.org/officeDocument/2006/relationships/tags" Target="../tags/tag707.xml"/><Relationship Id="rId13" Type="http://schemas.openxmlformats.org/officeDocument/2006/relationships/tags" Target="../tags/tag712.xml"/><Relationship Id="rId18" Type="http://schemas.openxmlformats.org/officeDocument/2006/relationships/slideLayout" Target="../slideLayouts/slideLayout7.xml"/><Relationship Id="rId3" Type="http://schemas.openxmlformats.org/officeDocument/2006/relationships/tags" Target="../tags/tag702.xml"/><Relationship Id="rId7" Type="http://schemas.openxmlformats.org/officeDocument/2006/relationships/tags" Target="../tags/tag706.xml"/><Relationship Id="rId12" Type="http://schemas.openxmlformats.org/officeDocument/2006/relationships/tags" Target="../tags/tag711.xml"/><Relationship Id="rId17" Type="http://schemas.openxmlformats.org/officeDocument/2006/relationships/tags" Target="../tags/tag716.xml"/><Relationship Id="rId2" Type="http://schemas.openxmlformats.org/officeDocument/2006/relationships/tags" Target="../tags/tag701.xml"/><Relationship Id="rId16" Type="http://schemas.openxmlformats.org/officeDocument/2006/relationships/tags" Target="../tags/tag715.xml"/><Relationship Id="rId1" Type="http://schemas.openxmlformats.org/officeDocument/2006/relationships/tags" Target="../tags/tag700.xml"/><Relationship Id="rId6" Type="http://schemas.openxmlformats.org/officeDocument/2006/relationships/tags" Target="../tags/tag705.xml"/><Relationship Id="rId11" Type="http://schemas.openxmlformats.org/officeDocument/2006/relationships/tags" Target="../tags/tag710.xml"/><Relationship Id="rId5" Type="http://schemas.openxmlformats.org/officeDocument/2006/relationships/tags" Target="../tags/tag704.xml"/><Relationship Id="rId15" Type="http://schemas.openxmlformats.org/officeDocument/2006/relationships/tags" Target="../tags/tag714.xml"/><Relationship Id="rId10" Type="http://schemas.openxmlformats.org/officeDocument/2006/relationships/tags" Target="../tags/tag709.xml"/><Relationship Id="rId19" Type="http://schemas.openxmlformats.org/officeDocument/2006/relationships/image" Target="../media/image4.tmp"/><Relationship Id="rId4" Type="http://schemas.openxmlformats.org/officeDocument/2006/relationships/tags" Target="../tags/tag703.xml"/><Relationship Id="rId9" Type="http://schemas.openxmlformats.org/officeDocument/2006/relationships/tags" Target="../tags/tag708.xml"/><Relationship Id="rId14" Type="http://schemas.openxmlformats.org/officeDocument/2006/relationships/tags" Target="../tags/tag713.xml"/></Relationships>
</file>

<file path=ppt/slides/_rels/slide3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8" Type="http://schemas.openxmlformats.org/officeDocument/2006/relationships/tags" Target="../tags/tag724.xml"/><Relationship Id="rId13" Type="http://schemas.openxmlformats.org/officeDocument/2006/relationships/tags" Target="../tags/tag729.xml"/><Relationship Id="rId18" Type="http://schemas.openxmlformats.org/officeDocument/2006/relationships/slideLayout" Target="../slideLayouts/slideLayout7.xml"/><Relationship Id="rId3" Type="http://schemas.openxmlformats.org/officeDocument/2006/relationships/tags" Target="../tags/tag719.xml"/><Relationship Id="rId7" Type="http://schemas.openxmlformats.org/officeDocument/2006/relationships/tags" Target="../tags/tag723.xml"/><Relationship Id="rId12" Type="http://schemas.openxmlformats.org/officeDocument/2006/relationships/tags" Target="../tags/tag728.xml"/><Relationship Id="rId17" Type="http://schemas.openxmlformats.org/officeDocument/2006/relationships/tags" Target="../tags/tag733.xml"/><Relationship Id="rId2" Type="http://schemas.openxmlformats.org/officeDocument/2006/relationships/tags" Target="../tags/tag718.xml"/><Relationship Id="rId16" Type="http://schemas.openxmlformats.org/officeDocument/2006/relationships/tags" Target="../tags/tag732.xml"/><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tags" Target="../tags/tag727.xml"/><Relationship Id="rId5" Type="http://schemas.openxmlformats.org/officeDocument/2006/relationships/tags" Target="../tags/tag721.xml"/><Relationship Id="rId15" Type="http://schemas.openxmlformats.org/officeDocument/2006/relationships/tags" Target="../tags/tag731.xml"/><Relationship Id="rId10" Type="http://schemas.openxmlformats.org/officeDocument/2006/relationships/tags" Target="../tags/tag726.xml"/><Relationship Id="rId19" Type="http://schemas.openxmlformats.org/officeDocument/2006/relationships/image" Target="../media/image4.tmp"/><Relationship Id="rId4" Type="http://schemas.openxmlformats.org/officeDocument/2006/relationships/tags" Target="../tags/tag720.xml"/><Relationship Id="rId9" Type="http://schemas.openxmlformats.org/officeDocument/2006/relationships/tags" Target="../tags/tag725.xml"/><Relationship Id="rId14" Type="http://schemas.openxmlformats.org/officeDocument/2006/relationships/tags" Target="../tags/tag730.xml"/></Relationships>
</file>

<file path=ppt/slides/_rels/slide3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8" Type="http://schemas.openxmlformats.org/officeDocument/2006/relationships/tags" Target="../tags/tag741.xml"/><Relationship Id="rId13" Type="http://schemas.openxmlformats.org/officeDocument/2006/relationships/tags" Target="../tags/tag746.xml"/><Relationship Id="rId18" Type="http://schemas.openxmlformats.org/officeDocument/2006/relationships/slideLayout" Target="../slideLayouts/slideLayout7.xml"/><Relationship Id="rId3" Type="http://schemas.openxmlformats.org/officeDocument/2006/relationships/tags" Target="../tags/tag736.xml"/><Relationship Id="rId7" Type="http://schemas.openxmlformats.org/officeDocument/2006/relationships/tags" Target="../tags/tag740.xml"/><Relationship Id="rId12" Type="http://schemas.openxmlformats.org/officeDocument/2006/relationships/tags" Target="../tags/tag745.xml"/><Relationship Id="rId17" Type="http://schemas.openxmlformats.org/officeDocument/2006/relationships/tags" Target="../tags/tag750.xml"/><Relationship Id="rId2" Type="http://schemas.openxmlformats.org/officeDocument/2006/relationships/tags" Target="../tags/tag735.xml"/><Relationship Id="rId16" Type="http://schemas.openxmlformats.org/officeDocument/2006/relationships/tags" Target="../tags/tag749.xml"/><Relationship Id="rId1" Type="http://schemas.openxmlformats.org/officeDocument/2006/relationships/tags" Target="../tags/tag734.xml"/><Relationship Id="rId6" Type="http://schemas.openxmlformats.org/officeDocument/2006/relationships/tags" Target="../tags/tag739.xml"/><Relationship Id="rId11" Type="http://schemas.openxmlformats.org/officeDocument/2006/relationships/tags" Target="../tags/tag744.xml"/><Relationship Id="rId5" Type="http://schemas.openxmlformats.org/officeDocument/2006/relationships/tags" Target="../tags/tag738.xml"/><Relationship Id="rId15" Type="http://schemas.openxmlformats.org/officeDocument/2006/relationships/tags" Target="../tags/tag748.xml"/><Relationship Id="rId10" Type="http://schemas.openxmlformats.org/officeDocument/2006/relationships/tags" Target="../tags/tag743.xml"/><Relationship Id="rId19" Type="http://schemas.openxmlformats.org/officeDocument/2006/relationships/image" Target="../media/image4.tmp"/><Relationship Id="rId4" Type="http://schemas.openxmlformats.org/officeDocument/2006/relationships/tags" Target="../tags/tag737.xml"/><Relationship Id="rId9" Type="http://schemas.openxmlformats.org/officeDocument/2006/relationships/tags" Target="../tags/tag742.xml"/><Relationship Id="rId14" Type="http://schemas.openxmlformats.org/officeDocument/2006/relationships/tags" Target="../tags/tag747.xml"/></Relationships>
</file>

<file path=ppt/slides/_rels/slide3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tags" Target="../tags/tag758.xml"/><Relationship Id="rId13" Type="http://schemas.openxmlformats.org/officeDocument/2006/relationships/tags" Target="../tags/tag763.xml"/><Relationship Id="rId18" Type="http://schemas.openxmlformats.org/officeDocument/2006/relationships/slideLayout" Target="../slideLayouts/slideLayout7.xml"/><Relationship Id="rId3" Type="http://schemas.openxmlformats.org/officeDocument/2006/relationships/tags" Target="../tags/tag753.xml"/><Relationship Id="rId7" Type="http://schemas.openxmlformats.org/officeDocument/2006/relationships/tags" Target="../tags/tag757.xml"/><Relationship Id="rId12" Type="http://schemas.openxmlformats.org/officeDocument/2006/relationships/tags" Target="../tags/tag762.xml"/><Relationship Id="rId17" Type="http://schemas.openxmlformats.org/officeDocument/2006/relationships/tags" Target="../tags/tag767.xml"/><Relationship Id="rId2" Type="http://schemas.openxmlformats.org/officeDocument/2006/relationships/tags" Target="../tags/tag752.xml"/><Relationship Id="rId16" Type="http://schemas.openxmlformats.org/officeDocument/2006/relationships/tags" Target="../tags/tag766.xml"/><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5" Type="http://schemas.openxmlformats.org/officeDocument/2006/relationships/tags" Target="../tags/tag755.xml"/><Relationship Id="rId15" Type="http://schemas.openxmlformats.org/officeDocument/2006/relationships/tags" Target="../tags/tag765.xml"/><Relationship Id="rId10" Type="http://schemas.openxmlformats.org/officeDocument/2006/relationships/tags" Target="../tags/tag760.xml"/><Relationship Id="rId19" Type="http://schemas.openxmlformats.org/officeDocument/2006/relationships/image" Target="../media/image4.tmp"/><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tags" Target="../tags/tag764.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1.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34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2.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hyperlink" Target="https://www.cnblogs.com/cone/p/14933527.html" TargetMode="External"/><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blog.csdn.net/xcsxchen/article/details/106722670"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log.csdn.net/xcsxchen/article/details/106722670" TargetMode="Externa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6.xml"/><Relationship Id="rId5" Type="http://schemas.openxmlformats.org/officeDocument/2006/relationships/hyperlink" Target="https://www.hxedu.com.cn/hxedu/w/inputVideo.do?qid=5a79a01878cff8ff0178edbe5fce2789" TargetMode="External"/><Relationship Id="rId4" Type="http://schemas.openxmlformats.org/officeDocument/2006/relationships/hyperlink" Target="https://zhidao.baidu.com/question/35025436.html" TargetMode="External"/></Relationships>
</file>

<file path=ppt/slides/_rels/slide3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8" Type="http://schemas.openxmlformats.org/officeDocument/2006/relationships/tags" Target="../tags/tag775.xml"/><Relationship Id="rId13" Type="http://schemas.openxmlformats.org/officeDocument/2006/relationships/tags" Target="../tags/tag780.xml"/><Relationship Id="rId18" Type="http://schemas.openxmlformats.org/officeDocument/2006/relationships/slideLayout" Target="../slideLayouts/slideLayout7.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tags" Target="../tags/tag779.xml"/><Relationship Id="rId17" Type="http://schemas.openxmlformats.org/officeDocument/2006/relationships/tags" Target="../tags/tag784.xml"/><Relationship Id="rId2" Type="http://schemas.openxmlformats.org/officeDocument/2006/relationships/tags" Target="../tags/tag769.xml"/><Relationship Id="rId16" Type="http://schemas.openxmlformats.org/officeDocument/2006/relationships/tags" Target="../tags/tag783.xml"/><Relationship Id="rId1" Type="http://schemas.openxmlformats.org/officeDocument/2006/relationships/tags" Target="../tags/tag768.xml"/><Relationship Id="rId6" Type="http://schemas.openxmlformats.org/officeDocument/2006/relationships/tags" Target="../tags/tag773.xml"/><Relationship Id="rId11" Type="http://schemas.openxmlformats.org/officeDocument/2006/relationships/tags" Target="../tags/tag778.xml"/><Relationship Id="rId5" Type="http://schemas.openxmlformats.org/officeDocument/2006/relationships/tags" Target="../tags/tag772.xml"/><Relationship Id="rId15" Type="http://schemas.openxmlformats.org/officeDocument/2006/relationships/tags" Target="../tags/tag782.xml"/><Relationship Id="rId10" Type="http://schemas.openxmlformats.org/officeDocument/2006/relationships/tags" Target="../tags/tag777.xml"/><Relationship Id="rId19" Type="http://schemas.openxmlformats.org/officeDocument/2006/relationships/image" Target="../media/image4.tmp"/><Relationship Id="rId4" Type="http://schemas.openxmlformats.org/officeDocument/2006/relationships/tags" Target="../tags/tag771.xml"/><Relationship Id="rId9" Type="http://schemas.openxmlformats.org/officeDocument/2006/relationships/tags" Target="../tags/tag776.xml"/><Relationship Id="rId14" Type="http://schemas.openxmlformats.org/officeDocument/2006/relationships/tags" Target="../tags/tag781.xml"/></Relationships>
</file>

<file path=ppt/slides/_rels/slide3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8" Type="http://schemas.openxmlformats.org/officeDocument/2006/relationships/tags" Target="../tags/tag792.xml"/><Relationship Id="rId13" Type="http://schemas.openxmlformats.org/officeDocument/2006/relationships/tags" Target="../tags/tag797.xml"/><Relationship Id="rId18" Type="http://schemas.openxmlformats.org/officeDocument/2006/relationships/slideLayout" Target="../slideLayouts/slideLayout7.xml"/><Relationship Id="rId3" Type="http://schemas.openxmlformats.org/officeDocument/2006/relationships/tags" Target="../tags/tag787.xml"/><Relationship Id="rId7" Type="http://schemas.openxmlformats.org/officeDocument/2006/relationships/tags" Target="../tags/tag791.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tags" Target="../tags/tag786.xml"/><Relationship Id="rId16" Type="http://schemas.openxmlformats.org/officeDocument/2006/relationships/tags" Target="../tags/tag800.xml"/><Relationship Id="rId20" Type="http://schemas.openxmlformats.org/officeDocument/2006/relationships/image" Target="../media/image4.tmp"/><Relationship Id="rId1" Type="http://schemas.openxmlformats.org/officeDocument/2006/relationships/tags" Target="../tags/tag785.xml"/><Relationship Id="rId6" Type="http://schemas.openxmlformats.org/officeDocument/2006/relationships/tags" Target="../tags/tag790.xml"/><Relationship Id="rId11" Type="http://schemas.openxmlformats.org/officeDocument/2006/relationships/tags" Target="../tags/tag795.xml"/><Relationship Id="rId5" Type="http://schemas.openxmlformats.org/officeDocument/2006/relationships/tags" Target="../tags/tag789.xml"/><Relationship Id="rId15" Type="http://schemas.openxmlformats.org/officeDocument/2006/relationships/tags" Target="../tags/tag799.xml"/><Relationship Id="rId10" Type="http://schemas.openxmlformats.org/officeDocument/2006/relationships/tags" Target="../tags/tag794.xml"/><Relationship Id="rId19" Type="http://schemas.openxmlformats.org/officeDocument/2006/relationships/image" Target="../media/image121.png"/><Relationship Id="rId4" Type="http://schemas.openxmlformats.org/officeDocument/2006/relationships/tags" Target="../tags/tag788.xml"/><Relationship Id="rId9" Type="http://schemas.openxmlformats.org/officeDocument/2006/relationships/tags" Target="../tags/tag793.xml"/><Relationship Id="rId14" Type="http://schemas.openxmlformats.org/officeDocument/2006/relationships/tags" Target="../tags/tag798.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log.csdn.net/xcsxchen/article/details/106722670" TargetMode="Externa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70.xml.rels><?xml version="1.0" encoding="UTF-8" standalone="yes"?>
<Relationships xmlns="http://schemas.openxmlformats.org/package/2006/relationships"><Relationship Id="rId8" Type="http://schemas.openxmlformats.org/officeDocument/2006/relationships/tags" Target="../tags/tag809.xml"/><Relationship Id="rId13" Type="http://schemas.openxmlformats.org/officeDocument/2006/relationships/tags" Target="../tags/tag814.xml"/><Relationship Id="rId18" Type="http://schemas.openxmlformats.org/officeDocument/2006/relationships/slideLayout" Target="../slideLayouts/slideLayout7.xml"/><Relationship Id="rId3" Type="http://schemas.openxmlformats.org/officeDocument/2006/relationships/tags" Target="../tags/tag804.xml"/><Relationship Id="rId7" Type="http://schemas.openxmlformats.org/officeDocument/2006/relationships/tags" Target="../tags/tag808.xml"/><Relationship Id="rId12" Type="http://schemas.openxmlformats.org/officeDocument/2006/relationships/tags" Target="../tags/tag813.xml"/><Relationship Id="rId17" Type="http://schemas.openxmlformats.org/officeDocument/2006/relationships/tags" Target="../tags/tag818.xml"/><Relationship Id="rId2" Type="http://schemas.openxmlformats.org/officeDocument/2006/relationships/tags" Target="../tags/tag803.xml"/><Relationship Id="rId16" Type="http://schemas.openxmlformats.org/officeDocument/2006/relationships/tags" Target="../tags/tag817.xml"/><Relationship Id="rId1" Type="http://schemas.openxmlformats.org/officeDocument/2006/relationships/tags" Target="../tags/tag802.xml"/><Relationship Id="rId6" Type="http://schemas.openxmlformats.org/officeDocument/2006/relationships/tags" Target="../tags/tag807.xml"/><Relationship Id="rId11" Type="http://schemas.openxmlformats.org/officeDocument/2006/relationships/tags" Target="../tags/tag812.xml"/><Relationship Id="rId5" Type="http://schemas.openxmlformats.org/officeDocument/2006/relationships/tags" Target="../tags/tag806.xml"/><Relationship Id="rId15" Type="http://schemas.openxmlformats.org/officeDocument/2006/relationships/tags" Target="../tags/tag816.xml"/><Relationship Id="rId10" Type="http://schemas.openxmlformats.org/officeDocument/2006/relationships/tags" Target="../tags/tag811.xml"/><Relationship Id="rId19" Type="http://schemas.openxmlformats.org/officeDocument/2006/relationships/image" Target="../media/image4.tmp"/><Relationship Id="rId4" Type="http://schemas.openxmlformats.org/officeDocument/2006/relationships/tags" Target="../tags/tag805.xml"/><Relationship Id="rId9" Type="http://schemas.openxmlformats.org/officeDocument/2006/relationships/tags" Target="../tags/tag810.xml"/><Relationship Id="rId14" Type="http://schemas.openxmlformats.org/officeDocument/2006/relationships/tags" Target="../tags/tag815.xml"/></Relationships>
</file>

<file path=ppt/slides/_rels/slide371.xml.rels><?xml version="1.0" encoding="UTF-8" standalone="yes"?>
<Relationships xmlns="http://schemas.openxmlformats.org/package/2006/relationships"><Relationship Id="rId8" Type="http://schemas.openxmlformats.org/officeDocument/2006/relationships/tags" Target="../tags/tag826.xml"/><Relationship Id="rId13" Type="http://schemas.openxmlformats.org/officeDocument/2006/relationships/tags" Target="../tags/tag831.xml"/><Relationship Id="rId18" Type="http://schemas.openxmlformats.org/officeDocument/2006/relationships/slideLayout" Target="../slideLayouts/slideLayout7.xml"/><Relationship Id="rId3" Type="http://schemas.openxmlformats.org/officeDocument/2006/relationships/tags" Target="../tags/tag821.xml"/><Relationship Id="rId7" Type="http://schemas.openxmlformats.org/officeDocument/2006/relationships/tags" Target="../tags/tag825.xml"/><Relationship Id="rId12" Type="http://schemas.openxmlformats.org/officeDocument/2006/relationships/tags" Target="../tags/tag830.xml"/><Relationship Id="rId17" Type="http://schemas.openxmlformats.org/officeDocument/2006/relationships/tags" Target="../tags/tag835.xml"/><Relationship Id="rId2" Type="http://schemas.openxmlformats.org/officeDocument/2006/relationships/tags" Target="../tags/tag820.xml"/><Relationship Id="rId16" Type="http://schemas.openxmlformats.org/officeDocument/2006/relationships/tags" Target="../tags/tag834.xml"/><Relationship Id="rId1" Type="http://schemas.openxmlformats.org/officeDocument/2006/relationships/tags" Target="../tags/tag819.xml"/><Relationship Id="rId6" Type="http://schemas.openxmlformats.org/officeDocument/2006/relationships/tags" Target="../tags/tag824.xml"/><Relationship Id="rId11" Type="http://schemas.openxmlformats.org/officeDocument/2006/relationships/tags" Target="../tags/tag829.xml"/><Relationship Id="rId5" Type="http://schemas.openxmlformats.org/officeDocument/2006/relationships/tags" Target="../tags/tag823.xml"/><Relationship Id="rId15" Type="http://schemas.openxmlformats.org/officeDocument/2006/relationships/tags" Target="../tags/tag833.xml"/><Relationship Id="rId10" Type="http://schemas.openxmlformats.org/officeDocument/2006/relationships/tags" Target="../tags/tag828.xml"/><Relationship Id="rId19" Type="http://schemas.openxmlformats.org/officeDocument/2006/relationships/image" Target="../media/image4.tmp"/><Relationship Id="rId4" Type="http://schemas.openxmlformats.org/officeDocument/2006/relationships/tags" Target="../tags/tag822.xml"/><Relationship Id="rId9" Type="http://schemas.openxmlformats.org/officeDocument/2006/relationships/tags" Target="../tags/tag827.xml"/><Relationship Id="rId14" Type="http://schemas.openxmlformats.org/officeDocument/2006/relationships/tags" Target="../tags/tag832.xml"/></Relationships>
</file>

<file path=ppt/slides/_rels/slide37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tags" Target="../tags/tag848.xml"/><Relationship Id="rId18" Type="http://schemas.openxmlformats.org/officeDocument/2006/relationships/slideLayout" Target="../slideLayouts/slideLayout7.xml"/><Relationship Id="rId3" Type="http://schemas.openxmlformats.org/officeDocument/2006/relationships/tags" Target="../tags/tag838.xml"/><Relationship Id="rId7" Type="http://schemas.openxmlformats.org/officeDocument/2006/relationships/tags" Target="../tags/tag842.xml"/><Relationship Id="rId12" Type="http://schemas.openxmlformats.org/officeDocument/2006/relationships/tags" Target="../tags/tag847.xml"/><Relationship Id="rId17" Type="http://schemas.openxmlformats.org/officeDocument/2006/relationships/tags" Target="../tags/tag852.xml"/><Relationship Id="rId2" Type="http://schemas.openxmlformats.org/officeDocument/2006/relationships/tags" Target="../tags/tag837.xml"/><Relationship Id="rId16" Type="http://schemas.openxmlformats.org/officeDocument/2006/relationships/tags" Target="../tags/tag851.xml"/><Relationship Id="rId1" Type="http://schemas.openxmlformats.org/officeDocument/2006/relationships/tags" Target="../tags/tag836.xml"/><Relationship Id="rId6" Type="http://schemas.openxmlformats.org/officeDocument/2006/relationships/tags" Target="../tags/tag841.xml"/><Relationship Id="rId11" Type="http://schemas.openxmlformats.org/officeDocument/2006/relationships/tags" Target="../tags/tag846.xml"/><Relationship Id="rId5" Type="http://schemas.openxmlformats.org/officeDocument/2006/relationships/tags" Target="../tags/tag840.xml"/><Relationship Id="rId15" Type="http://schemas.openxmlformats.org/officeDocument/2006/relationships/tags" Target="../tags/tag850.xml"/><Relationship Id="rId10" Type="http://schemas.openxmlformats.org/officeDocument/2006/relationships/tags" Target="../tags/tag845.xml"/><Relationship Id="rId19" Type="http://schemas.openxmlformats.org/officeDocument/2006/relationships/image" Target="../media/image4.tmp"/><Relationship Id="rId4" Type="http://schemas.openxmlformats.org/officeDocument/2006/relationships/tags" Target="../tags/tag839.xml"/><Relationship Id="rId9" Type="http://schemas.openxmlformats.org/officeDocument/2006/relationships/tags" Target="../tags/tag844.xml"/><Relationship Id="rId14" Type="http://schemas.openxmlformats.org/officeDocument/2006/relationships/tags" Target="../tags/tag849.xml"/></Relationships>
</file>

<file path=ppt/slides/_rels/slide3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8" Type="http://schemas.openxmlformats.org/officeDocument/2006/relationships/tags" Target="../tags/tag860.xml"/><Relationship Id="rId13" Type="http://schemas.openxmlformats.org/officeDocument/2006/relationships/tags" Target="../tags/tag865.xml"/><Relationship Id="rId18" Type="http://schemas.openxmlformats.org/officeDocument/2006/relationships/slideLayout" Target="../slideLayouts/slideLayout7.xml"/><Relationship Id="rId3" Type="http://schemas.openxmlformats.org/officeDocument/2006/relationships/tags" Target="../tags/tag855.xml"/><Relationship Id="rId7" Type="http://schemas.openxmlformats.org/officeDocument/2006/relationships/tags" Target="../tags/tag859.xml"/><Relationship Id="rId12" Type="http://schemas.openxmlformats.org/officeDocument/2006/relationships/tags" Target="../tags/tag864.xml"/><Relationship Id="rId17" Type="http://schemas.openxmlformats.org/officeDocument/2006/relationships/tags" Target="../tags/tag869.xml"/><Relationship Id="rId2" Type="http://schemas.openxmlformats.org/officeDocument/2006/relationships/tags" Target="../tags/tag854.xml"/><Relationship Id="rId16" Type="http://schemas.openxmlformats.org/officeDocument/2006/relationships/tags" Target="../tags/tag868.xml"/><Relationship Id="rId1" Type="http://schemas.openxmlformats.org/officeDocument/2006/relationships/tags" Target="../tags/tag853.xml"/><Relationship Id="rId6" Type="http://schemas.openxmlformats.org/officeDocument/2006/relationships/tags" Target="../tags/tag858.xml"/><Relationship Id="rId11" Type="http://schemas.openxmlformats.org/officeDocument/2006/relationships/tags" Target="../tags/tag863.xml"/><Relationship Id="rId5" Type="http://schemas.openxmlformats.org/officeDocument/2006/relationships/tags" Target="../tags/tag857.xml"/><Relationship Id="rId15" Type="http://schemas.openxmlformats.org/officeDocument/2006/relationships/tags" Target="../tags/tag867.xml"/><Relationship Id="rId10" Type="http://schemas.openxmlformats.org/officeDocument/2006/relationships/tags" Target="../tags/tag862.xml"/><Relationship Id="rId19" Type="http://schemas.openxmlformats.org/officeDocument/2006/relationships/image" Target="../media/image4.tmp"/><Relationship Id="rId4" Type="http://schemas.openxmlformats.org/officeDocument/2006/relationships/tags" Target="../tags/tag856.xml"/><Relationship Id="rId9" Type="http://schemas.openxmlformats.org/officeDocument/2006/relationships/tags" Target="../tags/tag861.xml"/><Relationship Id="rId14" Type="http://schemas.openxmlformats.org/officeDocument/2006/relationships/tags" Target="../tags/tag866.xml"/></Relationships>
</file>

<file path=ppt/slides/_rels/slide3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8" Type="http://schemas.openxmlformats.org/officeDocument/2006/relationships/tags" Target="../tags/tag877.xml"/><Relationship Id="rId13" Type="http://schemas.openxmlformats.org/officeDocument/2006/relationships/tags" Target="../tags/tag882.xml"/><Relationship Id="rId18" Type="http://schemas.openxmlformats.org/officeDocument/2006/relationships/slideLayout" Target="../slideLayouts/slideLayout7.xml"/><Relationship Id="rId3" Type="http://schemas.openxmlformats.org/officeDocument/2006/relationships/tags" Target="../tags/tag872.xml"/><Relationship Id="rId7" Type="http://schemas.openxmlformats.org/officeDocument/2006/relationships/tags" Target="../tags/tag876.xml"/><Relationship Id="rId12" Type="http://schemas.openxmlformats.org/officeDocument/2006/relationships/tags" Target="../tags/tag881.xml"/><Relationship Id="rId17" Type="http://schemas.openxmlformats.org/officeDocument/2006/relationships/tags" Target="../tags/tag886.xml"/><Relationship Id="rId2" Type="http://schemas.openxmlformats.org/officeDocument/2006/relationships/tags" Target="../tags/tag871.xml"/><Relationship Id="rId16" Type="http://schemas.openxmlformats.org/officeDocument/2006/relationships/tags" Target="../tags/tag885.xml"/><Relationship Id="rId20" Type="http://schemas.openxmlformats.org/officeDocument/2006/relationships/image" Target="../media/image4.tmp"/><Relationship Id="rId1" Type="http://schemas.openxmlformats.org/officeDocument/2006/relationships/tags" Target="../tags/tag870.xml"/><Relationship Id="rId6" Type="http://schemas.openxmlformats.org/officeDocument/2006/relationships/tags" Target="../tags/tag875.xml"/><Relationship Id="rId11" Type="http://schemas.openxmlformats.org/officeDocument/2006/relationships/tags" Target="../tags/tag880.xml"/><Relationship Id="rId5" Type="http://schemas.openxmlformats.org/officeDocument/2006/relationships/tags" Target="../tags/tag874.xml"/><Relationship Id="rId15" Type="http://schemas.openxmlformats.org/officeDocument/2006/relationships/tags" Target="../tags/tag884.xml"/><Relationship Id="rId10" Type="http://schemas.openxmlformats.org/officeDocument/2006/relationships/tags" Target="../tags/tag879.xml"/><Relationship Id="rId19" Type="http://schemas.openxmlformats.org/officeDocument/2006/relationships/image" Target="../media/image125.png"/><Relationship Id="rId4" Type="http://schemas.openxmlformats.org/officeDocument/2006/relationships/tags" Target="../tags/tag873.xml"/><Relationship Id="rId9" Type="http://schemas.openxmlformats.org/officeDocument/2006/relationships/tags" Target="../tags/tag878.xml"/><Relationship Id="rId14" Type="http://schemas.openxmlformats.org/officeDocument/2006/relationships/tags" Target="../tags/tag883.xml"/></Relationships>
</file>

<file path=ppt/slides/_rels/slide378.xml.rels><?xml version="1.0" encoding="UTF-8" standalone="yes"?>
<Relationships xmlns="http://schemas.openxmlformats.org/package/2006/relationships"><Relationship Id="rId8" Type="http://schemas.openxmlformats.org/officeDocument/2006/relationships/tags" Target="../tags/tag894.xml"/><Relationship Id="rId13" Type="http://schemas.openxmlformats.org/officeDocument/2006/relationships/tags" Target="../tags/tag899.xml"/><Relationship Id="rId18" Type="http://schemas.openxmlformats.org/officeDocument/2006/relationships/slideLayout" Target="../slideLayouts/slideLayout7.xml"/><Relationship Id="rId3" Type="http://schemas.openxmlformats.org/officeDocument/2006/relationships/tags" Target="../tags/tag889.xml"/><Relationship Id="rId7" Type="http://schemas.openxmlformats.org/officeDocument/2006/relationships/tags" Target="../tags/tag893.xml"/><Relationship Id="rId12" Type="http://schemas.openxmlformats.org/officeDocument/2006/relationships/tags" Target="../tags/tag898.xml"/><Relationship Id="rId17" Type="http://schemas.openxmlformats.org/officeDocument/2006/relationships/tags" Target="../tags/tag903.xml"/><Relationship Id="rId2" Type="http://schemas.openxmlformats.org/officeDocument/2006/relationships/tags" Target="../tags/tag888.xml"/><Relationship Id="rId16" Type="http://schemas.openxmlformats.org/officeDocument/2006/relationships/tags" Target="../tags/tag902.xml"/><Relationship Id="rId1" Type="http://schemas.openxmlformats.org/officeDocument/2006/relationships/tags" Target="../tags/tag887.xml"/><Relationship Id="rId6" Type="http://schemas.openxmlformats.org/officeDocument/2006/relationships/tags" Target="../tags/tag892.xml"/><Relationship Id="rId11" Type="http://schemas.openxmlformats.org/officeDocument/2006/relationships/tags" Target="../tags/tag897.xml"/><Relationship Id="rId5" Type="http://schemas.openxmlformats.org/officeDocument/2006/relationships/tags" Target="../tags/tag891.xml"/><Relationship Id="rId15" Type="http://schemas.openxmlformats.org/officeDocument/2006/relationships/tags" Target="../tags/tag901.xml"/><Relationship Id="rId10" Type="http://schemas.openxmlformats.org/officeDocument/2006/relationships/tags" Target="../tags/tag896.xml"/><Relationship Id="rId19" Type="http://schemas.openxmlformats.org/officeDocument/2006/relationships/image" Target="../media/image4.tmp"/><Relationship Id="rId4" Type="http://schemas.openxmlformats.org/officeDocument/2006/relationships/tags" Target="../tags/tag890.xml"/><Relationship Id="rId9" Type="http://schemas.openxmlformats.org/officeDocument/2006/relationships/tags" Target="../tags/tag895.xml"/><Relationship Id="rId14" Type="http://schemas.openxmlformats.org/officeDocument/2006/relationships/tags" Target="../tags/tag900.xml"/></Relationships>
</file>

<file path=ppt/slides/_rels/slide3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log.csdn.net/xcsxchen/article/details/106722670" TargetMode="Externa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80.xml.rels><?xml version="1.0" encoding="UTF-8" standalone="yes"?>
<Relationships xmlns="http://schemas.openxmlformats.org/package/2006/relationships"><Relationship Id="rId8" Type="http://schemas.openxmlformats.org/officeDocument/2006/relationships/tags" Target="../tags/tag911.xml"/><Relationship Id="rId13" Type="http://schemas.openxmlformats.org/officeDocument/2006/relationships/tags" Target="../tags/tag916.xml"/><Relationship Id="rId18" Type="http://schemas.openxmlformats.org/officeDocument/2006/relationships/slideLayout" Target="../slideLayouts/slideLayout7.xml"/><Relationship Id="rId3" Type="http://schemas.openxmlformats.org/officeDocument/2006/relationships/tags" Target="../tags/tag906.xml"/><Relationship Id="rId7" Type="http://schemas.openxmlformats.org/officeDocument/2006/relationships/tags" Target="../tags/tag910.xml"/><Relationship Id="rId12" Type="http://schemas.openxmlformats.org/officeDocument/2006/relationships/tags" Target="../tags/tag915.xml"/><Relationship Id="rId17" Type="http://schemas.openxmlformats.org/officeDocument/2006/relationships/tags" Target="../tags/tag920.xml"/><Relationship Id="rId2" Type="http://schemas.openxmlformats.org/officeDocument/2006/relationships/tags" Target="../tags/tag905.xml"/><Relationship Id="rId16" Type="http://schemas.openxmlformats.org/officeDocument/2006/relationships/tags" Target="../tags/tag919.xml"/><Relationship Id="rId1" Type="http://schemas.openxmlformats.org/officeDocument/2006/relationships/tags" Target="../tags/tag904.xml"/><Relationship Id="rId6" Type="http://schemas.openxmlformats.org/officeDocument/2006/relationships/tags" Target="../tags/tag909.xml"/><Relationship Id="rId11" Type="http://schemas.openxmlformats.org/officeDocument/2006/relationships/tags" Target="../tags/tag914.xml"/><Relationship Id="rId5" Type="http://schemas.openxmlformats.org/officeDocument/2006/relationships/tags" Target="../tags/tag908.xml"/><Relationship Id="rId15" Type="http://schemas.openxmlformats.org/officeDocument/2006/relationships/tags" Target="../tags/tag918.xml"/><Relationship Id="rId10" Type="http://schemas.openxmlformats.org/officeDocument/2006/relationships/tags" Target="../tags/tag913.xml"/><Relationship Id="rId19" Type="http://schemas.openxmlformats.org/officeDocument/2006/relationships/image" Target="../media/image4.tmp"/><Relationship Id="rId4" Type="http://schemas.openxmlformats.org/officeDocument/2006/relationships/tags" Target="../tags/tag907.xml"/><Relationship Id="rId9" Type="http://schemas.openxmlformats.org/officeDocument/2006/relationships/tags" Target="../tags/tag912.xml"/><Relationship Id="rId14" Type="http://schemas.openxmlformats.org/officeDocument/2006/relationships/tags" Target="../tags/tag917.xml"/></Relationships>
</file>

<file path=ppt/slides/_rels/slide3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8" Type="http://schemas.openxmlformats.org/officeDocument/2006/relationships/tags" Target="../tags/tag928.xml"/><Relationship Id="rId13" Type="http://schemas.openxmlformats.org/officeDocument/2006/relationships/tags" Target="../tags/tag933.xml"/><Relationship Id="rId18" Type="http://schemas.openxmlformats.org/officeDocument/2006/relationships/slideLayout" Target="../slideLayouts/slideLayout7.xml"/><Relationship Id="rId3" Type="http://schemas.openxmlformats.org/officeDocument/2006/relationships/tags" Target="../tags/tag923.xml"/><Relationship Id="rId7" Type="http://schemas.openxmlformats.org/officeDocument/2006/relationships/tags" Target="../tags/tag927.xml"/><Relationship Id="rId12" Type="http://schemas.openxmlformats.org/officeDocument/2006/relationships/tags" Target="../tags/tag932.xml"/><Relationship Id="rId17" Type="http://schemas.openxmlformats.org/officeDocument/2006/relationships/tags" Target="../tags/tag937.xml"/><Relationship Id="rId2" Type="http://schemas.openxmlformats.org/officeDocument/2006/relationships/tags" Target="../tags/tag922.xml"/><Relationship Id="rId16" Type="http://schemas.openxmlformats.org/officeDocument/2006/relationships/tags" Target="../tags/tag936.xml"/><Relationship Id="rId1" Type="http://schemas.openxmlformats.org/officeDocument/2006/relationships/tags" Target="../tags/tag921.xml"/><Relationship Id="rId6" Type="http://schemas.openxmlformats.org/officeDocument/2006/relationships/tags" Target="../tags/tag926.xml"/><Relationship Id="rId11" Type="http://schemas.openxmlformats.org/officeDocument/2006/relationships/tags" Target="../tags/tag931.xml"/><Relationship Id="rId5" Type="http://schemas.openxmlformats.org/officeDocument/2006/relationships/tags" Target="../tags/tag925.xml"/><Relationship Id="rId15" Type="http://schemas.openxmlformats.org/officeDocument/2006/relationships/tags" Target="../tags/tag935.xml"/><Relationship Id="rId10" Type="http://schemas.openxmlformats.org/officeDocument/2006/relationships/tags" Target="../tags/tag930.xml"/><Relationship Id="rId19" Type="http://schemas.openxmlformats.org/officeDocument/2006/relationships/image" Target="../media/image4.tmp"/><Relationship Id="rId4" Type="http://schemas.openxmlformats.org/officeDocument/2006/relationships/tags" Target="../tags/tag924.xml"/><Relationship Id="rId9" Type="http://schemas.openxmlformats.org/officeDocument/2006/relationships/tags" Target="../tags/tag929.xml"/><Relationship Id="rId14" Type="http://schemas.openxmlformats.org/officeDocument/2006/relationships/tags" Target="../tags/tag934.xml"/></Relationships>
</file>

<file path=ppt/slides/_rels/slide3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8" Type="http://schemas.openxmlformats.org/officeDocument/2006/relationships/tags" Target="../tags/tag945.xml"/><Relationship Id="rId13" Type="http://schemas.openxmlformats.org/officeDocument/2006/relationships/tags" Target="../tags/tag950.xml"/><Relationship Id="rId18" Type="http://schemas.openxmlformats.org/officeDocument/2006/relationships/slideLayout" Target="../slideLayouts/slideLayout7.xml"/><Relationship Id="rId3" Type="http://schemas.openxmlformats.org/officeDocument/2006/relationships/tags" Target="../tags/tag940.xml"/><Relationship Id="rId7" Type="http://schemas.openxmlformats.org/officeDocument/2006/relationships/tags" Target="../tags/tag944.xml"/><Relationship Id="rId12" Type="http://schemas.openxmlformats.org/officeDocument/2006/relationships/tags" Target="../tags/tag949.xml"/><Relationship Id="rId17" Type="http://schemas.openxmlformats.org/officeDocument/2006/relationships/tags" Target="../tags/tag954.xml"/><Relationship Id="rId2" Type="http://schemas.openxmlformats.org/officeDocument/2006/relationships/tags" Target="../tags/tag939.xml"/><Relationship Id="rId16" Type="http://schemas.openxmlformats.org/officeDocument/2006/relationships/tags" Target="../tags/tag953.xml"/><Relationship Id="rId1" Type="http://schemas.openxmlformats.org/officeDocument/2006/relationships/tags" Target="../tags/tag938.xml"/><Relationship Id="rId6" Type="http://schemas.openxmlformats.org/officeDocument/2006/relationships/tags" Target="../tags/tag943.xml"/><Relationship Id="rId11" Type="http://schemas.openxmlformats.org/officeDocument/2006/relationships/tags" Target="../tags/tag948.xml"/><Relationship Id="rId5" Type="http://schemas.openxmlformats.org/officeDocument/2006/relationships/tags" Target="../tags/tag942.xml"/><Relationship Id="rId15" Type="http://schemas.openxmlformats.org/officeDocument/2006/relationships/tags" Target="../tags/tag952.xml"/><Relationship Id="rId10" Type="http://schemas.openxmlformats.org/officeDocument/2006/relationships/tags" Target="../tags/tag947.xml"/><Relationship Id="rId19" Type="http://schemas.openxmlformats.org/officeDocument/2006/relationships/image" Target="../media/image4.tmp"/><Relationship Id="rId4" Type="http://schemas.openxmlformats.org/officeDocument/2006/relationships/tags" Target="../tags/tag941.xml"/><Relationship Id="rId9" Type="http://schemas.openxmlformats.org/officeDocument/2006/relationships/tags" Target="../tags/tag946.xml"/><Relationship Id="rId14" Type="http://schemas.openxmlformats.org/officeDocument/2006/relationships/tags" Target="../tags/tag951.xml"/></Relationships>
</file>

<file path=ppt/slides/_rels/slide3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8" Type="http://schemas.openxmlformats.org/officeDocument/2006/relationships/tags" Target="../tags/tag962.xml"/><Relationship Id="rId13" Type="http://schemas.openxmlformats.org/officeDocument/2006/relationships/tags" Target="../tags/tag967.xml"/><Relationship Id="rId18" Type="http://schemas.openxmlformats.org/officeDocument/2006/relationships/slideLayout" Target="../slideLayouts/slideLayout7.xml"/><Relationship Id="rId3" Type="http://schemas.openxmlformats.org/officeDocument/2006/relationships/tags" Target="../tags/tag957.xml"/><Relationship Id="rId7" Type="http://schemas.openxmlformats.org/officeDocument/2006/relationships/tags" Target="../tags/tag961.xml"/><Relationship Id="rId12" Type="http://schemas.openxmlformats.org/officeDocument/2006/relationships/tags" Target="../tags/tag966.xml"/><Relationship Id="rId17" Type="http://schemas.openxmlformats.org/officeDocument/2006/relationships/tags" Target="../tags/tag971.xml"/><Relationship Id="rId2" Type="http://schemas.openxmlformats.org/officeDocument/2006/relationships/tags" Target="../tags/tag956.xml"/><Relationship Id="rId16" Type="http://schemas.openxmlformats.org/officeDocument/2006/relationships/tags" Target="../tags/tag970.xml"/><Relationship Id="rId1" Type="http://schemas.openxmlformats.org/officeDocument/2006/relationships/tags" Target="../tags/tag955.xml"/><Relationship Id="rId6" Type="http://schemas.openxmlformats.org/officeDocument/2006/relationships/tags" Target="../tags/tag960.xml"/><Relationship Id="rId11" Type="http://schemas.openxmlformats.org/officeDocument/2006/relationships/tags" Target="../tags/tag965.xml"/><Relationship Id="rId5" Type="http://schemas.openxmlformats.org/officeDocument/2006/relationships/tags" Target="../tags/tag959.xml"/><Relationship Id="rId15" Type="http://schemas.openxmlformats.org/officeDocument/2006/relationships/tags" Target="../tags/tag969.xml"/><Relationship Id="rId10" Type="http://schemas.openxmlformats.org/officeDocument/2006/relationships/tags" Target="../tags/tag964.xml"/><Relationship Id="rId19" Type="http://schemas.openxmlformats.org/officeDocument/2006/relationships/image" Target="../media/image4.tmp"/><Relationship Id="rId4" Type="http://schemas.openxmlformats.org/officeDocument/2006/relationships/tags" Target="../tags/tag958.xml"/><Relationship Id="rId9" Type="http://schemas.openxmlformats.org/officeDocument/2006/relationships/tags" Target="../tags/tag963.xml"/><Relationship Id="rId14" Type="http://schemas.openxmlformats.org/officeDocument/2006/relationships/tags" Target="../tags/tag968.xml"/></Relationships>
</file>

<file path=ppt/slides/_rels/slide3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log.csdn.net/xcsxchen/article/details/106722670" TargetMode="Externa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02.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03.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207.xml"/><Relationship Id="rId7" Type="http://schemas.openxmlformats.org/officeDocument/2006/relationships/image" Target="../media/image134.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wmf"/><Relationship Id="rId4" Type="http://schemas.openxmlformats.org/officeDocument/2006/relationships/image" Target="../media/image2.wmf"/></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208.xml"/><Relationship Id="rId7" Type="http://schemas.openxmlformats.org/officeDocument/2006/relationships/image" Target="../media/image134.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image" Target="../media/image2.wmf"/></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12.xml"/><Relationship Id="rId1" Type="http://schemas.openxmlformats.org/officeDocument/2006/relationships/slideLayout" Target="../slideLayouts/slideLayout6.xml"/><Relationship Id="rId4" Type="http://schemas.openxmlformats.org/officeDocument/2006/relationships/image" Target="../media/image2.wmf"/></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14.xml"/><Relationship Id="rId1" Type="http://schemas.openxmlformats.org/officeDocument/2006/relationships/slideLayout" Target="../slideLayouts/slideLayout6.xml"/><Relationship Id="rId4" Type="http://schemas.openxmlformats.org/officeDocument/2006/relationships/image" Target="../media/image135.wmf"/></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27.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228.xml"/><Relationship Id="rId7" Type="http://schemas.openxmlformats.org/officeDocument/2006/relationships/image" Target="../media/image137.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3.wmf"/><Relationship Id="rId5" Type="http://schemas.openxmlformats.org/officeDocument/2006/relationships/image" Target="../media/image136.wmf"/><Relationship Id="rId4" Type="http://schemas.openxmlformats.org/officeDocument/2006/relationships/oleObject" Target="../embeddings/oleObject3.bin"/></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236.xml"/><Relationship Id="rId7" Type="http://schemas.openxmlformats.org/officeDocument/2006/relationships/image" Target="../media/image3.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36.wmf"/><Relationship Id="rId5" Type="http://schemas.openxmlformats.org/officeDocument/2006/relationships/oleObject" Target="../embeddings/oleObject4.bin"/><Relationship Id="rId4" Type="http://schemas.openxmlformats.org/officeDocument/2006/relationships/image" Target="../media/image2.wmf"/></Relationships>
</file>

<file path=ppt/slides/_rels/slide481.xml.rels><?xml version="1.0" encoding="UTF-8" standalone="yes"?>
<Relationships xmlns="http://schemas.openxmlformats.org/package/2006/relationships"><Relationship Id="rId3" Type="http://schemas.openxmlformats.org/officeDocument/2006/relationships/notesSlide" Target="../notesSlides/notesSlide237.xml"/><Relationship Id="rId7" Type="http://schemas.openxmlformats.org/officeDocument/2006/relationships/image" Target="../media/image3.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36.wmf"/><Relationship Id="rId5" Type="http://schemas.openxmlformats.org/officeDocument/2006/relationships/oleObject" Target="../embeddings/oleObject5.bin"/><Relationship Id="rId4" Type="http://schemas.openxmlformats.org/officeDocument/2006/relationships/image" Target="../media/image2.wmf"/></Relationships>
</file>

<file path=ppt/slides/_rels/slide48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241.xml"/><Relationship Id="rId7" Type="http://schemas.openxmlformats.org/officeDocument/2006/relationships/image" Target="../media/image2.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35.wmf"/><Relationship Id="rId5" Type="http://schemas.openxmlformats.org/officeDocument/2006/relationships/image" Target="../media/image136.wmf"/><Relationship Id="rId4" Type="http://schemas.openxmlformats.org/officeDocument/2006/relationships/oleObject" Target="../embeddings/oleObject6.bin"/></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8" Type="http://schemas.openxmlformats.org/officeDocument/2006/relationships/tags" Target="../tags/tag979.xml"/><Relationship Id="rId13" Type="http://schemas.openxmlformats.org/officeDocument/2006/relationships/tags" Target="../tags/tag984.xml"/><Relationship Id="rId18" Type="http://schemas.openxmlformats.org/officeDocument/2006/relationships/slideLayout" Target="../slideLayouts/slideLayout7.xml"/><Relationship Id="rId3" Type="http://schemas.openxmlformats.org/officeDocument/2006/relationships/tags" Target="../tags/tag974.xml"/><Relationship Id="rId7" Type="http://schemas.openxmlformats.org/officeDocument/2006/relationships/tags" Target="../tags/tag978.xml"/><Relationship Id="rId12" Type="http://schemas.openxmlformats.org/officeDocument/2006/relationships/tags" Target="../tags/tag983.xml"/><Relationship Id="rId17" Type="http://schemas.openxmlformats.org/officeDocument/2006/relationships/tags" Target="../tags/tag988.xml"/><Relationship Id="rId2" Type="http://schemas.openxmlformats.org/officeDocument/2006/relationships/tags" Target="../tags/tag973.xml"/><Relationship Id="rId16" Type="http://schemas.openxmlformats.org/officeDocument/2006/relationships/tags" Target="../tags/tag987.xml"/><Relationship Id="rId20" Type="http://schemas.openxmlformats.org/officeDocument/2006/relationships/image" Target="../media/image4.tmp"/><Relationship Id="rId1" Type="http://schemas.openxmlformats.org/officeDocument/2006/relationships/tags" Target="../tags/tag972.xml"/><Relationship Id="rId6" Type="http://schemas.openxmlformats.org/officeDocument/2006/relationships/tags" Target="../tags/tag977.xml"/><Relationship Id="rId11" Type="http://schemas.openxmlformats.org/officeDocument/2006/relationships/tags" Target="../tags/tag982.xml"/><Relationship Id="rId5" Type="http://schemas.openxmlformats.org/officeDocument/2006/relationships/tags" Target="../tags/tag976.xml"/><Relationship Id="rId15" Type="http://schemas.openxmlformats.org/officeDocument/2006/relationships/tags" Target="../tags/tag986.xml"/><Relationship Id="rId10" Type="http://schemas.openxmlformats.org/officeDocument/2006/relationships/tags" Target="../tags/tag981.xml"/><Relationship Id="rId19" Type="http://schemas.openxmlformats.org/officeDocument/2006/relationships/image" Target="../media/image141.png"/><Relationship Id="rId4" Type="http://schemas.openxmlformats.org/officeDocument/2006/relationships/tags" Target="../tags/tag975.xml"/><Relationship Id="rId9" Type="http://schemas.openxmlformats.org/officeDocument/2006/relationships/tags" Target="../tags/tag980.xml"/><Relationship Id="rId14" Type="http://schemas.openxmlformats.org/officeDocument/2006/relationships/tags" Target="../tags/tag985.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44.emf"/><Relationship Id="rId5" Type="http://schemas.openxmlformats.org/officeDocument/2006/relationships/oleObject" Target="../embeddings/oleObject8.bin"/><Relationship Id="rId4" Type="http://schemas.openxmlformats.org/officeDocument/2006/relationships/image" Target="../media/image143.emf"/><Relationship Id="rId9" Type="http://schemas.openxmlformats.org/officeDocument/2006/relationships/image" Target="../media/image142.wmf"/></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wmf"/><Relationship Id="rId1" Type="http://schemas.openxmlformats.org/officeDocument/2006/relationships/slideLayout" Target="../slideLayouts/slideLayout6.xml"/><Relationship Id="rId4" Type="http://schemas.openxmlformats.org/officeDocument/2006/relationships/image" Target="../media/image142.wmf"/></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wmf"/><Relationship Id="rId1" Type="http://schemas.openxmlformats.org/officeDocument/2006/relationships/slideLayout" Target="../slideLayouts/slideLayout6.xml"/><Relationship Id="rId4" Type="http://schemas.openxmlformats.org/officeDocument/2006/relationships/image" Target="../media/image142.wmf"/></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8" Type="http://schemas.openxmlformats.org/officeDocument/2006/relationships/tags" Target="../tags/tag996.xml"/><Relationship Id="rId3" Type="http://schemas.openxmlformats.org/officeDocument/2006/relationships/tags" Target="../tags/tag991.xml"/><Relationship Id="rId7" Type="http://schemas.openxmlformats.org/officeDocument/2006/relationships/tags" Target="../tags/tag995.xml"/><Relationship Id="rId12" Type="http://schemas.openxmlformats.org/officeDocument/2006/relationships/image" Target="../media/image4.tmp"/><Relationship Id="rId2" Type="http://schemas.openxmlformats.org/officeDocument/2006/relationships/tags" Target="../tags/tag990.xml"/><Relationship Id="rId1" Type="http://schemas.openxmlformats.org/officeDocument/2006/relationships/tags" Target="../tags/tag989.xml"/><Relationship Id="rId6" Type="http://schemas.openxmlformats.org/officeDocument/2006/relationships/tags" Target="../tags/tag994.xml"/><Relationship Id="rId11" Type="http://schemas.openxmlformats.org/officeDocument/2006/relationships/slideLayout" Target="../slideLayouts/slideLayout7.xml"/><Relationship Id="rId5" Type="http://schemas.openxmlformats.org/officeDocument/2006/relationships/tags" Target="../tags/tag993.xml"/><Relationship Id="rId10" Type="http://schemas.openxmlformats.org/officeDocument/2006/relationships/tags" Target="../tags/tag998.xml"/><Relationship Id="rId4" Type="http://schemas.openxmlformats.org/officeDocument/2006/relationships/tags" Target="../tags/tag992.xml"/><Relationship Id="rId9" Type="http://schemas.openxmlformats.org/officeDocument/2006/relationships/tags" Target="../tags/tag997.xml"/></Relationships>
</file>

<file path=ppt/slides/_rels/slide513.xml.rels><?xml version="1.0" encoding="UTF-8" standalone="yes"?>
<Relationships xmlns="http://schemas.openxmlformats.org/package/2006/relationships"><Relationship Id="rId8" Type="http://schemas.openxmlformats.org/officeDocument/2006/relationships/tags" Target="../tags/tag1006.xml"/><Relationship Id="rId3" Type="http://schemas.openxmlformats.org/officeDocument/2006/relationships/tags" Target="../tags/tag1001.xml"/><Relationship Id="rId7" Type="http://schemas.openxmlformats.org/officeDocument/2006/relationships/tags" Target="../tags/tag1005.xml"/><Relationship Id="rId12" Type="http://schemas.openxmlformats.org/officeDocument/2006/relationships/image" Target="../media/image4.tmp"/><Relationship Id="rId2" Type="http://schemas.openxmlformats.org/officeDocument/2006/relationships/tags" Target="../tags/tag1000.xml"/><Relationship Id="rId1" Type="http://schemas.openxmlformats.org/officeDocument/2006/relationships/tags" Target="../tags/tag999.xml"/><Relationship Id="rId6" Type="http://schemas.openxmlformats.org/officeDocument/2006/relationships/tags" Target="../tags/tag1004.xml"/><Relationship Id="rId11" Type="http://schemas.openxmlformats.org/officeDocument/2006/relationships/slideLayout" Target="../slideLayouts/slideLayout7.xml"/><Relationship Id="rId5" Type="http://schemas.openxmlformats.org/officeDocument/2006/relationships/tags" Target="../tags/tag1003.xml"/><Relationship Id="rId10" Type="http://schemas.openxmlformats.org/officeDocument/2006/relationships/tags" Target="../tags/tag1008.xml"/><Relationship Id="rId4" Type="http://schemas.openxmlformats.org/officeDocument/2006/relationships/tags" Target="../tags/tag1002.xml"/><Relationship Id="rId9" Type="http://schemas.openxmlformats.org/officeDocument/2006/relationships/tags" Target="../tags/tag1007.xml"/></Relationships>
</file>

<file path=ppt/slides/_rels/slide5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69.xml"/></Relationships>
</file>

<file path=ppt/slides/_rels/slide57.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slideLayout" Target="../slideLayouts/slideLayout7.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 Type="http://schemas.openxmlformats.org/officeDocument/2006/relationships/tags" Target="../tags/tag71.xml"/><Relationship Id="rId16" Type="http://schemas.openxmlformats.org/officeDocument/2006/relationships/tags" Target="../tags/tag85.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tags" Target="../tags/tag84.xml"/><Relationship Id="rId10" Type="http://schemas.openxmlformats.org/officeDocument/2006/relationships/tags" Target="../tags/tag79.xml"/><Relationship Id="rId19" Type="http://schemas.openxmlformats.org/officeDocument/2006/relationships/image" Target="../media/image4.tmp"/><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slideLayout" Target="../slideLayouts/slideLayout7.xml"/><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 Type="http://schemas.openxmlformats.org/officeDocument/2006/relationships/tags" Target="../tags/tag89.xml"/><Relationship Id="rId16" Type="http://schemas.openxmlformats.org/officeDocument/2006/relationships/tags" Target="../tags/tag103.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image" Target="../media/image4.tmp"/><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8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8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8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blog.csdn.net/yushengjian/article/details/50625825" TargetMode="External"/><Relationship Id="rId2" Type="http://schemas.openxmlformats.org/officeDocument/2006/relationships/hyperlink" Target="https://blog.csdn.net/weixin_42747982/article/details/82669612"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mn-lt"/>
              </a:rPr>
              <a:t>第 </a:t>
            </a:r>
            <a:r>
              <a:rPr lang="en-US" altLang="zh-CN" dirty="0" smtClean="0">
                <a:latin typeface="+mn-lt"/>
              </a:rPr>
              <a:t>4 </a:t>
            </a:r>
            <a:r>
              <a:rPr lang="zh-CN" altLang="en-US" dirty="0">
                <a:latin typeface="+mn-lt"/>
              </a:rPr>
              <a:t>章 </a:t>
            </a:r>
            <a:r>
              <a:rPr lang="zh-CN" altLang="en-US" dirty="0" smtClean="0">
                <a:latin typeface="+mn-lt"/>
              </a:rPr>
              <a:t> 网络层</a:t>
            </a:r>
            <a:endParaRPr lang="zh-CN" altLang="en-US" dirty="0">
              <a:latin typeface="+mn-lt"/>
            </a:endParaRPr>
          </a:p>
        </p:txBody>
      </p:sp>
      <p:sp>
        <p:nvSpPr>
          <p:cNvPr id="2" name="文本框 1"/>
          <p:cNvSpPr txBox="1"/>
          <p:nvPr/>
        </p:nvSpPr>
        <p:spPr>
          <a:xfrm>
            <a:off x="1064568" y="3789040"/>
            <a:ext cx="9033242" cy="2215991"/>
          </a:xfrm>
          <a:prstGeom prst="rect">
            <a:avLst/>
          </a:prstGeom>
          <a:noFill/>
        </p:spPr>
        <p:txBody>
          <a:bodyPr wrap="none" rtlCol="0">
            <a:spAutoFit/>
          </a:bodyPr>
          <a:lstStyle/>
          <a:p>
            <a:r>
              <a:rPr lang="zh-CN" altLang="en-US" sz="13800" dirty="0" smtClean="0">
                <a:solidFill>
                  <a:srgbClr val="FF0000"/>
                </a:solidFill>
              </a:rPr>
              <a:t>重点！！！</a:t>
            </a:r>
            <a:endParaRPr lang="zh-CN" altLang="en-US" sz="13800" dirty="0">
              <a:solidFill>
                <a:srgbClr val="FF0000"/>
              </a:solidFill>
            </a:endParaRPr>
          </a:p>
        </p:txBody>
      </p:sp>
      <p:sp>
        <p:nvSpPr>
          <p:cNvPr id="3" name="矩形 2"/>
          <p:cNvSpPr/>
          <p:nvPr/>
        </p:nvSpPr>
        <p:spPr>
          <a:xfrm>
            <a:off x="2476500" y="3105835"/>
            <a:ext cx="4953000" cy="923330"/>
          </a:xfrm>
          <a:prstGeom prst="rect">
            <a:avLst/>
          </a:prstGeom>
        </p:spPr>
        <p:txBody>
          <a:bodyPr>
            <a:spAutoFit/>
          </a:bodyPr>
          <a:lstStyle/>
          <a:p>
            <a:r>
              <a:rPr lang="zh-CN" altLang="en-US" dirty="0">
                <a:hlinkClick r:id="rId3"/>
              </a:rPr>
              <a:t>https://blog.csdn.net/xcsxchen/article/details/</a:t>
            </a:r>
            <a:r>
              <a:rPr lang="zh-CN" altLang="en-US" dirty="0" smtClean="0">
                <a:hlinkClick r:id="rId3"/>
              </a:rPr>
              <a:t>106722670</a:t>
            </a:r>
            <a:endParaRPr lang="en-US" altLang="zh-CN" dirty="0" smtClean="0"/>
          </a:p>
          <a:p>
            <a:endParaRPr lang="zh-CN" altLang="en-US" dirty="0"/>
          </a:p>
        </p:txBody>
      </p:sp>
      <p:sp>
        <p:nvSpPr>
          <p:cNvPr id="5" name="矩形 4"/>
          <p:cNvSpPr/>
          <p:nvPr/>
        </p:nvSpPr>
        <p:spPr>
          <a:xfrm>
            <a:off x="3224808" y="548680"/>
            <a:ext cx="3651962" cy="830997"/>
          </a:xfrm>
          <a:prstGeom prst="rect">
            <a:avLst/>
          </a:prstGeom>
        </p:spPr>
        <p:txBody>
          <a:bodyPr wrap="none">
            <a:spAutoFit/>
          </a:bodyPr>
          <a:lstStyle/>
          <a:p>
            <a:r>
              <a:rPr lang="zh-CN" altLang="en-US" sz="2400" b="1" dirty="0">
                <a:solidFill>
                  <a:srgbClr val="FF0000"/>
                </a:solidFill>
                <a:hlinkClick r:id="rId4"/>
              </a:rPr>
              <a:t>http://oxoyo.co/XBoard</a:t>
            </a:r>
            <a:r>
              <a:rPr lang="zh-CN" altLang="en-US" sz="2400" b="1" dirty="0" smtClean="0">
                <a:solidFill>
                  <a:srgbClr val="FF0000"/>
                </a:solidFill>
                <a:hlinkClick r:id="rId4"/>
              </a:rPr>
              <a:t>/</a:t>
            </a:r>
            <a:endParaRPr lang="en-US" altLang="zh-CN" sz="2400" b="1" dirty="0" smtClean="0">
              <a:solidFill>
                <a:srgbClr val="FF0000"/>
              </a:solidFill>
            </a:endParaRPr>
          </a:p>
          <a:p>
            <a:endParaRPr lang="zh-CN" altLang="en-US" sz="2400" b="1" dirty="0">
              <a:solidFill>
                <a:srgbClr val="FF0000"/>
              </a:solidFill>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a:t>数据报服务</a:t>
            </a:r>
          </a:p>
        </p:txBody>
      </p:sp>
      <p:grpSp>
        <p:nvGrpSpPr>
          <p:cNvPr id="3" name="组合 2"/>
          <p:cNvGrpSpPr/>
          <p:nvPr/>
        </p:nvGrpSpPr>
        <p:grpSpPr>
          <a:xfrm>
            <a:off x="704528" y="1772816"/>
            <a:ext cx="8568952" cy="3187516"/>
            <a:chOff x="704528" y="1772816"/>
            <a:chExt cx="8568952" cy="3187516"/>
          </a:xfrm>
        </p:grpSpPr>
        <p:sp>
          <p:nvSpPr>
            <p:cNvPr id="74" name="Rectangle 2"/>
            <p:cNvSpPr>
              <a:spLocks noChangeArrowheads="1"/>
            </p:cNvSpPr>
            <p:nvPr/>
          </p:nvSpPr>
          <p:spPr bwMode="auto">
            <a:xfrm>
              <a:off x="7698556" y="2536404"/>
              <a:ext cx="1414421" cy="320675"/>
            </a:xfrm>
            <a:prstGeom prst="rect">
              <a:avLst/>
            </a:prstGeom>
            <a:solidFill>
              <a:srgbClr val="FFCF0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5" name="Text Box 3"/>
            <p:cNvSpPr txBox="1">
              <a:spLocks noChangeArrowheads="1"/>
            </p:cNvSpPr>
            <p:nvPr/>
          </p:nvSpPr>
          <p:spPr bwMode="auto">
            <a:xfrm>
              <a:off x="7592838" y="1845841"/>
              <a:ext cx="168064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应用层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运输层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网络层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数据链路层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物理层</a:t>
              </a:r>
            </a:p>
          </p:txBody>
        </p:sp>
        <p:sp>
          <p:nvSpPr>
            <p:cNvPr id="76" name="Rectangle 4"/>
            <p:cNvSpPr>
              <a:spLocks noChangeArrowheads="1"/>
            </p:cNvSpPr>
            <p:nvPr/>
          </p:nvSpPr>
          <p:spPr bwMode="auto">
            <a:xfrm>
              <a:off x="808658" y="2447504"/>
              <a:ext cx="1414421" cy="320675"/>
            </a:xfrm>
            <a:prstGeom prst="rect">
              <a:avLst/>
            </a:prstGeom>
            <a:solidFill>
              <a:srgbClr val="FFCF0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7" name="Text Box 5"/>
            <p:cNvSpPr txBox="1">
              <a:spLocks noChangeArrowheads="1"/>
            </p:cNvSpPr>
            <p:nvPr/>
          </p:nvSpPr>
          <p:spPr bwMode="auto">
            <a:xfrm>
              <a:off x="704528" y="1772816"/>
              <a:ext cx="168064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应用层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运输层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网络层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数据链路层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物理层</a:t>
              </a:r>
            </a:p>
          </p:txBody>
        </p:sp>
        <p:sp>
          <p:nvSpPr>
            <p:cNvPr id="78" name="Line 7"/>
            <p:cNvSpPr>
              <a:spLocks noChangeShapeType="1"/>
            </p:cNvSpPr>
            <p:nvPr/>
          </p:nvSpPr>
          <p:spPr bwMode="auto">
            <a:xfrm>
              <a:off x="5012506" y="2060154"/>
              <a:ext cx="53975" cy="58102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9" name="AutoShape 8"/>
            <p:cNvSpPr>
              <a:spLocks noChangeArrowheads="1"/>
            </p:cNvSpPr>
            <p:nvPr/>
          </p:nvSpPr>
          <p:spPr bwMode="auto">
            <a:xfrm>
              <a:off x="4144144" y="3226966"/>
              <a:ext cx="636587" cy="627063"/>
            </a:xfrm>
            <a:prstGeom prst="irregularSeal2">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0" name="Line 9"/>
            <p:cNvSpPr>
              <a:spLocks noChangeShapeType="1"/>
            </p:cNvSpPr>
            <p:nvPr/>
          </p:nvSpPr>
          <p:spPr bwMode="auto">
            <a:xfrm>
              <a:off x="2553469" y="2958679"/>
              <a:ext cx="477837" cy="26828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1" name="Rectangle 10"/>
            <p:cNvSpPr>
              <a:spLocks noChangeArrowheads="1"/>
            </p:cNvSpPr>
            <p:nvPr/>
          </p:nvSpPr>
          <p:spPr bwMode="auto">
            <a:xfrm>
              <a:off x="788020" y="1836316"/>
              <a:ext cx="1452405" cy="1512888"/>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2" name="Line 11"/>
            <p:cNvSpPr>
              <a:spLocks noChangeShapeType="1"/>
            </p:cNvSpPr>
            <p:nvPr/>
          </p:nvSpPr>
          <p:spPr bwMode="auto">
            <a:xfrm>
              <a:off x="788020" y="2158579"/>
              <a:ext cx="145240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3" name="Line 12"/>
            <p:cNvSpPr>
              <a:spLocks noChangeShapeType="1"/>
            </p:cNvSpPr>
            <p:nvPr/>
          </p:nvSpPr>
          <p:spPr bwMode="auto">
            <a:xfrm>
              <a:off x="788020" y="2457029"/>
              <a:ext cx="145240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4" name="Line 13"/>
            <p:cNvSpPr>
              <a:spLocks noChangeShapeType="1"/>
            </p:cNvSpPr>
            <p:nvPr/>
          </p:nvSpPr>
          <p:spPr bwMode="auto">
            <a:xfrm>
              <a:off x="788020" y="2755479"/>
              <a:ext cx="145240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5" name="Line 14"/>
            <p:cNvSpPr>
              <a:spLocks noChangeShapeType="1"/>
            </p:cNvSpPr>
            <p:nvPr/>
          </p:nvSpPr>
          <p:spPr bwMode="auto">
            <a:xfrm>
              <a:off x="788020" y="3057104"/>
              <a:ext cx="145240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6" name="Rectangle 15"/>
            <p:cNvSpPr>
              <a:spLocks noChangeArrowheads="1"/>
            </p:cNvSpPr>
            <p:nvPr/>
          </p:nvSpPr>
          <p:spPr bwMode="auto">
            <a:xfrm>
              <a:off x="7679506" y="1925216"/>
              <a:ext cx="1450596" cy="1512888"/>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7" name="Line 16"/>
            <p:cNvSpPr>
              <a:spLocks noChangeShapeType="1"/>
            </p:cNvSpPr>
            <p:nvPr/>
          </p:nvSpPr>
          <p:spPr bwMode="auto">
            <a:xfrm>
              <a:off x="7679506" y="2247479"/>
              <a:ext cx="145059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8" name="Line 17"/>
            <p:cNvSpPr>
              <a:spLocks noChangeShapeType="1"/>
            </p:cNvSpPr>
            <p:nvPr/>
          </p:nvSpPr>
          <p:spPr bwMode="auto">
            <a:xfrm>
              <a:off x="7679506" y="2545929"/>
              <a:ext cx="145059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9" name="Line 18"/>
            <p:cNvSpPr>
              <a:spLocks noChangeShapeType="1"/>
            </p:cNvSpPr>
            <p:nvPr/>
          </p:nvSpPr>
          <p:spPr bwMode="auto">
            <a:xfrm>
              <a:off x="7679506" y="2844379"/>
              <a:ext cx="145059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0" name="Line 19"/>
            <p:cNvSpPr>
              <a:spLocks noChangeShapeType="1"/>
            </p:cNvSpPr>
            <p:nvPr/>
          </p:nvSpPr>
          <p:spPr bwMode="auto">
            <a:xfrm>
              <a:off x="7679506" y="3146004"/>
              <a:ext cx="145059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1" name="Text Box 20"/>
            <p:cNvSpPr txBox="1">
              <a:spLocks noChangeArrowheads="1"/>
            </p:cNvSpPr>
            <p:nvPr/>
          </p:nvSpPr>
          <p:spPr bwMode="auto">
            <a:xfrm>
              <a:off x="2394719" y="20125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pic>
          <p:nvPicPr>
            <p:cNvPr id="92"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5344" y="2390354"/>
              <a:ext cx="555625"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Line 22"/>
            <p:cNvSpPr>
              <a:spLocks noChangeShapeType="1"/>
            </p:cNvSpPr>
            <p:nvPr/>
          </p:nvSpPr>
          <p:spPr bwMode="auto">
            <a:xfrm>
              <a:off x="3348806" y="3226966"/>
              <a:ext cx="1511300" cy="6270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4" name="Line 23"/>
            <p:cNvSpPr>
              <a:spLocks noChangeShapeType="1"/>
            </p:cNvSpPr>
            <p:nvPr/>
          </p:nvSpPr>
          <p:spPr bwMode="auto">
            <a:xfrm flipV="1">
              <a:off x="3269431" y="2777704"/>
              <a:ext cx="1751013" cy="44926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5" name="Line 24"/>
            <p:cNvSpPr>
              <a:spLocks noChangeShapeType="1"/>
            </p:cNvSpPr>
            <p:nvPr/>
          </p:nvSpPr>
          <p:spPr bwMode="auto">
            <a:xfrm>
              <a:off x="5177606" y="2777704"/>
              <a:ext cx="1433513" cy="53816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6" name="Line 25"/>
            <p:cNvSpPr>
              <a:spLocks noChangeShapeType="1"/>
            </p:cNvSpPr>
            <p:nvPr/>
          </p:nvSpPr>
          <p:spPr bwMode="auto">
            <a:xfrm flipV="1">
              <a:off x="5020444" y="3406354"/>
              <a:ext cx="1590675" cy="4476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7" name="Line 26"/>
            <p:cNvSpPr>
              <a:spLocks noChangeShapeType="1"/>
            </p:cNvSpPr>
            <p:nvPr/>
          </p:nvSpPr>
          <p:spPr bwMode="auto">
            <a:xfrm flipV="1">
              <a:off x="6688906" y="2958679"/>
              <a:ext cx="636588" cy="35718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98" name="Group 27"/>
            <p:cNvGrpSpPr/>
            <p:nvPr/>
          </p:nvGrpSpPr>
          <p:grpSpPr bwMode="auto">
            <a:xfrm>
              <a:off x="7087369" y="2012529"/>
              <a:ext cx="555625" cy="1077912"/>
              <a:chOff x="5284" y="1002"/>
              <a:chExt cx="317" cy="545"/>
            </a:xfrm>
          </p:grpSpPr>
          <p:sp>
            <p:nvSpPr>
              <p:cNvPr id="99" name="Text Box 28"/>
              <p:cNvSpPr txBox="1">
                <a:spLocks noChangeArrowheads="1"/>
              </p:cNvSpPr>
              <p:nvPr/>
            </p:nvSpPr>
            <p:spPr bwMode="auto">
              <a:xfrm>
                <a:off x="5284" y="1002"/>
                <a:ext cx="30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 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pic>
            <p:nvPicPr>
              <p:cNvPr id="100" name="Picture 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 y="1207"/>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Line 30"/>
            <p:cNvSpPr>
              <a:spLocks noChangeShapeType="1"/>
            </p:cNvSpPr>
            <p:nvPr/>
          </p:nvSpPr>
          <p:spPr bwMode="auto">
            <a:xfrm flipV="1">
              <a:off x="3269431" y="1971254"/>
              <a:ext cx="1670050" cy="116681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2" name="Line 31"/>
            <p:cNvSpPr>
              <a:spLocks noChangeShapeType="1"/>
            </p:cNvSpPr>
            <p:nvPr/>
          </p:nvSpPr>
          <p:spPr bwMode="auto">
            <a:xfrm>
              <a:off x="5098231" y="1971254"/>
              <a:ext cx="1590675" cy="125571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03" name="Picture 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2881" y="3047579"/>
              <a:ext cx="574675"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4" name="Picture 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0731" y="2599904"/>
              <a:ext cx="57626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5"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1981" y="3676229"/>
              <a:ext cx="574675"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6"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1406" y="3138066"/>
              <a:ext cx="576263"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7" name="Picture 3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769" y="1791866"/>
              <a:ext cx="576262"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8" name="Group 37"/>
            <p:cNvGrpSpPr/>
            <p:nvPr/>
          </p:nvGrpSpPr>
          <p:grpSpPr bwMode="auto">
            <a:xfrm rot="1386369">
              <a:off x="2632844" y="3136479"/>
              <a:ext cx="300037" cy="130175"/>
              <a:chOff x="2064" y="1776"/>
              <a:chExt cx="171" cy="66"/>
            </a:xfrm>
          </p:grpSpPr>
          <p:sp>
            <p:nvSpPr>
              <p:cNvPr id="109" name="Rectangle 38"/>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0" name="Line 39"/>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11" name="Group 40"/>
            <p:cNvGrpSpPr/>
            <p:nvPr/>
          </p:nvGrpSpPr>
          <p:grpSpPr bwMode="auto">
            <a:xfrm rot="-875997">
              <a:off x="5496694" y="3495254"/>
              <a:ext cx="300037" cy="130175"/>
              <a:chOff x="2064" y="1776"/>
              <a:chExt cx="171" cy="66"/>
            </a:xfrm>
          </p:grpSpPr>
          <p:sp>
            <p:nvSpPr>
              <p:cNvPr id="112" name="Rectangle 41"/>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3" name="Line 42"/>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14" name="Group 43"/>
            <p:cNvGrpSpPr/>
            <p:nvPr/>
          </p:nvGrpSpPr>
          <p:grpSpPr bwMode="auto">
            <a:xfrm rot="-1515501">
              <a:off x="6849244" y="2958679"/>
              <a:ext cx="300037" cy="130175"/>
              <a:chOff x="2064" y="1776"/>
              <a:chExt cx="171" cy="66"/>
            </a:xfrm>
          </p:grpSpPr>
          <p:sp>
            <p:nvSpPr>
              <p:cNvPr id="115" name="Rectangle 44"/>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6" name="Line 45"/>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17" name="Group 46"/>
            <p:cNvGrpSpPr/>
            <p:nvPr/>
          </p:nvGrpSpPr>
          <p:grpSpPr bwMode="auto">
            <a:xfrm rot="-1937444">
              <a:off x="3906019" y="2330029"/>
              <a:ext cx="300037" cy="130175"/>
              <a:chOff x="2064" y="1776"/>
              <a:chExt cx="171" cy="66"/>
            </a:xfrm>
          </p:grpSpPr>
          <p:sp>
            <p:nvSpPr>
              <p:cNvPr id="118" name="Rectangle 47"/>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9" name="Line 48"/>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0" name="Group 49"/>
            <p:cNvGrpSpPr/>
            <p:nvPr/>
          </p:nvGrpSpPr>
          <p:grpSpPr bwMode="auto">
            <a:xfrm rot="2078388">
              <a:off x="5576069" y="2239541"/>
              <a:ext cx="300037" cy="131763"/>
              <a:chOff x="2064" y="1776"/>
              <a:chExt cx="171" cy="66"/>
            </a:xfrm>
          </p:grpSpPr>
          <p:sp>
            <p:nvSpPr>
              <p:cNvPr id="121" name="Rectangle 50"/>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2" name="Line 51"/>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3" name="Group 52"/>
            <p:cNvGrpSpPr/>
            <p:nvPr/>
          </p:nvGrpSpPr>
          <p:grpSpPr bwMode="auto">
            <a:xfrm rot="1117181">
              <a:off x="4302894" y="3495254"/>
              <a:ext cx="300037" cy="130175"/>
              <a:chOff x="2064" y="1776"/>
              <a:chExt cx="171" cy="66"/>
            </a:xfrm>
          </p:grpSpPr>
          <p:sp>
            <p:nvSpPr>
              <p:cNvPr id="124" name="Rectangle 53"/>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5" name="Line 54"/>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6" name="Group 55"/>
            <p:cNvGrpSpPr/>
            <p:nvPr/>
          </p:nvGrpSpPr>
          <p:grpSpPr bwMode="auto">
            <a:xfrm rot="-930274">
              <a:off x="4401319" y="2688804"/>
              <a:ext cx="298450" cy="130175"/>
              <a:chOff x="2064" y="1776"/>
              <a:chExt cx="171" cy="66"/>
            </a:xfrm>
          </p:grpSpPr>
          <p:sp>
            <p:nvSpPr>
              <p:cNvPr id="127" name="Rectangle 56"/>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8" name="Line 57"/>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29" name="Group 58"/>
            <p:cNvGrpSpPr/>
            <p:nvPr/>
          </p:nvGrpSpPr>
          <p:grpSpPr bwMode="auto">
            <a:xfrm rot="1197535">
              <a:off x="3667894" y="3226966"/>
              <a:ext cx="300037" cy="130175"/>
              <a:chOff x="2064" y="1776"/>
              <a:chExt cx="171" cy="66"/>
            </a:xfrm>
          </p:grpSpPr>
          <p:sp>
            <p:nvSpPr>
              <p:cNvPr id="130" name="Rectangle 59"/>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1" name="Line 60"/>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32" name="Line 61"/>
            <p:cNvSpPr>
              <a:spLocks noChangeShapeType="1"/>
            </p:cNvSpPr>
            <p:nvPr/>
          </p:nvSpPr>
          <p:spPr bwMode="auto">
            <a:xfrm>
              <a:off x="1892920" y="2688804"/>
              <a:ext cx="700235" cy="484875"/>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33" name="Group 62"/>
            <p:cNvGrpSpPr/>
            <p:nvPr/>
          </p:nvGrpSpPr>
          <p:grpSpPr bwMode="auto">
            <a:xfrm rot="1022761">
              <a:off x="5734819" y="2866604"/>
              <a:ext cx="300037" cy="130175"/>
              <a:chOff x="2064" y="1776"/>
              <a:chExt cx="171" cy="66"/>
            </a:xfrm>
          </p:grpSpPr>
          <p:sp>
            <p:nvSpPr>
              <p:cNvPr id="134" name="Rectangle 63"/>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5" name="Line 64"/>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36" name="Line 65"/>
            <p:cNvSpPr>
              <a:spLocks noChangeShapeType="1"/>
            </p:cNvSpPr>
            <p:nvPr/>
          </p:nvSpPr>
          <p:spPr bwMode="auto">
            <a:xfrm flipV="1">
              <a:off x="6849244" y="2688804"/>
              <a:ext cx="1035050" cy="715962"/>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7" name="Text Box 66"/>
            <p:cNvSpPr txBox="1">
              <a:spLocks noChangeArrowheads="1"/>
            </p:cNvSpPr>
            <p:nvPr/>
          </p:nvSpPr>
          <p:spPr bwMode="auto">
            <a:xfrm>
              <a:off x="3194819" y="1952204"/>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IP </a:t>
              </a: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数据报</a:t>
              </a:r>
              <a:endParaRPr kumimoji="0" lang="zh-CN" altLang="en-US"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138" name="Text Box 67"/>
            <p:cNvSpPr txBox="1">
              <a:spLocks noChangeArrowheads="1"/>
            </p:cNvSpPr>
            <p:nvPr/>
          </p:nvSpPr>
          <p:spPr bwMode="auto">
            <a:xfrm>
              <a:off x="4685481" y="3204741"/>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丢失</a:t>
              </a:r>
              <a:endParaRPr kumimoji="0" lang="zh-CN" altLang="en-US" sz="20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grpSp>
          <p:nvGrpSpPr>
            <p:cNvPr id="139" name="Group 68"/>
            <p:cNvGrpSpPr/>
            <p:nvPr/>
          </p:nvGrpSpPr>
          <p:grpSpPr bwMode="auto">
            <a:xfrm rot="5035623">
              <a:off x="4979169" y="2299866"/>
              <a:ext cx="338138" cy="115887"/>
              <a:chOff x="2064" y="1776"/>
              <a:chExt cx="171" cy="66"/>
            </a:xfrm>
          </p:grpSpPr>
          <p:sp>
            <p:nvSpPr>
              <p:cNvPr id="140" name="Rectangle 69"/>
              <p:cNvSpPr>
                <a:spLocks noChangeArrowheads="1"/>
              </p:cNvSpPr>
              <p:nvPr/>
            </p:nvSpPr>
            <p:spPr bwMode="auto">
              <a:xfrm>
                <a:off x="2064" y="1776"/>
                <a:ext cx="90" cy="6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1" name="Line 70"/>
              <p:cNvSpPr>
                <a:spLocks noChangeShapeType="1"/>
              </p:cNvSpPr>
              <p:nvPr/>
            </p:nvSpPr>
            <p:spPr bwMode="auto">
              <a:xfrm flipV="1">
                <a:off x="2118" y="1808"/>
                <a:ext cx="117" cy="3"/>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42" name="Text Box 71"/>
            <p:cNvSpPr txBox="1">
              <a:spLocks noChangeArrowheads="1"/>
            </p:cNvSpPr>
            <p:nvPr/>
          </p:nvSpPr>
          <p:spPr bwMode="auto">
            <a:xfrm>
              <a:off x="1561281" y="4437112"/>
              <a:ext cx="7039106" cy="523220"/>
            </a:xfrm>
            <a:prstGeom prst="rect">
              <a:avLst/>
            </a:prstGeom>
            <a:solidFill>
              <a:srgbClr val="FFFF99"/>
            </a:solidFill>
            <a:ln w="9525">
              <a:solidFill>
                <a:srgbClr val="3333CC"/>
              </a:solidFill>
              <a:miter lim="800000"/>
            </a:ln>
            <a:effectLst>
              <a:outerShdw dist="35921" dir="2700000" algn="ctr" rotWithShape="0">
                <a:srgbClr val="1C1C1C"/>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1</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发送给 </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2</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的分组可能沿着不同路径传送</a:t>
              </a: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lgn="ctr"/>
            <a:r>
              <a:rPr lang="en-US" altLang="zh-CN"/>
              <a:t>ARP </a:t>
            </a:r>
            <a:r>
              <a:rPr lang="zh-CN" altLang="en-US"/>
              <a:t>高速缓存的作用</a:t>
            </a:r>
          </a:p>
        </p:txBody>
      </p:sp>
      <p:sp>
        <p:nvSpPr>
          <p:cNvPr id="221187" name="Rectangle 3"/>
          <p:cNvSpPr>
            <a:spLocks noGrp="1" noChangeArrowheads="1"/>
          </p:cNvSpPr>
          <p:nvPr>
            <p:ph idx="1"/>
          </p:nvPr>
        </p:nvSpPr>
        <p:spPr/>
        <p:txBody>
          <a:bodyPr/>
          <a:lstStyle/>
          <a:p>
            <a:pPr marL="342900" lvl="1" indent="-342900">
              <a:buClr>
                <a:srgbClr val="333399"/>
              </a:buClr>
              <a:buSzPct val="75000"/>
            </a:pPr>
            <a:r>
              <a:rPr lang="zh-CN" altLang="en-US" sz="3200" dirty="0">
                <a:solidFill>
                  <a:srgbClr val="FF0000"/>
                </a:solidFill>
              </a:rPr>
              <a:t>存放最近获得</a:t>
            </a:r>
            <a:r>
              <a:rPr lang="zh-CN" altLang="en-US" sz="3200" dirty="0" smtClean="0">
                <a:solidFill>
                  <a:srgbClr val="FF0000"/>
                </a:solidFill>
              </a:rPr>
              <a:t>的 </a:t>
            </a:r>
            <a:r>
              <a:rPr lang="en-US" altLang="zh-CN" sz="3200" dirty="0" smtClean="0">
                <a:solidFill>
                  <a:srgbClr val="FF0000"/>
                </a:solidFill>
              </a:rPr>
              <a:t>IP </a:t>
            </a:r>
            <a:r>
              <a:rPr lang="zh-CN" altLang="en-US" sz="3200" dirty="0" smtClean="0">
                <a:solidFill>
                  <a:srgbClr val="FF0000"/>
                </a:solidFill>
              </a:rPr>
              <a:t>地址到 </a:t>
            </a:r>
            <a:r>
              <a:rPr lang="en-US" altLang="zh-CN" sz="3200" dirty="0" smtClean="0">
                <a:solidFill>
                  <a:srgbClr val="FF0000"/>
                </a:solidFill>
              </a:rPr>
              <a:t>MAC </a:t>
            </a:r>
            <a:r>
              <a:rPr lang="zh-CN" altLang="en-US" sz="3200" dirty="0" smtClean="0">
                <a:solidFill>
                  <a:srgbClr val="FF0000"/>
                </a:solidFill>
              </a:rPr>
              <a:t>地址</a:t>
            </a:r>
            <a:r>
              <a:rPr lang="zh-CN" altLang="en-US" sz="3200" dirty="0">
                <a:solidFill>
                  <a:srgbClr val="FF0000"/>
                </a:solidFill>
              </a:rPr>
              <a:t>的绑定，以</a:t>
            </a:r>
            <a:r>
              <a:rPr lang="zh-CN" altLang="en-US" sz="3200" dirty="0" smtClean="0">
                <a:solidFill>
                  <a:srgbClr val="FF0000"/>
                </a:solidFill>
              </a:rPr>
              <a:t>减少 </a:t>
            </a:r>
            <a:r>
              <a:rPr lang="en-US" altLang="zh-CN" sz="3200" dirty="0" smtClean="0">
                <a:solidFill>
                  <a:srgbClr val="FF0000"/>
                </a:solidFill>
              </a:rPr>
              <a:t>ARP </a:t>
            </a:r>
            <a:r>
              <a:rPr lang="zh-CN" altLang="en-US" sz="3200" dirty="0" smtClean="0">
                <a:solidFill>
                  <a:srgbClr val="FF0000"/>
                </a:solidFill>
              </a:rPr>
              <a:t>广播</a:t>
            </a:r>
            <a:r>
              <a:rPr lang="zh-CN" altLang="en-US" sz="3200" dirty="0">
                <a:solidFill>
                  <a:srgbClr val="FF0000"/>
                </a:solidFill>
              </a:rPr>
              <a:t>的</a:t>
            </a:r>
            <a:r>
              <a:rPr lang="zh-CN" altLang="en-US" sz="3200" dirty="0" smtClean="0">
                <a:solidFill>
                  <a:srgbClr val="FF0000"/>
                </a:solidFill>
              </a:rPr>
              <a:t>数量。</a:t>
            </a:r>
            <a:endParaRPr lang="zh-CN" altLang="en-US" sz="3200" dirty="0">
              <a:solidFill>
                <a:srgbClr val="FF0000"/>
              </a:solidFill>
            </a:endParaRPr>
          </a:p>
          <a:p>
            <a:r>
              <a:rPr lang="zh-CN" altLang="en-US" dirty="0" smtClean="0"/>
              <a:t>为了</a:t>
            </a:r>
            <a:r>
              <a:rPr lang="zh-CN" altLang="en-US" dirty="0"/>
              <a:t>减少网络上的通信量，主机 </a:t>
            </a:r>
            <a:r>
              <a:rPr lang="en-US" altLang="zh-CN" dirty="0"/>
              <a:t>A </a:t>
            </a:r>
            <a:r>
              <a:rPr lang="zh-CN" altLang="en-US" dirty="0"/>
              <a:t>在发送其 </a:t>
            </a:r>
            <a:r>
              <a:rPr lang="en-US" altLang="zh-CN" dirty="0"/>
              <a:t>ARP </a:t>
            </a:r>
            <a:r>
              <a:rPr lang="zh-CN" altLang="en-US" dirty="0"/>
              <a:t>请求分组时，就将自己的 </a:t>
            </a:r>
            <a:r>
              <a:rPr lang="en-US" altLang="zh-CN" dirty="0"/>
              <a:t>IP </a:t>
            </a:r>
            <a:r>
              <a:rPr lang="zh-CN" altLang="en-US" dirty="0"/>
              <a:t>地址到硬件地址的映射写入 </a:t>
            </a:r>
            <a:r>
              <a:rPr lang="en-US" altLang="zh-CN" dirty="0"/>
              <a:t>ARP </a:t>
            </a:r>
            <a:r>
              <a:rPr lang="zh-CN" altLang="en-US" dirty="0"/>
              <a:t>请求分组。</a:t>
            </a:r>
          </a:p>
          <a:p>
            <a:r>
              <a:rPr lang="zh-CN" altLang="en-US" dirty="0"/>
              <a:t>当主机 </a:t>
            </a:r>
            <a:r>
              <a:rPr lang="en-US" altLang="zh-CN" dirty="0"/>
              <a:t>B </a:t>
            </a:r>
            <a:r>
              <a:rPr lang="zh-CN" altLang="en-US" dirty="0"/>
              <a:t>收到 </a:t>
            </a:r>
            <a:r>
              <a:rPr lang="en-US" altLang="zh-CN" dirty="0"/>
              <a:t>A </a:t>
            </a:r>
            <a:r>
              <a:rPr lang="zh-CN" altLang="en-US" dirty="0"/>
              <a:t>的 </a:t>
            </a:r>
            <a:r>
              <a:rPr lang="en-US" altLang="zh-CN" dirty="0"/>
              <a:t>ARP </a:t>
            </a:r>
            <a:r>
              <a:rPr lang="zh-CN" altLang="en-US" dirty="0"/>
              <a:t>请求分组时，就将主机 </a:t>
            </a:r>
            <a:r>
              <a:rPr lang="en-US" altLang="zh-CN" dirty="0"/>
              <a:t>A </a:t>
            </a:r>
            <a:r>
              <a:rPr lang="zh-CN" altLang="en-US" dirty="0"/>
              <a:t>的这一地址映射写入主机 </a:t>
            </a:r>
            <a:r>
              <a:rPr lang="en-US" altLang="zh-CN" dirty="0"/>
              <a:t>B </a:t>
            </a:r>
            <a:r>
              <a:rPr lang="zh-CN" altLang="en-US" dirty="0"/>
              <a:t>自己的 </a:t>
            </a:r>
            <a:r>
              <a:rPr lang="en-US" altLang="zh-CN" dirty="0"/>
              <a:t>ARP </a:t>
            </a:r>
            <a:r>
              <a:rPr lang="zh-CN" altLang="en-US" dirty="0"/>
              <a:t>高速缓存中。这对主机 </a:t>
            </a:r>
            <a:r>
              <a:rPr lang="en-US" altLang="zh-CN" dirty="0"/>
              <a:t>B </a:t>
            </a:r>
            <a:r>
              <a:rPr lang="zh-CN" altLang="en-US" dirty="0"/>
              <a:t>以后向 </a:t>
            </a:r>
            <a:r>
              <a:rPr lang="en-US" altLang="zh-CN" dirty="0"/>
              <a:t>A </a:t>
            </a:r>
            <a:r>
              <a:rPr lang="zh-CN" altLang="en-US" dirty="0"/>
              <a:t>发送数据报时就更方便了。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algn="ctr"/>
            <a:r>
              <a:rPr lang="zh-CN" altLang="en-US"/>
              <a:t>应当注意的问题</a:t>
            </a:r>
            <a:endParaRPr lang="zh-CN" altLang="en-US" sz="3600"/>
          </a:p>
        </p:txBody>
      </p:sp>
      <p:sp>
        <p:nvSpPr>
          <p:cNvPr id="224259" name="Rectangle 3"/>
          <p:cNvSpPr>
            <a:spLocks noGrp="1" noChangeArrowheads="1"/>
          </p:cNvSpPr>
          <p:nvPr>
            <p:ph idx="1"/>
          </p:nvPr>
        </p:nvSpPr>
        <p:spPr/>
        <p:txBody>
          <a:bodyPr/>
          <a:lstStyle/>
          <a:p>
            <a:r>
              <a:rPr lang="en-US" altLang="zh-CN" dirty="0">
                <a:solidFill>
                  <a:srgbClr val="0000FF"/>
                </a:solidFill>
              </a:rPr>
              <a:t>ARP </a:t>
            </a:r>
            <a:r>
              <a:rPr lang="zh-CN" altLang="en-US" dirty="0">
                <a:solidFill>
                  <a:srgbClr val="0000FF"/>
                </a:solidFill>
              </a:rPr>
              <a:t>是解决</a:t>
            </a:r>
            <a:r>
              <a:rPr lang="zh-CN" altLang="en-US" dirty="0">
                <a:solidFill>
                  <a:srgbClr val="FF0000"/>
                </a:solidFill>
              </a:rPr>
              <a:t>同一个局域网</a:t>
            </a:r>
            <a:r>
              <a:rPr lang="zh-CN" altLang="en-US" dirty="0">
                <a:solidFill>
                  <a:srgbClr val="0000FF"/>
                </a:solidFill>
              </a:rPr>
              <a:t>上的主机或路由器的 </a:t>
            </a:r>
            <a:r>
              <a:rPr lang="en-US" altLang="zh-CN" dirty="0">
                <a:solidFill>
                  <a:srgbClr val="0000FF"/>
                </a:solidFill>
              </a:rPr>
              <a:t>IP </a:t>
            </a:r>
            <a:r>
              <a:rPr lang="zh-CN" altLang="en-US" dirty="0">
                <a:solidFill>
                  <a:srgbClr val="0000FF"/>
                </a:solidFill>
              </a:rPr>
              <a:t>地址和硬件地址的映射问题。</a:t>
            </a:r>
          </a:p>
          <a:p>
            <a:r>
              <a:rPr lang="zh-CN" altLang="en-US" dirty="0"/>
              <a:t>如果所要找的主机和源主机不在同一个局域网上，那么</a:t>
            </a:r>
            <a:r>
              <a:rPr lang="zh-CN" altLang="en-US" dirty="0">
                <a:solidFill>
                  <a:srgbClr val="FF0000"/>
                </a:solidFill>
              </a:rPr>
              <a:t>就要通过 </a:t>
            </a:r>
            <a:r>
              <a:rPr lang="en-US" altLang="zh-CN" dirty="0">
                <a:solidFill>
                  <a:srgbClr val="FF0000"/>
                </a:solidFill>
              </a:rPr>
              <a:t>ARP </a:t>
            </a:r>
            <a:r>
              <a:rPr lang="zh-CN" altLang="en-US" dirty="0">
                <a:solidFill>
                  <a:srgbClr val="FF0000"/>
                </a:solidFill>
              </a:rPr>
              <a:t>找到一个位于本局域网上的某个路由器的硬件地址，</a:t>
            </a:r>
            <a:r>
              <a:rPr lang="zh-CN" altLang="en-US" dirty="0"/>
              <a:t>然后把分组发送给这个路由器，让这个路由器把分组转发给下一个网络。剩下的工作就由下一个网络来做。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lgn="ctr"/>
            <a:r>
              <a:rPr lang="zh-CN" altLang="en-US"/>
              <a:t>应当注意的问题（续）</a:t>
            </a:r>
            <a:endParaRPr lang="zh-CN" altLang="en-US" sz="3600"/>
          </a:p>
        </p:txBody>
      </p:sp>
      <p:sp>
        <p:nvSpPr>
          <p:cNvPr id="463875" name="Rectangle 3"/>
          <p:cNvSpPr>
            <a:spLocks noGrp="1" noChangeArrowheads="1"/>
          </p:cNvSpPr>
          <p:nvPr>
            <p:ph idx="1"/>
          </p:nvPr>
        </p:nvSpPr>
        <p:spPr/>
        <p:txBody>
          <a:bodyPr/>
          <a:lstStyle/>
          <a:p>
            <a:r>
              <a:rPr lang="zh-CN" altLang="en-US" dirty="0" smtClean="0"/>
              <a:t>从 </a:t>
            </a:r>
            <a:r>
              <a:rPr lang="en-US" altLang="zh-CN" dirty="0" smtClean="0"/>
              <a:t>IP </a:t>
            </a:r>
            <a:r>
              <a:rPr lang="zh-CN" altLang="en-US" dirty="0" smtClean="0"/>
              <a:t>地址</a:t>
            </a:r>
            <a:r>
              <a:rPr lang="zh-CN" altLang="en-US" dirty="0"/>
              <a:t>到硬件地址的</a:t>
            </a:r>
            <a:r>
              <a:rPr lang="zh-CN" altLang="en-US" dirty="0">
                <a:solidFill>
                  <a:srgbClr val="FF0000"/>
                </a:solidFill>
              </a:rPr>
              <a:t>解析是自动进行</a:t>
            </a:r>
            <a:r>
              <a:rPr lang="zh-CN" altLang="en-US" dirty="0"/>
              <a:t>的，主机的用户对这种地址解析过程是不知道的。</a:t>
            </a:r>
          </a:p>
          <a:p>
            <a:r>
              <a:rPr lang="zh-CN" altLang="en-US" dirty="0"/>
              <a:t>只要</a:t>
            </a:r>
            <a:r>
              <a:rPr lang="zh-CN" altLang="en-US" dirty="0">
                <a:solidFill>
                  <a:srgbClr val="00B050"/>
                </a:solidFill>
              </a:rPr>
              <a:t>主机或路由器</a:t>
            </a:r>
            <a:r>
              <a:rPr lang="zh-CN" altLang="en-US" dirty="0"/>
              <a:t>要和本网络上的另一个已知 </a:t>
            </a:r>
            <a:r>
              <a:rPr lang="en-US" altLang="zh-CN" dirty="0"/>
              <a:t>IP </a:t>
            </a:r>
            <a:r>
              <a:rPr lang="zh-CN" altLang="en-US" dirty="0"/>
              <a:t>地址的主机或路由器进行通信，</a:t>
            </a:r>
            <a:r>
              <a:rPr lang="en-US" altLang="zh-CN" dirty="0"/>
              <a:t>ARP </a:t>
            </a:r>
            <a:r>
              <a:rPr lang="zh-CN" altLang="en-US" dirty="0"/>
              <a:t>协议就会自动地将该 </a:t>
            </a:r>
            <a:r>
              <a:rPr lang="en-US" altLang="zh-CN" dirty="0"/>
              <a:t>IP </a:t>
            </a:r>
            <a:r>
              <a:rPr lang="zh-CN" altLang="en-US" dirty="0"/>
              <a:t>地址解析为链路层所需要的硬件地址。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38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a:lstStyle/>
          <a:p>
            <a:pPr algn="ctr"/>
            <a:r>
              <a:rPr lang="zh-CN" altLang="en-US" sz="4000"/>
              <a:t>使用 </a:t>
            </a:r>
            <a:r>
              <a:rPr lang="en-US" altLang="zh-CN" sz="4000"/>
              <a:t>ARP </a:t>
            </a:r>
            <a:r>
              <a:rPr lang="zh-CN" altLang="en-US" sz="4000"/>
              <a:t>的四种典型情况 </a:t>
            </a:r>
          </a:p>
        </p:txBody>
      </p:sp>
      <p:grpSp>
        <p:nvGrpSpPr>
          <p:cNvPr id="3" name="组合 2"/>
          <p:cNvGrpSpPr/>
          <p:nvPr/>
        </p:nvGrpSpPr>
        <p:grpSpPr>
          <a:xfrm>
            <a:off x="704528" y="1700808"/>
            <a:ext cx="8640960" cy="2037147"/>
            <a:chOff x="1356026" y="1812432"/>
            <a:chExt cx="6915630" cy="1472875"/>
          </a:xfrm>
        </p:grpSpPr>
        <p:grpSp>
          <p:nvGrpSpPr>
            <p:cNvPr id="6" name="Group 244"/>
            <p:cNvGrpSpPr/>
            <p:nvPr/>
          </p:nvGrpSpPr>
          <p:grpSpPr bwMode="auto">
            <a:xfrm>
              <a:off x="1812118" y="2193107"/>
              <a:ext cx="1231900" cy="863600"/>
              <a:chOff x="912" y="768"/>
              <a:chExt cx="2400" cy="1584"/>
            </a:xfrm>
          </p:grpSpPr>
          <p:sp>
            <p:nvSpPr>
              <p:cNvPr id="7" name="Oval 245"/>
              <p:cNvSpPr>
                <a:spLocks noChangeArrowheads="1"/>
              </p:cNvSpPr>
              <p:nvPr/>
            </p:nvSpPr>
            <p:spPr bwMode="auto">
              <a:xfrm>
                <a:off x="1751" y="799"/>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8" name="Oval 246"/>
              <p:cNvSpPr>
                <a:spLocks noChangeArrowheads="1"/>
              </p:cNvSpPr>
              <p:nvPr/>
            </p:nvSpPr>
            <p:spPr bwMode="auto">
              <a:xfrm>
                <a:off x="1172" y="972"/>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9" name="Oval 247"/>
              <p:cNvSpPr>
                <a:spLocks noChangeArrowheads="1"/>
              </p:cNvSpPr>
              <p:nvPr/>
            </p:nvSpPr>
            <p:spPr bwMode="auto">
              <a:xfrm>
                <a:off x="926" y="1364"/>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0" name="Oval 248"/>
              <p:cNvSpPr>
                <a:spLocks noChangeArrowheads="1"/>
              </p:cNvSpPr>
              <p:nvPr/>
            </p:nvSpPr>
            <p:spPr bwMode="auto">
              <a:xfrm>
                <a:off x="1085" y="1599"/>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1" name="Oval 249"/>
              <p:cNvSpPr>
                <a:spLocks noChangeArrowheads="1"/>
              </p:cNvSpPr>
              <p:nvPr/>
            </p:nvSpPr>
            <p:spPr bwMode="auto">
              <a:xfrm>
                <a:off x="1664" y="1693"/>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2" name="Oval 250"/>
              <p:cNvSpPr>
                <a:spLocks noChangeArrowheads="1"/>
              </p:cNvSpPr>
              <p:nvPr/>
            </p:nvSpPr>
            <p:spPr bwMode="auto">
              <a:xfrm>
                <a:off x="2445" y="988"/>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3" name="Oval 251"/>
              <p:cNvSpPr>
                <a:spLocks noChangeArrowheads="1"/>
              </p:cNvSpPr>
              <p:nvPr/>
            </p:nvSpPr>
            <p:spPr bwMode="auto">
              <a:xfrm>
                <a:off x="2560" y="1317"/>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4" name="Oval 252"/>
              <p:cNvSpPr>
                <a:spLocks noChangeArrowheads="1"/>
              </p:cNvSpPr>
              <p:nvPr/>
            </p:nvSpPr>
            <p:spPr bwMode="auto">
              <a:xfrm>
                <a:off x="2488" y="1427"/>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5" name="Oval 253"/>
              <p:cNvSpPr>
                <a:spLocks noChangeArrowheads="1"/>
              </p:cNvSpPr>
              <p:nvPr/>
            </p:nvSpPr>
            <p:spPr bwMode="auto">
              <a:xfrm>
                <a:off x="1360" y="1176"/>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nvGrpSpPr>
              <p:cNvPr id="16" name="Group 254"/>
              <p:cNvGrpSpPr/>
              <p:nvPr/>
            </p:nvGrpSpPr>
            <p:grpSpPr bwMode="auto">
              <a:xfrm>
                <a:off x="912" y="768"/>
                <a:ext cx="2386" cy="1553"/>
                <a:chOff x="912" y="768"/>
                <a:chExt cx="2386" cy="1553"/>
              </a:xfrm>
            </p:grpSpPr>
            <p:sp>
              <p:nvSpPr>
                <p:cNvPr id="17" name="Oval 25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8" name="Oval 25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19" name="Oval 25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0" name="Oval 25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1" name="Oval 25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2" name="Oval 26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3" name="Oval 26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4" name="Oval 26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5" name="Oval 26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grpSp>
        <p:sp>
          <p:nvSpPr>
            <p:cNvPr id="26" name="Line 95"/>
            <p:cNvSpPr>
              <a:spLocks noChangeShapeType="1"/>
            </p:cNvSpPr>
            <p:nvPr/>
          </p:nvSpPr>
          <p:spPr bwMode="auto">
            <a:xfrm flipV="1">
              <a:off x="3044018" y="2588394"/>
              <a:ext cx="4810125" cy="111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grpSp>
          <p:nvGrpSpPr>
            <p:cNvPr id="27" name="Group 284"/>
            <p:cNvGrpSpPr/>
            <p:nvPr/>
          </p:nvGrpSpPr>
          <p:grpSpPr bwMode="auto">
            <a:xfrm>
              <a:off x="6917518" y="2218507"/>
              <a:ext cx="1231900" cy="863600"/>
              <a:chOff x="912" y="768"/>
              <a:chExt cx="2400" cy="1584"/>
            </a:xfrm>
          </p:grpSpPr>
          <p:sp>
            <p:nvSpPr>
              <p:cNvPr id="28" name="Oval 285"/>
              <p:cNvSpPr>
                <a:spLocks noChangeArrowheads="1"/>
              </p:cNvSpPr>
              <p:nvPr/>
            </p:nvSpPr>
            <p:spPr bwMode="auto">
              <a:xfrm>
                <a:off x="1751" y="799"/>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29" name="Oval 286"/>
              <p:cNvSpPr>
                <a:spLocks noChangeArrowheads="1"/>
              </p:cNvSpPr>
              <p:nvPr/>
            </p:nvSpPr>
            <p:spPr bwMode="auto">
              <a:xfrm>
                <a:off x="1172" y="972"/>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0" name="Oval 287"/>
              <p:cNvSpPr>
                <a:spLocks noChangeArrowheads="1"/>
              </p:cNvSpPr>
              <p:nvPr/>
            </p:nvSpPr>
            <p:spPr bwMode="auto">
              <a:xfrm>
                <a:off x="926" y="1364"/>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1" name="Oval 288"/>
              <p:cNvSpPr>
                <a:spLocks noChangeArrowheads="1"/>
              </p:cNvSpPr>
              <p:nvPr/>
            </p:nvSpPr>
            <p:spPr bwMode="auto">
              <a:xfrm>
                <a:off x="1085" y="1599"/>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2" name="Oval 289"/>
              <p:cNvSpPr>
                <a:spLocks noChangeArrowheads="1"/>
              </p:cNvSpPr>
              <p:nvPr/>
            </p:nvSpPr>
            <p:spPr bwMode="auto">
              <a:xfrm>
                <a:off x="1664" y="1693"/>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3" name="Oval 290"/>
              <p:cNvSpPr>
                <a:spLocks noChangeArrowheads="1"/>
              </p:cNvSpPr>
              <p:nvPr/>
            </p:nvSpPr>
            <p:spPr bwMode="auto">
              <a:xfrm>
                <a:off x="2445" y="988"/>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4" name="Oval 291"/>
              <p:cNvSpPr>
                <a:spLocks noChangeArrowheads="1"/>
              </p:cNvSpPr>
              <p:nvPr/>
            </p:nvSpPr>
            <p:spPr bwMode="auto">
              <a:xfrm>
                <a:off x="2560" y="1317"/>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5" name="Oval 292"/>
              <p:cNvSpPr>
                <a:spLocks noChangeArrowheads="1"/>
              </p:cNvSpPr>
              <p:nvPr/>
            </p:nvSpPr>
            <p:spPr bwMode="auto">
              <a:xfrm>
                <a:off x="2488" y="1427"/>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6" name="Oval 293"/>
              <p:cNvSpPr>
                <a:spLocks noChangeArrowheads="1"/>
              </p:cNvSpPr>
              <p:nvPr/>
            </p:nvSpPr>
            <p:spPr bwMode="auto">
              <a:xfrm>
                <a:off x="1360" y="1176"/>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nvGrpSpPr>
              <p:cNvPr id="37" name="Group 294"/>
              <p:cNvGrpSpPr/>
              <p:nvPr/>
            </p:nvGrpSpPr>
            <p:grpSpPr bwMode="auto">
              <a:xfrm>
                <a:off x="912" y="768"/>
                <a:ext cx="2386" cy="1553"/>
                <a:chOff x="912" y="768"/>
                <a:chExt cx="2386" cy="1553"/>
              </a:xfrm>
            </p:grpSpPr>
            <p:sp>
              <p:nvSpPr>
                <p:cNvPr id="38" name="Oval 29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39" name="Oval 29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0" name="Oval 29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1" name="Oval 29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2" name="Oval 29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3" name="Oval 30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4" name="Oval 30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5" name="Oval 30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6" name="Oval 30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grpSp>
        <p:grpSp>
          <p:nvGrpSpPr>
            <p:cNvPr id="47" name="Group 264"/>
            <p:cNvGrpSpPr/>
            <p:nvPr/>
          </p:nvGrpSpPr>
          <p:grpSpPr bwMode="auto">
            <a:xfrm>
              <a:off x="4402918" y="2193107"/>
              <a:ext cx="1231900" cy="863600"/>
              <a:chOff x="912" y="768"/>
              <a:chExt cx="2400" cy="1584"/>
            </a:xfrm>
          </p:grpSpPr>
          <p:sp>
            <p:nvSpPr>
              <p:cNvPr id="48" name="Oval 265"/>
              <p:cNvSpPr>
                <a:spLocks noChangeArrowheads="1"/>
              </p:cNvSpPr>
              <p:nvPr/>
            </p:nvSpPr>
            <p:spPr bwMode="auto">
              <a:xfrm>
                <a:off x="1751" y="799"/>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49" name="Oval 266"/>
              <p:cNvSpPr>
                <a:spLocks noChangeArrowheads="1"/>
              </p:cNvSpPr>
              <p:nvPr/>
            </p:nvSpPr>
            <p:spPr bwMode="auto">
              <a:xfrm>
                <a:off x="1172" y="972"/>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0" name="Oval 267"/>
              <p:cNvSpPr>
                <a:spLocks noChangeArrowheads="1"/>
              </p:cNvSpPr>
              <p:nvPr/>
            </p:nvSpPr>
            <p:spPr bwMode="auto">
              <a:xfrm>
                <a:off x="926" y="1364"/>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1" name="Oval 268"/>
              <p:cNvSpPr>
                <a:spLocks noChangeArrowheads="1"/>
              </p:cNvSpPr>
              <p:nvPr/>
            </p:nvSpPr>
            <p:spPr bwMode="auto">
              <a:xfrm>
                <a:off x="1085" y="1599"/>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2" name="Oval 269"/>
              <p:cNvSpPr>
                <a:spLocks noChangeArrowheads="1"/>
              </p:cNvSpPr>
              <p:nvPr/>
            </p:nvSpPr>
            <p:spPr bwMode="auto">
              <a:xfrm>
                <a:off x="1664" y="1693"/>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3" name="Oval 270"/>
              <p:cNvSpPr>
                <a:spLocks noChangeArrowheads="1"/>
              </p:cNvSpPr>
              <p:nvPr/>
            </p:nvSpPr>
            <p:spPr bwMode="auto">
              <a:xfrm>
                <a:off x="2445" y="988"/>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4" name="Oval 271"/>
              <p:cNvSpPr>
                <a:spLocks noChangeArrowheads="1"/>
              </p:cNvSpPr>
              <p:nvPr/>
            </p:nvSpPr>
            <p:spPr bwMode="auto">
              <a:xfrm>
                <a:off x="2560" y="1317"/>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5" name="Oval 272"/>
              <p:cNvSpPr>
                <a:spLocks noChangeArrowheads="1"/>
              </p:cNvSpPr>
              <p:nvPr/>
            </p:nvSpPr>
            <p:spPr bwMode="auto">
              <a:xfrm>
                <a:off x="2488" y="1427"/>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6" name="Oval 273"/>
              <p:cNvSpPr>
                <a:spLocks noChangeArrowheads="1"/>
              </p:cNvSpPr>
              <p:nvPr/>
            </p:nvSpPr>
            <p:spPr bwMode="auto">
              <a:xfrm>
                <a:off x="1360" y="1176"/>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nvGrpSpPr>
              <p:cNvPr id="57" name="Group 274"/>
              <p:cNvGrpSpPr/>
              <p:nvPr/>
            </p:nvGrpSpPr>
            <p:grpSpPr bwMode="auto">
              <a:xfrm>
                <a:off x="912" y="768"/>
                <a:ext cx="2386" cy="1553"/>
                <a:chOff x="912" y="768"/>
                <a:chExt cx="2386" cy="1553"/>
              </a:xfrm>
            </p:grpSpPr>
            <p:sp>
              <p:nvSpPr>
                <p:cNvPr id="58" name="Oval 27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59" name="Oval 27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0" name="Oval 27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1" name="Oval 27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2" name="Oval 27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3" name="Oval 28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4" name="Oval 28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5" name="Oval 28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sp>
              <p:nvSpPr>
                <p:cNvPr id="66" name="Oval 28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2" charset="-122"/>
                  </a:endParaRPr>
                </a:p>
              </p:txBody>
            </p:sp>
          </p:grpSp>
        </p:grpSp>
        <p:sp>
          <p:nvSpPr>
            <p:cNvPr id="67" name="Text Box 96"/>
            <p:cNvSpPr txBox="1">
              <a:spLocks noChangeArrowheads="1"/>
            </p:cNvSpPr>
            <p:nvPr/>
          </p:nvSpPr>
          <p:spPr bwMode="auto">
            <a:xfrm>
              <a:off x="2118699" y="2512334"/>
              <a:ext cx="600669"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smtClean="0">
                  <a:solidFill>
                    <a:srgbClr val="000099"/>
                  </a:solidFill>
                  <a:latin typeface="+mn-lt"/>
                  <a:ea typeface="黑体" panose="02010609060101010101" pitchFamily="2" charset="-122"/>
                </a:rPr>
                <a:t>网 </a:t>
              </a:r>
              <a:r>
                <a:rPr lang="en-US" altLang="zh-CN" sz="2400" b="1" dirty="0">
                  <a:solidFill>
                    <a:srgbClr val="000099"/>
                  </a:solidFill>
                  <a:latin typeface="+mn-lt"/>
                  <a:ea typeface="黑体" panose="02010609060101010101" pitchFamily="2" charset="-122"/>
                </a:rPr>
                <a:t>1</a:t>
              </a:r>
            </a:p>
          </p:txBody>
        </p:sp>
        <p:sp>
          <p:nvSpPr>
            <p:cNvPr id="68" name="Text Box 98"/>
            <p:cNvSpPr txBox="1">
              <a:spLocks noChangeArrowheads="1"/>
            </p:cNvSpPr>
            <p:nvPr/>
          </p:nvSpPr>
          <p:spPr bwMode="auto">
            <a:xfrm>
              <a:off x="7285638" y="2489243"/>
              <a:ext cx="600669"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smtClean="0">
                  <a:solidFill>
                    <a:srgbClr val="000099"/>
                  </a:solidFill>
                  <a:latin typeface="+mn-lt"/>
                  <a:ea typeface="黑体" panose="02010609060101010101" pitchFamily="2" charset="-122"/>
                </a:rPr>
                <a:t>网 </a:t>
              </a:r>
              <a:r>
                <a:rPr lang="en-US" altLang="zh-CN" sz="2400" b="1" dirty="0">
                  <a:solidFill>
                    <a:srgbClr val="000099"/>
                  </a:solidFill>
                  <a:latin typeface="+mn-lt"/>
                  <a:ea typeface="黑体" panose="02010609060101010101" pitchFamily="2" charset="-122"/>
                </a:rPr>
                <a:t>3</a:t>
              </a:r>
            </a:p>
          </p:txBody>
        </p:sp>
        <p:sp>
          <p:nvSpPr>
            <p:cNvPr id="69" name="Text Box 99"/>
            <p:cNvSpPr txBox="1">
              <a:spLocks noChangeArrowheads="1"/>
            </p:cNvSpPr>
            <p:nvPr/>
          </p:nvSpPr>
          <p:spPr bwMode="auto">
            <a:xfrm>
              <a:off x="4764687" y="2489243"/>
              <a:ext cx="600669"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smtClean="0">
                  <a:solidFill>
                    <a:srgbClr val="000099"/>
                  </a:solidFill>
                  <a:latin typeface="+mn-lt"/>
                  <a:ea typeface="黑体" panose="02010609060101010101" pitchFamily="2" charset="-122"/>
                </a:rPr>
                <a:t>网 </a:t>
              </a:r>
              <a:r>
                <a:rPr lang="en-US" altLang="zh-CN" sz="2400" b="1" dirty="0">
                  <a:solidFill>
                    <a:srgbClr val="000099"/>
                  </a:solidFill>
                  <a:latin typeface="+mn-lt"/>
                  <a:ea typeface="黑体" panose="02010609060101010101" pitchFamily="2" charset="-122"/>
                </a:rPr>
                <a:t>2</a:t>
              </a:r>
            </a:p>
          </p:txBody>
        </p:sp>
        <p:pic>
          <p:nvPicPr>
            <p:cNvPr id="70" name="Picture 23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5018" y="2428057"/>
              <a:ext cx="6953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1" name="Text Box 235"/>
            <p:cNvSpPr txBox="1">
              <a:spLocks noChangeArrowheads="1"/>
            </p:cNvSpPr>
            <p:nvPr/>
          </p:nvSpPr>
          <p:spPr bwMode="auto">
            <a:xfrm>
              <a:off x="6176156" y="2080394"/>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C00000"/>
                  </a:solidFill>
                  <a:latin typeface="+mn-lt"/>
                  <a:ea typeface="黑体" panose="02010609060101010101" pitchFamily="2" charset="-122"/>
                </a:rPr>
                <a:t>R</a:t>
              </a:r>
              <a:r>
                <a:rPr lang="en-US" altLang="zh-CN" sz="2400" b="1" baseline="-25000">
                  <a:solidFill>
                    <a:srgbClr val="C00000"/>
                  </a:solidFill>
                  <a:latin typeface="+mn-lt"/>
                  <a:ea typeface="黑体" panose="02010609060101010101" pitchFamily="2" charset="-122"/>
                </a:rPr>
                <a:t>2</a:t>
              </a:r>
              <a:endParaRPr lang="en-US" altLang="zh-CN" sz="2400" b="1">
                <a:solidFill>
                  <a:srgbClr val="C00000"/>
                </a:solidFill>
                <a:latin typeface="+mn-lt"/>
                <a:ea typeface="黑体" panose="02010609060101010101" pitchFamily="2" charset="-122"/>
              </a:endParaRPr>
            </a:p>
          </p:txBody>
        </p:sp>
        <p:sp>
          <p:nvSpPr>
            <p:cNvPr id="72" name="Text Box 237"/>
            <p:cNvSpPr txBox="1">
              <a:spLocks noChangeArrowheads="1"/>
            </p:cNvSpPr>
            <p:nvPr/>
          </p:nvSpPr>
          <p:spPr bwMode="auto">
            <a:xfrm>
              <a:off x="3526618" y="2089919"/>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C00000"/>
                  </a:solidFill>
                  <a:latin typeface="+mn-lt"/>
                  <a:ea typeface="黑体" panose="02010609060101010101" pitchFamily="2" charset="-122"/>
                </a:rPr>
                <a:t>R</a:t>
              </a:r>
              <a:r>
                <a:rPr lang="en-US" altLang="zh-CN" sz="2400" b="1" baseline="-25000" dirty="0">
                  <a:solidFill>
                    <a:srgbClr val="C00000"/>
                  </a:solidFill>
                  <a:latin typeface="+mn-lt"/>
                  <a:ea typeface="黑体" panose="02010609060101010101" pitchFamily="2" charset="-122"/>
                </a:rPr>
                <a:t>1</a:t>
              </a:r>
              <a:endParaRPr lang="en-US" altLang="zh-CN" sz="2400" b="1" dirty="0">
                <a:solidFill>
                  <a:srgbClr val="C00000"/>
                </a:solidFill>
                <a:latin typeface="+mn-lt"/>
                <a:ea typeface="黑体" panose="02010609060101010101" pitchFamily="2" charset="-122"/>
              </a:endParaRPr>
            </a:p>
          </p:txBody>
        </p:sp>
        <p:sp>
          <p:nvSpPr>
            <p:cNvPr id="73" name="Text Box 325"/>
            <p:cNvSpPr txBox="1">
              <a:spLocks noChangeArrowheads="1"/>
            </p:cNvSpPr>
            <p:nvPr/>
          </p:nvSpPr>
          <p:spPr bwMode="auto">
            <a:xfrm>
              <a:off x="1356026" y="1886719"/>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H</a:t>
              </a:r>
              <a:r>
                <a:rPr lang="en-US" altLang="zh-CN" sz="2400" b="1" baseline="-25000">
                  <a:solidFill>
                    <a:srgbClr val="000099"/>
                  </a:solidFill>
                  <a:latin typeface="+mn-lt"/>
                  <a:ea typeface="黑体" panose="02010609060101010101" pitchFamily="2" charset="-122"/>
                </a:rPr>
                <a:t>1</a:t>
              </a:r>
            </a:p>
          </p:txBody>
        </p:sp>
        <p:pic>
          <p:nvPicPr>
            <p:cNvPr id="74" name="Picture 32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2956" y="2405832"/>
              <a:ext cx="6953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 name="Oval 333"/>
            <p:cNvSpPr>
              <a:spLocks noChangeArrowheads="1"/>
            </p:cNvSpPr>
            <p:nvPr/>
          </p:nvSpPr>
          <p:spPr bwMode="auto">
            <a:xfrm>
              <a:off x="4225118" y="2559819"/>
              <a:ext cx="71438" cy="7143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sp>
          <p:nvSpPr>
            <p:cNvPr id="76" name="Oval 335"/>
            <p:cNvSpPr>
              <a:spLocks noChangeArrowheads="1"/>
            </p:cNvSpPr>
            <p:nvPr/>
          </p:nvSpPr>
          <p:spPr bwMode="auto">
            <a:xfrm>
              <a:off x="3156731" y="2567757"/>
              <a:ext cx="71437" cy="7143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sp>
          <p:nvSpPr>
            <p:cNvPr id="77" name="Oval 337"/>
            <p:cNvSpPr>
              <a:spLocks noChangeArrowheads="1"/>
            </p:cNvSpPr>
            <p:nvPr/>
          </p:nvSpPr>
          <p:spPr bwMode="auto">
            <a:xfrm>
              <a:off x="6817506" y="2570932"/>
              <a:ext cx="71437" cy="7143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sp>
          <p:nvSpPr>
            <p:cNvPr id="78" name="Oval 338"/>
            <p:cNvSpPr>
              <a:spLocks noChangeArrowheads="1"/>
            </p:cNvSpPr>
            <p:nvPr/>
          </p:nvSpPr>
          <p:spPr bwMode="auto">
            <a:xfrm>
              <a:off x="5823731" y="2567757"/>
              <a:ext cx="71437" cy="7143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2" charset="-122"/>
              </a:endParaRPr>
            </a:p>
          </p:txBody>
        </p:sp>
        <p:pic>
          <p:nvPicPr>
            <p:cNvPr id="79" name="Picture 3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468" y="2026419"/>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3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6581" y="2872557"/>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3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8256" y="1935932"/>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35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2081" y="2007369"/>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Text Box 351"/>
            <p:cNvSpPr txBox="1">
              <a:spLocks noChangeArrowheads="1"/>
            </p:cNvSpPr>
            <p:nvPr/>
          </p:nvSpPr>
          <p:spPr bwMode="auto">
            <a:xfrm>
              <a:off x="1643363" y="2799532"/>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H</a:t>
              </a:r>
              <a:r>
                <a:rPr lang="en-US" altLang="zh-CN" sz="2400" b="1" baseline="-25000" dirty="0">
                  <a:solidFill>
                    <a:srgbClr val="000099"/>
                  </a:solidFill>
                  <a:latin typeface="+mn-lt"/>
                  <a:ea typeface="黑体" panose="02010609060101010101" pitchFamily="2" charset="-122"/>
                </a:rPr>
                <a:t>2</a:t>
              </a:r>
            </a:p>
          </p:txBody>
        </p:sp>
        <p:sp>
          <p:nvSpPr>
            <p:cNvPr id="84" name="Text Box 352"/>
            <p:cNvSpPr txBox="1">
              <a:spLocks noChangeArrowheads="1"/>
            </p:cNvSpPr>
            <p:nvPr/>
          </p:nvSpPr>
          <p:spPr bwMode="auto">
            <a:xfrm>
              <a:off x="4871471" y="1812432"/>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H</a:t>
              </a:r>
              <a:r>
                <a:rPr lang="en-US" altLang="zh-CN" sz="2400" b="1" baseline="-25000" dirty="0">
                  <a:solidFill>
                    <a:srgbClr val="000099"/>
                  </a:solidFill>
                  <a:latin typeface="+mn-lt"/>
                  <a:ea typeface="黑体" panose="02010609060101010101" pitchFamily="2" charset="-122"/>
                </a:rPr>
                <a:t>3</a:t>
              </a:r>
            </a:p>
          </p:txBody>
        </p:sp>
        <p:sp>
          <p:nvSpPr>
            <p:cNvPr id="85" name="Text Box 353"/>
            <p:cNvSpPr txBox="1">
              <a:spLocks noChangeArrowheads="1"/>
            </p:cNvSpPr>
            <p:nvPr/>
          </p:nvSpPr>
          <p:spPr bwMode="auto">
            <a:xfrm>
              <a:off x="7522463" y="1916557"/>
              <a:ext cx="417210" cy="3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H</a:t>
              </a:r>
              <a:r>
                <a:rPr lang="en-US" altLang="zh-CN" sz="2400" b="1" baseline="-25000" dirty="0">
                  <a:solidFill>
                    <a:srgbClr val="000099"/>
                  </a:solidFill>
                  <a:latin typeface="+mn-lt"/>
                  <a:ea typeface="黑体" panose="02010609060101010101" pitchFamily="2" charset="-122"/>
                </a:rPr>
                <a:t>4</a:t>
              </a: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a:lstStyle/>
          <a:p>
            <a:pPr algn="ctr"/>
            <a:r>
              <a:rPr lang="zh-CN" altLang="en-US" sz="4000" dirty="0"/>
              <a:t>使用 </a:t>
            </a:r>
            <a:r>
              <a:rPr lang="en-US" altLang="zh-CN" sz="4000" dirty="0"/>
              <a:t>ARP </a:t>
            </a:r>
            <a:r>
              <a:rPr lang="zh-CN" altLang="en-US" sz="4000" dirty="0"/>
              <a:t>的四种典型情况 </a:t>
            </a:r>
          </a:p>
        </p:txBody>
      </p:sp>
      <p:sp>
        <p:nvSpPr>
          <p:cNvPr id="976899" name="Rectangle 3"/>
          <p:cNvSpPr>
            <a:spLocks noGrp="1" noChangeArrowheads="1"/>
          </p:cNvSpPr>
          <p:nvPr>
            <p:ph idx="1"/>
          </p:nvPr>
        </p:nvSpPr>
        <p:spPr>
          <a:xfrm>
            <a:off x="416496" y="1279764"/>
            <a:ext cx="9066212" cy="4934173"/>
          </a:xfrm>
        </p:spPr>
        <p:txBody>
          <a:bodyPr/>
          <a:lstStyle/>
          <a:p>
            <a:r>
              <a:rPr lang="zh-CN" altLang="en-US" sz="2600" dirty="0">
                <a:solidFill>
                  <a:srgbClr val="00B050"/>
                </a:solidFill>
              </a:rPr>
              <a:t>发送方是主机，要</a:t>
            </a:r>
            <a:r>
              <a:rPr lang="zh-CN" altLang="en-US" sz="2600" dirty="0" smtClean="0">
                <a:solidFill>
                  <a:srgbClr val="00B050"/>
                </a:solidFill>
              </a:rPr>
              <a:t>把 </a:t>
            </a:r>
            <a:r>
              <a:rPr lang="en-US" altLang="zh-CN" sz="2600" dirty="0" smtClean="0">
                <a:solidFill>
                  <a:srgbClr val="00B050"/>
                </a:solidFill>
              </a:rPr>
              <a:t>IP </a:t>
            </a:r>
            <a:r>
              <a:rPr lang="zh-CN" altLang="en-US" sz="2600" dirty="0" smtClean="0">
                <a:solidFill>
                  <a:srgbClr val="00B050"/>
                </a:solidFill>
              </a:rPr>
              <a:t>数据报</a:t>
            </a:r>
            <a:r>
              <a:rPr lang="zh-CN" altLang="en-US" sz="2600" dirty="0">
                <a:solidFill>
                  <a:srgbClr val="00B050"/>
                </a:solidFill>
              </a:rPr>
              <a:t>发送到本网络上的另一个主机。这时用 </a:t>
            </a:r>
            <a:r>
              <a:rPr lang="en-US" altLang="zh-CN" sz="2600" dirty="0">
                <a:solidFill>
                  <a:srgbClr val="00B050"/>
                </a:solidFill>
              </a:rPr>
              <a:t>ARP </a:t>
            </a:r>
            <a:r>
              <a:rPr lang="zh-CN" altLang="en-US" sz="2600" dirty="0">
                <a:solidFill>
                  <a:srgbClr val="00B050"/>
                </a:solidFill>
              </a:rPr>
              <a:t>找到目的主机的硬件地址。 </a:t>
            </a:r>
          </a:p>
          <a:p>
            <a:r>
              <a:rPr lang="zh-CN" altLang="en-US" sz="2600" dirty="0">
                <a:solidFill>
                  <a:srgbClr val="00B050"/>
                </a:solidFill>
              </a:rPr>
              <a:t>发送方是主机，要把 </a:t>
            </a:r>
            <a:r>
              <a:rPr lang="en-US" altLang="zh-CN" sz="2600" dirty="0">
                <a:solidFill>
                  <a:srgbClr val="00B050"/>
                </a:solidFill>
              </a:rPr>
              <a:t>IP </a:t>
            </a:r>
            <a:r>
              <a:rPr lang="zh-CN" altLang="en-US" sz="2600" dirty="0">
                <a:solidFill>
                  <a:srgbClr val="00B050"/>
                </a:solidFill>
              </a:rPr>
              <a:t>数据报发送到另一个网络上的一个主机。这时用 </a:t>
            </a:r>
            <a:r>
              <a:rPr lang="en-US" altLang="zh-CN" sz="2600" dirty="0">
                <a:solidFill>
                  <a:srgbClr val="00B050"/>
                </a:solidFill>
              </a:rPr>
              <a:t>ARP </a:t>
            </a:r>
            <a:r>
              <a:rPr lang="zh-CN" altLang="en-US" sz="2600" dirty="0">
                <a:solidFill>
                  <a:srgbClr val="00B050"/>
                </a:solidFill>
              </a:rPr>
              <a:t>找到本网络上的一个路由器的硬件地址。剩下的工作由这个路由器来完成。 </a:t>
            </a:r>
          </a:p>
          <a:p>
            <a:r>
              <a:rPr lang="zh-CN" altLang="en-US" sz="2600" dirty="0">
                <a:solidFill>
                  <a:srgbClr val="00B050"/>
                </a:solidFill>
              </a:rPr>
              <a:t>发送方是路由器，要把 </a:t>
            </a:r>
            <a:r>
              <a:rPr lang="en-US" altLang="zh-CN" sz="2600" dirty="0">
                <a:solidFill>
                  <a:srgbClr val="00B050"/>
                </a:solidFill>
              </a:rPr>
              <a:t>IP </a:t>
            </a:r>
            <a:r>
              <a:rPr lang="zh-CN" altLang="en-US" sz="2600" dirty="0">
                <a:solidFill>
                  <a:srgbClr val="00B050"/>
                </a:solidFill>
              </a:rPr>
              <a:t>数据报转发到本网络上的一个主机。这时用 </a:t>
            </a:r>
            <a:r>
              <a:rPr lang="en-US" altLang="zh-CN" sz="2600" dirty="0">
                <a:solidFill>
                  <a:srgbClr val="00B050"/>
                </a:solidFill>
              </a:rPr>
              <a:t>ARP </a:t>
            </a:r>
            <a:r>
              <a:rPr lang="zh-CN" altLang="en-US" sz="2600" dirty="0">
                <a:solidFill>
                  <a:srgbClr val="00B050"/>
                </a:solidFill>
              </a:rPr>
              <a:t>找到目的主机的硬件地址。 </a:t>
            </a:r>
          </a:p>
          <a:p>
            <a:r>
              <a:rPr lang="zh-CN" altLang="en-US" sz="2600" dirty="0">
                <a:solidFill>
                  <a:srgbClr val="00B050"/>
                </a:solidFill>
              </a:rPr>
              <a:t>发送方是路由器，要把 </a:t>
            </a:r>
            <a:r>
              <a:rPr lang="en-US" altLang="zh-CN" sz="2600" dirty="0">
                <a:solidFill>
                  <a:srgbClr val="00B050"/>
                </a:solidFill>
              </a:rPr>
              <a:t>IP </a:t>
            </a:r>
            <a:r>
              <a:rPr lang="zh-CN" altLang="en-US" sz="2600" dirty="0">
                <a:solidFill>
                  <a:srgbClr val="00B050"/>
                </a:solidFill>
              </a:rPr>
              <a:t>数据报转发到另一个网络上的一个主机。这时用 </a:t>
            </a:r>
            <a:r>
              <a:rPr lang="en-US" altLang="zh-CN" sz="2600" dirty="0">
                <a:solidFill>
                  <a:srgbClr val="00B050"/>
                </a:solidFill>
              </a:rPr>
              <a:t>ARP </a:t>
            </a:r>
            <a:r>
              <a:rPr lang="zh-CN" altLang="en-US" sz="2600" dirty="0">
                <a:solidFill>
                  <a:srgbClr val="00B050"/>
                </a:solidFill>
              </a:rPr>
              <a:t>找到本网络上另一个路由器的硬件地址。剩下的工作由这个路由器来完成。 </a:t>
            </a:r>
          </a:p>
        </p:txBody>
      </p:sp>
      <p:sp>
        <p:nvSpPr>
          <p:cNvPr id="3" name="文本框 2"/>
          <p:cNvSpPr txBox="1"/>
          <p:nvPr/>
        </p:nvSpPr>
        <p:spPr>
          <a:xfrm>
            <a:off x="2648744" y="6010340"/>
            <a:ext cx="904415" cy="461665"/>
          </a:xfrm>
          <a:prstGeom prst="rect">
            <a:avLst/>
          </a:prstGeom>
          <a:noFill/>
        </p:spPr>
        <p:txBody>
          <a:bodyPr wrap="none" rtlCol="0">
            <a:spAutoFit/>
          </a:bodyPr>
          <a:lstStyle/>
          <a:p>
            <a:r>
              <a:rPr lang="en-US" altLang="zh-CN" sz="2400" b="1" dirty="0" smtClean="0">
                <a:solidFill>
                  <a:srgbClr val="FF0000"/>
                </a:solidFill>
              </a:rPr>
              <a:t>P135</a:t>
            </a:r>
            <a:endParaRPr lang="zh-CN" altLang="en-US" sz="2400" b="1" dirty="0">
              <a:solidFill>
                <a:srgbClr val="FF0000"/>
              </a:solidFill>
            </a:endParaRPr>
          </a:p>
        </p:txBody>
      </p:sp>
      <p:sp>
        <p:nvSpPr>
          <p:cNvPr id="2" name="五角星 1"/>
          <p:cNvSpPr/>
          <p:nvPr/>
        </p:nvSpPr>
        <p:spPr bwMode="auto">
          <a:xfrm>
            <a:off x="7329264" y="5398517"/>
            <a:ext cx="1440160" cy="1501220"/>
          </a:xfrm>
          <a:prstGeom prst="star5">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600" dirty="0"/>
              <a:t>什么？我们不直接使用硬件地址进行通信？ </a:t>
            </a:r>
          </a:p>
        </p:txBody>
      </p:sp>
      <p:sp>
        <p:nvSpPr>
          <p:cNvPr id="376835" name="Rectangle 3"/>
          <p:cNvSpPr>
            <a:spLocks noGrp="1" noChangeArrowheads="1"/>
          </p:cNvSpPr>
          <p:nvPr>
            <p:ph idx="1"/>
          </p:nvPr>
        </p:nvSpPr>
        <p:spPr/>
        <p:txBody>
          <a:bodyPr/>
          <a:lstStyle/>
          <a:p>
            <a:r>
              <a:rPr lang="zh-CN" altLang="en-US" sz="2600" dirty="0"/>
              <a:t>由于全世界存在着各式各样的网络，它们使用不同的硬件地址。要使这些异构网络能够互相通信就必须进行非常复杂的硬件地址转换工作，因此几乎是不可能的事。</a:t>
            </a:r>
          </a:p>
          <a:p>
            <a:r>
              <a:rPr lang="en-US" altLang="zh-CN" sz="2600" dirty="0" smtClean="0">
                <a:solidFill>
                  <a:srgbClr val="FF0000"/>
                </a:solidFill>
              </a:rPr>
              <a:t>IP </a:t>
            </a:r>
            <a:r>
              <a:rPr lang="zh-CN" altLang="zh-CN" sz="2600" dirty="0" smtClean="0">
                <a:solidFill>
                  <a:srgbClr val="FF0000"/>
                </a:solidFill>
              </a:rPr>
              <a:t>编址</a:t>
            </a:r>
            <a:r>
              <a:rPr lang="zh-CN" altLang="zh-CN" sz="2600" dirty="0">
                <a:solidFill>
                  <a:srgbClr val="FF0000"/>
                </a:solidFill>
              </a:rPr>
              <a:t>把这个复杂问题解决</a:t>
            </a:r>
            <a:r>
              <a:rPr lang="zh-CN" altLang="zh-CN" sz="2600" dirty="0" smtClean="0">
                <a:solidFill>
                  <a:srgbClr val="FF0000"/>
                </a:solidFill>
              </a:rPr>
              <a:t>了</a:t>
            </a:r>
            <a:r>
              <a:rPr lang="zh-CN" altLang="en-US" sz="2600" dirty="0">
                <a:solidFill>
                  <a:srgbClr val="FF0000"/>
                </a:solidFill>
              </a:rPr>
              <a:t>。</a:t>
            </a:r>
            <a:r>
              <a:rPr lang="zh-CN" altLang="zh-CN" sz="2600" dirty="0"/>
              <a:t>连接到互联网的主机只需各自拥有一个唯一</a:t>
            </a:r>
            <a:r>
              <a:rPr lang="zh-CN" altLang="zh-CN" sz="2600" dirty="0" smtClean="0"/>
              <a:t>的</a:t>
            </a:r>
            <a:r>
              <a:rPr lang="en-US" altLang="zh-CN" sz="2600" dirty="0" smtClean="0"/>
              <a:t> IP </a:t>
            </a:r>
            <a:r>
              <a:rPr lang="zh-CN" altLang="zh-CN" sz="2600" dirty="0" smtClean="0"/>
              <a:t>地址</a:t>
            </a:r>
            <a:r>
              <a:rPr lang="zh-CN" altLang="zh-CN" sz="2600" dirty="0"/>
              <a:t>，它们之间的通信就像连接在同一个网络上那样简单方便，因为上述的</a:t>
            </a:r>
            <a:r>
              <a:rPr lang="zh-CN" altLang="zh-CN" sz="2600" dirty="0" smtClean="0"/>
              <a:t>调用</a:t>
            </a:r>
            <a:r>
              <a:rPr lang="en-US" altLang="zh-CN" sz="2600" dirty="0" smtClean="0"/>
              <a:t> ARP </a:t>
            </a:r>
            <a:r>
              <a:rPr lang="zh-CN" altLang="zh-CN" sz="2600" dirty="0" smtClean="0"/>
              <a:t>的</a:t>
            </a:r>
            <a:r>
              <a:rPr lang="zh-CN" altLang="zh-CN" sz="2600" dirty="0"/>
              <a:t>复杂过程都是由计算机软件自动进行的，对用户来说是看不见这种调用过程</a:t>
            </a:r>
            <a:r>
              <a:rPr lang="zh-CN" altLang="zh-CN" sz="2600" dirty="0" smtClean="0"/>
              <a:t>的</a:t>
            </a:r>
            <a:r>
              <a:rPr lang="zh-CN" altLang="en-US" sz="2600" dirty="0" smtClean="0"/>
              <a:t>。</a:t>
            </a:r>
            <a:endParaRPr lang="en-US" altLang="zh-CN" sz="2600" dirty="0" smtClean="0"/>
          </a:p>
          <a:p>
            <a:r>
              <a:rPr lang="zh-CN" altLang="zh-CN" sz="2600" dirty="0">
                <a:solidFill>
                  <a:srgbClr val="FF0000"/>
                </a:solidFill>
              </a:rPr>
              <a:t>因此，在虚拟</a:t>
            </a:r>
            <a:r>
              <a:rPr lang="zh-CN" altLang="zh-CN" sz="2600" dirty="0" smtClean="0">
                <a:solidFill>
                  <a:srgbClr val="FF0000"/>
                </a:solidFill>
              </a:rPr>
              <a:t>的</a:t>
            </a:r>
            <a:r>
              <a:rPr lang="en-US" altLang="zh-CN" sz="2600" dirty="0" smtClean="0">
                <a:solidFill>
                  <a:srgbClr val="FF0000"/>
                </a:solidFill>
              </a:rPr>
              <a:t> IP </a:t>
            </a:r>
            <a:r>
              <a:rPr lang="zh-CN" altLang="zh-CN" sz="2600" dirty="0" smtClean="0">
                <a:solidFill>
                  <a:srgbClr val="FF0000"/>
                </a:solidFill>
              </a:rPr>
              <a:t>网络</a:t>
            </a:r>
            <a:r>
              <a:rPr lang="zh-CN" altLang="zh-CN" sz="2600" dirty="0">
                <a:solidFill>
                  <a:srgbClr val="FF0000"/>
                </a:solidFill>
              </a:rPr>
              <a:t>上</a:t>
            </a:r>
            <a:r>
              <a:rPr lang="zh-CN" altLang="zh-CN" sz="2600" dirty="0" smtClean="0">
                <a:solidFill>
                  <a:srgbClr val="FF0000"/>
                </a:solidFill>
              </a:rPr>
              <a:t>用</a:t>
            </a:r>
            <a:r>
              <a:rPr lang="en-US" altLang="zh-CN" sz="2600" dirty="0" smtClean="0">
                <a:solidFill>
                  <a:srgbClr val="FF0000"/>
                </a:solidFill>
              </a:rPr>
              <a:t> IP </a:t>
            </a:r>
            <a:r>
              <a:rPr lang="zh-CN" altLang="zh-CN" sz="2600" dirty="0" smtClean="0">
                <a:solidFill>
                  <a:srgbClr val="FF0000"/>
                </a:solidFill>
              </a:rPr>
              <a:t>地址</a:t>
            </a:r>
            <a:r>
              <a:rPr lang="zh-CN" altLang="zh-CN" sz="2600" dirty="0">
                <a:solidFill>
                  <a:srgbClr val="FF0000"/>
                </a:solidFill>
              </a:rPr>
              <a:t>进行通信给广大的计算机用户</a:t>
            </a:r>
            <a:r>
              <a:rPr lang="zh-CN" altLang="zh-CN" sz="2600" dirty="0" smtClean="0">
                <a:solidFill>
                  <a:srgbClr val="FF0000"/>
                </a:solidFill>
              </a:rPr>
              <a:t>带来</a:t>
            </a:r>
            <a:r>
              <a:rPr lang="zh-CN" altLang="en-US" sz="2600" dirty="0" smtClean="0">
                <a:solidFill>
                  <a:srgbClr val="FF0000"/>
                </a:solidFill>
              </a:rPr>
              <a:t>了</a:t>
            </a:r>
            <a:r>
              <a:rPr lang="zh-CN" altLang="zh-CN" sz="2600" dirty="0" smtClean="0">
                <a:solidFill>
                  <a:srgbClr val="FF0000"/>
                </a:solidFill>
              </a:rPr>
              <a:t>很大</a:t>
            </a:r>
            <a:r>
              <a:rPr lang="zh-CN" altLang="zh-CN" sz="2600" dirty="0">
                <a:solidFill>
                  <a:srgbClr val="FF0000"/>
                </a:solidFill>
              </a:rPr>
              <a:t>的</a:t>
            </a:r>
            <a:r>
              <a:rPr lang="zh-CN" altLang="zh-CN" sz="2600" dirty="0" smtClean="0">
                <a:solidFill>
                  <a:srgbClr val="FF0000"/>
                </a:solidFill>
              </a:rPr>
              <a:t>方便</a:t>
            </a:r>
            <a:r>
              <a:rPr lang="zh-CN" altLang="en-US" sz="2600" dirty="0" smtClean="0">
                <a:solidFill>
                  <a:srgbClr val="FF0000"/>
                </a:solidFill>
              </a:rPr>
              <a:t>。</a:t>
            </a:r>
            <a:endParaRPr lang="zh-CN" altLang="en-US" sz="2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68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68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下列情况需要启动</a:t>
            </a:r>
            <a:r>
              <a:rPr lang="en-US" altLang="zh-CN" sz="2800" dirty="0"/>
              <a:t>ARP</a:t>
            </a:r>
            <a:r>
              <a:rPr lang="zh-CN" altLang="en-US" sz="2800" dirty="0"/>
              <a:t>请求的是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000" dirty="0"/>
              <a:t>主机需要接收信息</a:t>
            </a:r>
            <a:r>
              <a:rPr lang="en-US" altLang="zh-CN" sz="2000" dirty="0"/>
              <a:t>,</a:t>
            </a:r>
            <a:r>
              <a:rPr lang="zh-CN" altLang="en-US" sz="2000" dirty="0"/>
              <a:t>但</a:t>
            </a:r>
            <a:r>
              <a:rPr lang="en-US" altLang="zh-CN" sz="2000" dirty="0"/>
              <a:t>ARP</a:t>
            </a:r>
            <a:r>
              <a:rPr lang="zh-CN" altLang="en-US" sz="2000" dirty="0"/>
              <a:t>表中没有源</a:t>
            </a:r>
            <a:r>
              <a:rPr lang="en-US" altLang="zh-CN" sz="2000" dirty="0"/>
              <a:t>IP </a:t>
            </a:r>
            <a:r>
              <a:rPr lang="zh-CN" altLang="en-US" sz="2000" dirty="0"/>
              <a:t>地址与 </a:t>
            </a:r>
            <a:r>
              <a:rPr lang="en-US" altLang="zh-CN" sz="2000" dirty="0"/>
              <a:t>MAC </a:t>
            </a:r>
            <a:r>
              <a:rPr lang="zh-CN" altLang="en-US" sz="2000" dirty="0"/>
              <a:t>地址的映射关系</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000" dirty="0"/>
              <a:t>主机需要接收信息</a:t>
            </a:r>
            <a:r>
              <a:rPr lang="en-US" altLang="zh-CN" sz="2000" dirty="0"/>
              <a:t>,</a:t>
            </a:r>
            <a:r>
              <a:rPr lang="zh-CN" altLang="en-US" sz="2000" dirty="0"/>
              <a:t>但</a:t>
            </a:r>
            <a:r>
              <a:rPr lang="en-US" altLang="zh-CN" sz="2000" dirty="0"/>
              <a:t>ARP</a:t>
            </a:r>
            <a:r>
              <a:rPr lang="zh-CN" altLang="en-US" sz="2000" dirty="0"/>
              <a:t>表中已有源</a:t>
            </a:r>
            <a:r>
              <a:rPr lang="en-US" altLang="zh-CN" sz="2000" dirty="0"/>
              <a:t>IP</a:t>
            </a:r>
            <a:r>
              <a:rPr lang="zh-CN" altLang="en-US" sz="2000" dirty="0"/>
              <a:t>地址与 </a:t>
            </a:r>
            <a:r>
              <a:rPr lang="en-US" altLang="zh-CN" sz="2000" dirty="0"/>
              <a:t>MAC </a:t>
            </a:r>
            <a:r>
              <a:rPr lang="zh-CN" altLang="en-US" sz="2000" dirty="0"/>
              <a:t>地址的映射</a:t>
            </a:r>
            <a:r>
              <a:rPr lang="zh-CN" altLang="en-US" sz="2000" dirty="0" smtClean="0"/>
              <a:t>关系</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000" dirty="0"/>
              <a:t>主机需要发送信息</a:t>
            </a:r>
            <a:r>
              <a:rPr lang="en-US" altLang="zh-CN" sz="2000" dirty="0"/>
              <a:t>,</a:t>
            </a:r>
            <a:r>
              <a:rPr lang="zh-CN" altLang="en-US" sz="2000" dirty="0"/>
              <a:t>但</a:t>
            </a:r>
            <a:r>
              <a:rPr lang="en-US" altLang="zh-CN" sz="2000" dirty="0"/>
              <a:t>ARP</a:t>
            </a:r>
            <a:r>
              <a:rPr lang="zh-CN" altLang="en-US" sz="2000" dirty="0"/>
              <a:t>表中没有目的</a:t>
            </a:r>
            <a:r>
              <a:rPr lang="en-US" altLang="zh-CN" sz="2000" dirty="0"/>
              <a:t>IP</a:t>
            </a:r>
            <a:r>
              <a:rPr lang="zh-CN" altLang="en-US" sz="2000" dirty="0"/>
              <a:t>地址与</a:t>
            </a:r>
            <a:r>
              <a:rPr lang="en-US" altLang="zh-CN" sz="2000" dirty="0"/>
              <a:t>MAC</a:t>
            </a:r>
            <a:r>
              <a:rPr lang="zh-CN" altLang="en-US" sz="2000" dirty="0"/>
              <a:t>地址的映射关系</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000" dirty="0"/>
              <a:t> 主要需要发送信息</a:t>
            </a:r>
            <a:r>
              <a:rPr lang="en-US" altLang="zh-CN" sz="2000" dirty="0"/>
              <a:t>,</a:t>
            </a:r>
            <a:r>
              <a:rPr lang="zh-CN" altLang="en-US" sz="2000" dirty="0"/>
              <a:t>但</a:t>
            </a:r>
            <a:r>
              <a:rPr lang="en-US" altLang="zh-CN" sz="2000" dirty="0"/>
              <a:t>ARP</a:t>
            </a:r>
            <a:r>
              <a:rPr lang="zh-CN" altLang="en-US" sz="2000" dirty="0"/>
              <a:t>表中已有目的</a:t>
            </a:r>
            <a:r>
              <a:rPr lang="en-US" altLang="zh-CN" sz="2000" dirty="0"/>
              <a:t>IP</a:t>
            </a:r>
            <a:r>
              <a:rPr lang="zh-CN" altLang="en-US" sz="2000" dirty="0"/>
              <a:t>地址与</a:t>
            </a:r>
            <a:r>
              <a:rPr lang="en-US" altLang="zh-CN" sz="2000" dirty="0"/>
              <a:t>MAC</a:t>
            </a:r>
            <a:r>
              <a:rPr lang="zh-CN" altLang="en-US" sz="2000" dirty="0"/>
              <a:t>地址的映射关系</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6463439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60512" y="1484784"/>
            <a:ext cx="8960169" cy="1834365"/>
          </a:xfrm>
          <a:prstGeom prst="rect">
            <a:avLst/>
          </a:prstGeom>
        </p:spPr>
      </p:pic>
    </p:spTree>
    <p:extLst>
      <p:ext uri="{BB962C8B-B14F-4D97-AF65-F5344CB8AC3E}">
        <p14:creationId xmlns:p14="http://schemas.microsoft.com/office/powerpoint/2010/main" val="12896152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a:t>ARP</a:t>
            </a:r>
            <a:r>
              <a:rPr lang="zh-CN" altLang="en-US" sz="2800" dirty="0"/>
              <a:t>的功能是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根据</a:t>
            </a:r>
            <a:r>
              <a:rPr lang="en-US" altLang="zh-CN" sz="2800" dirty="0"/>
              <a:t>IP</a:t>
            </a:r>
            <a:r>
              <a:rPr lang="zh-CN" altLang="en-US" sz="2800" dirty="0"/>
              <a:t>地址查询</a:t>
            </a:r>
            <a:r>
              <a:rPr lang="en-US" altLang="zh-CN" sz="2800" dirty="0"/>
              <a:t>MAC</a:t>
            </a:r>
            <a:r>
              <a:rPr lang="zh-CN" altLang="en-US" sz="2800" dirty="0"/>
              <a:t>地址</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根据</a:t>
            </a:r>
            <a:r>
              <a:rPr lang="en-US" altLang="zh-CN" sz="2800" dirty="0"/>
              <a:t>MAC </a:t>
            </a:r>
            <a:r>
              <a:rPr lang="zh-CN" altLang="en-US" sz="2800" dirty="0"/>
              <a:t>地址查询</a:t>
            </a:r>
            <a:r>
              <a:rPr lang="en-US" altLang="zh-CN" sz="2800" dirty="0"/>
              <a:t>IP</a:t>
            </a:r>
            <a:r>
              <a:rPr lang="zh-CN" altLang="en-US" sz="2800" dirty="0"/>
              <a:t>地址</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根据域名查询</a:t>
            </a:r>
            <a:r>
              <a:rPr lang="en-US" altLang="zh-CN" sz="2800" dirty="0"/>
              <a:t>IP</a:t>
            </a:r>
            <a:r>
              <a:rPr lang="zh-CN" altLang="en-US" sz="2800" dirty="0"/>
              <a:t>地址</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 根据</a:t>
            </a:r>
            <a:r>
              <a:rPr lang="en-US" altLang="zh-CN" sz="2800" dirty="0"/>
              <a:t>IP</a:t>
            </a:r>
            <a:r>
              <a:rPr lang="zh-CN" altLang="en-US" sz="2800" dirty="0"/>
              <a:t>地址查询域名</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p:cNvPicPr>
            <a:picLocks noChangeAspect="1"/>
          </p:cNvPicPr>
          <p:nvPr/>
        </p:nvPicPr>
        <p:blipFill>
          <a:blip r:embed="rId19"/>
          <a:stretch>
            <a:fillRect/>
          </a:stretch>
        </p:blipFill>
        <p:spPr>
          <a:xfrm>
            <a:off x="3728864" y="2037062"/>
            <a:ext cx="5817359" cy="427897"/>
          </a:xfrm>
          <a:prstGeom prst="rect">
            <a:avLst/>
          </a:prstGeom>
        </p:spPr>
      </p:pic>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3694236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a:t>ARP</a:t>
            </a:r>
            <a:r>
              <a:rPr lang="zh-CN" altLang="en-US" sz="2800" dirty="0"/>
              <a:t>的工作过程中</a:t>
            </a:r>
            <a:r>
              <a:rPr lang="en-US" altLang="zh-CN" sz="2800" dirty="0"/>
              <a:t>,ARP</a:t>
            </a:r>
            <a:r>
              <a:rPr lang="zh-CN" altLang="en-US" sz="2800" dirty="0"/>
              <a:t>请求是</a:t>
            </a:r>
            <a:r>
              <a:rPr lang="en-US" altLang="zh-CN" sz="2800" dirty="0"/>
              <a:t>()</a:t>
            </a:r>
            <a:r>
              <a:rPr lang="zh-CN" altLang="en-US" sz="2800" dirty="0"/>
              <a:t>发送</a:t>
            </a:r>
            <a:r>
              <a:rPr lang="en-US" altLang="zh-CN" sz="2800" dirty="0"/>
              <a:t>,ARP</a:t>
            </a:r>
            <a:r>
              <a:rPr lang="zh-CN" altLang="en-US" sz="2800" dirty="0"/>
              <a:t>响应是</a:t>
            </a:r>
            <a:r>
              <a:rPr lang="en-US" altLang="zh-CN" sz="2800" dirty="0"/>
              <a:t>()</a:t>
            </a:r>
            <a:r>
              <a:rPr lang="zh-CN" altLang="en-US" sz="2800" dirty="0"/>
              <a:t>发送。</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单播</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组播</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广播</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矩形 7"/>
          <p:cNvSpPr>
            <a:spLocks noChangeAspect="1"/>
          </p:cNvSpPr>
          <p:nvPr>
            <p:custDataLst>
              <p:tags r:id="rId6"/>
            </p:custDataLst>
          </p:nvPr>
        </p:nvSpPr>
        <p:spPr bwMode="auto">
          <a:xfrm>
            <a:off x="1228725" y="2850356"/>
            <a:ext cx="514350" cy="514350"/>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p:cNvSpPr>
            <a:spLocks noChangeAspect="1"/>
          </p:cNvSpPr>
          <p:nvPr>
            <p:custDataLst>
              <p:tags r:id="rId7"/>
            </p:custDataLst>
          </p:nvPr>
        </p:nvSpPr>
        <p:spPr bwMode="auto">
          <a:xfrm>
            <a:off x="1228725" y="3707606"/>
            <a:ext cx="514350" cy="514350"/>
          </a:xfrm>
          <a:prstGeom prst="rect">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8"/>
            </p:custDataLst>
          </p:nvPr>
        </p:nvSpPr>
        <p:spPr bwMode="auto">
          <a:xfrm>
            <a:off x="1228725" y="4564856"/>
            <a:ext cx="514350" cy="514350"/>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9"/>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p:cNvPicPr>
            <a:picLocks noChangeAspect="1"/>
          </p:cNvPicPr>
          <p:nvPr/>
        </p:nvPicPr>
        <p:blipFill>
          <a:blip r:embed="rId17"/>
          <a:stretch>
            <a:fillRect/>
          </a:stretch>
        </p:blipFill>
        <p:spPr>
          <a:xfrm>
            <a:off x="3584848" y="3233125"/>
            <a:ext cx="5839836" cy="438365"/>
          </a:xfrm>
          <a:prstGeom prst="rect">
            <a:avLst/>
          </a:prstGeom>
        </p:spPr>
      </p:pic>
      <p:grpSp>
        <p:nvGrpSpPr>
          <p:cNvPr id="21" name="组合 20"/>
          <p:cNvGrpSpPr/>
          <p:nvPr>
            <p:custDataLst>
              <p:tags r:id="rId10"/>
            </p:custDataLst>
          </p:nvPr>
        </p:nvGrpSpPr>
        <p:grpSpPr>
          <a:xfrm>
            <a:off x="0" y="0"/>
            <a:ext cx="9906000" cy="635000"/>
            <a:chOff x="0" y="0"/>
            <a:chExt cx="9906000" cy="635000"/>
          </a:xfrm>
        </p:grpSpPr>
        <p:sp>
          <p:nvSpPr>
            <p:cNvPr id="13" name="TitleBackground"/>
            <p:cNvSpPr/>
            <p:nvPr>
              <p:custDataLst>
                <p:tags r:id="rId12"/>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1"/>
            </p:custDataLst>
          </p:nvPr>
        </p:nvPicPr>
        <p:blipFill>
          <a:blip r:embed="rId18">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894868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7371" name="Group 171"/>
          <p:cNvGraphicFramePr>
            <a:graphicFrameLocks noGrp="1"/>
          </p:cNvGraphicFramePr>
          <p:nvPr>
            <p:extLst>
              <p:ext uri="{D42A27DB-BD31-4B8C-83A1-F6EECF244321}">
                <p14:modId xmlns:p14="http://schemas.microsoft.com/office/powerpoint/2010/main" val="4003502376"/>
              </p:ext>
            </p:extLst>
          </p:nvPr>
        </p:nvGraphicFramePr>
        <p:xfrm>
          <a:off x="488503" y="1290155"/>
          <a:ext cx="9217025" cy="4803141"/>
        </p:xfrm>
        <a:graphic>
          <a:graphicData uri="http://schemas.openxmlformats.org/drawingml/2006/table">
            <a:tbl>
              <a:tblPr firstRow="1" bandRow="1">
                <a:tableStyleId>{073A0DAA-6AF3-43AB-8588-CEC1D06C72B9}</a:tableStyleId>
              </a:tblPr>
              <a:tblGrid>
                <a:gridCol w="2016225">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888432">
                  <a:extLst>
                    <a:ext uri="{9D8B030D-6E8A-4147-A177-3AD203B41FA5}">
                      <a16:colId xmlns:a16="http://schemas.microsoft.com/office/drawing/2014/main" val="20002"/>
                    </a:ext>
                  </a:extLst>
                </a:gridCol>
              </a:tblGrid>
              <a:tr h="623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u="none" strike="noStrike" cap="none" normalizeH="0" baseline="0" dirty="0" smtClean="0">
                          <a:ln>
                            <a:noFill/>
                          </a:ln>
                          <a:solidFill>
                            <a:schemeClr val="tx1"/>
                          </a:solidFill>
                          <a:effectLst/>
                          <a:latin typeface="+mn-lt"/>
                          <a:ea typeface="黑体" panose="02010609060101010101" pitchFamily="2" charset="-122"/>
                        </a:rPr>
                        <a:t>对比的方面</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u="none" strike="noStrike" cap="none" normalizeH="0" baseline="0" dirty="0" smtClean="0">
                          <a:ln>
                            <a:noFill/>
                          </a:ln>
                          <a:solidFill>
                            <a:schemeClr val="tx1"/>
                          </a:solidFill>
                          <a:effectLst/>
                          <a:latin typeface="+mn-lt"/>
                          <a:ea typeface="黑体" panose="02010609060101010101" pitchFamily="2" charset="-122"/>
                        </a:rPr>
                        <a:t>虚电路服务</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u="none" strike="noStrike" cap="none" normalizeH="0" baseline="0" dirty="0" smtClean="0">
                          <a:ln>
                            <a:noFill/>
                          </a:ln>
                          <a:solidFill>
                            <a:schemeClr val="tx1"/>
                          </a:solidFill>
                          <a:effectLst/>
                          <a:latin typeface="+mn-lt"/>
                          <a:ea typeface="黑体" panose="02010609060101010101" pitchFamily="2" charset="-122"/>
                        </a:rPr>
                        <a:t>数据报服务</a:t>
                      </a:r>
                      <a:endParaRPr kumimoji="0" lang="zh-CN" altLang="en-US" sz="24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3603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solidFill>
                            <a:srgbClr val="00B050"/>
                          </a:solidFill>
                          <a:effectLst/>
                          <a:latin typeface="+mn-lt"/>
                          <a:ea typeface="黑体" panose="02010609060101010101" pitchFamily="2" charset="-122"/>
                        </a:rPr>
                        <a:t>思路</a:t>
                      </a:r>
                      <a:endParaRPr kumimoji="0" lang="zh-CN" altLang="en-US" sz="2000" b="1" i="0" u="none" strike="noStrike" cap="none" normalizeH="0" baseline="0" dirty="0" smtClean="0">
                        <a:ln>
                          <a:noFill/>
                        </a:ln>
                        <a:solidFill>
                          <a:srgbClr val="00B050"/>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可靠通信应当由网络来保证</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可靠通信应当由用户主机来保证</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195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solidFill>
                            <a:srgbClr val="00B050"/>
                          </a:solidFill>
                          <a:effectLst/>
                          <a:latin typeface="+mn-lt"/>
                          <a:ea typeface="黑体" panose="02010609060101010101" pitchFamily="2" charset="-122"/>
                        </a:rPr>
                        <a:t>连接的建立</a:t>
                      </a:r>
                      <a:endParaRPr kumimoji="0" lang="zh-CN" altLang="en-US" sz="2000" b="1" i="0" u="none" strike="noStrike" cap="none" normalizeH="0" baseline="0" dirty="0" smtClean="0">
                        <a:ln>
                          <a:noFill/>
                        </a:ln>
                        <a:solidFill>
                          <a:srgbClr val="00B050"/>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必须有</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不需要</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238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solidFill>
                            <a:srgbClr val="00B050"/>
                          </a:solidFill>
                          <a:effectLst/>
                          <a:latin typeface="+mn-lt"/>
                          <a:ea typeface="黑体" panose="02010609060101010101" pitchFamily="2" charset="-122"/>
                        </a:rPr>
                        <a:t>终点地址</a:t>
                      </a:r>
                      <a:endParaRPr kumimoji="0" lang="zh-CN" altLang="en-US" sz="2000" b="1" i="0" u="none" strike="noStrike" cap="none" normalizeH="0" baseline="0" dirty="0" smtClean="0">
                        <a:ln>
                          <a:noFill/>
                        </a:ln>
                        <a:solidFill>
                          <a:srgbClr val="00B050"/>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仅在连接建立阶段使用，每个分组使用短的虚电路号</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每个分组都有终点的完整地址</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238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solidFill>
                            <a:srgbClr val="00B050"/>
                          </a:solidFill>
                          <a:effectLst/>
                          <a:latin typeface="+mn-lt"/>
                          <a:ea typeface="黑体" panose="02010609060101010101" pitchFamily="2" charset="-122"/>
                        </a:rPr>
                        <a:t>分组的转发</a:t>
                      </a:r>
                      <a:endParaRPr kumimoji="0" lang="zh-CN" altLang="en-US" sz="2000" b="1" i="0" u="none" strike="noStrike" cap="none" normalizeH="0" baseline="0" dirty="0" smtClean="0">
                        <a:ln>
                          <a:noFill/>
                        </a:ln>
                        <a:solidFill>
                          <a:srgbClr val="00B050"/>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属于同一条虚电路的分组均按照同一路由进行转发</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每个分组独立选择路由进行转发</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238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solidFill>
                            <a:srgbClr val="00B050"/>
                          </a:solidFill>
                          <a:effectLst/>
                          <a:latin typeface="+mn-lt"/>
                          <a:ea typeface="黑体" panose="02010609060101010101" pitchFamily="2" charset="-122"/>
                        </a:rPr>
                        <a:t>当结点出故障时</a:t>
                      </a:r>
                      <a:endParaRPr kumimoji="0" lang="zh-CN" altLang="en-US" sz="2000" b="1" i="0" u="none" strike="noStrike" cap="none" normalizeH="0" baseline="0" dirty="0" smtClean="0">
                        <a:ln>
                          <a:noFill/>
                        </a:ln>
                        <a:solidFill>
                          <a:srgbClr val="00B050"/>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所有通过出故障的结点的虚电路均不能工作</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出故障的结点可能会丢失分组，一些路由可能会发生变化</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03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solidFill>
                            <a:srgbClr val="00B050"/>
                          </a:solidFill>
                          <a:effectLst/>
                          <a:latin typeface="+mn-lt"/>
                          <a:ea typeface="黑体" panose="02010609060101010101" pitchFamily="2" charset="-122"/>
                        </a:rPr>
                        <a:t>分组的顺序</a:t>
                      </a:r>
                      <a:endParaRPr kumimoji="0" lang="zh-CN" altLang="en-US" sz="2000" b="1" i="0" u="none" strike="noStrike" cap="none" normalizeH="0" baseline="0" dirty="0" smtClean="0">
                        <a:ln>
                          <a:noFill/>
                        </a:ln>
                        <a:solidFill>
                          <a:srgbClr val="00B050"/>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总是按发送顺序到达终点</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smtClean="0">
                          <a:ln>
                            <a:noFill/>
                          </a:ln>
                          <a:effectLst/>
                          <a:latin typeface="+mn-lt"/>
                          <a:ea typeface="黑体" panose="02010609060101010101" pitchFamily="2" charset="-122"/>
                        </a:rPr>
                        <a:t>到达终点时不一定按发送顺序</a:t>
                      </a:r>
                      <a:endParaRPr kumimoji="0" lang="zh-CN" altLang="en-US" sz="2000" b="1" i="0" u="none" strike="noStrike" cap="none" normalizeH="0" baseline="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8874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solidFill>
                            <a:srgbClr val="00B050"/>
                          </a:solidFill>
                          <a:effectLst/>
                          <a:latin typeface="+mn-lt"/>
                          <a:ea typeface="黑体" panose="02010609060101010101" pitchFamily="2" charset="-122"/>
                        </a:rPr>
                        <a:t>端到端的差错处理和流量控制</a:t>
                      </a:r>
                      <a:endParaRPr kumimoji="0" lang="zh-CN" altLang="en-US" sz="2000" b="1" i="0" u="none" strike="noStrike" cap="none" normalizeH="0" baseline="0" dirty="0" smtClean="0">
                        <a:ln>
                          <a:noFill/>
                        </a:ln>
                        <a:solidFill>
                          <a:srgbClr val="00B050"/>
                        </a:solidFill>
                        <a:effectLst/>
                        <a:latin typeface="+mn-lt"/>
                        <a:ea typeface="黑体" panose="02010609060101010101" pitchFamily="2" charset="-122"/>
                        <a:cs typeface="Times New Roman" panose="02020603050405020304" pitchFamily="18" charset="0"/>
                      </a:endParaRPr>
                    </a:p>
                  </a:txBody>
                  <a:tcPr marL="99060" marR="9906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可以由网络负责，也可以由用户主机负责</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u="none" strike="noStrike" cap="none" normalizeH="0" baseline="0" dirty="0" smtClean="0">
                          <a:ln>
                            <a:noFill/>
                          </a:ln>
                          <a:effectLst/>
                          <a:latin typeface="+mn-lt"/>
                          <a:ea typeface="黑体" panose="02010609060101010101" pitchFamily="2" charset="-122"/>
                        </a:rPr>
                        <a:t>由用户主机负责</a:t>
                      </a:r>
                      <a:endParaRPr kumimoji="0" lang="zh-CN" altLang="en-US" sz="2000" b="1" i="0" u="none" strike="noStrike" cap="none" normalizeH="0" baseline="0" dirty="0" smtClean="0">
                        <a:ln>
                          <a:noFill/>
                        </a:ln>
                        <a:solidFill>
                          <a:schemeClr val="tx1"/>
                        </a:solidFill>
                        <a:effectLst/>
                        <a:latin typeface="+mn-lt"/>
                        <a:ea typeface="黑体" panose="02010609060101010101" pitchFamily="2" charset="-122"/>
                        <a:cs typeface="Times New Roman" panose="02020603050405020304" pitchFamily="18" charset="0"/>
                      </a:endParaRPr>
                    </a:p>
                  </a:txBody>
                  <a:tcPr marL="99060" marR="9906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3" name="标题 2"/>
          <p:cNvSpPr>
            <a:spLocks noGrp="1"/>
          </p:cNvSpPr>
          <p:nvPr>
            <p:ph type="title"/>
          </p:nvPr>
        </p:nvSpPr>
        <p:spPr/>
        <p:txBody>
          <a:bodyPr/>
          <a:lstStyle/>
          <a:p>
            <a:pPr lvl="0" algn="ctr"/>
            <a:r>
              <a:rPr lang="zh-CN" altLang="en-US" sz="4000" dirty="0">
                <a:latin typeface="黑体" panose="02010609060101010101" pitchFamily="2" charset="-122"/>
                <a:cs typeface="Times New Roman" panose="02020603050405020304" pitchFamily="18" charset="0"/>
              </a:rPr>
              <a:t>虚电路服务与数据报服务的</a:t>
            </a:r>
            <a:r>
              <a:rPr lang="zh-CN" altLang="en-US" sz="4000" dirty="0" smtClean="0">
                <a:latin typeface="黑体" panose="02010609060101010101" pitchFamily="2" charset="-122"/>
                <a:cs typeface="Times New Roman" panose="02020603050405020304" pitchFamily="18" charset="0"/>
              </a:rPr>
              <a:t>对比</a:t>
            </a:r>
            <a:endParaRPr lang="zh-CN" altLang="en-US" sz="40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8282880" cy="2143125"/>
          </a:xfrm>
          <a:prstGeom prst="rect">
            <a:avLst/>
          </a:prstGeom>
          <a:noFill/>
        </p:spPr>
        <p:txBody>
          <a:bodyPr vert="horz" wrap="square" rtlCol="0" anchor="ctr" anchorCtr="0">
            <a:noAutofit/>
          </a:bodyPr>
          <a:lstStyle/>
          <a:p>
            <a:r>
              <a:rPr lang="zh-CN" altLang="en-US" sz="2800" dirty="0"/>
              <a:t>主机发送</a:t>
            </a:r>
            <a:r>
              <a:rPr lang="en-US" altLang="zh-CN" sz="2800" dirty="0"/>
              <a:t>IP</a:t>
            </a:r>
            <a:r>
              <a:rPr lang="zh-CN" altLang="en-US" sz="2800" dirty="0"/>
              <a:t>数据报给主机</a:t>
            </a:r>
            <a:r>
              <a:rPr lang="en-US" altLang="zh-CN" sz="2800" dirty="0"/>
              <a:t>B,</a:t>
            </a:r>
            <a:r>
              <a:rPr lang="zh-CN" altLang="en-US" sz="2800" dirty="0"/>
              <a:t>途中经过了</a:t>
            </a:r>
            <a:r>
              <a:rPr lang="en-US" altLang="zh-CN" sz="2800" dirty="0"/>
              <a:t>5</a:t>
            </a:r>
            <a:r>
              <a:rPr lang="zh-CN" altLang="en-US" sz="2800" dirty="0"/>
              <a:t>个路由器。请问在此过程中</a:t>
            </a:r>
            <a:r>
              <a:rPr lang="zh-CN" altLang="en-US" sz="2800" dirty="0" smtClean="0"/>
              <a:t>总</a:t>
            </a:r>
            <a:r>
              <a:rPr lang="zh-CN" altLang="en-US" sz="2800" dirty="0"/>
              <a:t>共使用了</a:t>
            </a:r>
            <a:r>
              <a:rPr lang="en-US" altLang="zh-CN" sz="2800" dirty="0"/>
              <a:t>()</a:t>
            </a:r>
            <a:r>
              <a:rPr lang="zh-CN" altLang="en-US" sz="2800" dirty="0"/>
              <a:t>次</a:t>
            </a:r>
            <a:r>
              <a:rPr lang="en-US" altLang="zh-CN" sz="2800" dirty="0"/>
              <a:t>ARP</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46097199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76536" y="1340768"/>
            <a:ext cx="8275721" cy="873746"/>
          </a:xfrm>
          <a:prstGeom prst="rect">
            <a:avLst/>
          </a:prstGeom>
        </p:spPr>
      </p:pic>
    </p:spTree>
    <p:extLst>
      <p:ext uri="{BB962C8B-B14F-4D97-AF65-F5344CB8AC3E}">
        <p14:creationId xmlns:p14="http://schemas.microsoft.com/office/powerpoint/2010/main" val="36640373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16892" y="1556792"/>
            <a:ext cx="4689108" cy="2808312"/>
          </a:xfrm>
          <a:prstGeom prst="rect">
            <a:avLst/>
          </a:prstGeom>
        </p:spPr>
      </p:pic>
      <p:sp>
        <p:nvSpPr>
          <p:cNvPr id="3" name="矩形 2"/>
          <p:cNvSpPr/>
          <p:nvPr/>
        </p:nvSpPr>
        <p:spPr>
          <a:xfrm>
            <a:off x="344488" y="404664"/>
            <a:ext cx="5040560" cy="6247864"/>
          </a:xfrm>
          <a:prstGeom prst="rect">
            <a:avLst/>
          </a:prstGeom>
        </p:spPr>
        <p:txBody>
          <a:bodyPr wrap="square">
            <a:spAutoFit/>
          </a:bodyPr>
          <a:lstStyle/>
          <a:p>
            <a:r>
              <a:rPr lang="zh-CN" altLang="en-US" sz="1600" dirty="0">
                <a:solidFill>
                  <a:srgbClr val="FF0000"/>
                </a:solidFill>
              </a:rPr>
              <a:t>硬件类型：</a:t>
            </a:r>
            <a:r>
              <a:rPr lang="zh-CN" altLang="en-US" sz="1600" dirty="0"/>
              <a:t>16位字段，用来定义运行ARP的网络类型。每个局域网基于其类型被指派一个整数。例如：以太网的类型为1。ARP可用在任何物理网络上</a:t>
            </a:r>
            <a:r>
              <a:rPr lang="zh-CN" altLang="en-US" sz="1600" dirty="0" smtClean="0"/>
              <a:t>。</a:t>
            </a:r>
            <a:endParaRPr lang="en-US" altLang="zh-CN" sz="1600" dirty="0" smtClean="0"/>
          </a:p>
          <a:p>
            <a:r>
              <a:rPr lang="zh-CN" altLang="en-US" sz="1600" dirty="0" smtClean="0">
                <a:solidFill>
                  <a:srgbClr val="FF0000"/>
                </a:solidFill>
              </a:rPr>
              <a:t>协议</a:t>
            </a:r>
            <a:r>
              <a:rPr lang="zh-CN" altLang="en-US" sz="1600" dirty="0">
                <a:solidFill>
                  <a:srgbClr val="FF0000"/>
                </a:solidFill>
              </a:rPr>
              <a:t>类型：</a:t>
            </a:r>
            <a:r>
              <a:rPr lang="zh-CN" altLang="en-US" sz="1600" dirty="0"/>
              <a:t>16位字段，用来定义使用的协议。例如：对IPv4协议这个字段是0800。ARP可用于任何高层</a:t>
            </a:r>
            <a:r>
              <a:rPr lang="zh-CN" altLang="en-US" sz="1600" dirty="0" smtClean="0"/>
              <a:t>协议</a:t>
            </a:r>
            <a:endParaRPr lang="en-US" altLang="zh-CN" sz="1600" dirty="0" smtClean="0"/>
          </a:p>
          <a:p>
            <a:r>
              <a:rPr lang="zh-CN" altLang="en-US" sz="1600" dirty="0" smtClean="0">
                <a:solidFill>
                  <a:srgbClr val="FF0000"/>
                </a:solidFill>
              </a:rPr>
              <a:t>硬件</a:t>
            </a:r>
            <a:r>
              <a:rPr lang="zh-CN" altLang="en-US" sz="1600" dirty="0">
                <a:solidFill>
                  <a:srgbClr val="FF0000"/>
                </a:solidFill>
              </a:rPr>
              <a:t>长度：</a:t>
            </a:r>
            <a:r>
              <a:rPr lang="zh-CN" altLang="en-US" sz="1600" dirty="0"/>
              <a:t>8位字段，用来定义物理地址的长度，以字节为单位。例如：对于以太网的值为6</a:t>
            </a:r>
            <a:r>
              <a:rPr lang="zh-CN" altLang="en-US" sz="1600" dirty="0" smtClean="0"/>
              <a:t>。</a:t>
            </a:r>
            <a:endParaRPr lang="en-US" altLang="zh-CN" sz="1600" dirty="0" smtClean="0"/>
          </a:p>
          <a:p>
            <a:r>
              <a:rPr lang="zh-CN" altLang="en-US" sz="1600" dirty="0" smtClean="0">
                <a:solidFill>
                  <a:srgbClr val="FF0000"/>
                </a:solidFill>
              </a:rPr>
              <a:t>协议</a:t>
            </a:r>
            <a:r>
              <a:rPr lang="zh-CN" altLang="en-US" sz="1600" dirty="0">
                <a:solidFill>
                  <a:srgbClr val="FF0000"/>
                </a:solidFill>
              </a:rPr>
              <a:t>长度：</a:t>
            </a:r>
            <a:r>
              <a:rPr lang="zh-CN" altLang="en-US" sz="1600" dirty="0"/>
              <a:t>8位字段，用来定义逻辑地址的长度，以字节为单位。例如：对于IPv4协议的值为4</a:t>
            </a:r>
            <a:r>
              <a:rPr lang="zh-CN" altLang="en-US" sz="1600" dirty="0" smtClean="0"/>
              <a:t>。</a:t>
            </a:r>
            <a:endParaRPr lang="en-US" altLang="zh-CN" sz="1600" dirty="0" smtClean="0"/>
          </a:p>
          <a:p>
            <a:r>
              <a:rPr lang="zh-CN" altLang="en-US" sz="1600" dirty="0" smtClean="0">
                <a:solidFill>
                  <a:srgbClr val="FF0000"/>
                </a:solidFill>
              </a:rPr>
              <a:t>操作码</a:t>
            </a:r>
            <a:r>
              <a:rPr lang="zh-CN" altLang="en-US" sz="1600" dirty="0">
                <a:solidFill>
                  <a:srgbClr val="FF0000"/>
                </a:solidFill>
              </a:rPr>
              <a:t>：</a:t>
            </a:r>
            <a:r>
              <a:rPr lang="zh-CN" altLang="en-US" sz="1600" dirty="0"/>
              <a:t>16位字段，用来定义报文的类型。已定义的分组类型有两种：ARP请求（1），ARP响应（2）。</a:t>
            </a:r>
            <a:r>
              <a:rPr lang="zh-CN" altLang="en-US" sz="1600" dirty="0">
                <a:solidFill>
                  <a:srgbClr val="FF0000"/>
                </a:solidFill>
              </a:rPr>
              <a:t>源硬件地址：</a:t>
            </a:r>
            <a:r>
              <a:rPr lang="zh-CN" altLang="en-US" sz="1600" dirty="0"/>
              <a:t>这是一个可变长度字段，用来定义发送方的物理地址。例如：对于以太网这个字段的长度是6字节</a:t>
            </a:r>
            <a:r>
              <a:rPr lang="zh-CN" altLang="en-US" sz="1600" dirty="0" smtClean="0"/>
              <a:t>。</a:t>
            </a:r>
            <a:endParaRPr lang="en-US" altLang="zh-CN" sz="1600" dirty="0" smtClean="0"/>
          </a:p>
          <a:p>
            <a:r>
              <a:rPr lang="zh-CN" altLang="en-US" sz="1600" dirty="0" smtClean="0">
                <a:solidFill>
                  <a:srgbClr val="FF0000"/>
                </a:solidFill>
              </a:rPr>
              <a:t>源</a:t>
            </a:r>
            <a:r>
              <a:rPr lang="zh-CN" altLang="en-US" sz="1600" dirty="0">
                <a:solidFill>
                  <a:srgbClr val="FF0000"/>
                </a:solidFill>
              </a:rPr>
              <a:t>逻辑地址：</a:t>
            </a:r>
            <a:r>
              <a:rPr lang="zh-CN" altLang="en-US" sz="1600" dirty="0"/>
              <a:t>这是一个可变长度字段，用来定义发送方的逻辑（IP）地址。例如：对于IP协议这个字段的长度是4字节</a:t>
            </a:r>
            <a:r>
              <a:rPr lang="zh-CN" altLang="en-US" sz="1600" dirty="0" smtClean="0"/>
              <a:t>。</a:t>
            </a:r>
            <a:endParaRPr lang="en-US" altLang="zh-CN" sz="1600" dirty="0" smtClean="0"/>
          </a:p>
          <a:p>
            <a:r>
              <a:rPr lang="zh-CN" altLang="en-US" sz="1600" dirty="0" smtClean="0">
                <a:solidFill>
                  <a:srgbClr val="FF0000"/>
                </a:solidFill>
              </a:rPr>
              <a:t>目的</a:t>
            </a:r>
            <a:r>
              <a:rPr lang="zh-CN" altLang="en-US" sz="1600" dirty="0">
                <a:solidFill>
                  <a:srgbClr val="FF0000"/>
                </a:solidFill>
              </a:rPr>
              <a:t>硬件地址：</a:t>
            </a:r>
            <a:r>
              <a:rPr lang="zh-CN" altLang="en-US" sz="1600" dirty="0"/>
              <a:t>这是一个可变长度字段，用来定义目标的物理地址，例如，对以太网来说这个字段位6字节。</a:t>
            </a:r>
            <a:r>
              <a:rPr lang="zh-CN" altLang="en-US" sz="1600" dirty="0">
                <a:solidFill>
                  <a:srgbClr val="00B050"/>
                </a:solidFill>
              </a:rPr>
              <a:t>对于ARP请求报文，这个字段为全0，因为发送方并不知道目标的硬件地址</a:t>
            </a:r>
            <a:r>
              <a:rPr lang="zh-CN" altLang="en-US" sz="1600" dirty="0" smtClean="0">
                <a:solidFill>
                  <a:srgbClr val="00B050"/>
                </a:solidFill>
              </a:rPr>
              <a:t>。</a:t>
            </a:r>
            <a:endParaRPr lang="en-US" altLang="zh-CN" sz="1600" dirty="0" smtClean="0">
              <a:solidFill>
                <a:srgbClr val="00B050"/>
              </a:solidFill>
            </a:endParaRPr>
          </a:p>
          <a:p>
            <a:r>
              <a:rPr lang="zh-CN" altLang="en-US" sz="1600" dirty="0" smtClean="0">
                <a:solidFill>
                  <a:srgbClr val="FF0000"/>
                </a:solidFill>
              </a:rPr>
              <a:t>目的</a:t>
            </a:r>
            <a:r>
              <a:rPr lang="zh-CN" altLang="en-US" sz="1600" dirty="0">
                <a:solidFill>
                  <a:srgbClr val="FF0000"/>
                </a:solidFill>
              </a:rPr>
              <a:t>逻辑地址：</a:t>
            </a:r>
            <a:r>
              <a:rPr lang="zh-CN" altLang="en-US" sz="1600" dirty="0"/>
              <a:t>这是一个可变长度字段，用来定义目标的逻辑（IP）地址，对于IPv4协议这个字段的长度为4个字节</a:t>
            </a:r>
            <a:r>
              <a:rPr lang="zh-CN" altLang="en-US" sz="1600" dirty="0" smtClean="0"/>
              <a:t>。</a:t>
            </a:r>
            <a:endParaRPr lang="zh-CN" altLang="en-US" sz="1600" dirty="0"/>
          </a:p>
        </p:txBody>
      </p:sp>
      <p:sp>
        <p:nvSpPr>
          <p:cNvPr id="4" name="矩形 3"/>
          <p:cNvSpPr/>
          <p:nvPr/>
        </p:nvSpPr>
        <p:spPr>
          <a:xfrm>
            <a:off x="5385048" y="5373216"/>
            <a:ext cx="4320480" cy="923330"/>
          </a:xfrm>
          <a:prstGeom prst="rect">
            <a:avLst/>
          </a:prstGeom>
        </p:spPr>
        <p:txBody>
          <a:bodyPr wrap="square">
            <a:spAutoFit/>
          </a:bodyPr>
          <a:lstStyle/>
          <a:p>
            <a:r>
              <a:rPr lang="zh-CN" altLang="en-US" dirty="0">
                <a:hlinkClick r:id="rId3"/>
              </a:rPr>
              <a:t>https://blog.csdn.net/ever_peng/article/details/</a:t>
            </a:r>
            <a:r>
              <a:rPr lang="zh-CN" altLang="en-US" dirty="0" smtClean="0">
                <a:hlinkClick r:id="rId3"/>
              </a:rPr>
              <a:t>80008638</a:t>
            </a:r>
            <a:endParaRPr lang="en-US" altLang="zh-CN" dirty="0" smtClean="0"/>
          </a:p>
          <a:p>
            <a:endParaRPr lang="zh-CN" altLang="en-US" dirty="0"/>
          </a:p>
        </p:txBody>
      </p:sp>
    </p:spTree>
    <p:extLst>
      <p:ext uri="{BB962C8B-B14F-4D97-AF65-F5344CB8AC3E}">
        <p14:creationId xmlns:p14="http://schemas.microsoft.com/office/powerpoint/2010/main" val="22713296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481580" y="1688465"/>
            <a:ext cx="3861955" cy="4154984"/>
          </a:xfrm>
          <a:prstGeom prst="rect">
            <a:avLst/>
          </a:prstGeom>
          <a:noFill/>
        </p:spPr>
        <p:txBody>
          <a:bodyPr wrap="none" rtlCol="0">
            <a:spAutoFit/>
          </a:bodyPr>
          <a:lstStyle/>
          <a:p>
            <a:pPr algn="l"/>
            <a:r>
              <a:rPr lang="en-US" altLang="zh-CN" sz="6600" b="1" dirty="0" smtClean="0">
                <a:solidFill>
                  <a:srgbClr val="FF0000"/>
                </a:solidFill>
                <a:sym typeface="+mn-ea"/>
              </a:rPr>
              <a:t>P133</a:t>
            </a:r>
            <a:r>
              <a:rPr lang="zh-CN" altLang="en-US" sz="6600" b="1" dirty="0" smtClean="0">
                <a:solidFill>
                  <a:srgbClr val="FF0000"/>
                </a:solidFill>
                <a:ea typeface="宋体" panose="02010600030101010101" pitchFamily="2" charset="-122"/>
                <a:sym typeface="+mn-ea"/>
              </a:rPr>
              <a:t>文字</a:t>
            </a:r>
            <a:endParaRPr lang="en-US" altLang="zh-CN" sz="6600" b="1" dirty="0">
              <a:solidFill>
                <a:srgbClr val="FF0000"/>
              </a:solidFill>
              <a:sym typeface="+mn-ea"/>
            </a:endParaRPr>
          </a:p>
          <a:p>
            <a:pPr algn="l"/>
            <a:r>
              <a:rPr lang="en-US" altLang="zh-CN" sz="6600" b="1" dirty="0" smtClean="0">
                <a:solidFill>
                  <a:srgbClr val="FF0000"/>
                </a:solidFill>
                <a:sym typeface="+mn-ea"/>
              </a:rPr>
              <a:t>P134</a:t>
            </a:r>
            <a:r>
              <a:rPr lang="zh-CN" altLang="en-US" sz="6600" b="1" dirty="0" smtClean="0">
                <a:solidFill>
                  <a:srgbClr val="FF0000"/>
                </a:solidFill>
                <a:ea typeface="宋体" panose="02010600030101010101" pitchFamily="2" charset="-122"/>
                <a:sym typeface="+mn-ea"/>
              </a:rPr>
              <a:t>文字</a:t>
            </a:r>
            <a:endParaRPr lang="zh-CN" altLang="en-US" sz="6600" b="1" dirty="0">
              <a:solidFill>
                <a:srgbClr val="FF0000"/>
              </a:solidFill>
              <a:ea typeface="宋体" panose="02010600030101010101" pitchFamily="2" charset="-122"/>
            </a:endParaRPr>
          </a:p>
          <a:p>
            <a:pPr algn="l"/>
            <a:r>
              <a:rPr lang="en-US" altLang="zh-CN" sz="6600" b="1" dirty="0" smtClean="0">
                <a:solidFill>
                  <a:srgbClr val="FF0000"/>
                </a:solidFill>
              </a:rPr>
              <a:t>P135</a:t>
            </a:r>
            <a:r>
              <a:rPr lang="zh-CN" altLang="en-US" sz="6600" b="1" dirty="0" smtClean="0">
                <a:solidFill>
                  <a:srgbClr val="FF0000"/>
                </a:solidFill>
                <a:ea typeface="宋体" panose="02010600030101010101" pitchFamily="2" charset="-122"/>
              </a:rPr>
              <a:t>文字</a:t>
            </a:r>
            <a:endParaRPr lang="zh-CN" altLang="en-US" sz="6600" b="1" dirty="0">
              <a:solidFill>
                <a:srgbClr val="FF0000"/>
              </a:solidFill>
              <a:ea typeface="宋体" panose="02010600030101010101" pitchFamily="2" charset="-122"/>
            </a:endParaRPr>
          </a:p>
          <a:p>
            <a:pPr algn="l"/>
            <a:r>
              <a:rPr lang="zh-CN" altLang="en-US" sz="6600" b="1" dirty="0">
                <a:solidFill>
                  <a:srgbClr val="FF0000"/>
                </a:solidFill>
                <a:ea typeface="宋体" panose="02010600030101010101" pitchFamily="2" charset="-122"/>
              </a:rPr>
              <a:t> </a:t>
            </a:r>
          </a:p>
        </p:txBody>
      </p:sp>
      <p:sp>
        <p:nvSpPr>
          <p:cNvPr id="3" name="文本框 2"/>
          <p:cNvSpPr txBox="1"/>
          <p:nvPr/>
        </p:nvSpPr>
        <p:spPr>
          <a:xfrm>
            <a:off x="1270000" y="4930140"/>
            <a:ext cx="7101840" cy="2122805"/>
          </a:xfrm>
          <a:prstGeom prst="rect">
            <a:avLst/>
          </a:prstGeom>
          <a:noFill/>
        </p:spPr>
        <p:txBody>
          <a:bodyPr wrap="square" rtlCol="0">
            <a:spAutoFit/>
          </a:bodyPr>
          <a:lstStyle/>
          <a:p>
            <a:pPr algn="l"/>
            <a:r>
              <a:rPr lang="zh-CN" altLang="en-US" sz="6600" b="1">
                <a:solidFill>
                  <a:srgbClr val="FF0000"/>
                </a:solidFill>
                <a:ea typeface="宋体" panose="02010600030101010101" pitchFamily="2" charset="-122"/>
                <a:sym typeface="+mn-ea"/>
              </a:rPr>
              <a:t>背！背！背！背！</a:t>
            </a:r>
            <a:endParaRPr lang="zh-CN" altLang="en-US" sz="6600" b="1">
              <a:solidFill>
                <a:srgbClr val="FF0000"/>
              </a:solidFill>
              <a:ea typeface="宋体" panose="02010600030101010101" pitchFamily="2" charset="-122"/>
            </a:endParaRPr>
          </a:p>
          <a:p>
            <a:pPr algn="l"/>
            <a:endParaRPr lang="zh-CN" altLang="en-US" sz="6600" b="1">
              <a:solidFill>
                <a:srgbClr val="FF0000"/>
              </a:solidFill>
              <a:ea typeface="宋体" panose="02010600030101010101" pitchFamily="2" charset="-122"/>
            </a:endParaRPr>
          </a:p>
        </p:txBody>
      </p:sp>
      <p:sp>
        <p:nvSpPr>
          <p:cNvPr id="4" name="文本框 3"/>
          <p:cNvSpPr txBox="1"/>
          <p:nvPr/>
        </p:nvSpPr>
        <p:spPr>
          <a:xfrm>
            <a:off x="1134110" y="66675"/>
            <a:ext cx="7101840" cy="2122805"/>
          </a:xfrm>
          <a:prstGeom prst="rect">
            <a:avLst/>
          </a:prstGeom>
          <a:noFill/>
        </p:spPr>
        <p:txBody>
          <a:bodyPr wrap="square" rtlCol="0">
            <a:spAutoFit/>
          </a:bodyPr>
          <a:lstStyle/>
          <a:p>
            <a:pPr algn="l"/>
            <a:r>
              <a:rPr lang="zh-CN" altLang="en-US" sz="6600" b="1">
                <a:solidFill>
                  <a:srgbClr val="FF0000"/>
                </a:solidFill>
                <a:ea typeface="宋体" panose="02010600030101010101" pitchFamily="2" charset="-122"/>
                <a:sym typeface="+mn-ea"/>
              </a:rPr>
              <a:t>背！背！背！背！</a:t>
            </a:r>
            <a:endParaRPr lang="zh-CN" altLang="en-US" sz="6600" b="1">
              <a:solidFill>
                <a:srgbClr val="FF0000"/>
              </a:solidFill>
              <a:ea typeface="宋体" panose="02010600030101010101" pitchFamily="2" charset="-122"/>
            </a:endParaRPr>
          </a:p>
          <a:p>
            <a:pPr algn="l"/>
            <a:endParaRPr lang="zh-CN" altLang="en-US" sz="6600" b="1">
              <a:solidFill>
                <a:srgbClr val="FF0000"/>
              </a:solidFill>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ltLang="zh-CN" dirty="0"/>
              <a:t>4.2.5  IP </a:t>
            </a:r>
            <a:r>
              <a:rPr lang="zh-CN" altLang="en-US" dirty="0"/>
              <a:t>数据报的格式 </a:t>
            </a:r>
          </a:p>
        </p:txBody>
      </p:sp>
      <p:sp>
        <p:nvSpPr>
          <p:cNvPr id="238596" name="Rectangle 4"/>
          <p:cNvSpPr>
            <a:spLocks noGrp="1" noChangeArrowheads="1"/>
          </p:cNvSpPr>
          <p:nvPr>
            <p:ph idx="1"/>
          </p:nvPr>
        </p:nvSpPr>
        <p:spPr/>
        <p:txBody>
          <a:bodyPr/>
          <a:lstStyle/>
          <a:p>
            <a:r>
              <a:rPr lang="zh-CN" altLang="en-US" dirty="0"/>
              <a:t>一个 </a:t>
            </a:r>
            <a:r>
              <a:rPr lang="en-US" altLang="zh-CN" dirty="0"/>
              <a:t>IP </a:t>
            </a:r>
            <a:r>
              <a:rPr lang="zh-CN" altLang="en-US" dirty="0"/>
              <a:t>数据报由</a:t>
            </a:r>
            <a:r>
              <a:rPr lang="zh-CN" altLang="en-US" dirty="0">
                <a:solidFill>
                  <a:srgbClr val="FF0000"/>
                </a:solidFill>
              </a:rPr>
              <a:t>首部</a:t>
            </a:r>
            <a:r>
              <a:rPr lang="zh-CN" altLang="en-US" dirty="0"/>
              <a:t>和</a:t>
            </a:r>
            <a:r>
              <a:rPr lang="zh-CN" altLang="en-US" dirty="0">
                <a:solidFill>
                  <a:srgbClr val="FF0000"/>
                </a:solidFill>
              </a:rPr>
              <a:t>数据</a:t>
            </a:r>
            <a:r>
              <a:rPr lang="zh-CN" altLang="en-US" dirty="0"/>
              <a:t>两部分组成。</a:t>
            </a:r>
          </a:p>
          <a:p>
            <a:r>
              <a:rPr lang="zh-CN" altLang="en-US" dirty="0">
                <a:solidFill>
                  <a:srgbClr val="0000FF"/>
                </a:solidFill>
              </a:rPr>
              <a:t>首部的前一部分是固定长度，共 </a:t>
            </a:r>
            <a:r>
              <a:rPr lang="en-US" altLang="zh-CN" dirty="0">
                <a:solidFill>
                  <a:srgbClr val="0000FF"/>
                </a:solidFill>
              </a:rPr>
              <a:t>20 </a:t>
            </a:r>
            <a:r>
              <a:rPr lang="zh-CN" altLang="en-US" dirty="0">
                <a:solidFill>
                  <a:srgbClr val="0000FF"/>
                </a:solidFill>
              </a:rPr>
              <a:t>字节，是所有 </a:t>
            </a:r>
            <a:r>
              <a:rPr lang="en-US" altLang="zh-CN" dirty="0">
                <a:solidFill>
                  <a:srgbClr val="0000FF"/>
                </a:solidFill>
              </a:rPr>
              <a:t>IP </a:t>
            </a:r>
            <a:r>
              <a:rPr lang="zh-CN" altLang="en-US" dirty="0">
                <a:solidFill>
                  <a:srgbClr val="0000FF"/>
                </a:solidFill>
              </a:rPr>
              <a:t>数据报必须具有的。</a:t>
            </a:r>
          </a:p>
          <a:p>
            <a:r>
              <a:rPr lang="zh-CN" altLang="en-US" dirty="0"/>
              <a:t>在首部的固定部分的后面是一些可选字段，其长度是可变的。 </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1998364"/>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54126"/>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0" name="Line 6"/>
          <p:cNvSpPr>
            <a:spLocks noChangeShapeType="1"/>
          </p:cNvSpPr>
          <p:nvPr/>
        </p:nvSpPr>
        <p:spPr bwMode="auto">
          <a:xfrm>
            <a:off x="2490259" y="5911551"/>
            <a:ext cx="58713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596727"/>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4" name="Rectangle 90"/>
          <p:cNvSpPr>
            <a:spLocks noChangeArrowheads="1"/>
          </p:cNvSpPr>
          <p:nvPr/>
        </p:nvSpPr>
        <p:spPr bwMode="auto">
          <a:xfrm>
            <a:off x="2457583" y="5220989"/>
            <a:ext cx="1559851" cy="449262"/>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87201"/>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1501"/>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3805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096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546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361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0811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5139"/>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5139"/>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0489"/>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5139"/>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3351"/>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47576"/>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22126"/>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098376"/>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0318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03189"/>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09837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22126"/>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2212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09837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3192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03189"/>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6197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03301"/>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31926"/>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193501"/>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03076"/>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73214"/>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82740"/>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4851"/>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4" name="Rectangle 80"/>
          <p:cNvSpPr>
            <a:spLocks noChangeArrowheads="1"/>
          </p:cNvSpPr>
          <p:nvPr/>
        </p:nvSpPr>
        <p:spPr bwMode="auto">
          <a:xfrm>
            <a:off x="4017433" y="5220989"/>
            <a:ext cx="4314958" cy="449262"/>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86" name="Rectangle 82"/>
          <p:cNvSpPr>
            <a:spLocks noChangeArrowheads="1"/>
          </p:cNvSpPr>
          <p:nvPr/>
        </p:nvSpPr>
        <p:spPr bwMode="auto">
          <a:xfrm>
            <a:off x="4634839" y="5238451"/>
            <a:ext cx="3353594"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7" name="Rectangle 83"/>
          <p:cNvSpPr>
            <a:spLocks noChangeArrowheads="1"/>
          </p:cNvSpPr>
          <p:nvPr/>
        </p:nvSpPr>
        <p:spPr bwMode="auto">
          <a:xfrm>
            <a:off x="2691475" y="5238451"/>
            <a:ext cx="91050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a:t>
            </a:r>
          </a:p>
        </p:txBody>
      </p:sp>
      <p:sp>
        <p:nvSpPr>
          <p:cNvPr id="379989" name="Rectangle 85"/>
          <p:cNvSpPr>
            <a:spLocks noChangeArrowheads="1"/>
          </p:cNvSpPr>
          <p:nvPr/>
        </p:nvSpPr>
        <p:spPr bwMode="auto">
          <a:xfrm>
            <a:off x="4636558" y="5706764"/>
            <a:ext cx="1264963"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grpSp>
        <p:nvGrpSpPr>
          <p:cNvPr id="379998" name="Group 94"/>
          <p:cNvGrpSpPr/>
          <p:nvPr/>
        </p:nvGrpSpPr>
        <p:grpSpPr bwMode="auto">
          <a:xfrm>
            <a:off x="265981" y="1566565"/>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grpSp>
        <p:nvGrpSpPr>
          <p:cNvPr id="379997" name="Group 93"/>
          <p:cNvGrpSpPr/>
          <p:nvPr/>
        </p:nvGrpSpPr>
        <p:grpSpPr bwMode="auto">
          <a:xfrm>
            <a:off x="1209015" y="1566564"/>
            <a:ext cx="8554244" cy="4102100"/>
            <a:chOff x="703" y="845"/>
            <a:chExt cx="4974" cy="2584"/>
          </a:xfrm>
        </p:grpSpPr>
        <p:sp>
          <p:nvSpPr>
            <p:cNvPr id="379995" name="Rectangle 91"/>
            <p:cNvSpPr>
              <a:spLocks noChangeArrowheads="1"/>
            </p:cNvSpPr>
            <p:nvPr/>
          </p:nvSpPr>
          <p:spPr bwMode="auto">
            <a:xfrm>
              <a:off x="703" y="845"/>
              <a:ext cx="4974" cy="1678"/>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6" name="Rectangle 92"/>
            <p:cNvSpPr>
              <a:spLocks noChangeArrowheads="1"/>
            </p:cNvSpPr>
            <p:nvPr/>
          </p:nvSpPr>
          <p:spPr bwMode="auto">
            <a:xfrm>
              <a:off x="1426" y="3145"/>
              <a:ext cx="915" cy="284"/>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80001" name="AutoShape 97"/>
          <p:cNvSpPr/>
          <p:nvPr/>
        </p:nvSpPr>
        <p:spPr bwMode="auto">
          <a:xfrm>
            <a:off x="998834" y="1638001"/>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380004" name="Group 100"/>
          <p:cNvGrpSpPr/>
          <p:nvPr/>
        </p:nvGrpSpPr>
        <p:grpSpPr bwMode="auto">
          <a:xfrm>
            <a:off x="1783426" y="5741690"/>
            <a:ext cx="1209014" cy="855662"/>
            <a:chOff x="1037" y="3475"/>
            <a:chExt cx="703" cy="539"/>
          </a:xfrm>
        </p:grpSpPr>
        <p:sp>
          <p:nvSpPr>
            <p:cNvPr id="380002" name="Line 98"/>
            <p:cNvSpPr>
              <a:spLocks noChangeShapeType="1"/>
            </p:cNvSpPr>
            <p:nvPr/>
          </p:nvSpPr>
          <p:spPr bwMode="auto">
            <a:xfrm flipV="1">
              <a:off x="1428" y="3475"/>
              <a:ext cx="0" cy="317"/>
            </a:xfrm>
            <a:prstGeom prst="line">
              <a:avLst/>
            </a:prstGeom>
            <a:noFill/>
            <a:ln w="5715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0003" name="Rectangle 99"/>
            <p:cNvSpPr>
              <a:spLocks noChangeArrowheads="1"/>
            </p:cNvSpPr>
            <p:nvPr/>
          </p:nvSpPr>
          <p:spPr bwMode="auto">
            <a:xfrm>
              <a:off x="1037" y="3764"/>
              <a:ext cx="7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发送在前</a:t>
              </a:r>
            </a:p>
          </p:txBody>
        </p:sp>
      </p:grpSp>
      <p:sp>
        <p:nvSpPr>
          <p:cNvPr id="2" name="矩形 1"/>
          <p:cNvSpPr/>
          <p:nvPr/>
        </p:nvSpPr>
        <p:spPr>
          <a:xfrm>
            <a:off x="1890803" y="251937"/>
            <a:ext cx="6446573" cy="58477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none">
            <a:spAutoFit/>
          </a:bodyPr>
          <a:lstStyle/>
          <a:p>
            <a:r>
              <a:rPr lang="en-US" altLang="zh-CN" sz="3200" b="1" dirty="0">
                <a:solidFill>
                  <a:srgbClr val="0000CC"/>
                </a:solidFill>
                <a:latin typeface="Arial" panose="020B0604020202020204" pitchFamily="34" charset="0"/>
                <a:ea typeface="黑体" panose="02010609060101010101" pitchFamily="2" charset="-122"/>
              </a:rPr>
              <a:t>IP </a:t>
            </a:r>
            <a:r>
              <a:rPr lang="zh-CN" altLang="en-US" sz="3200" b="1" dirty="0">
                <a:solidFill>
                  <a:srgbClr val="0000CC"/>
                </a:solidFill>
                <a:latin typeface="Arial" panose="020B0604020202020204" pitchFamily="34" charset="0"/>
                <a:ea typeface="黑体" panose="02010609060101010101" pitchFamily="2" charset="-122"/>
              </a:rPr>
              <a:t>数据报由首部和数据两部分组成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4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1998364"/>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54126"/>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0" name="Line 6"/>
          <p:cNvSpPr>
            <a:spLocks noChangeShapeType="1"/>
          </p:cNvSpPr>
          <p:nvPr/>
        </p:nvSpPr>
        <p:spPr bwMode="auto">
          <a:xfrm>
            <a:off x="2490259" y="5911551"/>
            <a:ext cx="58713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596727"/>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4" name="Rectangle 90"/>
          <p:cNvSpPr>
            <a:spLocks noChangeArrowheads="1"/>
          </p:cNvSpPr>
          <p:nvPr/>
        </p:nvSpPr>
        <p:spPr bwMode="auto">
          <a:xfrm>
            <a:off x="2457583" y="5220989"/>
            <a:ext cx="1559851" cy="449262"/>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87201"/>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1501"/>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3805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096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546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361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08114"/>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5139"/>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5139"/>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0489"/>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5139"/>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3351"/>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47576"/>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07789"/>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07789"/>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22126"/>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098376"/>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0318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03189"/>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09837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22126"/>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2212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09837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3192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03189"/>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61976"/>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03301"/>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31926"/>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193501"/>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03076"/>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73214"/>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82740"/>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4851"/>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4" name="Rectangle 80"/>
          <p:cNvSpPr>
            <a:spLocks noChangeArrowheads="1"/>
          </p:cNvSpPr>
          <p:nvPr/>
        </p:nvSpPr>
        <p:spPr bwMode="auto">
          <a:xfrm>
            <a:off x="4017433" y="5220989"/>
            <a:ext cx="4314958" cy="449262"/>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86" name="Rectangle 82"/>
          <p:cNvSpPr>
            <a:spLocks noChangeArrowheads="1"/>
          </p:cNvSpPr>
          <p:nvPr/>
        </p:nvSpPr>
        <p:spPr bwMode="auto">
          <a:xfrm>
            <a:off x="4634839" y="5238451"/>
            <a:ext cx="3353594"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7" name="Rectangle 83"/>
          <p:cNvSpPr>
            <a:spLocks noChangeArrowheads="1"/>
          </p:cNvSpPr>
          <p:nvPr/>
        </p:nvSpPr>
        <p:spPr bwMode="auto">
          <a:xfrm>
            <a:off x="2691475" y="5238451"/>
            <a:ext cx="91050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a:t>
            </a:r>
          </a:p>
        </p:txBody>
      </p:sp>
      <p:sp>
        <p:nvSpPr>
          <p:cNvPr id="379989" name="Rectangle 85"/>
          <p:cNvSpPr>
            <a:spLocks noChangeArrowheads="1"/>
          </p:cNvSpPr>
          <p:nvPr/>
        </p:nvSpPr>
        <p:spPr bwMode="auto">
          <a:xfrm>
            <a:off x="4636558" y="5706764"/>
            <a:ext cx="1264963"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grpSp>
        <p:nvGrpSpPr>
          <p:cNvPr id="379998" name="Group 94"/>
          <p:cNvGrpSpPr/>
          <p:nvPr/>
        </p:nvGrpSpPr>
        <p:grpSpPr bwMode="auto">
          <a:xfrm>
            <a:off x="265981" y="1566565"/>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grpSp>
        <p:nvGrpSpPr>
          <p:cNvPr id="379997" name="Group 93"/>
          <p:cNvGrpSpPr/>
          <p:nvPr/>
        </p:nvGrpSpPr>
        <p:grpSpPr bwMode="auto">
          <a:xfrm>
            <a:off x="1209015" y="1566564"/>
            <a:ext cx="8554244" cy="4102100"/>
            <a:chOff x="703" y="845"/>
            <a:chExt cx="4974" cy="2584"/>
          </a:xfrm>
        </p:grpSpPr>
        <p:sp>
          <p:nvSpPr>
            <p:cNvPr id="379995" name="Rectangle 91"/>
            <p:cNvSpPr>
              <a:spLocks noChangeArrowheads="1"/>
            </p:cNvSpPr>
            <p:nvPr/>
          </p:nvSpPr>
          <p:spPr bwMode="auto">
            <a:xfrm>
              <a:off x="703" y="845"/>
              <a:ext cx="4974" cy="1427"/>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6" name="Rectangle 92"/>
            <p:cNvSpPr>
              <a:spLocks noChangeArrowheads="1"/>
            </p:cNvSpPr>
            <p:nvPr/>
          </p:nvSpPr>
          <p:spPr bwMode="auto">
            <a:xfrm>
              <a:off x="1426" y="3145"/>
              <a:ext cx="915" cy="284"/>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80001" name="AutoShape 97"/>
          <p:cNvSpPr/>
          <p:nvPr/>
        </p:nvSpPr>
        <p:spPr bwMode="auto">
          <a:xfrm>
            <a:off x="998834" y="1638001"/>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380004" name="Group 100"/>
          <p:cNvGrpSpPr/>
          <p:nvPr/>
        </p:nvGrpSpPr>
        <p:grpSpPr bwMode="auto">
          <a:xfrm>
            <a:off x="1783426" y="5741690"/>
            <a:ext cx="1209014" cy="855662"/>
            <a:chOff x="1037" y="3475"/>
            <a:chExt cx="703" cy="539"/>
          </a:xfrm>
        </p:grpSpPr>
        <p:sp>
          <p:nvSpPr>
            <p:cNvPr id="380002" name="Line 98"/>
            <p:cNvSpPr>
              <a:spLocks noChangeShapeType="1"/>
            </p:cNvSpPr>
            <p:nvPr/>
          </p:nvSpPr>
          <p:spPr bwMode="auto">
            <a:xfrm flipV="1">
              <a:off x="1428" y="3475"/>
              <a:ext cx="0" cy="317"/>
            </a:xfrm>
            <a:prstGeom prst="line">
              <a:avLst/>
            </a:prstGeom>
            <a:noFill/>
            <a:ln w="5715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0003" name="Rectangle 99"/>
            <p:cNvSpPr>
              <a:spLocks noChangeArrowheads="1"/>
            </p:cNvSpPr>
            <p:nvPr/>
          </p:nvSpPr>
          <p:spPr bwMode="auto">
            <a:xfrm>
              <a:off x="1037" y="3764"/>
              <a:ext cx="7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发送在前</a:t>
              </a:r>
            </a:p>
          </p:txBody>
        </p:sp>
      </p:grpSp>
      <p:sp>
        <p:nvSpPr>
          <p:cNvPr id="2" name="矩形 1"/>
          <p:cNvSpPr/>
          <p:nvPr/>
        </p:nvSpPr>
        <p:spPr>
          <a:xfrm>
            <a:off x="1715841" y="232192"/>
            <a:ext cx="6902414" cy="954107"/>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square">
            <a:spAutoFit/>
          </a:bodyPr>
          <a:lstStyle/>
          <a:p>
            <a:r>
              <a:rPr lang="zh-CN" altLang="en-US" sz="2800" b="1" dirty="0" smtClean="0">
                <a:solidFill>
                  <a:srgbClr val="0000CC"/>
                </a:solidFill>
                <a:latin typeface="Arial" panose="020B0604020202020204" pitchFamily="34" charset="0"/>
                <a:ea typeface="黑体" panose="02010609060101010101" pitchFamily="2" charset="-122"/>
              </a:rPr>
              <a:t>首部</a:t>
            </a:r>
            <a:r>
              <a:rPr lang="zh-CN" altLang="en-US" sz="2800" b="1" dirty="0">
                <a:solidFill>
                  <a:srgbClr val="0000CC"/>
                </a:solidFill>
                <a:latin typeface="Arial" panose="020B0604020202020204" pitchFamily="34" charset="0"/>
                <a:ea typeface="黑体" panose="02010609060101010101" pitchFamily="2" charset="-122"/>
              </a:rPr>
              <a:t>的前一部分是固定长度，共 </a:t>
            </a:r>
            <a:r>
              <a:rPr lang="en-US" altLang="zh-CN" sz="2800" b="1" dirty="0">
                <a:solidFill>
                  <a:srgbClr val="0000CC"/>
                </a:solidFill>
                <a:latin typeface="Arial" panose="020B0604020202020204" pitchFamily="34" charset="0"/>
                <a:ea typeface="黑体" panose="02010609060101010101" pitchFamily="2" charset="-122"/>
              </a:rPr>
              <a:t>20 </a:t>
            </a:r>
            <a:r>
              <a:rPr lang="zh-CN" altLang="en-US" sz="2800" b="1" dirty="0">
                <a:solidFill>
                  <a:srgbClr val="0000CC"/>
                </a:solidFill>
                <a:latin typeface="Arial" panose="020B0604020202020204" pitchFamily="34" charset="0"/>
                <a:ea typeface="黑体" panose="02010609060101010101" pitchFamily="2" charset="-122"/>
              </a:rPr>
              <a:t>字节，是所有 </a:t>
            </a:r>
            <a:r>
              <a:rPr lang="en-US" altLang="zh-CN" sz="2800" b="1" dirty="0">
                <a:solidFill>
                  <a:srgbClr val="0000CC"/>
                </a:solidFill>
                <a:latin typeface="Arial" panose="020B0604020202020204" pitchFamily="34" charset="0"/>
                <a:ea typeface="黑体" panose="02010609060101010101" pitchFamily="2" charset="-122"/>
              </a:rPr>
              <a:t>IP </a:t>
            </a:r>
            <a:r>
              <a:rPr lang="zh-CN" altLang="en-US" sz="2800" b="1" dirty="0">
                <a:solidFill>
                  <a:srgbClr val="0000CC"/>
                </a:solidFill>
                <a:latin typeface="Arial" panose="020B0604020202020204" pitchFamily="34" charset="0"/>
                <a:ea typeface="黑体" panose="02010609060101010101" pitchFamily="2" charset="-122"/>
              </a:rPr>
              <a:t>数据报必须具有的</a:t>
            </a:r>
            <a:r>
              <a:rPr lang="zh-CN" altLang="en-US" sz="2800" b="1" dirty="0" smtClean="0">
                <a:solidFill>
                  <a:srgbClr val="0000CC"/>
                </a:solidFill>
                <a:latin typeface="Arial" panose="020B0604020202020204" pitchFamily="34" charset="0"/>
                <a:ea typeface="黑体" panose="02010609060101010101" pitchFamily="2" charset="-122"/>
              </a:rPr>
              <a:t>。</a:t>
            </a:r>
            <a:endParaRPr lang="zh-CN" altLang="en-US" sz="2800" b="1" dirty="0">
              <a:solidFill>
                <a:srgbClr val="0000CC"/>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4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0161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5737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0" name="Line 6"/>
          <p:cNvSpPr>
            <a:spLocks noChangeShapeType="1"/>
          </p:cNvSpPr>
          <p:nvPr/>
        </p:nvSpPr>
        <p:spPr bwMode="auto">
          <a:xfrm>
            <a:off x="2490259" y="5914802"/>
            <a:ext cx="58713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12" name="Rectangle 8"/>
          <p:cNvSpPr>
            <a:spLocks noChangeArrowheads="1"/>
          </p:cNvSpPr>
          <p:nvPr/>
        </p:nvSpPr>
        <p:spPr bwMode="auto">
          <a:xfrm>
            <a:off x="3351875" y="159997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4" name="Rectangle 90"/>
          <p:cNvSpPr>
            <a:spLocks noChangeArrowheads="1"/>
          </p:cNvSpPr>
          <p:nvPr/>
        </p:nvSpPr>
        <p:spPr bwMode="auto">
          <a:xfrm>
            <a:off x="2457583" y="5224240"/>
            <a:ext cx="1559851" cy="449262"/>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9045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475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4130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421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871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686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1136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839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839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374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839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660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5082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2537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0162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0644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0644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0162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2537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2537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0162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3517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0644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6522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0655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3517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19675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0632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7646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8599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810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4" name="Rectangle 80"/>
          <p:cNvSpPr>
            <a:spLocks noChangeArrowheads="1"/>
          </p:cNvSpPr>
          <p:nvPr/>
        </p:nvSpPr>
        <p:spPr bwMode="auto">
          <a:xfrm>
            <a:off x="4017433" y="5224240"/>
            <a:ext cx="4314958" cy="449262"/>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86" name="Rectangle 82"/>
          <p:cNvSpPr>
            <a:spLocks noChangeArrowheads="1"/>
          </p:cNvSpPr>
          <p:nvPr/>
        </p:nvSpPr>
        <p:spPr bwMode="auto">
          <a:xfrm>
            <a:off x="4634839" y="5241702"/>
            <a:ext cx="3353594"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sp>
        <p:nvSpPr>
          <p:cNvPr id="379987" name="Rectangle 83"/>
          <p:cNvSpPr>
            <a:spLocks noChangeArrowheads="1"/>
          </p:cNvSpPr>
          <p:nvPr/>
        </p:nvSpPr>
        <p:spPr bwMode="auto">
          <a:xfrm>
            <a:off x="2691475" y="5241702"/>
            <a:ext cx="91050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a:t>
            </a:r>
          </a:p>
        </p:txBody>
      </p:sp>
      <p:sp>
        <p:nvSpPr>
          <p:cNvPr id="379989" name="Rectangle 85"/>
          <p:cNvSpPr>
            <a:spLocks noChangeArrowheads="1"/>
          </p:cNvSpPr>
          <p:nvPr/>
        </p:nvSpPr>
        <p:spPr bwMode="auto">
          <a:xfrm>
            <a:off x="4636558" y="5710015"/>
            <a:ext cx="1264963"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grpSp>
        <p:nvGrpSpPr>
          <p:cNvPr id="379998" name="Group 94"/>
          <p:cNvGrpSpPr/>
          <p:nvPr/>
        </p:nvGrpSpPr>
        <p:grpSpPr bwMode="auto">
          <a:xfrm>
            <a:off x="265981" y="156981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grpSp>
        <p:nvGrpSpPr>
          <p:cNvPr id="379997" name="Group 93"/>
          <p:cNvGrpSpPr/>
          <p:nvPr/>
        </p:nvGrpSpPr>
        <p:grpSpPr bwMode="auto">
          <a:xfrm>
            <a:off x="1209015" y="3811365"/>
            <a:ext cx="8554244" cy="1860550"/>
            <a:chOff x="703" y="2257"/>
            <a:chExt cx="4974" cy="1172"/>
          </a:xfrm>
        </p:grpSpPr>
        <p:sp>
          <p:nvSpPr>
            <p:cNvPr id="379995" name="Rectangle 91"/>
            <p:cNvSpPr>
              <a:spLocks noChangeArrowheads="1"/>
            </p:cNvSpPr>
            <p:nvPr/>
          </p:nvSpPr>
          <p:spPr bwMode="auto">
            <a:xfrm>
              <a:off x="703" y="2257"/>
              <a:ext cx="4974" cy="265"/>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96" name="Rectangle 92"/>
            <p:cNvSpPr>
              <a:spLocks noChangeArrowheads="1"/>
            </p:cNvSpPr>
            <p:nvPr/>
          </p:nvSpPr>
          <p:spPr bwMode="auto">
            <a:xfrm>
              <a:off x="1426" y="3145"/>
              <a:ext cx="915" cy="284"/>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80001" name="AutoShape 97"/>
          <p:cNvSpPr/>
          <p:nvPr/>
        </p:nvSpPr>
        <p:spPr bwMode="auto">
          <a:xfrm>
            <a:off x="998834" y="164125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380004" name="Group 100"/>
          <p:cNvGrpSpPr/>
          <p:nvPr/>
        </p:nvGrpSpPr>
        <p:grpSpPr bwMode="auto">
          <a:xfrm>
            <a:off x="1783426" y="5744941"/>
            <a:ext cx="1209014" cy="855662"/>
            <a:chOff x="1037" y="3475"/>
            <a:chExt cx="703" cy="539"/>
          </a:xfrm>
        </p:grpSpPr>
        <p:sp>
          <p:nvSpPr>
            <p:cNvPr id="380002" name="Line 98"/>
            <p:cNvSpPr>
              <a:spLocks noChangeShapeType="1"/>
            </p:cNvSpPr>
            <p:nvPr/>
          </p:nvSpPr>
          <p:spPr bwMode="auto">
            <a:xfrm flipV="1">
              <a:off x="1428" y="3475"/>
              <a:ext cx="0" cy="317"/>
            </a:xfrm>
            <a:prstGeom prst="line">
              <a:avLst/>
            </a:prstGeom>
            <a:noFill/>
            <a:ln w="5715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0003" name="Rectangle 99"/>
            <p:cNvSpPr>
              <a:spLocks noChangeArrowheads="1"/>
            </p:cNvSpPr>
            <p:nvPr/>
          </p:nvSpPr>
          <p:spPr bwMode="auto">
            <a:xfrm>
              <a:off x="1037" y="3764"/>
              <a:ext cx="7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发送在前</a:t>
              </a:r>
            </a:p>
          </p:txBody>
        </p:sp>
      </p:grpSp>
      <p:sp>
        <p:nvSpPr>
          <p:cNvPr id="2" name="矩形 1"/>
          <p:cNvSpPr/>
          <p:nvPr/>
        </p:nvSpPr>
        <p:spPr>
          <a:xfrm>
            <a:off x="2275285" y="251937"/>
            <a:ext cx="5852451" cy="58477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square">
            <a:spAutoFit/>
          </a:bodyPr>
          <a:lstStyle/>
          <a:p>
            <a:r>
              <a:rPr lang="zh-CN" altLang="en-US" sz="3200" b="1" dirty="0" smtClean="0">
                <a:solidFill>
                  <a:srgbClr val="0000CC"/>
                </a:solidFill>
                <a:latin typeface="Arial" panose="020B0604020202020204" pitchFamily="34" charset="0"/>
                <a:ea typeface="黑体" panose="02010609060101010101" pitchFamily="2" charset="-122"/>
              </a:rPr>
              <a:t>可选</a:t>
            </a:r>
            <a:r>
              <a:rPr lang="zh-CN" altLang="en-US" sz="3200" b="1" dirty="0">
                <a:solidFill>
                  <a:srgbClr val="0000CC"/>
                </a:solidFill>
                <a:latin typeface="Arial" panose="020B0604020202020204" pitchFamily="34" charset="0"/>
                <a:ea typeface="黑体" panose="02010609060101010101" pitchFamily="2" charset="-122"/>
              </a:rPr>
              <a:t>字段，其长度是可变的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4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22373"/>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78135"/>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20736"/>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11210"/>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65510"/>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62060"/>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0497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947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8762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3212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9148"/>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9148"/>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14498"/>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9148"/>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27360"/>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71585"/>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3179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3179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3179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31798"/>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31798"/>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31798"/>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31798"/>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46135"/>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22385"/>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27198"/>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2719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22385"/>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46135"/>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46135"/>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22385"/>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55935"/>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27198"/>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85985"/>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27310"/>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55935"/>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17510"/>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27085"/>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97223"/>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06749"/>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8860"/>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90574"/>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62010"/>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7" name="Group 90"/>
          <p:cNvGrpSpPr/>
          <p:nvPr/>
        </p:nvGrpSpPr>
        <p:grpSpPr bwMode="auto">
          <a:xfrm>
            <a:off x="1209015" y="1590574"/>
            <a:ext cx="5620278" cy="4430714"/>
            <a:chOff x="703" y="845"/>
            <a:chExt cx="3268" cy="2791"/>
          </a:xfrm>
        </p:grpSpPr>
        <p:sp>
          <p:nvSpPr>
            <p:cNvPr id="68" name="Text Box 85"/>
            <p:cNvSpPr txBox="1">
              <a:spLocks noChangeArrowheads="1"/>
            </p:cNvSpPr>
            <p:nvPr/>
          </p:nvSpPr>
          <p:spPr bwMode="auto">
            <a:xfrm>
              <a:off x="884" y="3113"/>
              <a:ext cx="308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CC"/>
                  </a:solidFill>
                  <a:latin typeface="+mn-lt"/>
                  <a:ea typeface="黑体" panose="02010609060101010101" pitchFamily="2" charset="-122"/>
                </a:rPr>
                <a:t>版本</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占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位，指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协议的</a:t>
              </a:r>
              <a:r>
                <a:rPr lang="zh-CN" altLang="en-US" sz="2400" b="1" dirty="0" smtClean="0">
                  <a:solidFill>
                    <a:srgbClr val="0000CC"/>
                  </a:solidFill>
                  <a:latin typeface="+mn-lt"/>
                  <a:ea typeface="黑体" panose="02010609060101010101" pitchFamily="2" charset="-122"/>
                </a:rPr>
                <a:t>版本。</a:t>
              </a:r>
              <a:endParaRPr lang="zh-CN" altLang="en-US" sz="2400" b="1" dirty="0">
                <a:solidFill>
                  <a:srgbClr val="0000CC"/>
                </a:solidFill>
                <a:latin typeface="+mn-lt"/>
                <a:ea typeface="黑体" panose="02010609060101010101" pitchFamily="2" charset="-122"/>
              </a:endParaRPr>
            </a:p>
            <a:p>
              <a:r>
                <a:rPr lang="zh-CN" altLang="en-US" sz="2400" b="1" dirty="0">
                  <a:solidFill>
                    <a:srgbClr val="0000CC"/>
                  </a:solidFill>
                  <a:latin typeface="+mn-lt"/>
                  <a:ea typeface="黑体" panose="02010609060101010101" pitchFamily="2" charset="-122"/>
                </a:rPr>
                <a:t>目前的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协议版本号为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即 </a:t>
              </a:r>
              <a:r>
                <a:rPr lang="en-US" altLang="zh-CN" sz="2400" b="1" dirty="0">
                  <a:solidFill>
                    <a:srgbClr val="0000CC"/>
                  </a:solidFill>
                  <a:latin typeface="+mn-lt"/>
                  <a:ea typeface="黑体" panose="02010609060101010101" pitchFamily="2" charset="-122"/>
                </a:rPr>
                <a:t>IPv4</a:t>
              </a:r>
              <a:r>
                <a:rPr lang="en-US" altLang="zh-CN" sz="2400" b="1" dirty="0" smtClean="0">
                  <a:solidFill>
                    <a:srgbClr val="0000CC"/>
                  </a:solidFill>
                  <a:latin typeface="+mn-lt"/>
                  <a:ea typeface="黑体" panose="02010609060101010101" pitchFamily="2" charset="-122"/>
                </a:rPr>
                <a:t>)</a:t>
              </a:r>
              <a:r>
                <a:rPr lang="zh-CN" altLang="en-US" sz="2400" b="1" dirty="0" smtClean="0">
                  <a:solidFill>
                    <a:srgbClr val="0000CC"/>
                  </a:solidFill>
                  <a:latin typeface="+mn-lt"/>
                  <a:ea typeface="黑体" panose="02010609060101010101" pitchFamily="2" charset="-122"/>
                </a:rPr>
                <a:t>。</a:t>
              </a:r>
              <a:endParaRPr lang="en-US" altLang="zh-CN" sz="2400" b="1" dirty="0">
                <a:solidFill>
                  <a:srgbClr val="0000CC"/>
                </a:solidFill>
                <a:latin typeface="+mn-lt"/>
                <a:ea typeface="黑体" panose="02010609060101010101" pitchFamily="2" charset="-122"/>
              </a:endParaRPr>
            </a:p>
          </p:txBody>
        </p:sp>
        <p:sp>
          <p:nvSpPr>
            <p:cNvPr id="69" name="Rectangle 89"/>
            <p:cNvSpPr>
              <a:spLocks noChangeArrowheads="1"/>
            </p:cNvSpPr>
            <p:nvPr/>
          </p:nvSpPr>
          <p:spPr bwMode="auto">
            <a:xfrm>
              <a:off x="703" y="845"/>
              <a:ext cx="635" cy="31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标题 5"/>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60721"/>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716483"/>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59084"/>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49558"/>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303858"/>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10040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4332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8782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42597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70471"/>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57496"/>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57496"/>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52846"/>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57496"/>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65708"/>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109933"/>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7014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7014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7014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7014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7014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7014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7014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84483"/>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607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65546"/>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65546"/>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60733"/>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84483"/>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84483"/>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60733"/>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94283"/>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65546"/>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3024333"/>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65658"/>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94283"/>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55858"/>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6543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4035571"/>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45097"/>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437208"/>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628922"/>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700358"/>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Group 79"/>
          <p:cNvGrpSpPr/>
          <p:nvPr/>
        </p:nvGrpSpPr>
        <p:grpSpPr bwMode="auto">
          <a:xfrm>
            <a:off x="1664758" y="1628922"/>
            <a:ext cx="5792263" cy="4824414"/>
            <a:chOff x="968" y="845"/>
            <a:chExt cx="3368" cy="3039"/>
          </a:xfrm>
        </p:grpSpPr>
        <p:sp>
          <p:nvSpPr>
            <p:cNvPr id="58" name="Text Box 74"/>
            <p:cNvSpPr txBox="1">
              <a:spLocks noChangeArrowheads="1"/>
            </p:cNvSpPr>
            <p:nvPr/>
          </p:nvSpPr>
          <p:spPr bwMode="auto">
            <a:xfrm>
              <a:off x="968" y="3128"/>
              <a:ext cx="336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CC"/>
                  </a:solidFill>
                  <a:latin typeface="+mn-lt"/>
                  <a:ea typeface="黑体" panose="02010609060101010101" pitchFamily="2" charset="-122"/>
                </a:rPr>
                <a:t>首部长度</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占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位，可表示的最大数值</a:t>
              </a:r>
            </a:p>
            <a:p>
              <a:pPr algn="ctr"/>
              <a:r>
                <a:rPr lang="zh-CN" altLang="en-US" sz="2400" b="1" dirty="0">
                  <a:solidFill>
                    <a:srgbClr val="0000CC"/>
                  </a:solidFill>
                  <a:latin typeface="+mn-lt"/>
                  <a:ea typeface="黑体" panose="02010609060101010101" pitchFamily="2" charset="-122"/>
                </a:rPr>
                <a:t>是 </a:t>
              </a:r>
              <a:r>
                <a:rPr lang="en-US" altLang="zh-CN" sz="2400" b="1" dirty="0">
                  <a:solidFill>
                    <a:srgbClr val="0000CC"/>
                  </a:solidFill>
                  <a:latin typeface="+mn-lt"/>
                  <a:ea typeface="黑体" panose="02010609060101010101" pitchFamily="2" charset="-122"/>
                </a:rPr>
                <a:t>15 </a:t>
              </a:r>
              <a:r>
                <a:rPr lang="zh-CN" altLang="en-US" sz="2400" b="1" dirty="0">
                  <a:solidFill>
                    <a:srgbClr val="0000CC"/>
                  </a:solidFill>
                  <a:latin typeface="+mn-lt"/>
                  <a:ea typeface="黑体" panose="02010609060101010101" pitchFamily="2" charset="-122"/>
                </a:rPr>
                <a:t>个单位</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一个单位为 </a:t>
              </a:r>
              <a:r>
                <a:rPr lang="en-US" altLang="zh-CN" sz="2400" b="1" dirty="0">
                  <a:solidFill>
                    <a:srgbClr val="0000CC"/>
                  </a:solidFill>
                  <a:latin typeface="+mn-lt"/>
                  <a:ea typeface="黑体" panose="02010609060101010101" pitchFamily="2" charset="-122"/>
                </a:rPr>
                <a:t>4 </a:t>
              </a:r>
              <a:r>
                <a:rPr lang="zh-CN" altLang="en-US" sz="2400" b="1" dirty="0">
                  <a:solidFill>
                    <a:srgbClr val="0000CC"/>
                  </a:solidFill>
                  <a:latin typeface="+mn-lt"/>
                  <a:ea typeface="黑体" panose="02010609060101010101" pitchFamily="2" charset="-122"/>
                </a:rPr>
                <a:t>字节</a:t>
              </a:r>
              <a:r>
                <a:rPr lang="en-US" altLang="zh-CN" sz="2400" b="1" dirty="0" smtClean="0">
                  <a:solidFill>
                    <a:srgbClr val="0000CC"/>
                  </a:solidFill>
                  <a:latin typeface="+mn-lt"/>
                  <a:ea typeface="黑体" panose="02010609060101010101" pitchFamily="2" charset="-122"/>
                </a:rPr>
                <a:t>)</a:t>
              </a:r>
              <a:r>
                <a:rPr lang="zh-CN" altLang="en-US" sz="2400" b="1" dirty="0" smtClean="0">
                  <a:solidFill>
                    <a:srgbClr val="0000CC"/>
                  </a:solidFill>
                  <a:latin typeface="+mn-lt"/>
                  <a:ea typeface="黑体" panose="02010609060101010101" pitchFamily="2" charset="-122"/>
                </a:rPr>
                <a:t>，</a:t>
              </a:r>
              <a:endParaRPr lang="en-US" altLang="zh-CN" sz="2400" b="1" dirty="0">
                <a:solidFill>
                  <a:srgbClr val="0000CC"/>
                </a:solidFill>
                <a:latin typeface="+mn-lt"/>
                <a:ea typeface="黑体" panose="02010609060101010101" pitchFamily="2" charset="-122"/>
              </a:endParaRPr>
            </a:p>
            <a:p>
              <a:pPr algn="ctr"/>
              <a:r>
                <a:rPr lang="zh-CN" altLang="en-US" sz="2400" b="1" dirty="0">
                  <a:solidFill>
                    <a:srgbClr val="0000CC"/>
                  </a:solidFill>
                  <a:latin typeface="+mn-lt"/>
                  <a:ea typeface="黑体" panose="02010609060101010101" pitchFamily="2" charset="-122"/>
                </a:rPr>
                <a:t>因此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的首部长度的最大值是 </a:t>
              </a:r>
              <a:r>
                <a:rPr lang="en-US" altLang="zh-CN" sz="2400" b="1" dirty="0">
                  <a:solidFill>
                    <a:srgbClr val="0000CC"/>
                  </a:solidFill>
                  <a:latin typeface="+mn-lt"/>
                  <a:ea typeface="黑体" panose="02010609060101010101" pitchFamily="2" charset="-122"/>
                </a:rPr>
                <a:t>60 </a:t>
              </a:r>
              <a:r>
                <a:rPr lang="zh-CN" altLang="en-US" sz="2400" b="1" dirty="0">
                  <a:solidFill>
                    <a:srgbClr val="0000CC"/>
                  </a:solidFill>
                  <a:latin typeface="+mn-lt"/>
                  <a:ea typeface="黑体" panose="02010609060101010101" pitchFamily="2" charset="-122"/>
                </a:rPr>
                <a:t>字节。</a:t>
              </a:r>
            </a:p>
          </p:txBody>
        </p:sp>
        <p:sp>
          <p:nvSpPr>
            <p:cNvPr id="59" name="Rectangle 78"/>
            <p:cNvSpPr>
              <a:spLocks noChangeArrowheads="1"/>
            </p:cNvSpPr>
            <p:nvPr/>
          </p:nvSpPr>
          <p:spPr bwMode="auto">
            <a:xfrm>
              <a:off x="1303" y="845"/>
              <a:ext cx="658" cy="31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smtClean="0"/>
              <a:t>网络层</a:t>
            </a:r>
            <a:r>
              <a:rPr lang="zh-CN" altLang="en-US" sz="2800" dirty="0"/>
              <a:t>的主要目的是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 在邻接结点间进行数据报传输</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在邻接结点间进行数据报可靠传输</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在任意结点间进行数据报传输</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在任意结点间进行数据报可靠传输</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12"/>
            </p:custDataLst>
          </p:nvPr>
        </p:nvGrpSpPr>
        <p:grpSpPr>
          <a:xfrm>
            <a:off x="0" y="0"/>
            <a:ext cx="9906000" cy="635000"/>
            <a:chOff x="0" y="0"/>
            <a:chExt cx="9906000" cy="635000"/>
          </a:xfrm>
        </p:grpSpPr>
        <p:sp>
          <p:nvSpPr>
            <p:cNvPr id="14"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8860079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35448"/>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91210"/>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33811"/>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24285"/>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78585"/>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7513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1804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6254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40069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45198"/>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3222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3222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2757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3222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4043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8466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4487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4487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4487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44873"/>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44873"/>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44873"/>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44873"/>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59210"/>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35460"/>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40273"/>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40273"/>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3546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5921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59210"/>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35460"/>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6901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40273"/>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99060"/>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40385"/>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69010"/>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30585"/>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40160"/>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4010298"/>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19824"/>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411935"/>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603649"/>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75085"/>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80"/>
          <p:cNvGrpSpPr/>
          <p:nvPr/>
        </p:nvGrpSpPr>
        <p:grpSpPr bwMode="auto">
          <a:xfrm>
            <a:off x="1716354" y="1603648"/>
            <a:ext cx="7064905" cy="5065712"/>
            <a:chOff x="998" y="845"/>
            <a:chExt cx="4108" cy="3191"/>
          </a:xfrm>
        </p:grpSpPr>
        <p:sp>
          <p:nvSpPr>
            <p:cNvPr id="61" name="Text Box 74"/>
            <p:cNvSpPr txBox="1">
              <a:spLocks noChangeArrowheads="1"/>
            </p:cNvSpPr>
            <p:nvPr/>
          </p:nvSpPr>
          <p:spPr bwMode="auto">
            <a:xfrm>
              <a:off x="998" y="3008"/>
              <a:ext cx="4108"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rgbClr val="0000CC"/>
                  </a:solidFill>
                  <a:latin typeface="+mn-lt"/>
                  <a:ea typeface="黑体" panose="02010609060101010101" pitchFamily="2" charset="-122"/>
                </a:rPr>
                <a:t>区分服务</a:t>
              </a:r>
              <a:r>
                <a:rPr lang="en-US" altLang="zh-CN" sz="2000" b="1" dirty="0">
                  <a:solidFill>
                    <a:srgbClr val="0000CC"/>
                  </a:solidFill>
                  <a:latin typeface="+mn-lt"/>
                  <a:ea typeface="黑体" panose="02010609060101010101" pitchFamily="2" charset="-122"/>
                </a:rPr>
                <a:t>——</a:t>
              </a:r>
              <a:r>
                <a:rPr lang="zh-CN" altLang="en-US" sz="2000" b="1" dirty="0">
                  <a:solidFill>
                    <a:srgbClr val="0000CC"/>
                  </a:solidFill>
                  <a:latin typeface="+mn-lt"/>
                  <a:ea typeface="黑体" panose="02010609060101010101" pitchFamily="2" charset="-122"/>
                </a:rPr>
                <a:t>占 </a:t>
              </a:r>
              <a:r>
                <a:rPr lang="en-US" altLang="zh-CN" sz="2000" b="1" dirty="0">
                  <a:solidFill>
                    <a:srgbClr val="0000CC"/>
                  </a:solidFill>
                  <a:latin typeface="+mn-lt"/>
                  <a:ea typeface="黑体" panose="02010609060101010101" pitchFamily="2" charset="-122"/>
                </a:rPr>
                <a:t>8 </a:t>
              </a:r>
              <a:r>
                <a:rPr lang="zh-CN" altLang="en-US" sz="2000" b="1" dirty="0">
                  <a:solidFill>
                    <a:srgbClr val="0000CC"/>
                  </a:solidFill>
                  <a:latin typeface="+mn-lt"/>
                  <a:ea typeface="黑体" panose="02010609060101010101" pitchFamily="2" charset="-122"/>
                </a:rPr>
                <a:t>位，用来获得更好的</a:t>
              </a:r>
              <a:r>
                <a:rPr lang="zh-CN" altLang="en-US" sz="2000" b="1" dirty="0" smtClean="0">
                  <a:solidFill>
                    <a:srgbClr val="0000CC"/>
                  </a:solidFill>
                  <a:latin typeface="+mn-lt"/>
                  <a:ea typeface="黑体" panose="02010609060101010101" pitchFamily="2" charset="-122"/>
                </a:rPr>
                <a:t>服务。</a:t>
              </a:r>
              <a:endParaRPr lang="zh-CN" altLang="en-US" sz="2000" b="1" dirty="0">
                <a:solidFill>
                  <a:srgbClr val="0000CC"/>
                </a:solidFill>
                <a:latin typeface="+mn-lt"/>
                <a:ea typeface="黑体" panose="02010609060101010101" pitchFamily="2" charset="-122"/>
              </a:endParaRPr>
            </a:p>
            <a:p>
              <a:pPr algn="ctr"/>
              <a:r>
                <a:rPr lang="zh-CN" altLang="en-US" sz="2000" b="1" dirty="0">
                  <a:solidFill>
                    <a:srgbClr val="0000CC"/>
                  </a:solidFill>
                  <a:latin typeface="+mn-lt"/>
                  <a:ea typeface="黑体" panose="02010609060101010101" pitchFamily="2" charset="-122"/>
                </a:rPr>
                <a:t>在旧标准中叫做服务类型，但实际上一直未被使用过。</a:t>
              </a:r>
            </a:p>
            <a:p>
              <a:pPr algn="ctr"/>
              <a:r>
                <a:rPr lang="en-US" altLang="zh-CN" sz="2000" b="1" dirty="0">
                  <a:solidFill>
                    <a:srgbClr val="0000CC"/>
                  </a:solidFill>
                  <a:latin typeface="+mn-lt"/>
                  <a:ea typeface="黑体" panose="02010609060101010101" pitchFamily="2" charset="-122"/>
                </a:rPr>
                <a:t>1998 </a:t>
              </a:r>
              <a:r>
                <a:rPr lang="zh-CN" altLang="en-US" sz="2000" b="1" dirty="0">
                  <a:solidFill>
                    <a:srgbClr val="0000CC"/>
                  </a:solidFill>
                  <a:latin typeface="+mn-lt"/>
                  <a:ea typeface="黑体" panose="02010609060101010101" pitchFamily="2" charset="-122"/>
                </a:rPr>
                <a:t>年这个字段改名为区分服务。</a:t>
              </a:r>
            </a:p>
            <a:p>
              <a:pPr algn="ctr"/>
              <a:r>
                <a:rPr lang="zh-CN" altLang="en-US" sz="2000" b="1" dirty="0">
                  <a:solidFill>
                    <a:srgbClr val="0000CC"/>
                  </a:solidFill>
                  <a:latin typeface="+mn-lt"/>
                  <a:ea typeface="黑体" panose="02010609060101010101" pitchFamily="2" charset="-122"/>
                </a:rPr>
                <a:t>只有在使用区分服务（</a:t>
              </a:r>
              <a:r>
                <a:rPr lang="en-US" altLang="zh-CN" sz="2000" b="1" dirty="0" err="1">
                  <a:solidFill>
                    <a:srgbClr val="0000CC"/>
                  </a:solidFill>
                  <a:latin typeface="+mn-lt"/>
                  <a:ea typeface="黑体" panose="02010609060101010101" pitchFamily="2" charset="-122"/>
                </a:rPr>
                <a:t>DiffServ</a:t>
              </a:r>
              <a:r>
                <a:rPr lang="zh-CN" altLang="en-US" sz="2000" b="1" dirty="0">
                  <a:solidFill>
                    <a:srgbClr val="0000CC"/>
                  </a:solidFill>
                  <a:latin typeface="+mn-lt"/>
                  <a:ea typeface="黑体" panose="02010609060101010101" pitchFamily="2" charset="-122"/>
                </a:rPr>
                <a:t>）时，这个字段才起作用。</a:t>
              </a:r>
            </a:p>
            <a:p>
              <a:pPr algn="ctr"/>
              <a:r>
                <a:rPr lang="zh-CN" altLang="en-US" sz="2000" b="1" dirty="0">
                  <a:solidFill>
                    <a:srgbClr val="0000CC"/>
                  </a:solidFill>
                  <a:latin typeface="+mn-lt"/>
                  <a:ea typeface="黑体" panose="02010609060101010101" pitchFamily="2" charset="-122"/>
                </a:rPr>
                <a:t>在一般的情况下都不使用这个字段 </a:t>
              </a:r>
            </a:p>
          </p:txBody>
        </p:sp>
        <p:sp>
          <p:nvSpPr>
            <p:cNvPr id="62" name="Rectangle 76"/>
            <p:cNvSpPr>
              <a:spLocks noChangeArrowheads="1"/>
            </p:cNvSpPr>
            <p:nvPr/>
          </p:nvSpPr>
          <p:spPr bwMode="auto">
            <a:xfrm>
              <a:off x="1950" y="845"/>
              <a:ext cx="1248" cy="31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2526"/>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68288"/>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10889"/>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1363"/>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5663"/>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221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512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3962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777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227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0930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0930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4651"/>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09301"/>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7513"/>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1738"/>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219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219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219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219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219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219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219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36288"/>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1253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17351"/>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17351"/>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1253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36288"/>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3628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1253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4608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17351"/>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7613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17463"/>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46088"/>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0766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1723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87376"/>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9690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89013"/>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80727"/>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52163"/>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Group 80"/>
          <p:cNvGrpSpPr/>
          <p:nvPr/>
        </p:nvGrpSpPr>
        <p:grpSpPr bwMode="auto">
          <a:xfrm>
            <a:off x="2017315" y="1580727"/>
            <a:ext cx="7771742" cy="4800601"/>
            <a:chOff x="1173" y="845"/>
            <a:chExt cx="4519" cy="3024"/>
          </a:xfrm>
        </p:grpSpPr>
        <p:sp>
          <p:nvSpPr>
            <p:cNvPr id="58" name="Text Box 74"/>
            <p:cNvSpPr txBox="1">
              <a:spLocks noChangeArrowheads="1"/>
            </p:cNvSpPr>
            <p:nvPr/>
          </p:nvSpPr>
          <p:spPr bwMode="auto">
            <a:xfrm>
              <a:off x="1173" y="3113"/>
              <a:ext cx="4303"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b="1">
                  <a:solidFill>
                    <a:srgbClr val="0000CC"/>
                  </a:solidFill>
                  <a:latin typeface="+mn-lt"/>
                  <a:ea typeface="黑体" panose="02010609060101010101" pitchFamily="2" charset="-122"/>
                </a:defRPr>
              </a:lvl1pPr>
            </a:lstStyle>
            <a:p>
              <a:r>
                <a:rPr lang="zh-CN" altLang="en-US" sz="2400" dirty="0"/>
                <a:t>总长度</a:t>
              </a:r>
              <a:r>
                <a:rPr lang="en-US" altLang="zh-CN" sz="2400" dirty="0"/>
                <a:t>——</a:t>
              </a:r>
              <a:r>
                <a:rPr lang="zh-CN" altLang="en-US" sz="2400" dirty="0"/>
                <a:t>占 </a:t>
              </a:r>
              <a:r>
                <a:rPr lang="en-US" altLang="zh-CN" sz="2400" dirty="0"/>
                <a:t>16 </a:t>
              </a:r>
              <a:r>
                <a:rPr lang="zh-CN" altLang="en-US" sz="2400" dirty="0"/>
                <a:t>位，指首部和数据之和的长度，</a:t>
              </a:r>
            </a:p>
            <a:p>
              <a:r>
                <a:rPr lang="zh-CN" altLang="en-US" sz="2400" dirty="0"/>
                <a:t>单位为字节，因此数据报的最大长度为 </a:t>
              </a:r>
              <a:r>
                <a:rPr lang="en-US" altLang="zh-CN" sz="2400" dirty="0"/>
                <a:t>65535 </a:t>
              </a:r>
              <a:r>
                <a:rPr lang="zh-CN" altLang="en-US" sz="2400" dirty="0"/>
                <a:t>字节。</a:t>
              </a:r>
            </a:p>
            <a:p>
              <a:r>
                <a:rPr lang="zh-CN" altLang="en-US" sz="2400" dirty="0">
                  <a:solidFill>
                    <a:srgbClr val="C00000"/>
                  </a:solidFill>
                </a:rPr>
                <a:t>总长度必须不超过最大传送单元 </a:t>
              </a:r>
              <a:r>
                <a:rPr lang="en-US" altLang="zh-CN" sz="2400" dirty="0">
                  <a:solidFill>
                    <a:srgbClr val="C00000"/>
                  </a:solidFill>
                </a:rPr>
                <a:t>MTU</a:t>
              </a:r>
              <a:r>
                <a:rPr lang="zh-CN" altLang="en-US" sz="2400" dirty="0">
                  <a:solidFill>
                    <a:srgbClr val="C00000"/>
                  </a:solidFill>
                </a:rPr>
                <a:t>。 </a:t>
              </a:r>
            </a:p>
          </p:txBody>
        </p:sp>
        <p:sp>
          <p:nvSpPr>
            <p:cNvPr id="59" name="Rectangle 79"/>
            <p:cNvSpPr>
              <a:spLocks noChangeArrowheads="1"/>
            </p:cNvSpPr>
            <p:nvPr/>
          </p:nvSpPr>
          <p:spPr bwMode="auto">
            <a:xfrm>
              <a:off x="3208" y="845"/>
              <a:ext cx="2484"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2237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7813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2073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1121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6551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6206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0497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947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8762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3212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915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915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1450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915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2736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7158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318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318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318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3180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3180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3180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3180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4613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2238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2720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2720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2238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4613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4613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2238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5593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2720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8598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2731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5593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1751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2708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9722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0675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886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9057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6201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7"/>
          <p:cNvGrpSpPr/>
          <p:nvPr/>
        </p:nvGrpSpPr>
        <p:grpSpPr bwMode="auto">
          <a:xfrm>
            <a:off x="1209015" y="2038250"/>
            <a:ext cx="6662474" cy="3983038"/>
            <a:chOff x="703" y="1127"/>
            <a:chExt cx="3874" cy="2509"/>
          </a:xfrm>
        </p:grpSpPr>
        <p:sp>
          <p:nvSpPr>
            <p:cNvPr id="61" name="Text Box 74"/>
            <p:cNvSpPr txBox="1">
              <a:spLocks noChangeArrowheads="1"/>
            </p:cNvSpPr>
            <p:nvPr/>
          </p:nvSpPr>
          <p:spPr bwMode="auto">
            <a:xfrm>
              <a:off x="738" y="3113"/>
              <a:ext cx="383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标识</a:t>
              </a:r>
              <a:r>
                <a:rPr lang="en-US" altLang="zh-CN" dirty="0"/>
                <a:t>(identification) </a:t>
              </a:r>
              <a:r>
                <a:rPr lang="en-US" altLang="zh-CN" dirty="0" smtClean="0"/>
                <a:t>——</a:t>
              </a:r>
              <a:r>
                <a:rPr lang="zh-CN" altLang="en-US" dirty="0" smtClean="0"/>
                <a:t>占 </a:t>
              </a:r>
              <a:r>
                <a:rPr lang="en-US" altLang="zh-CN" dirty="0"/>
                <a:t>16 </a:t>
              </a:r>
              <a:r>
                <a:rPr lang="zh-CN" altLang="en-US" dirty="0"/>
                <a:t>位，</a:t>
              </a:r>
            </a:p>
            <a:p>
              <a:r>
                <a:rPr lang="zh-CN" altLang="en-US" dirty="0"/>
                <a:t>它是一个计数器，用来</a:t>
              </a:r>
              <a:r>
                <a:rPr lang="zh-CN" altLang="en-US" dirty="0" smtClean="0"/>
                <a:t>产生 </a:t>
              </a:r>
              <a:r>
                <a:rPr lang="en-US" altLang="zh-CN" dirty="0" smtClean="0">
                  <a:solidFill>
                    <a:srgbClr val="C00000"/>
                  </a:solidFill>
                </a:rPr>
                <a:t>IP </a:t>
              </a:r>
              <a:r>
                <a:rPr lang="zh-CN" altLang="en-US" dirty="0" smtClean="0">
                  <a:solidFill>
                    <a:srgbClr val="C00000"/>
                  </a:solidFill>
                </a:rPr>
                <a:t>数据报</a:t>
              </a:r>
              <a:r>
                <a:rPr lang="zh-CN" altLang="en-US" dirty="0">
                  <a:solidFill>
                    <a:srgbClr val="C00000"/>
                  </a:solidFill>
                </a:rPr>
                <a:t>的标识。</a:t>
              </a:r>
              <a:r>
                <a:rPr lang="zh-CN" altLang="en-US" dirty="0"/>
                <a:t> </a:t>
              </a:r>
            </a:p>
          </p:txBody>
        </p:sp>
        <p:sp>
          <p:nvSpPr>
            <p:cNvPr id="62" name="Rectangle 76"/>
            <p:cNvSpPr>
              <a:spLocks noChangeArrowheads="1"/>
            </p:cNvSpPr>
            <p:nvPr/>
          </p:nvSpPr>
          <p:spPr bwMode="auto">
            <a:xfrm>
              <a:off x="703" y="1127"/>
              <a:ext cx="2484"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22046"/>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77808"/>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20409"/>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10883"/>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65183"/>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6173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0464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914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8729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3179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882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882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14171"/>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8821"/>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27033"/>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71258"/>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3147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3147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3147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3147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3147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3147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3147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45808"/>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2205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26871"/>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26871"/>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2205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45808"/>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4580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2205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5560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26871"/>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8565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26983"/>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55608"/>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1718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2675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96896"/>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0642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8533"/>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90247"/>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61683"/>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组合 56"/>
          <p:cNvGrpSpPr/>
          <p:nvPr/>
        </p:nvGrpSpPr>
        <p:grpSpPr>
          <a:xfrm>
            <a:off x="1706970" y="2056971"/>
            <a:ext cx="7077579" cy="4669407"/>
            <a:chOff x="1706970" y="1808163"/>
            <a:chExt cx="7077579" cy="4669407"/>
          </a:xfrm>
        </p:grpSpPr>
        <p:sp>
          <p:nvSpPr>
            <p:cNvPr id="58" name="Text Box 73"/>
            <p:cNvSpPr txBox="1">
              <a:spLocks noChangeArrowheads="1"/>
            </p:cNvSpPr>
            <p:nvPr/>
          </p:nvSpPr>
          <p:spPr bwMode="auto">
            <a:xfrm>
              <a:off x="1706970" y="4784799"/>
              <a:ext cx="7077579"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sz="2000" dirty="0"/>
                <a:t>标志</a:t>
              </a:r>
              <a:r>
                <a:rPr lang="en-US" altLang="zh-CN" sz="2000" dirty="0"/>
                <a:t>(flag</a:t>
              </a:r>
              <a:r>
                <a:rPr lang="en-US" altLang="zh-CN" sz="2000" dirty="0" smtClean="0"/>
                <a:t>)</a:t>
              </a:r>
              <a:r>
                <a:rPr lang="en-US" altLang="zh-CN" sz="2000" dirty="0"/>
                <a:t> </a:t>
              </a:r>
              <a:r>
                <a:rPr lang="en-US" altLang="zh-CN" sz="2000" dirty="0" smtClean="0"/>
                <a:t>——</a:t>
              </a:r>
              <a:r>
                <a:rPr lang="zh-CN" altLang="en-US" sz="2000" dirty="0" smtClean="0"/>
                <a:t>占 </a:t>
              </a:r>
              <a:r>
                <a:rPr lang="en-US" altLang="zh-CN" sz="2000" dirty="0"/>
                <a:t>3 </a:t>
              </a:r>
              <a:r>
                <a:rPr lang="zh-CN" altLang="en-US" sz="2000" dirty="0"/>
                <a:t>位，目前只有前两位有意义。</a:t>
              </a:r>
            </a:p>
            <a:p>
              <a:r>
                <a:rPr lang="zh-CN" altLang="en-US" sz="2000" dirty="0">
                  <a:solidFill>
                    <a:srgbClr val="C00000"/>
                  </a:solidFill>
                </a:rPr>
                <a:t>标志字段的最低位是 </a:t>
              </a:r>
              <a:r>
                <a:rPr lang="en-US" altLang="zh-CN" sz="2000" dirty="0">
                  <a:solidFill>
                    <a:srgbClr val="C00000"/>
                  </a:solidFill>
                </a:rPr>
                <a:t>MF (More Fragment)</a:t>
              </a:r>
              <a:r>
                <a:rPr lang="zh-CN" altLang="en-US" sz="2000" dirty="0">
                  <a:solidFill>
                    <a:srgbClr val="C00000"/>
                  </a:solidFill>
                </a:rPr>
                <a:t>。</a:t>
              </a:r>
            </a:p>
            <a:p>
              <a:r>
                <a:rPr lang="en-US" altLang="zh-CN" sz="2000" dirty="0"/>
                <a:t>MF </a:t>
              </a:r>
              <a:r>
                <a:rPr lang="en-US" altLang="zh-CN" sz="2000" dirty="0">
                  <a:sym typeface="Symbol" panose="05050102010706020507" pitchFamily="18" charset="2"/>
                </a:rPr>
                <a:t></a:t>
              </a:r>
              <a:r>
                <a:rPr lang="en-US" altLang="zh-CN" sz="2000" dirty="0"/>
                <a:t> 1 </a:t>
              </a:r>
              <a:r>
                <a:rPr lang="zh-CN" altLang="en-US" sz="2000" dirty="0"/>
                <a:t>表示后面“还有分片”。</a:t>
              </a:r>
              <a:r>
                <a:rPr lang="en-US" altLang="zh-CN" sz="2000" dirty="0"/>
                <a:t>MF </a:t>
              </a:r>
              <a:r>
                <a:rPr lang="en-US" altLang="zh-CN" sz="2000" dirty="0">
                  <a:sym typeface="Symbol" panose="05050102010706020507" pitchFamily="18" charset="2"/>
                </a:rPr>
                <a:t></a:t>
              </a:r>
              <a:r>
                <a:rPr lang="en-US" altLang="zh-CN" sz="2000" dirty="0"/>
                <a:t> 0 </a:t>
              </a:r>
              <a:r>
                <a:rPr lang="zh-CN" altLang="en-US" sz="2000" dirty="0"/>
                <a:t>表示最后一个分片。</a:t>
              </a:r>
            </a:p>
            <a:p>
              <a:r>
                <a:rPr lang="zh-CN" altLang="en-US" sz="2000" dirty="0">
                  <a:solidFill>
                    <a:srgbClr val="C00000"/>
                  </a:solidFill>
                </a:rPr>
                <a:t>标志字段中间的一位是 </a:t>
              </a:r>
              <a:r>
                <a:rPr lang="en-US" altLang="zh-CN" sz="2000" dirty="0">
                  <a:solidFill>
                    <a:srgbClr val="C00000"/>
                  </a:solidFill>
                </a:rPr>
                <a:t>DF (Don't Fragment) </a:t>
              </a:r>
              <a:r>
                <a:rPr lang="zh-CN" altLang="en-US" sz="2000" dirty="0">
                  <a:solidFill>
                    <a:srgbClr val="C00000"/>
                  </a:solidFill>
                </a:rPr>
                <a:t>。</a:t>
              </a:r>
            </a:p>
            <a:p>
              <a:r>
                <a:rPr lang="zh-CN" altLang="en-US" sz="2000" dirty="0"/>
                <a:t>只有当 </a:t>
              </a:r>
              <a:r>
                <a:rPr lang="en-US" altLang="zh-CN" sz="2000" dirty="0"/>
                <a:t>DF </a:t>
              </a:r>
              <a:r>
                <a:rPr lang="en-US" altLang="zh-CN" sz="2000" dirty="0">
                  <a:sym typeface="Symbol" panose="05050102010706020507" pitchFamily="18" charset="2"/>
                </a:rPr>
                <a:t></a:t>
              </a:r>
              <a:r>
                <a:rPr lang="en-US" altLang="zh-CN" sz="2000" dirty="0"/>
                <a:t> 0 </a:t>
              </a:r>
              <a:r>
                <a:rPr lang="zh-CN" altLang="en-US" sz="2000" dirty="0"/>
                <a:t>时才允许分片。 </a:t>
              </a:r>
            </a:p>
          </p:txBody>
        </p:sp>
        <p:sp>
          <p:nvSpPr>
            <p:cNvPr id="59" name="Rectangle 74"/>
            <p:cNvSpPr>
              <a:spLocks noChangeArrowheads="1"/>
            </p:cNvSpPr>
            <p:nvPr/>
          </p:nvSpPr>
          <p:spPr bwMode="auto">
            <a:xfrm>
              <a:off x="5499894" y="1808163"/>
              <a:ext cx="856456" cy="487362"/>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354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6930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1190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238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668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323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61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06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87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32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567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032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853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275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3730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1355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1837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1837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1355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3730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3730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135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4710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1837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771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1848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4710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0868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1825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8839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9792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003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8174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5318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8"/>
          <p:cNvGrpSpPr/>
          <p:nvPr/>
        </p:nvGrpSpPr>
        <p:grpSpPr bwMode="auto">
          <a:xfrm>
            <a:off x="2660514" y="2013545"/>
            <a:ext cx="7068350" cy="4295775"/>
            <a:chOff x="1547" y="1117"/>
            <a:chExt cx="4110" cy="2706"/>
          </a:xfrm>
        </p:grpSpPr>
        <p:sp>
          <p:nvSpPr>
            <p:cNvPr id="61" name="Text Box 74"/>
            <p:cNvSpPr txBox="1">
              <a:spLocks noChangeArrowheads="1"/>
            </p:cNvSpPr>
            <p:nvPr/>
          </p:nvSpPr>
          <p:spPr bwMode="auto">
            <a:xfrm>
              <a:off x="1547" y="3067"/>
              <a:ext cx="4002"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片</a:t>
              </a:r>
              <a:r>
                <a:rPr lang="zh-CN" altLang="en-US" dirty="0" smtClean="0"/>
                <a:t>偏移</a:t>
              </a:r>
              <a:r>
                <a:rPr lang="en-US" altLang="zh-CN" dirty="0"/>
                <a:t>—— </a:t>
              </a:r>
              <a:r>
                <a:rPr lang="zh-CN" altLang="en-US" dirty="0"/>
                <a:t>占</a:t>
              </a:r>
              <a:r>
                <a:rPr lang="en-US" altLang="zh-CN" dirty="0" smtClean="0"/>
                <a:t>13 </a:t>
              </a:r>
              <a:r>
                <a:rPr lang="zh-CN" altLang="en-US" dirty="0" smtClean="0"/>
                <a:t>位，指出</a:t>
              </a:r>
              <a:r>
                <a:rPr lang="zh-CN" altLang="en-US" dirty="0"/>
                <a:t>：较长的分组在分片后</a:t>
              </a:r>
            </a:p>
            <a:p>
              <a:r>
                <a:rPr lang="zh-CN" altLang="en-US" dirty="0"/>
                <a:t>某片在原分组中的相对位置。</a:t>
              </a:r>
            </a:p>
            <a:p>
              <a:r>
                <a:rPr lang="zh-CN" altLang="en-US" dirty="0">
                  <a:solidFill>
                    <a:srgbClr val="C00000"/>
                  </a:solidFill>
                </a:rPr>
                <a:t>片偏移以 </a:t>
              </a:r>
              <a:r>
                <a:rPr lang="en-US" altLang="zh-CN" dirty="0">
                  <a:solidFill>
                    <a:srgbClr val="C00000"/>
                  </a:solidFill>
                </a:rPr>
                <a:t>8 </a:t>
              </a:r>
              <a:r>
                <a:rPr lang="zh-CN" altLang="en-US" dirty="0">
                  <a:solidFill>
                    <a:srgbClr val="C00000"/>
                  </a:solidFill>
                </a:rPr>
                <a:t>个字节为偏移单位。</a:t>
              </a:r>
            </a:p>
          </p:txBody>
        </p:sp>
        <p:sp>
          <p:nvSpPr>
            <p:cNvPr id="62" name="Rectangle 75"/>
            <p:cNvSpPr>
              <a:spLocks noChangeArrowheads="1"/>
            </p:cNvSpPr>
            <p:nvPr/>
          </p:nvSpPr>
          <p:spPr bwMode="auto">
            <a:xfrm>
              <a:off x="3696" y="1117"/>
              <a:ext cx="1961"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【例</a:t>
            </a:r>
            <a:r>
              <a:rPr lang="en-US" altLang="zh-CN" dirty="0"/>
              <a:t>4-1</a:t>
            </a:r>
            <a:r>
              <a:rPr lang="zh-CN" altLang="zh-CN" dirty="0" smtClean="0"/>
              <a:t>】</a:t>
            </a:r>
            <a:r>
              <a:rPr lang="en-US" altLang="zh-CN" dirty="0"/>
              <a:t> IP </a:t>
            </a:r>
            <a:r>
              <a:rPr lang="zh-CN" altLang="en-US" dirty="0"/>
              <a:t>数据报分片</a:t>
            </a:r>
          </a:p>
        </p:txBody>
      </p:sp>
      <p:sp>
        <p:nvSpPr>
          <p:cNvPr id="3" name="内容占位符 2"/>
          <p:cNvSpPr>
            <a:spLocks noGrp="1"/>
          </p:cNvSpPr>
          <p:nvPr>
            <p:ph idx="1"/>
          </p:nvPr>
        </p:nvSpPr>
        <p:spPr/>
        <p:txBody>
          <a:bodyPr/>
          <a:lstStyle/>
          <a:p>
            <a:pPr>
              <a:lnSpc>
                <a:spcPct val="100000"/>
              </a:lnSpc>
            </a:pPr>
            <a:r>
              <a:rPr lang="zh-CN" altLang="zh-CN" dirty="0"/>
              <a:t>一数据报的总长度</a:t>
            </a:r>
            <a:r>
              <a:rPr lang="zh-CN" altLang="zh-CN" dirty="0" smtClean="0"/>
              <a:t>为</a:t>
            </a:r>
            <a:r>
              <a:rPr lang="en-US" altLang="zh-CN" dirty="0" smtClean="0"/>
              <a:t> 3820 </a:t>
            </a:r>
            <a:r>
              <a:rPr lang="zh-CN" altLang="zh-CN" dirty="0" smtClean="0"/>
              <a:t>字节</a:t>
            </a:r>
            <a:r>
              <a:rPr lang="zh-CN" altLang="zh-CN" dirty="0"/>
              <a:t>，其</a:t>
            </a:r>
            <a:r>
              <a:rPr lang="zh-CN" altLang="zh-CN" dirty="0" smtClean="0"/>
              <a:t>数据部分</a:t>
            </a:r>
            <a:r>
              <a:rPr lang="zh-CN" altLang="en-US" dirty="0" smtClean="0"/>
              <a:t>的</a:t>
            </a:r>
            <a:r>
              <a:rPr lang="zh-CN" altLang="zh-CN" dirty="0" smtClean="0"/>
              <a:t>长度为</a:t>
            </a:r>
            <a:r>
              <a:rPr lang="en-US" altLang="zh-CN" dirty="0" smtClean="0"/>
              <a:t> 3800 </a:t>
            </a:r>
            <a:r>
              <a:rPr lang="zh-CN" altLang="zh-CN" dirty="0" smtClean="0"/>
              <a:t>字节（</a:t>
            </a:r>
            <a:r>
              <a:rPr lang="zh-CN" altLang="zh-CN" dirty="0"/>
              <a:t>使用固定首部），需要分片为长度不</a:t>
            </a:r>
            <a:r>
              <a:rPr lang="zh-CN" altLang="zh-CN" dirty="0" smtClean="0"/>
              <a:t>超过</a:t>
            </a:r>
            <a:r>
              <a:rPr lang="en-US" altLang="zh-CN" dirty="0" smtClean="0"/>
              <a:t> 1420 </a:t>
            </a:r>
            <a:r>
              <a:rPr lang="zh-CN" altLang="zh-CN" dirty="0" smtClean="0"/>
              <a:t>字节</a:t>
            </a:r>
            <a:r>
              <a:rPr lang="zh-CN" altLang="zh-CN" dirty="0"/>
              <a:t>的数据报片</a:t>
            </a:r>
            <a:r>
              <a:rPr lang="zh-CN" altLang="zh-CN" dirty="0" smtClean="0"/>
              <a:t>。</a:t>
            </a:r>
            <a:endParaRPr lang="en-US" altLang="zh-CN" dirty="0" smtClean="0"/>
          </a:p>
          <a:p>
            <a:pPr>
              <a:lnSpc>
                <a:spcPct val="100000"/>
              </a:lnSpc>
            </a:pPr>
            <a:r>
              <a:rPr lang="zh-CN" altLang="zh-CN" dirty="0" smtClean="0"/>
              <a:t>因</a:t>
            </a:r>
            <a:r>
              <a:rPr lang="zh-CN" altLang="zh-CN" dirty="0"/>
              <a:t>固定首部长度</a:t>
            </a:r>
            <a:r>
              <a:rPr lang="zh-CN" altLang="zh-CN" dirty="0" smtClean="0"/>
              <a:t>为</a:t>
            </a:r>
            <a:r>
              <a:rPr lang="en-US" altLang="zh-CN" dirty="0" smtClean="0"/>
              <a:t> 20 </a:t>
            </a:r>
            <a:r>
              <a:rPr lang="zh-CN" altLang="zh-CN" dirty="0" smtClean="0"/>
              <a:t>字节</a:t>
            </a:r>
            <a:r>
              <a:rPr lang="zh-CN" altLang="zh-CN" dirty="0"/>
              <a:t>，因此每个数据报片的数据部分长度不能</a:t>
            </a:r>
            <a:r>
              <a:rPr lang="zh-CN" altLang="zh-CN" dirty="0" smtClean="0"/>
              <a:t>超过</a:t>
            </a:r>
            <a:r>
              <a:rPr lang="en-US" altLang="zh-CN" dirty="0" smtClean="0"/>
              <a:t> 1400 </a:t>
            </a:r>
            <a:r>
              <a:rPr lang="zh-CN" altLang="zh-CN" dirty="0" smtClean="0"/>
              <a:t>字节。</a:t>
            </a:r>
            <a:endParaRPr lang="en-US" altLang="zh-CN" dirty="0" smtClean="0"/>
          </a:p>
          <a:p>
            <a:pPr>
              <a:lnSpc>
                <a:spcPct val="100000"/>
              </a:lnSpc>
            </a:pPr>
            <a:r>
              <a:rPr lang="zh-CN" altLang="zh-CN" dirty="0" smtClean="0"/>
              <a:t>于是分为</a:t>
            </a:r>
            <a:r>
              <a:rPr lang="en-US" altLang="zh-CN" dirty="0" smtClean="0"/>
              <a:t> 3 </a:t>
            </a:r>
            <a:r>
              <a:rPr lang="zh-CN" altLang="zh-CN" dirty="0" smtClean="0"/>
              <a:t>个</a:t>
            </a:r>
            <a:r>
              <a:rPr lang="zh-CN" altLang="zh-CN" dirty="0"/>
              <a:t>数据报片，其数据部分的长度分别</a:t>
            </a:r>
            <a:r>
              <a:rPr lang="zh-CN" altLang="zh-CN" dirty="0" smtClean="0"/>
              <a:t>为</a:t>
            </a:r>
            <a:r>
              <a:rPr lang="en-US" altLang="zh-CN" dirty="0" smtClean="0"/>
              <a:t> 1400</a:t>
            </a:r>
            <a:r>
              <a:rPr lang="zh-CN" altLang="en-US" dirty="0" smtClean="0"/>
              <a:t>、</a:t>
            </a:r>
            <a:r>
              <a:rPr lang="en-US" altLang="zh-CN" dirty="0" smtClean="0"/>
              <a:t>1400 </a:t>
            </a:r>
            <a:r>
              <a:rPr lang="zh-CN" altLang="zh-CN" dirty="0" smtClean="0"/>
              <a:t>和</a:t>
            </a:r>
            <a:r>
              <a:rPr lang="en-US" altLang="zh-CN" dirty="0" smtClean="0"/>
              <a:t> 1000 </a:t>
            </a:r>
            <a:r>
              <a:rPr lang="zh-CN" altLang="zh-CN" dirty="0" smtClean="0"/>
              <a:t>字节。</a:t>
            </a:r>
            <a:endParaRPr lang="en-US" altLang="zh-CN" dirty="0" smtClean="0"/>
          </a:p>
          <a:p>
            <a:pPr>
              <a:lnSpc>
                <a:spcPct val="100000"/>
              </a:lnSpc>
            </a:pPr>
            <a:r>
              <a:rPr lang="zh-CN" altLang="zh-CN" dirty="0" smtClean="0">
                <a:solidFill>
                  <a:srgbClr val="0000FF"/>
                </a:solidFill>
              </a:rPr>
              <a:t>原始数据</a:t>
            </a:r>
            <a:r>
              <a:rPr lang="zh-CN" altLang="zh-CN" dirty="0">
                <a:solidFill>
                  <a:srgbClr val="0000FF"/>
                </a:solidFill>
              </a:rPr>
              <a:t>报首部被复制为各数据报片的首部，但</a:t>
            </a:r>
            <a:r>
              <a:rPr lang="zh-CN" altLang="zh-CN" dirty="0">
                <a:solidFill>
                  <a:srgbClr val="FF0000"/>
                </a:solidFill>
              </a:rPr>
              <a:t>必须修改有关字段的值。</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44488" y="2380134"/>
            <a:ext cx="4755225" cy="3526755"/>
            <a:chOff x="344488" y="2380134"/>
            <a:chExt cx="4755225" cy="3526755"/>
          </a:xfrm>
        </p:grpSpPr>
        <p:sp>
          <p:nvSpPr>
            <p:cNvPr id="474117" name="Text Box 5"/>
            <p:cNvSpPr txBox="1">
              <a:spLocks noChangeArrowheads="1"/>
            </p:cNvSpPr>
            <p:nvPr/>
          </p:nvSpPr>
          <p:spPr bwMode="auto">
            <a:xfrm>
              <a:off x="704528" y="5445224"/>
              <a:ext cx="21018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偏移 </a:t>
              </a:r>
              <a:r>
                <a:rPr kumimoji="1" lang="en-US" altLang="zh-CN" sz="2400" b="1" dirty="0">
                  <a:solidFill>
                    <a:srgbClr val="0000CC"/>
                  </a:solidFill>
                  <a:latin typeface="+mn-lt"/>
                  <a:ea typeface="黑体" panose="02010609060101010101" pitchFamily="2" charset="-122"/>
                </a:rPr>
                <a:t>= 0/8 = 0</a:t>
              </a:r>
            </a:p>
          </p:txBody>
        </p:sp>
        <p:sp>
          <p:nvSpPr>
            <p:cNvPr id="474123" name="Rectangle 11"/>
            <p:cNvSpPr>
              <a:spLocks noChangeArrowheads="1"/>
            </p:cNvSpPr>
            <p:nvPr/>
          </p:nvSpPr>
          <p:spPr bwMode="auto">
            <a:xfrm>
              <a:off x="1295534" y="3869208"/>
              <a:ext cx="1900369" cy="46355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24" name="Line 12"/>
            <p:cNvSpPr>
              <a:spLocks noChangeShapeType="1"/>
            </p:cNvSpPr>
            <p:nvPr/>
          </p:nvSpPr>
          <p:spPr bwMode="auto">
            <a:xfrm>
              <a:off x="1484710"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5" name="Line 13"/>
            <p:cNvSpPr>
              <a:spLocks noChangeShapeType="1"/>
            </p:cNvSpPr>
            <p:nvPr/>
          </p:nvSpPr>
          <p:spPr bwMode="auto">
            <a:xfrm>
              <a:off x="1675606"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6" name="Line 14"/>
            <p:cNvSpPr>
              <a:spLocks noChangeShapeType="1"/>
            </p:cNvSpPr>
            <p:nvPr/>
          </p:nvSpPr>
          <p:spPr bwMode="auto">
            <a:xfrm>
              <a:off x="1866504"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7" name="Line 15"/>
            <p:cNvSpPr>
              <a:spLocks noChangeShapeType="1"/>
            </p:cNvSpPr>
            <p:nvPr/>
          </p:nvSpPr>
          <p:spPr bwMode="auto">
            <a:xfrm>
              <a:off x="3005006"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3" name="Line 21"/>
            <p:cNvSpPr>
              <a:spLocks noChangeShapeType="1"/>
            </p:cNvSpPr>
            <p:nvPr/>
          </p:nvSpPr>
          <p:spPr bwMode="auto">
            <a:xfrm flipV="1">
              <a:off x="3101314"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42" name="Text Box 30"/>
            <p:cNvSpPr txBox="1">
              <a:spLocks noChangeArrowheads="1"/>
            </p:cNvSpPr>
            <p:nvPr/>
          </p:nvSpPr>
          <p:spPr bwMode="auto">
            <a:xfrm>
              <a:off x="2681685" y="4586759"/>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1399</a:t>
              </a:r>
            </a:p>
          </p:txBody>
        </p:sp>
        <p:sp>
          <p:nvSpPr>
            <p:cNvPr id="474145" name="Text Box 33"/>
            <p:cNvSpPr txBox="1">
              <a:spLocks noChangeArrowheads="1"/>
            </p:cNvSpPr>
            <p:nvPr/>
          </p:nvSpPr>
          <p:spPr bwMode="auto">
            <a:xfrm>
              <a:off x="990013" y="5072534"/>
              <a:ext cx="1678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数据报片 </a:t>
              </a:r>
              <a:r>
                <a:rPr kumimoji="1" lang="en-US" altLang="zh-CN" sz="2400" b="1" dirty="0">
                  <a:solidFill>
                    <a:srgbClr val="C00000"/>
                  </a:solidFill>
                  <a:latin typeface="+mn-lt"/>
                  <a:ea typeface="黑体" panose="02010609060101010101" pitchFamily="2" charset="-122"/>
                </a:rPr>
                <a:t>1</a:t>
              </a:r>
            </a:p>
          </p:txBody>
        </p:sp>
        <p:sp>
          <p:nvSpPr>
            <p:cNvPr id="474148" name="Rectangle 36"/>
            <p:cNvSpPr>
              <a:spLocks noChangeArrowheads="1"/>
            </p:cNvSpPr>
            <p:nvPr/>
          </p:nvSpPr>
          <p:spPr bwMode="auto">
            <a:xfrm>
              <a:off x="344488" y="3869208"/>
              <a:ext cx="951045"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51" name="Line 39"/>
            <p:cNvSpPr>
              <a:spLocks noChangeShapeType="1"/>
            </p:cNvSpPr>
            <p:nvPr/>
          </p:nvSpPr>
          <p:spPr bwMode="auto">
            <a:xfrm flipV="1">
              <a:off x="1295534" y="2380134"/>
              <a:ext cx="1900369"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2" name="Line 40"/>
            <p:cNvSpPr>
              <a:spLocks noChangeShapeType="1"/>
            </p:cNvSpPr>
            <p:nvPr/>
          </p:nvSpPr>
          <p:spPr bwMode="auto">
            <a:xfrm flipV="1">
              <a:off x="3195903" y="2380134"/>
              <a:ext cx="1903810"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1" name="Text Box 59"/>
            <p:cNvSpPr txBox="1">
              <a:spLocks noChangeArrowheads="1"/>
            </p:cNvSpPr>
            <p:nvPr/>
          </p:nvSpPr>
          <p:spPr bwMode="auto">
            <a:xfrm>
              <a:off x="344488" y="3869209"/>
              <a:ext cx="9140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首部 </a:t>
              </a:r>
              <a:r>
                <a:rPr kumimoji="1" lang="en-US" altLang="zh-CN" sz="2000" b="1">
                  <a:solidFill>
                    <a:srgbClr val="0000CC"/>
                  </a:solidFill>
                  <a:latin typeface="+mn-lt"/>
                  <a:ea typeface="黑体" panose="02010609060101010101" pitchFamily="2" charset="-122"/>
                </a:rPr>
                <a:t>1</a:t>
              </a:r>
            </a:p>
          </p:txBody>
        </p:sp>
        <p:sp>
          <p:nvSpPr>
            <p:cNvPr id="474174" name="Line 62"/>
            <p:cNvSpPr>
              <a:spLocks noChangeShapeType="1"/>
            </p:cNvSpPr>
            <p:nvPr/>
          </p:nvSpPr>
          <p:spPr bwMode="auto">
            <a:xfrm flipV="1">
              <a:off x="1384962"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5" name="Text Box 63"/>
            <p:cNvSpPr txBox="1">
              <a:spLocks noChangeArrowheads="1"/>
            </p:cNvSpPr>
            <p:nvPr/>
          </p:nvSpPr>
          <p:spPr bwMode="auto">
            <a:xfrm>
              <a:off x="564621" y="4626446"/>
              <a:ext cx="9140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字节 </a:t>
              </a:r>
              <a:r>
                <a:rPr kumimoji="1" lang="en-US" altLang="zh-CN" sz="2000" b="1">
                  <a:solidFill>
                    <a:srgbClr val="0000CC"/>
                  </a:solidFill>
                  <a:latin typeface="+mn-lt"/>
                  <a:ea typeface="黑体" panose="02010609060101010101" pitchFamily="2" charset="-122"/>
                </a:rPr>
                <a:t>0</a:t>
              </a:r>
            </a:p>
          </p:txBody>
        </p:sp>
      </p:grpSp>
      <p:grpSp>
        <p:nvGrpSpPr>
          <p:cNvPr id="5" name="组合 4"/>
          <p:cNvGrpSpPr/>
          <p:nvPr/>
        </p:nvGrpSpPr>
        <p:grpSpPr>
          <a:xfrm>
            <a:off x="3641329" y="2380134"/>
            <a:ext cx="3360473" cy="3526755"/>
            <a:chOff x="3641329" y="2380134"/>
            <a:chExt cx="3360473" cy="3526755"/>
          </a:xfrm>
        </p:grpSpPr>
        <p:sp>
          <p:nvSpPr>
            <p:cNvPr id="474129" name="Text Box 17"/>
            <p:cNvSpPr txBox="1">
              <a:spLocks noChangeArrowheads="1"/>
            </p:cNvSpPr>
            <p:nvPr/>
          </p:nvSpPr>
          <p:spPr bwMode="auto">
            <a:xfrm>
              <a:off x="3653972" y="5445224"/>
              <a:ext cx="29594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偏移 </a:t>
              </a:r>
              <a:r>
                <a:rPr kumimoji="1" lang="en-US" altLang="zh-CN" sz="2400" b="1">
                  <a:solidFill>
                    <a:srgbClr val="0000CC"/>
                  </a:solidFill>
                  <a:latin typeface="+mn-lt"/>
                  <a:ea typeface="黑体" panose="02010609060101010101" pitchFamily="2" charset="-122"/>
                </a:rPr>
                <a:t>= 1400/8 = 175</a:t>
              </a:r>
            </a:p>
          </p:txBody>
        </p:sp>
        <p:sp>
          <p:nvSpPr>
            <p:cNvPr id="474134" name="Line 22"/>
            <p:cNvSpPr>
              <a:spLocks noChangeShapeType="1"/>
            </p:cNvSpPr>
            <p:nvPr/>
          </p:nvSpPr>
          <p:spPr bwMode="auto">
            <a:xfrm flipV="1">
              <a:off x="4717918"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5" name="Line 23"/>
            <p:cNvSpPr>
              <a:spLocks noChangeShapeType="1"/>
            </p:cNvSpPr>
            <p:nvPr/>
          </p:nvSpPr>
          <p:spPr bwMode="auto">
            <a:xfrm flipV="1">
              <a:off x="6430831"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8" name="Text Box 26"/>
            <p:cNvSpPr txBox="1">
              <a:spLocks noChangeArrowheads="1"/>
            </p:cNvSpPr>
            <p:nvPr/>
          </p:nvSpPr>
          <p:spPr bwMode="auto">
            <a:xfrm>
              <a:off x="4298289" y="4608984"/>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1400</a:t>
              </a:r>
            </a:p>
          </p:txBody>
        </p:sp>
        <p:sp>
          <p:nvSpPr>
            <p:cNvPr id="474141" name="Text Box 29"/>
            <p:cNvSpPr txBox="1">
              <a:spLocks noChangeArrowheads="1"/>
            </p:cNvSpPr>
            <p:nvPr/>
          </p:nvSpPr>
          <p:spPr bwMode="auto">
            <a:xfrm>
              <a:off x="6007763" y="4586759"/>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2799</a:t>
              </a:r>
            </a:p>
          </p:txBody>
        </p:sp>
        <p:sp>
          <p:nvSpPr>
            <p:cNvPr id="474153" name="Rectangle 41"/>
            <p:cNvSpPr>
              <a:spLocks noChangeArrowheads="1"/>
            </p:cNvSpPr>
            <p:nvPr/>
          </p:nvSpPr>
          <p:spPr bwMode="auto">
            <a:xfrm>
              <a:off x="4625050" y="3869208"/>
              <a:ext cx="1900369" cy="46355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54" name="Line 42"/>
            <p:cNvSpPr>
              <a:spLocks noChangeShapeType="1"/>
            </p:cNvSpPr>
            <p:nvPr/>
          </p:nvSpPr>
          <p:spPr bwMode="auto">
            <a:xfrm>
              <a:off x="4814227"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5" name="Line 43"/>
            <p:cNvSpPr>
              <a:spLocks noChangeShapeType="1"/>
            </p:cNvSpPr>
            <p:nvPr/>
          </p:nvSpPr>
          <p:spPr bwMode="auto">
            <a:xfrm>
              <a:off x="5003404"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6" name="Line 44"/>
            <p:cNvSpPr>
              <a:spLocks noChangeShapeType="1"/>
            </p:cNvSpPr>
            <p:nvPr/>
          </p:nvSpPr>
          <p:spPr bwMode="auto">
            <a:xfrm>
              <a:off x="5194300"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7" name="Line 45"/>
            <p:cNvSpPr>
              <a:spLocks noChangeShapeType="1"/>
            </p:cNvSpPr>
            <p:nvPr/>
          </p:nvSpPr>
          <p:spPr bwMode="auto">
            <a:xfrm>
              <a:off x="6334522"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8" name="Rectangle 46"/>
            <p:cNvSpPr>
              <a:spLocks noChangeArrowheads="1"/>
            </p:cNvSpPr>
            <p:nvPr/>
          </p:nvSpPr>
          <p:spPr bwMode="auto">
            <a:xfrm>
              <a:off x="3674004" y="3869208"/>
              <a:ext cx="951045"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59" name="Line 47"/>
            <p:cNvSpPr>
              <a:spLocks noChangeShapeType="1"/>
            </p:cNvSpPr>
            <p:nvPr/>
          </p:nvSpPr>
          <p:spPr bwMode="auto">
            <a:xfrm flipV="1">
              <a:off x="4625049" y="2380134"/>
              <a:ext cx="474663"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0" name="Line 48"/>
            <p:cNvSpPr>
              <a:spLocks noChangeShapeType="1"/>
            </p:cNvSpPr>
            <p:nvPr/>
          </p:nvSpPr>
          <p:spPr bwMode="auto">
            <a:xfrm flipV="1">
              <a:off x="6525419" y="2380134"/>
              <a:ext cx="476383"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2" name="Text Box 60"/>
            <p:cNvSpPr txBox="1">
              <a:spLocks noChangeArrowheads="1"/>
            </p:cNvSpPr>
            <p:nvPr/>
          </p:nvSpPr>
          <p:spPr bwMode="auto">
            <a:xfrm>
              <a:off x="3641329" y="3869209"/>
              <a:ext cx="9140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首部 </a:t>
              </a:r>
              <a:r>
                <a:rPr kumimoji="1" lang="en-US" altLang="zh-CN" sz="2000" b="1">
                  <a:solidFill>
                    <a:srgbClr val="0000CC"/>
                  </a:solidFill>
                  <a:latin typeface="+mn-lt"/>
                  <a:ea typeface="黑体" panose="02010609060101010101" pitchFamily="2" charset="-122"/>
                </a:rPr>
                <a:t>2</a:t>
              </a:r>
            </a:p>
          </p:txBody>
        </p:sp>
        <p:sp>
          <p:nvSpPr>
            <p:cNvPr id="474176" name="Text Box 64"/>
            <p:cNvSpPr txBox="1">
              <a:spLocks noChangeArrowheads="1"/>
            </p:cNvSpPr>
            <p:nvPr/>
          </p:nvSpPr>
          <p:spPr bwMode="auto">
            <a:xfrm>
              <a:off x="4254178" y="5067770"/>
              <a:ext cx="1678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数据报片 </a:t>
              </a:r>
              <a:r>
                <a:rPr kumimoji="1" lang="en-US" altLang="zh-CN" sz="2400" b="1">
                  <a:solidFill>
                    <a:srgbClr val="C00000"/>
                  </a:solidFill>
                  <a:latin typeface="+mn-lt"/>
                  <a:ea typeface="黑体" panose="02010609060101010101" pitchFamily="2" charset="-122"/>
                </a:rPr>
                <a:t>2</a:t>
              </a:r>
            </a:p>
          </p:txBody>
        </p:sp>
      </p:grpSp>
      <p:grpSp>
        <p:nvGrpSpPr>
          <p:cNvPr id="6" name="组合 5"/>
          <p:cNvGrpSpPr/>
          <p:nvPr/>
        </p:nvGrpSpPr>
        <p:grpSpPr>
          <a:xfrm>
            <a:off x="6897216" y="2380134"/>
            <a:ext cx="2959465" cy="3526755"/>
            <a:chOff x="6897216" y="2380134"/>
            <a:chExt cx="2959465" cy="3526755"/>
          </a:xfrm>
        </p:grpSpPr>
        <p:sp>
          <p:nvSpPr>
            <p:cNvPr id="474130" name="Text Box 18"/>
            <p:cNvSpPr txBox="1">
              <a:spLocks noChangeArrowheads="1"/>
            </p:cNvSpPr>
            <p:nvPr/>
          </p:nvSpPr>
          <p:spPr bwMode="auto">
            <a:xfrm>
              <a:off x="6897216" y="5445224"/>
              <a:ext cx="29594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偏移 </a:t>
              </a:r>
              <a:r>
                <a:rPr kumimoji="1" lang="en-US" altLang="zh-CN" sz="2400" b="1" dirty="0">
                  <a:solidFill>
                    <a:srgbClr val="0000CC"/>
                  </a:solidFill>
                  <a:latin typeface="+mn-lt"/>
                  <a:ea typeface="黑体" panose="02010609060101010101" pitchFamily="2" charset="-122"/>
                </a:rPr>
                <a:t>= 2800/8 = 350</a:t>
              </a:r>
            </a:p>
          </p:txBody>
        </p:sp>
        <p:sp>
          <p:nvSpPr>
            <p:cNvPr id="474136" name="Line 24"/>
            <p:cNvSpPr>
              <a:spLocks noChangeShapeType="1"/>
            </p:cNvSpPr>
            <p:nvPr/>
          </p:nvSpPr>
          <p:spPr bwMode="auto">
            <a:xfrm flipV="1">
              <a:off x="8126545"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7" name="Line 25"/>
            <p:cNvSpPr>
              <a:spLocks noChangeShapeType="1"/>
            </p:cNvSpPr>
            <p:nvPr/>
          </p:nvSpPr>
          <p:spPr bwMode="auto">
            <a:xfrm flipV="1">
              <a:off x="9380273" y="4332759"/>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9" name="Text Box 27"/>
            <p:cNvSpPr txBox="1">
              <a:spLocks noChangeArrowheads="1"/>
            </p:cNvSpPr>
            <p:nvPr/>
          </p:nvSpPr>
          <p:spPr bwMode="auto">
            <a:xfrm>
              <a:off x="7722394" y="4608984"/>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2800</a:t>
              </a:r>
            </a:p>
          </p:txBody>
        </p:sp>
        <p:sp>
          <p:nvSpPr>
            <p:cNvPr id="474140" name="Text Box 28"/>
            <p:cNvSpPr txBox="1">
              <a:spLocks noChangeArrowheads="1"/>
            </p:cNvSpPr>
            <p:nvPr/>
          </p:nvSpPr>
          <p:spPr bwMode="auto">
            <a:xfrm>
              <a:off x="8960644" y="4586759"/>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3799</a:t>
              </a:r>
            </a:p>
          </p:txBody>
        </p:sp>
        <p:sp>
          <p:nvSpPr>
            <p:cNvPr id="474161" name="Rectangle 49"/>
            <p:cNvSpPr>
              <a:spLocks noChangeArrowheads="1"/>
            </p:cNvSpPr>
            <p:nvPr/>
          </p:nvSpPr>
          <p:spPr bwMode="auto">
            <a:xfrm>
              <a:off x="8047436" y="3869208"/>
              <a:ext cx="1427427" cy="46355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62" name="Line 50"/>
            <p:cNvSpPr>
              <a:spLocks noChangeShapeType="1"/>
            </p:cNvSpPr>
            <p:nvPr/>
          </p:nvSpPr>
          <p:spPr bwMode="auto">
            <a:xfrm>
              <a:off x="8238331"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3" name="Line 51"/>
            <p:cNvSpPr>
              <a:spLocks noChangeShapeType="1"/>
            </p:cNvSpPr>
            <p:nvPr/>
          </p:nvSpPr>
          <p:spPr bwMode="auto">
            <a:xfrm>
              <a:off x="8429229"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4" name="Line 52"/>
            <p:cNvSpPr>
              <a:spLocks noChangeShapeType="1"/>
            </p:cNvSpPr>
            <p:nvPr/>
          </p:nvSpPr>
          <p:spPr bwMode="auto">
            <a:xfrm>
              <a:off x="8620125"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5" name="Line 53"/>
            <p:cNvSpPr>
              <a:spLocks noChangeShapeType="1"/>
            </p:cNvSpPr>
            <p:nvPr/>
          </p:nvSpPr>
          <p:spPr bwMode="auto">
            <a:xfrm>
              <a:off x="9285685" y="386920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6" name="Rectangle 54"/>
            <p:cNvSpPr>
              <a:spLocks noChangeArrowheads="1"/>
            </p:cNvSpPr>
            <p:nvPr/>
          </p:nvSpPr>
          <p:spPr bwMode="auto">
            <a:xfrm>
              <a:off x="7098110" y="3869208"/>
              <a:ext cx="949325"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67" name="Line 55"/>
            <p:cNvSpPr>
              <a:spLocks noChangeShapeType="1"/>
            </p:cNvSpPr>
            <p:nvPr/>
          </p:nvSpPr>
          <p:spPr bwMode="auto">
            <a:xfrm flipH="1" flipV="1">
              <a:off x="8429229" y="2380134"/>
              <a:ext cx="1045633"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8" name="Line 56"/>
            <p:cNvSpPr>
              <a:spLocks noChangeShapeType="1"/>
            </p:cNvSpPr>
            <p:nvPr/>
          </p:nvSpPr>
          <p:spPr bwMode="auto">
            <a:xfrm flipH="1" flipV="1">
              <a:off x="7001802" y="2380134"/>
              <a:ext cx="1045633" cy="1489075"/>
            </a:xfrm>
            <a:prstGeom prst="line">
              <a:avLst/>
            </a:prstGeom>
            <a:noFill/>
            <a:ln w="19050">
              <a:solidFill>
                <a:srgbClr val="0000CC"/>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3" name="Text Box 61"/>
            <p:cNvSpPr txBox="1">
              <a:spLocks noChangeArrowheads="1"/>
            </p:cNvSpPr>
            <p:nvPr/>
          </p:nvSpPr>
          <p:spPr bwMode="auto">
            <a:xfrm>
              <a:off x="7065433" y="3869209"/>
              <a:ext cx="9140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首部 </a:t>
              </a:r>
              <a:r>
                <a:rPr kumimoji="1" lang="en-US" altLang="zh-CN" sz="2000" b="1">
                  <a:solidFill>
                    <a:srgbClr val="0000CC"/>
                  </a:solidFill>
                  <a:latin typeface="+mn-lt"/>
                  <a:ea typeface="黑体" panose="02010609060101010101" pitchFamily="2" charset="-122"/>
                </a:rPr>
                <a:t>3</a:t>
              </a:r>
            </a:p>
          </p:txBody>
        </p:sp>
        <p:sp>
          <p:nvSpPr>
            <p:cNvPr id="474177" name="Text Box 65"/>
            <p:cNvSpPr txBox="1">
              <a:spLocks noChangeArrowheads="1"/>
            </p:cNvSpPr>
            <p:nvPr/>
          </p:nvSpPr>
          <p:spPr bwMode="auto">
            <a:xfrm>
              <a:off x="7450799" y="5067770"/>
              <a:ext cx="1678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数据报片 </a:t>
              </a:r>
              <a:r>
                <a:rPr kumimoji="1" lang="en-US" altLang="zh-CN" sz="2400" b="1" dirty="0">
                  <a:solidFill>
                    <a:srgbClr val="C00000"/>
                  </a:solidFill>
                  <a:latin typeface="+mn-lt"/>
                  <a:ea typeface="黑体" panose="02010609060101010101" pitchFamily="2" charset="-122"/>
                </a:rPr>
                <a:t>3</a:t>
              </a:r>
            </a:p>
          </p:txBody>
        </p:sp>
      </p:grpSp>
      <p:grpSp>
        <p:nvGrpSpPr>
          <p:cNvPr id="3" name="组合 2"/>
          <p:cNvGrpSpPr/>
          <p:nvPr/>
        </p:nvGrpSpPr>
        <p:grpSpPr>
          <a:xfrm>
            <a:off x="855338" y="1484784"/>
            <a:ext cx="8946531" cy="1589147"/>
            <a:chOff x="855338" y="1484784"/>
            <a:chExt cx="8946531" cy="1589147"/>
          </a:xfrm>
        </p:grpSpPr>
        <p:sp>
          <p:nvSpPr>
            <p:cNvPr id="474116" name="Rectangle 4"/>
            <p:cNvSpPr>
              <a:spLocks noChangeArrowheads="1"/>
            </p:cNvSpPr>
            <p:nvPr/>
          </p:nvSpPr>
          <p:spPr bwMode="auto">
            <a:xfrm>
              <a:off x="3195902" y="1916583"/>
              <a:ext cx="5233327" cy="463550"/>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18" name="Rectangle 6"/>
            <p:cNvSpPr>
              <a:spLocks noChangeArrowheads="1"/>
            </p:cNvSpPr>
            <p:nvPr/>
          </p:nvSpPr>
          <p:spPr bwMode="auto">
            <a:xfrm>
              <a:off x="2244858" y="1916583"/>
              <a:ext cx="6184371" cy="46355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4119" name="Line 7"/>
            <p:cNvSpPr>
              <a:spLocks noChangeShapeType="1"/>
            </p:cNvSpPr>
            <p:nvPr/>
          </p:nvSpPr>
          <p:spPr bwMode="auto">
            <a:xfrm>
              <a:off x="3386800"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0" name="Line 8"/>
            <p:cNvSpPr>
              <a:spLocks noChangeShapeType="1"/>
            </p:cNvSpPr>
            <p:nvPr/>
          </p:nvSpPr>
          <p:spPr bwMode="auto">
            <a:xfrm>
              <a:off x="3577696"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1" name="Line 9"/>
            <p:cNvSpPr>
              <a:spLocks noChangeShapeType="1"/>
            </p:cNvSpPr>
            <p:nvPr/>
          </p:nvSpPr>
          <p:spPr bwMode="auto">
            <a:xfrm>
              <a:off x="3768593"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2" name="Line 10"/>
            <p:cNvSpPr>
              <a:spLocks noChangeShapeType="1"/>
            </p:cNvSpPr>
            <p:nvPr/>
          </p:nvSpPr>
          <p:spPr bwMode="auto">
            <a:xfrm>
              <a:off x="8238331"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28" name="Text Box 16"/>
            <p:cNvSpPr txBox="1">
              <a:spLocks noChangeArrowheads="1"/>
            </p:cNvSpPr>
            <p:nvPr/>
          </p:nvSpPr>
          <p:spPr bwMode="auto">
            <a:xfrm>
              <a:off x="8455025" y="1810221"/>
              <a:ext cx="134684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偏移 </a:t>
              </a:r>
              <a:r>
                <a:rPr kumimoji="1" lang="en-US" altLang="zh-CN" sz="2000" b="1">
                  <a:solidFill>
                    <a:srgbClr val="0000CC"/>
                  </a:solidFill>
                  <a:latin typeface="+mn-lt"/>
                  <a:ea typeface="黑体" panose="02010609060101010101" pitchFamily="2" charset="-122"/>
                </a:rPr>
                <a:t>= 0/8</a:t>
              </a:r>
            </a:p>
            <a:p>
              <a:pPr>
                <a:lnSpc>
                  <a:spcPct val="90000"/>
                </a:lnSpc>
              </a:pPr>
              <a:r>
                <a:rPr kumimoji="1" lang="en-US" altLang="zh-CN" sz="2000" b="1">
                  <a:solidFill>
                    <a:srgbClr val="0000CC"/>
                  </a:solidFill>
                  <a:latin typeface="+mn-lt"/>
                  <a:ea typeface="黑体" panose="02010609060101010101" pitchFamily="2" charset="-122"/>
                </a:rPr>
                <a:t>= 0</a:t>
              </a:r>
            </a:p>
          </p:txBody>
        </p:sp>
        <p:sp>
          <p:nvSpPr>
            <p:cNvPr id="474131" name="Line 19"/>
            <p:cNvSpPr>
              <a:spLocks noChangeShapeType="1"/>
            </p:cNvSpPr>
            <p:nvPr/>
          </p:nvSpPr>
          <p:spPr bwMode="auto">
            <a:xfrm flipV="1">
              <a:off x="8317442" y="2380134"/>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32" name="Line 20"/>
            <p:cNvSpPr>
              <a:spLocks noChangeShapeType="1"/>
            </p:cNvSpPr>
            <p:nvPr/>
          </p:nvSpPr>
          <p:spPr bwMode="auto">
            <a:xfrm flipV="1">
              <a:off x="3287052" y="2380134"/>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43" name="Text Box 31"/>
            <p:cNvSpPr txBox="1">
              <a:spLocks noChangeArrowheads="1"/>
            </p:cNvSpPr>
            <p:nvPr/>
          </p:nvSpPr>
          <p:spPr bwMode="auto">
            <a:xfrm>
              <a:off x="7913291" y="2634134"/>
              <a:ext cx="75533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3799</a:t>
              </a:r>
            </a:p>
          </p:txBody>
        </p:sp>
        <p:sp>
          <p:nvSpPr>
            <p:cNvPr id="474144" name="Text Box 32"/>
            <p:cNvSpPr txBox="1">
              <a:spLocks noChangeArrowheads="1"/>
            </p:cNvSpPr>
            <p:nvPr/>
          </p:nvSpPr>
          <p:spPr bwMode="auto">
            <a:xfrm>
              <a:off x="855338" y="1737196"/>
              <a:ext cx="12105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需分片的</a:t>
              </a:r>
            </a:p>
            <a:p>
              <a:pPr algn="ctr"/>
              <a:r>
                <a:rPr kumimoji="1" lang="zh-CN" altLang="en-US" sz="2000" b="1" dirty="0">
                  <a:solidFill>
                    <a:srgbClr val="C00000"/>
                  </a:solidFill>
                  <a:latin typeface="+mn-lt"/>
                  <a:ea typeface="黑体" panose="02010609060101010101" pitchFamily="2" charset="-122"/>
                </a:rPr>
                <a:t>数据报</a:t>
              </a:r>
            </a:p>
          </p:txBody>
        </p:sp>
        <p:sp>
          <p:nvSpPr>
            <p:cNvPr id="474188" name="Rectangle 76"/>
            <p:cNvSpPr>
              <a:spLocks noChangeArrowheads="1"/>
            </p:cNvSpPr>
            <p:nvPr/>
          </p:nvSpPr>
          <p:spPr bwMode="auto">
            <a:xfrm>
              <a:off x="2267215" y="1934045"/>
              <a:ext cx="925248" cy="414835"/>
            </a:xfrm>
            <a:prstGeom prst="rect">
              <a:avLst/>
            </a:prstGeom>
            <a:solidFill>
              <a:srgbClr val="FF99FF"/>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474146" name="Text Box 34"/>
            <p:cNvSpPr txBox="1">
              <a:spLocks noChangeArrowheads="1"/>
            </p:cNvSpPr>
            <p:nvPr/>
          </p:nvSpPr>
          <p:spPr bwMode="auto">
            <a:xfrm>
              <a:off x="2344606" y="194877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首部</a:t>
              </a:r>
            </a:p>
          </p:txBody>
        </p:sp>
        <p:sp>
          <p:nvSpPr>
            <p:cNvPr id="474147" name="Line 35"/>
            <p:cNvSpPr>
              <a:spLocks noChangeShapeType="1"/>
            </p:cNvSpPr>
            <p:nvPr/>
          </p:nvSpPr>
          <p:spPr bwMode="auto">
            <a:xfrm>
              <a:off x="3195902"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49" name="Line 37"/>
            <p:cNvSpPr>
              <a:spLocks noChangeShapeType="1"/>
            </p:cNvSpPr>
            <p:nvPr/>
          </p:nvSpPr>
          <p:spPr bwMode="auto">
            <a:xfrm>
              <a:off x="5099712"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50" name="Line 38"/>
            <p:cNvSpPr>
              <a:spLocks noChangeShapeType="1"/>
            </p:cNvSpPr>
            <p:nvPr/>
          </p:nvSpPr>
          <p:spPr bwMode="auto">
            <a:xfrm>
              <a:off x="7001802"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69" name="Line 57"/>
            <p:cNvSpPr>
              <a:spLocks noChangeShapeType="1"/>
            </p:cNvSpPr>
            <p:nvPr/>
          </p:nvSpPr>
          <p:spPr bwMode="auto">
            <a:xfrm>
              <a:off x="3178705" y="1691158"/>
              <a:ext cx="5231606"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0" name="Text Box 58"/>
            <p:cNvSpPr txBox="1">
              <a:spLocks noChangeArrowheads="1"/>
            </p:cNvSpPr>
            <p:nvPr/>
          </p:nvSpPr>
          <p:spPr bwMode="auto">
            <a:xfrm>
              <a:off x="4150387" y="1484784"/>
              <a:ext cx="277031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数据部分共 </a:t>
              </a:r>
              <a:r>
                <a:rPr kumimoji="1" lang="en-US" altLang="zh-CN" sz="2000" b="1">
                  <a:solidFill>
                    <a:srgbClr val="0000CC"/>
                  </a:solidFill>
                  <a:latin typeface="+mn-lt"/>
                  <a:ea typeface="黑体" panose="02010609060101010101" pitchFamily="2" charset="-122"/>
                </a:rPr>
                <a:t>3800 </a:t>
              </a:r>
              <a:r>
                <a:rPr kumimoji="1" lang="zh-CN" altLang="en-US" sz="2000" b="1">
                  <a:solidFill>
                    <a:srgbClr val="0000CC"/>
                  </a:solidFill>
                  <a:latin typeface="+mn-lt"/>
                  <a:ea typeface="黑体" panose="02010609060101010101" pitchFamily="2" charset="-122"/>
                </a:rPr>
                <a:t>字节</a:t>
              </a:r>
            </a:p>
          </p:txBody>
        </p:sp>
        <p:sp>
          <p:nvSpPr>
            <p:cNvPr id="474178" name="Line 66"/>
            <p:cNvSpPr>
              <a:spLocks noChangeShapeType="1"/>
            </p:cNvSpPr>
            <p:nvPr/>
          </p:nvSpPr>
          <p:spPr bwMode="auto">
            <a:xfrm flipV="1">
              <a:off x="5177102" y="2380134"/>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79" name="Text Box 67"/>
            <p:cNvSpPr txBox="1">
              <a:spLocks noChangeArrowheads="1"/>
            </p:cNvSpPr>
            <p:nvPr/>
          </p:nvSpPr>
          <p:spPr bwMode="auto">
            <a:xfrm>
              <a:off x="4757474" y="2653184"/>
              <a:ext cx="75533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1400</a:t>
              </a:r>
            </a:p>
          </p:txBody>
        </p:sp>
        <p:sp>
          <p:nvSpPr>
            <p:cNvPr id="474180" name="Line 68"/>
            <p:cNvSpPr>
              <a:spLocks noChangeShapeType="1"/>
            </p:cNvSpPr>
            <p:nvPr/>
          </p:nvSpPr>
          <p:spPr bwMode="auto">
            <a:xfrm flipV="1">
              <a:off x="7080912" y="2380134"/>
              <a:ext cx="0" cy="36988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81" name="Text Box 69"/>
            <p:cNvSpPr txBox="1">
              <a:spLocks noChangeArrowheads="1"/>
            </p:cNvSpPr>
            <p:nvPr/>
          </p:nvSpPr>
          <p:spPr bwMode="auto">
            <a:xfrm>
              <a:off x="6676761" y="2653184"/>
              <a:ext cx="75533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2800</a:t>
              </a:r>
            </a:p>
          </p:txBody>
        </p:sp>
        <p:sp>
          <p:nvSpPr>
            <p:cNvPr id="474182" name="Line 70"/>
            <p:cNvSpPr>
              <a:spLocks noChangeShapeType="1"/>
            </p:cNvSpPr>
            <p:nvPr/>
          </p:nvSpPr>
          <p:spPr bwMode="auto">
            <a:xfrm>
              <a:off x="7190979"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83" name="Line 71"/>
            <p:cNvSpPr>
              <a:spLocks noChangeShapeType="1"/>
            </p:cNvSpPr>
            <p:nvPr/>
          </p:nvSpPr>
          <p:spPr bwMode="auto">
            <a:xfrm>
              <a:off x="5290608" y="191658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74184" name="Text Box 72"/>
            <p:cNvSpPr txBox="1">
              <a:spLocks noChangeArrowheads="1"/>
            </p:cNvSpPr>
            <p:nvPr/>
          </p:nvSpPr>
          <p:spPr bwMode="auto">
            <a:xfrm>
              <a:off x="2468431" y="2673821"/>
              <a:ext cx="91403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字节 </a:t>
              </a:r>
              <a:r>
                <a:rPr kumimoji="1" lang="en-US" altLang="zh-CN" sz="2000" b="1">
                  <a:solidFill>
                    <a:srgbClr val="0000CC"/>
                  </a:solidFill>
                  <a:latin typeface="+mn-lt"/>
                  <a:ea typeface="黑体" panose="02010609060101010101" pitchFamily="2" charset="-122"/>
                </a:rPr>
                <a:t>0</a:t>
              </a:r>
            </a:p>
          </p:txBody>
        </p:sp>
      </p:grpSp>
      <p:sp>
        <p:nvSpPr>
          <p:cNvPr id="474186" name="Rectangle 74"/>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a:t>
            </a:r>
            <a:r>
              <a:rPr lang="zh-CN" altLang="en-US" dirty="0"/>
              <a:t>例</a:t>
            </a:r>
            <a:r>
              <a:rPr lang="en-US" altLang="zh-CN" dirty="0"/>
              <a:t>4-1】 IP </a:t>
            </a:r>
            <a:r>
              <a:rPr lang="zh-CN" altLang="en-US" dirty="0"/>
              <a:t>数据报分片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【例</a:t>
            </a:r>
            <a:r>
              <a:rPr lang="en-US" altLang="zh-CN" dirty="0"/>
              <a:t>4-1</a:t>
            </a:r>
            <a:r>
              <a:rPr lang="zh-CN" altLang="zh-CN" dirty="0"/>
              <a:t>】</a:t>
            </a:r>
            <a:r>
              <a:rPr lang="en-US" altLang="zh-CN" dirty="0"/>
              <a:t> IP </a:t>
            </a:r>
            <a:r>
              <a:rPr lang="zh-CN" altLang="en-US" dirty="0"/>
              <a:t>数据报分片</a:t>
            </a:r>
          </a:p>
        </p:txBody>
      </p:sp>
      <p:graphicFrame>
        <p:nvGraphicFramePr>
          <p:cNvPr id="3" name="表格 2"/>
          <p:cNvGraphicFramePr>
            <a:graphicFrameLocks noGrp="1"/>
          </p:cNvGraphicFramePr>
          <p:nvPr/>
        </p:nvGraphicFramePr>
        <p:xfrm>
          <a:off x="488504" y="1988840"/>
          <a:ext cx="9217022" cy="3168350"/>
        </p:xfrm>
        <a:graphic>
          <a:graphicData uri="http://schemas.openxmlformats.org/drawingml/2006/table">
            <a:tbl>
              <a:tblPr>
                <a:tableStyleId>{5C22544A-7EE6-4342-B048-85BDC9FD1C3A}</a:tableStyleId>
              </a:tblPr>
              <a:tblGrid>
                <a:gridCol w="1944072">
                  <a:extLst>
                    <a:ext uri="{9D8B030D-6E8A-4147-A177-3AD203B41FA5}">
                      <a16:colId xmlns:a16="http://schemas.microsoft.com/office/drawing/2014/main" val="20000"/>
                    </a:ext>
                  </a:extLst>
                </a:gridCol>
                <a:gridCol w="1454590">
                  <a:extLst>
                    <a:ext uri="{9D8B030D-6E8A-4147-A177-3AD203B41FA5}">
                      <a16:colId xmlns:a16="http://schemas.microsoft.com/office/drawing/2014/main" val="20001"/>
                    </a:ext>
                  </a:extLst>
                </a:gridCol>
                <a:gridCol w="1454590">
                  <a:extLst>
                    <a:ext uri="{9D8B030D-6E8A-4147-A177-3AD203B41FA5}">
                      <a16:colId xmlns:a16="http://schemas.microsoft.com/office/drawing/2014/main" val="20002"/>
                    </a:ext>
                  </a:extLst>
                </a:gridCol>
                <a:gridCol w="1454590">
                  <a:extLst>
                    <a:ext uri="{9D8B030D-6E8A-4147-A177-3AD203B41FA5}">
                      <a16:colId xmlns:a16="http://schemas.microsoft.com/office/drawing/2014/main" val="20003"/>
                    </a:ext>
                  </a:extLst>
                </a:gridCol>
                <a:gridCol w="1454590">
                  <a:extLst>
                    <a:ext uri="{9D8B030D-6E8A-4147-A177-3AD203B41FA5}">
                      <a16:colId xmlns:a16="http://schemas.microsoft.com/office/drawing/2014/main" val="20004"/>
                    </a:ext>
                  </a:extLst>
                </a:gridCol>
                <a:gridCol w="1454590">
                  <a:extLst>
                    <a:ext uri="{9D8B030D-6E8A-4147-A177-3AD203B41FA5}">
                      <a16:colId xmlns:a16="http://schemas.microsoft.com/office/drawing/2014/main" val="20005"/>
                    </a:ext>
                  </a:extLst>
                </a:gridCol>
              </a:tblGrid>
              <a:tr h="633670">
                <a:tc>
                  <a:txBody>
                    <a:bodyPr/>
                    <a:lstStyle/>
                    <a:p>
                      <a:pPr algn="just">
                        <a:lnSpc>
                          <a:spcPct val="100000"/>
                        </a:lnSpc>
                        <a:spcAft>
                          <a:spcPts val="0"/>
                        </a:spcAft>
                      </a:pPr>
                      <a:r>
                        <a:rPr lang="en-US" sz="2800" b="1" dirty="0">
                          <a:solidFill>
                            <a:schemeClr val="tx1"/>
                          </a:solidFill>
                          <a:effectLst/>
                          <a:latin typeface="+mn-lt"/>
                          <a:ea typeface="黑体" panose="02010609060101010101" pitchFamily="2" charset="-122"/>
                        </a:rPr>
                        <a:t> </a:t>
                      </a:r>
                      <a:endParaRPr lang="zh-CN" sz="28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总长度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标识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MF</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DF</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片偏移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633670">
                <a:tc>
                  <a:txBody>
                    <a:bodyPr/>
                    <a:lstStyle/>
                    <a:p>
                      <a:pPr algn="just">
                        <a:lnSpc>
                          <a:spcPct val="100000"/>
                        </a:lnSpc>
                        <a:spcAft>
                          <a:spcPts val="0"/>
                        </a:spcAft>
                      </a:pPr>
                      <a:r>
                        <a:rPr lang="zh-CN" sz="2800" b="1" dirty="0" smtClean="0">
                          <a:solidFill>
                            <a:srgbClr val="C00000"/>
                          </a:solidFill>
                          <a:effectLst/>
                          <a:latin typeface="+mn-lt"/>
                          <a:ea typeface="黑体" panose="02010609060101010101" pitchFamily="2" charset="-122"/>
                        </a:rPr>
                        <a:t>原始数据报</a:t>
                      </a:r>
                      <a:endParaRPr lang="zh-CN" sz="2800" b="1" dirty="0">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2800" b="1">
                          <a:solidFill>
                            <a:schemeClr val="tx1"/>
                          </a:solidFill>
                          <a:effectLst/>
                          <a:latin typeface="+mn-lt"/>
                          <a:ea typeface="黑体" panose="02010609060101010101" pitchFamily="2" charset="-122"/>
                        </a:rPr>
                        <a:t>3820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12345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33670">
                <a:tc>
                  <a:txBody>
                    <a:bodyPr/>
                    <a:lstStyle/>
                    <a:p>
                      <a:pPr algn="just">
                        <a:lnSpc>
                          <a:spcPct val="100000"/>
                        </a:lnSpc>
                        <a:spcAft>
                          <a:spcPts val="0"/>
                        </a:spcAft>
                      </a:pPr>
                      <a:r>
                        <a:rPr lang="zh-CN" sz="2800" b="1">
                          <a:solidFill>
                            <a:srgbClr val="C00000"/>
                          </a:solidFill>
                          <a:effectLst/>
                          <a:latin typeface="+mn-lt"/>
                          <a:ea typeface="黑体" panose="02010609060101010101" pitchFamily="2" charset="-122"/>
                        </a:rPr>
                        <a:t>数据报片</a:t>
                      </a:r>
                      <a:r>
                        <a:rPr lang="en-US" sz="2800" b="1">
                          <a:solidFill>
                            <a:srgbClr val="C00000"/>
                          </a:solidFill>
                          <a:effectLst/>
                          <a:latin typeface="+mn-lt"/>
                          <a:ea typeface="黑体" panose="02010609060101010101" pitchFamily="2" charset="-122"/>
                        </a:rPr>
                        <a:t>1</a:t>
                      </a:r>
                      <a:endParaRPr lang="zh-CN" sz="2800" b="1">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1420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12345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1</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33670">
                <a:tc>
                  <a:txBody>
                    <a:bodyPr/>
                    <a:lstStyle/>
                    <a:p>
                      <a:pPr algn="just">
                        <a:lnSpc>
                          <a:spcPct val="100000"/>
                        </a:lnSpc>
                        <a:spcAft>
                          <a:spcPts val="0"/>
                        </a:spcAft>
                      </a:pPr>
                      <a:r>
                        <a:rPr lang="zh-CN" sz="2800" b="1" dirty="0">
                          <a:solidFill>
                            <a:srgbClr val="C00000"/>
                          </a:solidFill>
                          <a:effectLst/>
                          <a:latin typeface="+mn-lt"/>
                          <a:ea typeface="黑体" panose="02010609060101010101" pitchFamily="2" charset="-122"/>
                        </a:rPr>
                        <a:t>数据报片</a:t>
                      </a:r>
                      <a:r>
                        <a:rPr lang="en-US" sz="2800" b="1" dirty="0">
                          <a:solidFill>
                            <a:srgbClr val="C00000"/>
                          </a:solidFill>
                          <a:effectLst/>
                          <a:latin typeface="+mn-lt"/>
                          <a:ea typeface="黑体" panose="02010609060101010101" pitchFamily="2" charset="-122"/>
                        </a:rPr>
                        <a:t>2</a:t>
                      </a:r>
                      <a:endParaRPr lang="zh-CN" sz="2800" b="1" dirty="0">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1420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12345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175</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33670">
                <a:tc>
                  <a:txBody>
                    <a:bodyPr/>
                    <a:lstStyle/>
                    <a:p>
                      <a:pPr algn="just">
                        <a:lnSpc>
                          <a:spcPct val="100000"/>
                        </a:lnSpc>
                        <a:spcAft>
                          <a:spcPts val="0"/>
                        </a:spcAft>
                      </a:pPr>
                      <a:r>
                        <a:rPr lang="zh-CN" sz="2800" b="1" dirty="0" smtClean="0">
                          <a:solidFill>
                            <a:srgbClr val="C00000"/>
                          </a:solidFill>
                          <a:effectLst/>
                          <a:latin typeface="+mn-lt"/>
                          <a:ea typeface="黑体" panose="02010609060101010101" pitchFamily="2" charset="-122"/>
                        </a:rPr>
                        <a:t>数据报片</a:t>
                      </a:r>
                      <a:r>
                        <a:rPr lang="en-US" sz="2800" b="1" dirty="0" smtClean="0">
                          <a:solidFill>
                            <a:srgbClr val="C00000"/>
                          </a:solidFill>
                          <a:effectLst/>
                          <a:latin typeface="+mn-lt"/>
                          <a:ea typeface="黑体" panose="02010609060101010101" pitchFamily="2" charset="-122"/>
                        </a:rPr>
                        <a:t>3</a:t>
                      </a:r>
                      <a:endParaRPr lang="zh-CN" sz="2800" b="1" dirty="0">
                        <a:solidFill>
                          <a:srgbClr val="C00000"/>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kern="1200" dirty="0">
                          <a:solidFill>
                            <a:schemeClr val="tx1"/>
                          </a:solidFill>
                          <a:effectLst/>
                          <a:latin typeface="+mn-lt"/>
                          <a:ea typeface="黑体" panose="02010609060101010101" pitchFamily="2" charset="-122"/>
                          <a:cs typeface="+mn-cs"/>
                        </a:rPr>
                        <a:t>1020</a:t>
                      </a:r>
                      <a:endParaRPr lang="zh-CN" sz="28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12345</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350</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 name="Rectangle 1"/>
          <p:cNvSpPr>
            <a:spLocks noChangeArrowheads="1"/>
          </p:cNvSpPr>
          <p:nvPr/>
        </p:nvSpPr>
        <p:spPr bwMode="auto">
          <a:xfrm>
            <a:off x="1354065" y="1455167"/>
            <a:ext cx="7560840" cy="46166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r>
              <a:rPr lang="en-US" altLang="zh-CN" sz="2400" b="1" dirty="0" smtClean="0">
                <a:latin typeface="+mn-lt"/>
                <a:ea typeface="黑体" panose="02010609060101010101" pitchFamily="2" charset="-122"/>
              </a:rPr>
              <a:t>IP </a:t>
            </a:r>
            <a:r>
              <a:rPr lang="zh-CN" altLang="en-US" sz="2400" b="1" dirty="0" smtClean="0">
                <a:latin typeface="+mn-lt"/>
                <a:ea typeface="黑体" panose="02010609060101010101" pitchFamily="2" charset="-122"/>
              </a:rPr>
              <a:t>数据报</a:t>
            </a:r>
            <a:r>
              <a:rPr lang="zh-CN" altLang="en-US" sz="2400" b="1" dirty="0">
                <a:latin typeface="+mn-lt"/>
                <a:ea typeface="黑体" panose="02010609060101010101" pitchFamily="2" charset="-122"/>
              </a:rPr>
              <a:t>首部中与分片有关的字段中的数值</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0161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5737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59997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59045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4475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4130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8421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2871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6686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1136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59839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59839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49374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59839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0660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5082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1104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1104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2537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0162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0644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0644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0162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2537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2537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0162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3517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0644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6522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0655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3517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19675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0632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7646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8599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7810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6981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4125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组合 56"/>
          <p:cNvGrpSpPr/>
          <p:nvPr/>
        </p:nvGrpSpPr>
        <p:grpSpPr>
          <a:xfrm>
            <a:off x="1144243" y="2466753"/>
            <a:ext cx="6932988" cy="3494880"/>
            <a:chOff x="1144243" y="2238376"/>
            <a:chExt cx="6932988" cy="3494880"/>
          </a:xfrm>
        </p:grpSpPr>
        <p:sp>
          <p:nvSpPr>
            <p:cNvPr id="58" name="Text Box 74"/>
            <p:cNvSpPr txBox="1">
              <a:spLocks noChangeArrowheads="1"/>
            </p:cNvSpPr>
            <p:nvPr/>
          </p:nvSpPr>
          <p:spPr bwMode="auto">
            <a:xfrm>
              <a:off x="1144243" y="4902259"/>
              <a:ext cx="69329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生存时</a:t>
              </a:r>
              <a:r>
                <a:rPr lang="zh-CN" altLang="en-US" dirty="0" smtClean="0"/>
                <a:t>间</a:t>
              </a:r>
              <a:r>
                <a:rPr lang="en-US" altLang="zh-CN" dirty="0" smtClean="0"/>
                <a:t>——</a:t>
              </a:r>
              <a:r>
                <a:rPr lang="zh-CN" altLang="en-US" dirty="0" smtClean="0"/>
                <a:t>占</a:t>
              </a:r>
              <a:r>
                <a:rPr lang="en-US" altLang="zh-CN" dirty="0" smtClean="0"/>
                <a:t>8 </a:t>
              </a:r>
              <a:r>
                <a:rPr lang="zh-CN" altLang="en-US" dirty="0" smtClean="0"/>
                <a:t>位，记</a:t>
              </a:r>
              <a:r>
                <a:rPr lang="zh-CN" altLang="en-US" dirty="0"/>
                <a:t>为 </a:t>
              </a:r>
              <a:r>
                <a:rPr lang="en-US" altLang="zh-CN" dirty="0"/>
                <a:t>TTL (Time To Live</a:t>
              </a:r>
              <a:r>
                <a:rPr lang="en-US" altLang="zh-CN" dirty="0" smtClean="0"/>
                <a:t>)</a:t>
              </a:r>
              <a:r>
                <a:rPr lang="zh-CN" altLang="en-US" dirty="0" smtClean="0"/>
                <a:t>，</a:t>
              </a:r>
              <a:endParaRPr lang="en-US" altLang="zh-CN" dirty="0"/>
            </a:p>
            <a:p>
              <a:r>
                <a:rPr lang="zh-CN" altLang="en-US" dirty="0" smtClean="0"/>
                <a:t>指示数据报</a:t>
              </a:r>
              <a:r>
                <a:rPr lang="zh-CN" altLang="en-US" dirty="0"/>
                <a:t>在网络中可通过的路由器数的最大值。</a:t>
              </a:r>
            </a:p>
          </p:txBody>
        </p:sp>
        <p:sp>
          <p:nvSpPr>
            <p:cNvPr id="59" name="Rectangle 75"/>
            <p:cNvSpPr>
              <a:spLocks noChangeArrowheads="1"/>
            </p:cNvSpPr>
            <p:nvPr/>
          </p:nvSpPr>
          <p:spPr bwMode="auto">
            <a:xfrm>
              <a:off x="1209014" y="2238376"/>
              <a:ext cx="2117063" cy="481013"/>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 name="标题 4"/>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354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6930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1190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238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668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323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61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06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87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32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567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032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853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275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3730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1355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1837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1837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1355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3730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3730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135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4710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1837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771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1848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4710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0868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1825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8839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9792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003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8174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5318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7"/>
          <p:cNvGrpSpPr/>
          <p:nvPr/>
        </p:nvGrpSpPr>
        <p:grpSpPr bwMode="auto">
          <a:xfrm>
            <a:off x="1332839" y="2478682"/>
            <a:ext cx="8267039" cy="3830638"/>
            <a:chOff x="775" y="1410"/>
            <a:chExt cx="4807" cy="2413"/>
          </a:xfrm>
        </p:grpSpPr>
        <p:sp>
          <p:nvSpPr>
            <p:cNvPr id="61" name="Text Box 74"/>
            <p:cNvSpPr txBox="1">
              <a:spLocks noChangeArrowheads="1"/>
            </p:cNvSpPr>
            <p:nvPr/>
          </p:nvSpPr>
          <p:spPr bwMode="auto">
            <a:xfrm>
              <a:off x="775" y="3067"/>
              <a:ext cx="4807"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smtClean="0"/>
                <a:t>协议</a:t>
              </a:r>
              <a:r>
                <a:rPr lang="en-US" altLang="zh-CN" dirty="0" smtClean="0"/>
                <a:t>——</a:t>
              </a:r>
              <a:r>
                <a:rPr lang="zh-CN" altLang="en-US" dirty="0" smtClean="0"/>
                <a:t>占</a:t>
              </a:r>
              <a:r>
                <a:rPr lang="en-US" altLang="zh-CN" dirty="0" smtClean="0"/>
                <a:t>8 </a:t>
              </a:r>
              <a:r>
                <a:rPr lang="zh-CN" altLang="en-US" dirty="0" smtClean="0"/>
                <a:t>位，指出</a:t>
              </a:r>
              <a:r>
                <a:rPr lang="zh-CN" altLang="en-US" dirty="0"/>
                <a:t>此数据报携带的数据使用何种</a:t>
              </a:r>
              <a:r>
                <a:rPr lang="zh-CN" altLang="en-US" dirty="0" smtClean="0"/>
                <a:t>协议，</a:t>
              </a:r>
              <a:endParaRPr lang="en-US" altLang="zh-CN" dirty="0" smtClean="0"/>
            </a:p>
            <a:p>
              <a:r>
                <a:rPr lang="zh-CN" altLang="en-US" dirty="0" smtClean="0"/>
                <a:t>以便</a:t>
              </a:r>
              <a:r>
                <a:rPr lang="zh-CN" altLang="en-US" dirty="0"/>
                <a:t>目的主机的 </a:t>
              </a:r>
              <a:r>
                <a:rPr lang="en-US" altLang="zh-CN" dirty="0"/>
                <a:t>IP </a:t>
              </a:r>
              <a:r>
                <a:rPr lang="zh-CN" altLang="en-US" dirty="0"/>
                <a:t>层将</a:t>
              </a:r>
              <a:r>
                <a:rPr lang="zh-CN" altLang="en-US" dirty="0" smtClean="0"/>
                <a:t>数据部分</a:t>
              </a:r>
              <a:endParaRPr lang="en-US" altLang="zh-CN" dirty="0" smtClean="0"/>
            </a:p>
            <a:p>
              <a:r>
                <a:rPr lang="zh-CN" altLang="en-US" dirty="0" smtClean="0"/>
                <a:t>上交给那个</a:t>
              </a:r>
              <a:r>
                <a:rPr lang="zh-CN" altLang="en-US" dirty="0"/>
                <a:t>处理过程</a:t>
              </a:r>
            </a:p>
          </p:txBody>
        </p:sp>
        <p:sp>
          <p:nvSpPr>
            <p:cNvPr id="62" name="Rectangle 75"/>
            <p:cNvSpPr>
              <a:spLocks noChangeArrowheads="1"/>
            </p:cNvSpPr>
            <p:nvPr/>
          </p:nvSpPr>
          <p:spPr bwMode="auto">
            <a:xfrm>
              <a:off x="1971" y="1410"/>
              <a:ext cx="1227"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smtClean="0"/>
              <a:t>路由器</a:t>
            </a:r>
            <a:r>
              <a:rPr lang="zh-CN" altLang="en-US" sz="2800" dirty="0"/>
              <a:t>连接的异构网络是指</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网络的拓扑结构不同</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网络中计算机操作系统不同</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数据链路层和物理层均不同</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数据链路层协议相同</a:t>
            </a:r>
            <a:r>
              <a:rPr lang="en-US" altLang="zh-CN" sz="2800" dirty="0"/>
              <a:t>,</a:t>
            </a:r>
            <a:r>
              <a:rPr lang="zh-CN" altLang="en-US" sz="2800" dirty="0"/>
              <a:t>物理层协议不同</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478665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342982" y="2133600"/>
            <a:ext cx="9362546" cy="628650"/>
          </a:xfrm>
          <a:prstGeom prst="rect">
            <a:avLst/>
          </a:prstGeom>
          <a:solidFill>
            <a:srgbClr val="FFFF99"/>
          </a:solidFill>
          <a:ln w="28575">
            <a:solidFill>
              <a:schemeClr val="tx1"/>
            </a:solidFill>
            <a:miter lim="800000"/>
          </a:ln>
          <a:effectLst>
            <a:outerShdw dist="35921" dir="2700000" algn="ctr" rotWithShape="0">
              <a:schemeClr val="bg2"/>
            </a:outerShdw>
          </a:effectLst>
        </p:spPr>
        <p:txBody>
          <a:bodyPr wrap="none" anchor="ctr"/>
          <a:lstStyle/>
          <a:p>
            <a:pPr algn="ctr"/>
            <a:endParaRPr kumimoji="1" lang="zh-CN" altLang="zh-CN" sz="3200" b="1">
              <a:solidFill>
                <a:srgbClr val="000099"/>
              </a:solidFill>
              <a:latin typeface="+mn-lt"/>
              <a:ea typeface="黑体" panose="02010609060101010101" pitchFamily="2" charset="-122"/>
            </a:endParaRPr>
          </a:p>
        </p:txBody>
      </p:sp>
      <p:sp>
        <p:nvSpPr>
          <p:cNvPr id="478213" name="Rectangle 5"/>
          <p:cNvSpPr>
            <a:spLocks noChangeArrowheads="1"/>
          </p:cNvSpPr>
          <p:nvPr/>
        </p:nvSpPr>
        <p:spPr bwMode="auto">
          <a:xfrm>
            <a:off x="342982" y="2762251"/>
            <a:ext cx="9362546" cy="1743075"/>
          </a:xfrm>
          <a:prstGeom prst="rect">
            <a:avLst/>
          </a:prstGeom>
          <a:solidFill>
            <a:srgbClr val="CCECFF"/>
          </a:solidFill>
          <a:ln w="2857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78219" name="Rectangle 11"/>
          <p:cNvSpPr>
            <a:spLocks noChangeArrowheads="1"/>
          </p:cNvSpPr>
          <p:nvPr/>
        </p:nvSpPr>
        <p:spPr bwMode="auto">
          <a:xfrm>
            <a:off x="1920032" y="3390901"/>
            <a:ext cx="6208448" cy="487363"/>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14" name="Rectangle 6"/>
          <p:cNvSpPr>
            <a:spLocks noChangeArrowheads="1"/>
          </p:cNvSpPr>
          <p:nvPr/>
        </p:nvSpPr>
        <p:spPr bwMode="auto">
          <a:xfrm>
            <a:off x="1959586" y="3425825"/>
            <a:ext cx="1350037" cy="4460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15" name="Text Box 7"/>
          <p:cNvSpPr txBox="1">
            <a:spLocks noChangeArrowheads="1"/>
          </p:cNvSpPr>
          <p:nvPr/>
        </p:nvSpPr>
        <p:spPr bwMode="auto">
          <a:xfrm>
            <a:off x="560512" y="2215555"/>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运输层</a:t>
            </a:r>
          </a:p>
        </p:txBody>
      </p:sp>
      <p:sp>
        <p:nvSpPr>
          <p:cNvPr id="478216" name="Text Box 8"/>
          <p:cNvSpPr txBox="1">
            <a:spLocks noChangeArrowheads="1"/>
          </p:cNvSpPr>
          <p:nvPr/>
        </p:nvSpPr>
        <p:spPr bwMode="auto">
          <a:xfrm>
            <a:off x="560512" y="3255367"/>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latin typeface="+mn-lt"/>
                <a:ea typeface="黑体" panose="02010609060101010101" pitchFamily="2" charset="-122"/>
              </a:rPr>
              <a:t>网络层</a:t>
            </a:r>
          </a:p>
        </p:txBody>
      </p:sp>
      <p:sp>
        <p:nvSpPr>
          <p:cNvPr id="478217" name="Line 9"/>
          <p:cNvSpPr>
            <a:spLocks noChangeShapeType="1"/>
          </p:cNvSpPr>
          <p:nvPr/>
        </p:nvSpPr>
        <p:spPr bwMode="auto">
          <a:xfrm>
            <a:off x="3309623" y="3390901"/>
            <a:ext cx="0" cy="487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18" name="Text Box 10"/>
          <p:cNvSpPr txBox="1">
            <a:spLocks noChangeArrowheads="1"/>
          </p:cNvSpPr>
          <p:nvPr/>
        </p:nvSpPr>
        <p:spPr bwMode="auto">
          <a:xfrm>
            <a:off x="2195198" y="3382964"/>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首部</a:t>
            </a:r>
          </a:p>
        </p:txBody>
      </p:sp>
      <p:sp>
        <p:nvSpPr>
          <p:cNvPr id="478221" name="Rectangle 13"/>
          <p:cNvSpPr>
            <a:spLocks noChangeArrowheads="1"/>
          </p:cNvSpPr>
          <p:nvPr/>
        </p:nvSpPr>
        <p:spPr bwMode="auto">
          <a:xfrm>
            <a:off x="4608066" y="2273300"/>
            <a:ext cx="1110985"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2" name="Text Box 14"/>
          <p:cNvSpPr txBox="1">
            <a:spLocks noChangeArrowheads="1"/>
          </p:cNvSpPr>
          <p:nvPr/>
        </p:nvSpPr>
        <p:spPr bwMode="auto">
          <a:xfrm>
            <a:off x="4778326" y="2239963"/>
            <a:ext cx="699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TCP</a:t>
            </a:r>
          </a:p>
        </p:txBody>
      </p:sp>
      <p:sp>
        <p:nvSpPr>
          <p:cNvPr id="478223" name="Rectangle 15"/>
          <p:cNvSpPr>
            <a:spLocks noChangeArrowheads="1"/>
          </p:cNvSpPr>
          <p:nvPr/>
        </p:nvSpPr>
        <p:spPr bwMode="auto">
          <a:xfrm>
            <a:off x="5997657" y="2273300"/>
            <a:ext cx="1112706"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4" name="Text Box 16"/>
          <p:cNvSpPr txBox="1">
            <a:spLocks noChangeArrowheads="1"/>
          </p:cNvSpPr>
          <p:nvPr/>
        </p:nvSpPr>
        <p:spPr bwMode="auto">
          <a:xfrm>
            <a:off x="6143840" y="2273301"/>
            <a:ext cx="728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UDP</a:t>
            </a:r>
          </a:p>
        </p:txBody>
      </p:sp>
      <p:sp>
        <p:nvSpPr>
          <p:cNvPr id="478225" name="Rectangle 17"/>
          <p:cNvSpPr>
            <a:spLocks noChangeArrowheads="1"/>
          </p:cNvSpPr>
          <p:nvPr/>
        </p:nvSpPr>
        <p:spPr bwMode="auto">
          <a:xfrm>
            <a:off x="2289787" y="2892425"/>
            <a:ext cx="1112706"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6" name="Text Box 18"/>
          <p:cNvSpPr txBox="1">
            <a:spLocks noChangeArrowheads="1"/>
          </p:cNvSpPr>
          <p:nvPr/>
        </p:nvSpPr>
        <p:spPr bwMode="auto">
          <a:xfrm>
            <a:off x="2382655" y="2857501"/>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ICMP</a:t>
            </a:r>
          </a:p>
        </p:txBody>
      </p:sp>
      <p:sp>
        <p:nvSpPr>
          <p:cNvPr id="478227" name="Rectangle 19"/>
          <p:cNvSpPr>
            <a:spLocks noChangeArrowheads="1"/>
          </p:cNvSpPr>
          <p:nvPr/>
        </p:nvSpPr>
        <p:spPr bwMode="auto">
          <a:xfrm>
            <a:off x="3588230" y="2892425"/>
            <a:ext cx="1110985"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28" name="Text Box 20"/>
          <p:cNvSpPr txBox="1">
            <a:spLocks noChangeArrowheads="1"/>
          </p:cNvSpPr>
          <p:nvPr/>
        </p:nvSpPr>
        <p:spPr bwMode="auto">
          <a:xfrm>
            <a:off x="3682817" y="2857501"/>
            <a:ext cx="8386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IGMP</a:t>
            </a:r>
          </a:p>
        </p:txBody>
      </p:sp>
      <p:sp>
        <p:nvSpPr>
          <p:cNvPr id="478229" name="Rectangle 21"/>
          <p:cNvSpPr>
            <a:spLocks noChangeArrowheads="1"/>
          </p:cNvSpPr>
          <p:nvPr/>
        </p:nvSpPr>
        <p:spPr bwMode="auto">
          <a:xfrm>
            <a:off x="7442283" y="2892425"/>
            <a:ext cx="1110985"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30" name="Text Box 22"/>
          <p:cNvSpPr txBox="1">
            <a:spLocks noChangeArrowheads="1"/>
          </p:cNvSpPr>
          <p:nvPr/>
        </p:nvSpPr>
        <p:spPr bwMode="auto">
          <a:xfrm>
            <a:off x="7536871" y="2857501"/>
            <a:ext cx="883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OSPF</a:t>
            </a:r>
          </a:p>
        </p:txBody>
      </p:sp>
      <p:sp>
        <p:nvSpPr>
          <p:cNvPr id="478233" name="Line 25"/>
          <p:cNvSpPr>
            <a:spLocks noChangeShapeType="1"/>
          </p:cNvSpPr>
          <p:nvPr/>
        </p:nvSpPr>
        <p:spPr bwMode="auto">
          <a:xfrm flipV="1">
            <a:off x="6090526" y="2622551"/>
            <a:ext cx="464344" cy="976313"/>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5" name="Line 27"/>
          <p:cNvSpPr>
            <a:spLocks noChangeShapeType="1"/>
          </p:cNvSpPr>
          <p:nvPr/>
        </p:nvSpPr>
        <p:spPr bwMode="auto">
          <a:xfrm flipH="1" flipV="1">
            <a:off x="5161839" y="2622550"/>
            <a:ext cx="940727" cy="996950"/>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6" name="Line 28"/>
          <p:cNvSpPr>
            <a:spLocks noChangeShapeType="1"/>
          </p:cNvSpPr>
          <p:nvPr/>
        </p:nvSpPr>
        <p:spPr bwMode="auto">
          <a:xfrm flipH="1" flipV="1">
            <a:off x="4723293" y="3175000"/>
            <a:ext cx="1411948" cy="463550"/>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7" name="Line 29"/>
          <p:cNvSpPr>
            <a:spLocks noChangeShapeType="1"/>
          </p:cNvSpPr>
          <p:nvPr/>
        </p:nvSpPr>
        <p:spPr bwMode="auto">
          <a:xfrm flipH="1" flipV="1">
            <a:off x="3117007" y="3255963"/>
            <a:ext cx="3014794" cy="373062"/>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8" name="Line 30"/>
          <p:cNvSpPr>
            <a:spLocks noChangeShapeType="1"/>
          </p:cNvSpPr>
          <p:nvPr/>
        </p:nvSpPr>
        <p:spPr bwMode="auto">
          <a:xfrm flipV="1">
            <a:off x="6118042" y="3173414"/>
            <a:ext cx="1295004" cy="447675"/>
          </a:xfrm>
          <a:prstGeom prst="line">
            <a:avLst/>
          </a:prstGeom>
          <a:noFill/>
          <a:ln w="7620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39" name="Text Box 31"/>
          <p:cNvSpPr txBox="1">
            <a:spLocks noChangeArrowheads="1"/>
          </p:cNvSpPr>
          <p:nvPr/>
        </p:nvSpPr>
        <p:spPr bwMode="auto">
          <a:xfrm>
            <a:off x="3464405" y="3463926"/>
            <a:ext cx="14285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 据 部 分</a:t>
            </a:r>
          </a:p>
        </p:txBody>
      </p:sp>
      <p:sp>
        <p:nvSpPr>
          <p:cNvPr id="478240" name="Line 32"/>
          <p:cNvSpPr>
            <a:spLocks noChangeShapeType="1"/>
          </p:cNvSpPr>
          <p:nvPr/>
        </p:nvSpPr>
        <p:spPr bwMode="auto">
          <a:xfrm>
            <a:off x="1920032" y="4156075"/>
            <a:ext cx="620844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78241" name="Text Box 33"/>
          <p:cNvSpPr txBox="1">
            <a:spLocks noChangeArrowheads="1"/>
          </p:cNvSpPr>
          <p:nvPr/>
        </p:nvSpPr>
        <p:spPr bwMode="auto">
          <a:xfrm>
            <a:off x="4327740" y="3927476"/>
            <a:ext cx="1266885" cy="40011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 </a:t>
            </a:r>
            <a:r>
              <a:rPr kumimoji="1" lang="zh-CN" altLang="en-US" sz="2000" b="1">
                <a:solidFill>
                  <a:srgbClr val="000099"/>
                </a:solidFill>
                <a:latin typeface="+mn-lt"/>
                <a:ea typeface="黑体" panose="02010609060101010101" pitchFamily="2" charset="-122"/>
              </a:rPr>
              <a:t>数据报</a:t>
            </a:r>
          </a:p>
        </p:txBody>
      </p:sp>
      <p:grpSp>
        <p:nvGrpSpPr>
          <p:cNvPr id="478246" name="Group 38"/>
          <p:cNvGrpSpPr/>
          <p:nvPr/>
        </p:nvGrpSpPr>
        <p:grpSpPr bwMode="auto">
          <a:xfrm>
            <a:off x="2877955" y="3644902"/>
            <a:ext cx="4954721" cy="2016126"/>
            <a:chOff x="1632" y="2296"/>
            <a:chExt cx="2881" cy="1270"/>
          </a:xfrm>
        </p:grpSpPr>
        <p:sp>
          <p:nvSpPr>
            <p:cNvPr id="478242" name="Rectangle 34"/>
            <p:cNvSpPr>
              <a:spLocks noChangeArrowheads="1"/>
            </p:cNvSpPr>
            <p:nvPr/>
          </p:nvSpPr>
          <p:spPr bwMode="auto">
            <a:xfrm>
              <a:off x="1632" y="2296"/>
              <a:ext cx="227" cy="10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78243" name="AutoShape 35"/>
            <p:cNvSpPr>
              <a:spLocks noChangeArrowheads="1"/>
            </p:cNvSpPr>
            <p:nvPr/>
          </p:nvSpPr>
          <p:spPr bwMode="auto">
            <a:xfrm>
              <a:off x="2344" y="3033"/>
              <a:ext cx="2169" cy="506"/>
            </a:xfrm>
            <a:prstGeom prst="wedgeRoundRectCallout">
              <a:avLst>
                <a:gd name="adj1" fmla="val -78317"/>
                <a:gd name="adj2" fmla="val -177774"/>
                <a:gd name="adj3" fmla="val 16667"/>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zh-CN" sz="3200" b="1">
                <a:solidFill>
                  <a:srgbClr val="000099"/>
                </a:solidFill>
                <a:latin typeface="+mn-lt"/>
                <a:ea typeface="黑体" panose="02010609060101010101" pitchFamily="2" charset="-122"/>
              </a:endParaRPr>
            </a:p>
          </p:txBody>
        </p:sp>
        <p:sp>
          <p:nvSpPr>
            <p:cNvPr id="478244" name="Text Box 36"/>
            <p:cNvSpPr txBox="1">
              <a:spLocks noChangeArrowheads="1"/>
            </p:cNvSpPr>
            <p:nvPr/>
          </p:nvSpPr>
          <p:spPr bwMode="auto">
            <a:xfrm>
              <a:off x="2426" y="3043"/>
              <a:ext cx="200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400" b="1" dirty="0">
                  <a:solidFill>
                    <a:srgbClr val="000099"/>
                  </a:solidFill>
                  <a:latin typeface="+mn-lt"/>
                  <a:ea typeface="黑体" panose="02010609060101010101" pitchFamily="2" charset="-122"/>
                </a:rPr>
                <a:t>协议字段指出应将数据</a:t>
              </a:r>
            </a:p>
            <a:p>
              <a:pPr algn="ctr"/>
              <a:r>
                <a:rPr kumimoji="1" lang="zh-CN" altLang="en-US" sz="2400" b="1" dirty="0">
                  <a:solidFill>
                    <a:srgbClr val="000099"/>
                  </a:solidFill>
                  <a:latin typeface="+mn-lt"/>
                  <a:ea typeface="黑体" panose="02010609060101010101" pitchFamily="2" charset="-122"/>
                </a:rPr>
                <a:t>部分交给哪一个进程</a:t>
              </a:r>
            </a:p>
          </p:txBody>
        </p:sp>
      </p:grpSp>
      <p:sp>
        <p:nvSpPr>
          <p:cNvPr id="32" name="矩形 31"/>
          <p:cNvSpPr/>
          <p:nvPr/>
        </p:nvSpPr>
        <p:spPr>
          <a:xfrm>
            <a:off x="1127678" y="476672"/>
            <a:ext cx="7497730" cy="1077218"/>
          </a:xfrm>
          <a:prstGeom prst="rect">
            <a:avLst/>
          </a:prstGeom>
          <a:solidFill>
            <a:srgbClr val="66FF66"/>
          </a:solidFill>
          <a:ln w="9525">
            <a:solidFill>
              <a:schemeClr val="folHlink"/>
            </a:solidFill>
            <a:miter lim="800000"/>
          </a:ln>
          <a:effectLst>
            <a:outerShdw dist="35921" dir="2700000" algn="ctr" rotWithShape="0">
              <a:schemeClr val="bg2"/>
            </a:outerShdw>
          </a:effectLst>
        </p:spPr>
        <p:txBody>
          <a:bodyPr wrap="square">
            <a:spAutoFit/>
          </a:bodyPr>
          <a:lstStyle/>
          <a:p>
            <a:pPr algn="ctr"/>
            <a:r>
              <a:rPr lang="en-US" altLang="zh-CN" sz="3200" b="1" dirty="0" smtClean="0">
                <a:solidFill>
                  <a:srgbClr val="000066"/>
                </a:solidFill>
                <a:latin typeface="Arial" panose="020B0604020202020204" pitchFamily="34" charset="0"/>
                <a:ea typeface="黑体" panose="02010609060101010101" pitchFamily="2" charset="-122"/>
              </a:rPr>
              <a:t>IP </a:t>
            </a:r>
            <a:r>
              <a:rPr lang="zh-CN" altLang="en-US" sz="3200" b="1" dirty="0" smtClean="0">
                <a:solidFill>
                  <a:srgbClr val="000066"/>
                </a:solidFill>
                <a:latin typeface="Arial" panose="020B0604020202020204" pitchFamily="34" charset="0"/>
                <a:ea typeface="黑体" panose="02010609060101010101" pitchFamily="2" charset="-122"/>
              </a:rPr>
              <a:t>协议支持多种协议，</a:t>
            </a:r>
            <a:endParaRPr lang="en-US" altLang="zh-CN" sz="3200" b="1" dirty="0" smtClean="0">
              <a:solidFill>
                <a:srgbClr val="000066"/>
              </a:solidFill>
              <a:latin typeface="Arial" panose="020B0604020202020204" pitchFamily="34" charset="0"/>
              <a:ea typeface="黑体" panose="02010609060101010101" pitchFamily="2" charset="-122"/>
            </a:endParaRPr>
          </a:p>
          <a:p>
            <a:pPr algn="ctr"/>
            <a:r>
              <a:rPr lang="en-US" altLang="zh-CN" sz="3200" b="1" dirty="0" smtClean="0">
                <a:solidFill>
                  <a:srgbClr val="000066"/>
                </a:solidFill>
                <a:latin typeface="Arial" panose="020B0604020202020204" pitchFamily="34" charset="0"/>
                <a:ea typeface="黑体" panose="02010609060101010101" pitchFamily="2" charset="-122"/>
              </a:rPr>
              <a:t>IP </a:t>
            </a:r>
            <a:r>
              <a:rPr lang="zh-CN" altLang="en-US" sz="3200" b="1" dirty="0" smtClean="0">
                <a:solidFill>
                  <a:srgbClr val="000066"/>
                </a:solidFill>
                <a:latin typeface="Arial" panose="020B0604020202020204" pitchFamily="34" charset="0"/>
                <a:ea typeface="黑体" panose="02010609060101010101" pitchFamily="2" charset="-122"/>
              </a:rPr>
              <a:t>数据报可以封装多种协议 </a:t>
            </a:r>
            <a:r>
              <a:rPr lang="en-US" altLang="zh-CN" sz="3200" b="1" dirty="0" smtClean="0">
                <a:solidFill>
                  <a:srgbClr val="000066"/>
                </a:solidFill>
                <a:latin typeface="Arial" panose="020B0604020202020204" pitchFamily="34" charset="0"/>
                <a:ea typeface="黑体" panose="02010609060101010101" pitchFamily="2" charset="-122"/>
              </a:rPr>
              <a:t>PDU</a:t>
            </a:r>
            <a:r>
              <a:rPr lang="zh-CN" altLang="en-US" sz="3200" b="1" dirty="0" smtClean="0">
                <a:solidFill>
                  <a:srgbClr val="000066"/>
                </a:solidFill>
                <a:latin typeface="Arial" panose="020B0604020202020204" pitchFamily="34" charset="0"/>
                <a:ea typeface="黑体" panose="02010609060101010101" pitchFamily="2" charset="-122"/>
              </a:rPr>
              <a:t>。</a:t>
            </a:r>
            <a:endParaRPr lang="zh-CN" altLang="en-US" sz="3200" b="1" dirty="0">
              <a:solidFill>
                <a:srgbClr val="000066"/>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478246"/>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p:stCondLst>
                              <p:cond delay="2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p:stCondLst>
                              <p:cond delay="3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13545"/>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669307"/>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11908"/>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02382"/>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256682"/>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053232"/>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4961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4064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3787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23295"/>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10320"/>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05670"/>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10320"/>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18532"/>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062757"/>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2297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2297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37307"/>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13557"/>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18370"/>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18370"/>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1355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37307"/>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3730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135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47107"/>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18370"/>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2977157"/>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18482"/>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47107"/>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0868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1825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3988395"/>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3997921"/>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390032"/>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581746"/>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653182"/>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7" name="Group 77"/>
          <p:cNvGrpSpPr/>
          <p:nvPr/>
        </p:nvGrpSpPr>
        <p:grpSpPr bwMode="auto">
          <a:xfrm>
            <a:off x="2466180" y="2478682"/>
            <a:ext cx="7264404" cy="3830638"/>
            <a:chOff x="1434" y="1410"/>
            <a:chExt cx="4224" cy="2413"/>
          </a:xfrm>
        </p:grpSpPr>
        <p:sp>
          <p:nvSpPr>
            <p:cNvPr id="58" name="Text Box 74"/>
            <p:cNvSpPr txBox="1">
              <a:spLocks noChangeArrowheads="1"/>
            </p:cNvSpPr>
            <p:nvPr/>
          </p:nvSpPr>
          <p:spPr bwMode="auto">
            <a:xfrm>
              <a:off x="1434" y="3067"/>
              <a:ext cx="4042"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首部检验</a:t>
              </a:r>
              <a:r>
                <a:rPr lang="zh-CN" altLang="en-US" dirty="0" smtClean="0"/>
                <a:t>和</a:t>
              </a:r>
              <a:r>
                <a:rPr lang="en-US" altLang="zh-CN" dirty="0" smtClean="0"/>
                <a:t>——</a:t>
              </a:r>
              <a:r>
                <a:rPr lang="zh-CN" altLang="en-US" dirty="0" smtClean="0"/>
                <a:t>占</a:t>
              </a:r>
              <a:r>
                <a:rPr lang="en-US" altLang="zh-CN" dirty="0" smtClean="0"/>
                <a:t>16 </a:t>
              </a:r>
              <a:r>
                <a:rPr lang="zh-CN" altLang="en-US" dirty="0" smtClean="0"/>
                <a:t>位，</a:t>
              </a:r>
              <a:r>
                <a:rPr lang="zh-CN" altLang="en-US" dirty="0" smtClean="0">
                  <a:solidFill>
                    <a:srgbClr val="C00000"/>
                  </a:solidFill>
                </a:rPr>
                <a:t>只检验</a:t>
              </a:r>
              <a:r>
                <a:rPr lang="zh-CN" altLang="en-US" dirty="0">
                  <a:solidFill>
                    <a:srgbClr val="C00000"/>
                  </a:solidFill>
                </a:rPr>
                <a:t>数据报的</a:t>
              </a:r>
              <a:r>
                <a:rPr lang="zh-CN" altLang="en-US" dirty="0" smtClean="0">
                  <a:solidFill>
                    <a:srgbClr val="C00000"/>
                  </a:solidFill>
                </a:rPr>
                <a:t>首部</a:t>
              </a:r>
              <a:r>
                <a:rPr lang="zh-CN" altLang="en-US" dirty="0">
                  <a:solidFill>
                    <a:srgbClr val="C00000"/>
                  </a:solidFill>
                </a:rPr>
                <a:t>，</a:t>
              </a:r>
            </a:p>
            <a:p>
              <a:pPr algn="l"/>
              <a:r>
                <a:rPr lang="zh-CN" altLang="en-US" dirty="0"/>
                <a:t>不检验数据部分</a:t>
              </a:r>
              <a:r>
                <a:rPr lang="zh-CN" altLang="en-US" dirty="0" smtClean="0"/>
                <a:t>。这里</a:t>
              </a:r>
              <a:r>
                <a:rPr lang="zh-CN" altLang="en-US" dirty="0"/>
                <a:t>不采用 </a:t>
              </a:r>
              <a:r>
                <a:rPr lang="en-US" altLang="zh-CN" dirty="0"/>
                <a:t>CRC </a:t>
              </a:r>
              <a:r>
                <a:rPr lang="zh-CN" altLang="en-US" dirty="0"/>
                <a:t>检验码而采用简单的计算方法。 </a:t>
              </a:r>
            </a:p>
          </p:txBody>
        </p:sp>
        <p:sp>
          <p:nvSpPr>
            <p:cNvPr id="59" name="Rectangle 75"/>
            <p:cNvSpPr>
              <a:spLocks noChangeArrowheads="1"/>
            </p:cNvSpPr>
            <p:nvPr/>
          </p:nvSpPr>
          <p:spPr bwMode="auto">
            <a:xfrm>
              <a:off x="3195" y="1410"/>
              <a:ext cx="2463" cy="307"/>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6" name="Rectangle 66"/>
          <p:cNvSpPr>
            <a:spLocks noChangeArrowheads="1"/>
          </p:cNvSpPr>
          <p:nvPr/>
        </p:nvSpPr>
        <p:spPr bwMode="auto">
          <a:xfrm>
            <a:off x="4083083" y="5263283"/>
            <a:ext cx="1902090" cy="871537"/>
          </a:xfrm>
          <a:prstGeom prst="rect">
            <a:avLst/>
          </a:prstGeom>
          <a:solidFill>
            <a:srgbClr val="FFCC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284" name="Text Box 4"/>
          <p:cNvSpPr txBox="1">
            <a:spLocks noChangeArrowheads="1"/>
          </p:cNvSpPr>
          <p:nvPr/>
        </p:nvSpPr>
        <p:spPr bwMode="auto">
          <a:xfrm>
            <a:off x="722610" y="764307"/>
            <a:ext cx="2495417" cy="406400"/>
          </a:xfrm>
          <a:prstGeom prst="rect">
            <a:avLst/>
          </a:prstGeom>
          <a:solidFill>
            <a:srgbClr val="99FF33"/>
          </a:solidFill>
          <a:ln w="9525">
            <a:solidFill>
              <a:schemeClr val="folHlink"/>
            </a:solidFill>
            <a:miter lim="800000"/>
          </a:ln>
          <a:effectLst>
            <a:outerShdw dist="35921" dir="2700000" algn="ctr" rotWithShape="0">
              <a:schemeClr val="bg2"/>
            </a:outerShdw>
          </a:effectLst>
        </p:spPr>
        <p:txBody>
          <a:bodyPr>
            <a:spAutoFit/>
          </a:bodyPr>
          <a:lstStyle/>
          <a:p>
            <a:pPr algn="ctr"/>
            <a:r>
              <a:rPr kumimoji="1" lang="zh-CN" altLang="en-US" sz="2000" b="1">
                <a:solidFill>
                  <a:srgbClr val="0000CC"/>
                </a:solidFill>
                <a:latin typeface="+mn-lt"/>
                <a:ea typeface="黑体" panose="02010609060101010101" pitchFamily="2" charset="-122"/>
              </a:rPr>
              <a:t>发送端</a:t>
            </a:r>
          </a:p>
        </p:txBody>
      </p:sp>
      <p:sp>
        <p:nvSpPr>
          <p:cNvPr id="481285" name="Text Box 5"/>
          <p:cNvSpPr txBox="1">
            <a:spLocks noChangeArrowheads="1"/>
          </p:cNvSpPr>
          <p:nvPr/>
        </p:nvSpPr>
        <p:spPr bwMode="auto">
          <a:xfrm>
            <a:off x="6728123" y="764307"/>
            <a:ext cx="2418027" cy="406400"/>
          </a:xfrm>
          <a:prstGeom prst="rect">
            <a:avLst/>
          </a:prstGeom>
          <a:solidFill>
            <a:srgbClr val="CCCCFF"/>
          </a:solidFill>
          <a:ln w="9525">
            <a:solidFill>
              <a:schemeClr val="folHlink"/>
            </a:solidFill>
            <a:miter lim="800000"/>
          </a:ln>
          <a:effectLst>
            <a:outerShdw dist="35921" dir="2700000" algn="ctr" rotWithShape="0">
              <a:schemeClr val="bg2"/>
            </a:outerShdw>
          </a:effectLst>
        </p:spPr>
        <p:txBody>
          <a:bodyPr>
            <a:spAutoFit/>
          </a:bodyPr>
          <a:lstStyle/>
          <a:p>
            <a:pPr algn="ctr"/>
            <a:r>
              <a:rPr kumimoji="1" lang="zh-CN" altLang="en-US" sz="2000" b="1">
                <a:solidFill>
                  <a:srgbClr val="0000CC"/>
                </a:solidFill>
                <a:latin typeface="+mn-lt"/>
                <a:ea typeface="黑体" panose="02010609060101010101" pitchFamily="2" charset="-122"/>
              </a:rPr>
              <a:t>接收端</a:t>
            </a:r>
          </a:p>
        </p:txBody>
      </p:sp>
      <p:sp>
        <p:nvSpPr>
          <p:cNvPr id="481286" name="Rectangle 6"/>
          <p:cNvSpPr>
            <a:spLocks noChangeArrowheads="1"/>
          </p:cNvSpPr>
          <p:nvPr/>
        </p:nvSpPr>
        <p:spPr bwMode="auto">
          <a:xfrm>
            <a:off x="1749326" y="1388195"/>
            <a:ext cx="1463543" cy="29686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87" name="Text Box 7"/>
          <p:cNvSpPr txBox="1">
            <a:spLocks noChangeArrowheads="1"/>
          </p:cNvSpPr>
          <p:nvPr/>
        </p:nvSpPr>
        <p:spPr bwMode="auto">
          <a:xfrm>
            <a:off x="1002936" y="1327870"/>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1</a:t>
            </a:r>
          </a:p>
        </p:txBody>
      </p:sp>
      <p:sp>
        <p:nvSpPr>
          <p:cNvPr id="481288" name="Rectangle 8"/>
          <p:cNvSpPr>
            <a:spLocks noChangeArrowheads="1"/>
          </p:cNvSpPr>
          <p:nvPr/>
        </p:nvSpPr>
        <p:spPr bwMode="auto">
          <a:xfrm>
            <a:off x="1749326" y="1805708"/>
            <a:ext cx="1463543" cy="29527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89" name="Text Box 9"/>
          <p:cNvSpPr txBox="1">
            <a:spLocks noChangeArrowheads="1"/>
          </p:cNvSpPr>
          <p:nvPr/>
        </p:nvSpPr>
        <p:spPr bwMode="auto">
          <a:xfrm>
            <a:off x="1002936" y="1743795"/>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2</a:t>
            </a:r>
          </a:p>
        </p:txBody>
      </p:sp>
      <p:grpSp>
        <p:nvGrpSpPr>
          <p:cNvPr id="481347" name="Group 67"/>
          <p:cNvGrpSpPr/>
          <p:nvPr/>
        </p:nvGrpSpPr>
        <p:grpSpPr bwMode="auto">
          <a:xfrm>
            <a:off x="722610" y="2339105"/>
            <a:ext cx="2490258" cy="400049"/>
            <a:chOff x="295" y="1111"/>
            <a:chExt cx="1448" cy="252"/>
          </a:xfrm>
        </p:grpSpPr>
        <p:sp>
          <p:nvSpPr>
            <p:cNvPr id="481290"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CC"/>
                  </a:solidFill>
                  <a:latin typeface="+mn-lt"/>
                  <a:ea typeface="黑体" panose="02010609060101010101" pitchFamily="2" charset="-122"/>
                </a:rPr>
                <a:t>置为全 </a:t>
              </a:r>
              <a:r>
                <a:rPr kumimoji="1" lang="en-US" altLang="zh-CN" sz="2000" b="1">
                  <a:solidFill>
                    <a:srgbClr val="0000CC"/>
                  </a:solidFill>
                  <a:latin typeface="+mn-lt"/>
                  <a:ea typeface="黑体" panose="02010609060101010101" pitchFamily="2" charset="-122"/>
                </a:rPr>
                <a:t>0</a:t>
              </a:r>
            </a:p>
          </p:txBody>
        </p:sp>
        <p:sp>
          <p:nvSpPr>
            <p:cNvPr id="481291" name="Text Box 11"/>
            <p:cNvSpPr txBox="1">
              <a:spLocks noChangeArrowheads="1"/>
            </p:cNvSpPr>
            <p:nvPr/>
          </p:nvSpPr>
          <p:spPr bwMode="auto">
            <a:xfrm>
              <a:off x="295" y="1111"/>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p>
          </p:txBody>
        </p:sp>
      </p:grpSp>
      <p:sp>
        <p:nvSpPr>
          <p:cNvPr id="481292" name="Rectangle 12"/>
          <p:cNvSpPr>
            <a:spLocks noChangeArrowheads="1"/>
          </p:cNvSpPr>
          <p:nvPr/>
        </p:nvSpPr>
        <p:spPr bwMode="auto">
          <a:xfrm>
            <a:off x="1749326" y="3021732"/>
            <a:ext cx="1463543" cy="296862"/>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93" name="Text Box 13"/>
          <p:cNvSpPr txBox="1">
            <a:spLocks noChangeArrowheads="1"/>
          </p:cNvSpPr>
          <p:nvPr/>
        </p:nvSpPr>
        <p:spPr bwMode="auto">
          <a:xfrm>
            <a:off x="1002936" y="2961408"/>
            <a:ext cx="670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n</a:t>
            </a:r>
          </a:p>
        </p:txBody>
      </p:sp>
      <p:grpSp>
        <p:nvGrpSpPr>
          <p:cNvPr id="481348" name="Group 68"/>
          <p:cNvGrpSpPr/>
          <p:nvPr/>
        </p:nvGrpSpPr>
        <p:grpSpPr bwMode="auto">
          <a:xfrm>
            <a:off x="500756" y="3551956"/>
            <a:ext cx="2712112" cy="708024"/>
            <a:chOff x="166" y="1875"/>
            <a:chExt cx="1577" cy="446"/>
          </a:xfrm>
        </p:grpSpPr>
        <p:sp>
          <p:nvSpPr>
            <p:cNvPr id="481294"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95" name="Text Box 15"/>
            <p:cNvSpPr txBox="1">
              <a:spLocks noChangeArrowheads="1"/>
            </p:cNvSpPr>
            <p:nvPr/>
          </p:nvSpPr>
          <p:spPr bwMode="auto">
            <a:xfrm>
              <a:off x="166" y="1875"/>
              <a:ext cx="70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反码算术</a:t>
              </a:r>
            </a:p>
            <a:p>
              <a:r>
                <a:rPr kumimoji="1" lang="zh-CN" altLang="en-US" sz="2000" b="1">
                  <a:solidFill>
                    <a:srgbClr val="0000CC"/>
                  </a:solidFill>
                  <a:latin typeface="+mn-lt"/>
                  <a:ea typeface="黑体" panose="02010609060101010101" pitchFamily="2" charset="-122"/>
                </a:rPr>
                <a:t>运算求和</a:t>
              </a:r>
            </a:p>
          </p:txBody>
        </p:sp>
      </p:grpSp>
      <p:sp>
        <p:nvSpPr>
          <p:cNvPr id="481299" name="Text Box 19"/>
          <p:cNvSpPr txBox="1">
            <a:spLocks noChangeArrowheads="1"/>
          </p:cNvSpPr>
          <p:nvPr/>
        </p:nvSpPr>
        <p:spPr bwMode="auto">
          <a:xfrm>
            <a:off x="2132839" y="202002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481300" name="Text Box 20"/>
          <p:cNvSpPr txBox="1">
            <a:spLocks noChangeArrowheads="1"/>
          </p:cNvSpPr>
          <p:nvPr/>
        </p:nvSpPr>
        <p:spPr bwMode="auto">
          <a:xfrm>
            <a:off x="2115641" y="261057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481301" name="Line 21"/>
          <p:cNvSpPr>
            <a:spLocks noChangeShapeType="1"/>
          </p:cNvSpPr>
          <p:nvPr/>
        </p:nvSpPr>
        <p:spPr bwMode="auto">
          <a:xfrm>
            <a:off x="818918" y="3455119"/>
            <a:ext cx="292880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49" name="Group 69"/>
          <p:cNvGrpSpPr/>
          <p:nvPr/>
        </p:nvGrpSpPr>
        <p:grpSpPr bwMode="auto">
          <a:xfrm>
            <a:off x="1530913" y="4152032"/>
            <a:ext cx="1081748" cy="501650"/>
            <a:chOff x="765" y="2253"/>
            <a:chExt cx="629" cy="316"/>
          </a:xfrm>
        </p:grpSpPr>
        <p:sp>
          <p:nvSpPr>
            <p:cNvPr id="481298"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2" name="Text Box 22"/>
            <p:cNvSpPr txBox="1">
              <a:spLocks noChangeArrowheads="1"/>
            </p:cNvSpPr>
            <p:nvPr/>
          </p:nvSpPr>
          <p:spPr bwMode="auto">
            <a:xfrm>
              <a:off x="765" y="2264"/>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取反码</a:t>
              </a:r>
            </a:p>
          </p:txBody>
        </p:sp>
      </p:grpSp>
      <p:sp>
        <p:nvSpPr>
          <p:cNvPr id="481303" name="AutoShape 23"/>
          <p:cNvSpPr/>
          <p:nvPr/>
        </p:nvSpPr>
        <p:spPr bwMode="auto">
          <a:xfrm>
            <a:off x="645219" y="1402483"/>
            <a:ext cx="173700" cy="1931987"/>
          </a:xfrm>
          <a:prstGeom prst="leftBrace">
            <a:avLst>
              <a:gd name="adj1" fmla="val 100412"/>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4" name="Text Box 24"/>
          <p:cNvSpPr txBox="1">
            <a:spLocks noChangeArrowheads="1"/>
          </p:cNvSpPr>
          <p:nvPr/>
        </p:nvSpPr>
        <p:spPr bwMode="auto">
          <a:xfrm>
            <a:off x="215271" y="1597745"/>
            <a:ext cx="44114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a:t>
            </a:r>
          </a:p>
          <a:p>
            <a:r>
              <a:rPr kumimoji="1" lang="zh-CN" altLang="en-US" sz="2000" b="1">
                <a:solidFill>
                  <a:srgbClr val="0000CC"/>
                </a:solidFill>
                <a:latin typeface="+mn-lt"/>
                <a:ea typeface="黑体" panose="02010609060101010101" pitchFamily="2" charset="-122"/>
              </a:rPr>
              <a:t>据</a:t>
            </a:r>
          </a:p>
          <a:p>
            <a:r>
              <a:rPr kumimoji="1" lang="zh-CN" altLang="en-US" sz="2000" b="1">
                <a:solidFill>
                  <a:srgbClr val="0000CC"/>
                </a:solidFill>
                <a:latin typeface="+mn-lt"/>
                <a:ea typeface="黑体" panose="02010609060101010101" pitchFamily="2" charset="-122"/>
              </a:rPr>
              <a:t>报</a:t>
            </a:r>
          </a:p>
          <a:p>
            <a:r>
              <a:rPr kumimoji="1" lang="zh-CN" altLang="en-US" sz="2000" b="1">
                <a:solidFill>
                  <a:srgbClr val="0000CC"/>
                </a:solidFill>
                <a:latin typeface="+mn-lt"/>
                <a:ea typeface="黑体" panose="02010609060101010101" pitchFamily="2" charset="-122"/>
              </a:rPr>
              <a:t>首</a:t>
            </a:r>
          </a:p>
          <a:p>
            <a:r>
              <a:rPr kumimoji="1" lang="zh-CN" altLang="en-US" sz="2000" b="1">
                <a:solidFill>
                  <a:srgbClr val="0000CC"/>
                </a:solidFill>
                <a:latin typeface="+mn-lt"/>
                <a:ea typeface="黑体" panose="02010609060101010101" pitchFamily="2" charset="-122"/>
              </a:rPr>
              <a:t>部</a:t>
            </a:r>
          </a:p>
        </p:txBody>
      </p:sp>
      <p:sp>
        <p:nvSpPr>
          <p:cNvPr id="481305" name="Rectangle 25"/>
          <p:cNvSpPr>
            <a:spLocks noChangeArrowheads="1"/>
          </p:cNvSpPr>
          <p:nvPr/>
        </p:nvSpPr>
        <p:spPr bwMode="auto">
          <a:xfrm>
            <a:off x="4091682" y="4509219"/>
            <a:ext cx="1893491" cy="74295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6" name="Rectangle 26"/>
          <p:cNvSpPr>
            <a:spLocks noChangeArrowheads="1"/>
          </p:cNvSpPr>
          <p:nvPr/>
        </p:nvSpPr>
        <p:spPr bwMode="auto">
          <a:xfrm>
            <a:off x="5049606" y="4815608"/>
            <a:ext cx="926967" cy="1349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07" name="Text Box 27"/>
          <p:cNvSpPr txBox="1">
            <a:spLocks noChangeArrowheads="1"/>
          </p:cNvSpPr>
          <p:nvPr/>
        </p:nvSpPr>
        <p:spPr bwMode="auto">
          <a:xfrm>
            <a:off x="4449399" y="4123458"/>
            <a:ext cx="1266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481308" name="Line 28"/>
          <p:cNvSpPr>
            <a:spLocks noChangeShapeType="1"/>
          </p:cNvSpPr>
          <p:nvPr/>
        </p:nvSpPr>
        <p:spPr bwMode="auto">
          <a:xfrm>
            <a:off x="4091682" y="4656857"/>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09" name="Line 29"/>
          <p:cNvSpPr>
            <a:spLocks noChangeShapeType="1"/>
          </p:cNvSpPr>
          <p:nvPr/>
        </p:nvSpPr>
        <p:spPr bwMode="auto">
          <a:xfrm>
            <a:off x="4091682" y="4807669"/>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0" name="Line 30"/>
          <p:cNvSpPr>
            <a:spLocks noChangeShapeType="1"/>
          </p:cNvSpPr>
          <p:nvPr/>
        </p:nvSpPr>
        <p:spPr bwMode="auto">
          <a:xfrm>
            <a:off x="4091682" y="4955307"/>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1" name="Line 31"/>
          <p:cNvSpPr>
            <a:spLocks noChangeShapeType="1"/>
          </p:cNvSpPr>
          <p:nvPr/>
        </p:nvSpPr>
        <p:spPr bwMode="auto">
          <a:xfrm>
            <a:off x="4091682" y="5102944"/>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2" name="Line 32"/>
          <p:cNvSpPr>
            <a:spLocks noChangeShapeType="1"/>
          </p:cNvSpPr>
          <p:nvPr/>
        </p:nvSpPr>
        <p:spPr bwMode="auto">
          <a:xfrm>
            <a:off x="4091682" y="5252169"/>
            <a:ext cx="189349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3" name="Line 33"/>
          <p:cNvSpPr>
            <a:spLocks noChangeShapeType="1"/>
          </p:cNvSpPr>
          <p:nvPr/>
        </p:nvSpPr>
        <p:spPr bwMode="auto">
          <a:xfrm>
            <a:off x="5039287" y="4509219"/>
            <a:ext cx="0" cy="4460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4" name="Line 34"/>
          <p:cNvSpPr>
            <a:spLocks noChangeShapeType="1"/>
          </p:cNvSpPr>
          <p:nvPr/>
        </p:nvSpPr>
        <p:spPr bwMode="auto">
          <a:xfrm>
            <a:off x="4607619" y="4807669"/>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5" name="Line 35"/>
          <p:cNvSpPr>
            <a:spLocks noChangeShapeType="1"/>
          </p:cNvSpPr>
          <p:nvPr/>
        </p:nvSpPr>
        <p:spPr bwMode="auto">
          <a:xfrm>
            <a:off x="4607619" y="4509219"/>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6" name="Line 36"/>
          <p:cNvSpPr>
            <a:spLocks noChangeShapeType="1"/>
          </p:cNvSpPr>
          <p:nvPr/>
        </p:nvSpPr>
        <p:spPr bwMode="auto">
          <a:xfrm>
            <a:off x="4351371" y="4509219"/>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7" name="Line 37"/>
          <p:cNvSpPr>
            <a:spLocks noChangeShapeType="1"/>
          </p:cNvSpPr>
          <p:nvPr/>
        </p:nvSpPr>
        <p:spPr bwMode="auto">
          <a:xfrm>
            <a:off x="5183750" y="4656857"/>
            <a:ext cx="0" cy="1508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18" name="Line 38"/>
          <p:cNvSpPr>
            <a:spLocks noChangeShapeType="1"/>
          </p:cNvSpPr>
          <p:nvPr/>
        </p:nvSpPr>
        <p:spPr bwMode="auto">
          <a:xfrm>
            <a:off x="5469235" y="5102945"/>
            <a:ext cx="0" cy="1492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51" name="Group 71"/>
          <p:cNvGrpSpPr/>
          <p:nvPr/>
        </p:nvGrpSpPr>
        <p:grpSpPr bwMode="auto">
          <a:xfrm>
            <a:off x="765605" y="4661624"/>
            <a:ext cx="2447264" cy="400051"/>
            <a:chOff x="320" y="2574"/>
            <a:chExt cx="1423" cy="252"/>
          </a:xfrm>
        </p:grpSpPr>
        <p:sp>
          <p:nvSpPr>
            <p:cNvPr id="481296"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297" name="Text Box 17"/>
            <p:cNvSpPr txBox="1">
              <a:spLocks noChangeArrowheads="1"/>
            </p:cNvSpPr>
            <p:nvPr/>
          </p:nvSpPr>
          <p:spPr bwMode="auto">
            <a:xfrm>
              <a:off x="320" y="2574"/>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p>
          </p:txBody>
        </p:sp>
      </p:grpSp>
      <p:sp>
        <p:nvSpPr>
          <p:cNvPr id="481319" name="Line 39"/>
          <p:cNvSpPr>
            <a:spLocks noChangeShapeType="1"/>
          </p:cNvSpPr>
          <p:nvPr/>
        </p:nvSpPr>
        <p:spPr bwMode="auto">
          <a:xfrm>
            <a:off x="3231786" y="4893394"/>
            <a:ext cx="232343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81320" name="Rectangle 40"/>
          <p:cNvSpPr>
            <a:spLocks noChangeArrowheads="1"/>
          </p:cNvSpPr>
          <p:nvPr/>
        </p:nvSpPr>
        <p:spPr bwMode="auto">
          <a:xfrm>
            <a:off x="7667129" y="1388195"/>
            <a:ext cx="1463542" cy="29686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1" name="Text Box 41"/>
          <p:cNvSpPr txBox="1">
            <a:spLocks noChangeArrowheads="1"/>
          </p:cNvSpPr>
          <p:nvPr/>
        </p:nvSpPr>
        <p:spPr bwMode="auto">
          <a:xfrm>
            <a:off x="6919019" y="1327870"/>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1</a:t>
            </a:r>
          </a:p>
        </p:txBody>
      </p:sp>
      <p:sp>
        <p:nvSpPr>
          <p:cNvPr id="481322" name="Rectangle 42"/>
          <p:cNvSpPr>
            <a:spLocks noChangeArrowheads="1"/>
          </p:cNvSpPr>
          <p:nvPr/>
        </p:nvSpPr>
        <p:spPr bwMode="auto">
          <a:xfrm>
            <a:off x="7667129" y="1805708"/>
            <a:ext cx="1463542" cy="29527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3" name="Text Box 43"/>
          <p:cNvSpPr txBox="1">
            <a:spLocks noChangeArrowheads="1"/>
          </p:cNvSpPr>
          <p:nvPr/>
        </p:nvSpPr>
        <p:spPr bwMode="auto">
          <a:xfrm>
            <a:off x="6919019" y="1743795"/>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2</a:t>
            </a:r>
          </a:p>
        </p:txBody>
      </p:sp>
      <p:grpSp>
        <p:nvGrpSpPr>
          <p:cNvPr id="481353" name="Group 73"/>
          <p:cNvGrpSpPr/>
          <p:nvPr/>
        </p:nvGrpSpPr>
        <p:grpSpPr bwMode="auto">
          <a:xfrm>
            <a:off x="6671370" y="2324822"/>
            <a:ext cx="2459302" cy="400051"/>
            <a:chOff x="3754" y="1102"/>
            <a:chExt cx="1430" cy="252"/>
          </a:xfrm>
        </p:grpSpPr>
        <p:sp>
          <p:nvSpPr>
            <p:cNvPr id="481324"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5" name="Text Box 45"/>
            <p:cNvSpPr txBox="1">
              <a:spLocks noChangeArrowheads="1"/>
            </p:cNvSpPr>
            <p:nvPr/>
          </p:nvSpPr>
          <p:spPr bwMode="auto">
            <a:xfrm>
              <a:off x="3754" y="1102"/>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p>
          </p:txBody>
        </p:sp>
      </p:grpSp>
      <p:sp>
        <p:nvSpPr>
          <p:cNvPr id="481326" name="Rectangle 46"/>
          <p:cNvSpPr>
            <a:spLocks noChangeArrowheads="1"/>
          </p:cNvSpPr>
          <p:nvPr/>
        </p:nvSpPr>
        <p:spPr bwMode="auto">
          <a:xfrm>
            <a:off x="7667129" y="3021732"/>
            <a:ext cx="1463542" cy="296862"/>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7" name="Text Box 47"/>
          <p:cNvSpPr txBox="1">
            <a:spLocks noChangeArrowheads="1"/>
          </p:cNvSpPr>
          <p:nvPr/>
        </p:nvSpPr>
        <p:spPr bwMode="auto">
          <a:xfrm>
            <a:off x="6919019" y="2961408"/>
            <a:ext cx="670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字 </a:t>
            </a:r>
            <a:r>
              <a:rPr kumimoji="1" lang="en-US" altLang="zh-CN" sz="2000" b="1">
                <a:solidFill>
                  <a:srgbClr val="0000CC"/>
                </a:solidFill>
                <a:latin typeface="+mn-lt"/>
                <a:ea typeface="黑体" panose="02010609060101010101" pitchFamily="2" charset="-122"/>
              </a:rPr>
              <a:t>n</a:t>
            </a:r>
          </a:p>
        </p:txBody>
      </p:sp>
      <p:grpSp>
        <p:nvGrpSpPr>
          <p:cNvPr id="481354" name="Group 74"/>
          <p:cNvGrpSpPr/>
          <p:nvPr/>
        </p:nvGrpSpPr>
        <p:grpSpPr bwMode="auto">
          <a:xfrm>
            <a:off x="6416840" y="3551956"/>
            <a:ext cx="2713831" cy="708024"/>
            <a:chOff x="3606" y="1875"/>
            <a:chExt cx="1578" cy="446"/>
          </a:xfrm>
        </p:grpSpPr>
        <p:sp>
          <p:nvSpPr>
            <p:cNvPr id="481328"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29" name="Text Box 49"/>
            <p:cNvSpPr txBox="1">
              <a:spLocks noChangeArrowheads="1"/>
            </p:cNvSpPr>
            <p:nvPr/>
          </p:nvSpPr>
          <p:spPr bwMode="auto">
            <a:xfrm>
              <a:off x="3606" y="1875"/>
              <a:ext cx="70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反码算术</a:t>
              </a:r>
            </a:p>
            <a:p>
              <a:r>
                <a:rPr kumimoji="1" lang="zh-CN" altLang="en-US" sz="2000" b="1">
                  <a:solidFill>
                    <a:srgbClr val="0000CC"/>
                  </a:solidFill>
                  <a:latin typeface="+mn-lt"/>
                  <a:ea typeface="黑体" panose="02010609060101010101" pitchFamily="2" charset="-122"/>
                </a:rPr>
                <a:t>运算求和</a:t>
              </a:r>
            </a:p>
          </p:txBody>
        </p:sp>
      </p:grpSp>
      <p:grpSp>
        <p:nvGrpSpPr>
          <p:cNvPr id="481356" name="Group 76"/>
          <p:cNvGrpSpPr/>
          <p:nvPr/>
        </p:nvGrpSpPr>
        <p:grpSpPr bwMode="auto">
          <a:xfrm>
            <a:off x="6958575" y="4661624"/>
            <a:ext cx="2172096" cy="400051"/>
            <a:chOff x="3921" y="2574"/>
            <a:chExt cx="1263" cy="252"/>
          </a:xfrm>
        </p:grpSpPr>
        <p:sp>
          <p:nvSpPr>
            <p:cNvPr id="48133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CC"/>
                  </a:solidFill>
                  <a:latin typeface="+mn-lt"/>
                  <a:ea typeface="黑体" panose="02010609060101010101" pitchFamily="2" charset="-122"/>
                </a:rPr>
                <a:t>16 </a:t>
              </a:r>
              <a:r>
                <a:rPr kumimoji="1" lang="zh-CN" altLang="en-US" sz="2000" b="1">
                  <a:solidFill>
                    <a:srgbClr val="0000CC"/>
                  </a:solidFill>
                  <a:latin typeface="+mn-lt"/>
                  <a:ea typeface="黑体" panose="02010609060101010101" pitchFamily="2" charset="-122"/>
                </a:rPr>
                <a:t>位</a:t>
              </a:r>
            </a:p>
          </p:txBody>
        </p:sp>
        <p:sp>
          <p:nvSpPr>
            <p:cNvPr id="481331" name="Text Box 51"/>
            <p:cNvSpPr txBox="1">
              <a:spLocks noChangeArrowheads="1"/>
            </p:cNvSpPr>
            <p:nvPr/>
          </p:nvSpPr>
          <p:spPr bwMode="auto">
            <a:xfrm>
              <a:off x="3921" y="2574"/>
              <a:ext cx="4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结果</a:t>
              </a:r>
            </a:p>
          </p:txBody>
        </p:sp>
      </p:grpSp>
      <p:sp>
        <p:nvSpPr>
          <p:cNvPr id="481333" name="Text Box 53"/>
          <p:cNvSpPr txBox="1">
            <a:spLocks noChangeArrowheads="1"/>
          </p:cNvSpPr>
          <p:nvPr/>
        </p:nvSpPr>
        <p:spPr bwMode="auto">
          <a:xfrm>
            <a:off x="8050642" y="202002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481334" name="Text Box 54"/>
          <p:cNvSpPr txBox="1">
            <a:spLocks noChangeArrowheads="1"/>
          </p:cNvSpPr>
          <p:nvPr/>
        </p:nvSpPr>
        <p:spPr bwMode="auto">
          <a:xfrm>
            <a:off x="8033444" y="261057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481335" name="Line 55"/>
          <p:cNvSpPr>
            <a:spLocks noChangeShapeType="1"/>
          </p:cNvSpPr>
          <p:nvPr/>
        </p:nvSpPr>
        <p:spPr bwMode="auto">
          <a:xfrm>
            <a:off x="6863986" y="3455119"/>
            <a:ext cx="279982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55" name="Group 75"/>
          <p:cNvGrpSpPr/>
          <p:nvPr/>
        </p:nvGrpSpPr>
        <p:grpSpPr bwMode="auto">
          <a:xfrm>
            <a:off x="7352407" y="4152032"/>
            <a:ext cx="1174618" cy="501650"/>
            <a:chOff x="4150" y="2253"/>
            <a:chExt cx="683" cy="316"/>
          </a:xfrm>
        </p:grpSpPr>
        <p:sp>
          <p:nvSpPr>
            <p:cNvPr id="481332"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36" name="Text Box 56"/>
            <p:cNvSpPr txBox="1">
              <a:spLocks noChangeArrowheads="1"/>
            </p:cNvSpPr>
            <p:nvPr/>
          </p:nvSpPr>
          <p:spPr bwMode="auto">
            <a:xfrm>
              <a:off x="4150" y="2264"/>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取反码</a:t>
              </a:r>
            </a:p>
          </p:txBody>
        </p:sp>
      </p:grpSp>
      <p:sp>
        <p:nvSpPr>
          <p:cNvPr id="481337" name="AutoShape 57"/>
          <p:cNvSpPr/>
          <p:nvPr/>
        </p:nvSpPr>
        <p:spPr bwMode="auto">
          <a:xfrm>
            <a:off x="6649012" y="1402483"/>
            <a:ext cx="171979" cy="1931987"/>
          </a:xfrm>
          <a:prstGeom prst="leftBrace">
            <a:avLst>
              <a:gd name="adj1" fmla="val 10141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solidFill>
                <a:srgbClr val="0000CC"/>
              </a:solidFill>
              <a:latin typeface="+mn-lt"/>
              <a:ea typeface="黑体" panose="02010609060101010101" pitchFamily="2" charset="-122"/>
            </a:endParaRPr>
          </a:p>
        </p:txBody>
      </p:sp>
      <p:sp>
        <p:nvSpPr>
          <p:cNvPr id="481338" name="Text Box 58"/>
          <p:cNvSpPr txBox="1">
            <a:spLocks noChangeArrowheads="1"/>
          </p:cNvSpPr>
          <p:nvPr/>
        </p:nvSpPr>
        <p:spPr bwMode="auto">
          <a:xfrm>
            <a:off x="4435640" y="547759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数据部分</a:t>
            </a:r>
          </a:p>
        </p:txBody>
      </p:sp>
      <p:sp>
        <p:nvSpPr>
          <p:cNvPr id="481339" name="AutoShape 59"/>
          <p:cNvSpPr/>
          <p:nvPr/>
        </p:nvSpPr>
        <p:spPr bwMode="auto">
          <a:xfrm>
            <a:off x="5985173" y="4523507"/>
            <a:ext cx="173698" cy="742950"/>
          </a:xfrm>
          <a:prstGeom prst="rightBrace">
            <a:avLst>
              <a:gd name="adj1" fmla="val 38614"/>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40" name="Freeform 60"/>
          <p:cNvSpPr/>
          <p:nvPr/>
        </p:nvSpPr>
        <p:spPr bwMode="auto">
          <a:xfrm>
            <a:off x="6158872" y="2367682"/>
            <a:ext cx="491860"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chemeClr val="tx1"/>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1357" name="Group 77"/>
          <p:cNvGrpSpPr/>
          <p:nvPr/>
        </p:nvGrpSpPr>
        <p:grpSpPr bwMode="auto">
          <a:xfrm>
            <a:off x="7166669" y="5136282"/>
            <a:ext cx="2682875" cy="1389062"/>
            <a:chOff x="4042" y="2873"/>
            <a:chExt cx="1560" cy="875"/>
          </a:xfrm>
        </p:grpSpPr>
        <p:sp>
          <p:nvSpPr>
            <p:cNvPr id="481341"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1342"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ln>
            <a:effectLst>
              <a:outerShdw dist="35921" dir="2700000" algn="ctr" rotWithShape="0">
                <a:schemeClr val="bg2"/>
              </a:outerShdw>
            </a:effectLst>
          </p:spPr>
          <p:txBody>
            <a:bodyPr wrap="none" anchor="ctr"/>
            <a:lstStyle/>
            <a:p>
              <a:r>
                <a:rPr kumimoji="1" lang="zh-CN" altLang="en-US" sz="2000" b="1">
                  <a:solidFill>
                    <a:srgbClr val="0000CC"/>
                  </a:solidFill>
                  <a:latin typeface="+mn-lt"/>
                  <a:ea typeface="黑体" panose="02010609060101010101" pitchFamily="2" charset="-122"/>
                </a:rPr>
                <a:t>若结果为 </a:t>
              </a:r>
              <a:r>
                <a:rPr kumimoji="1" lang="en-US" altLang="zh-CN" sz="2000" b="1">
                  <a:solidFill>
                    <a:srgbClr val="0000CC"/>
                  </a:solidFill>
                  <a:latin typeface="+mn-lt"/>
                  <a:ea typeface="黑体" panose="02010609060101010101" pitchFamily="2" charset="-122"/>
                </a:rPr>
                <a:t>0, </a:t>
              </a:r>
              <a:r>
                <a:rPr kumimoji="1" lang="zh-CN" altLang="en-US" sz="2000" b="1">
                  <a:solidFill>
                    <a:srgbClr val="0000CC"/>
                  </a:solidFill>
                  <a:latin typeface="+mn-lt"/>
                  <a:ea typeface="黑体" panose="02010609060101010101" pitchFamily="2" charset="-122"/>
                </a:rPr>
                <a:t>则保留；</a:t>
              </a:r>
            </a:p>
            <a:p>
              <a:r>
                <a:rPr kumimoji="1" lang="zh-CN" altLang="en-US" sz="2000" b="1">
                  <a:solidFill>
                    <a:srgbClr val="0000CC"/>
                  </a:solidFill>
                  <a:latin typeface="+mn-lt"/>
                  <a:ea typeface="黑体" panose="02010609060101010101" pitchFamily="2" charset="-122"/>
                </a:rPr>
                <a:t>否则，丢弃该数据报</a:t>
              </a:r>
            </a:p>
          </p:txBody>
        </p:sp>
      </p:grpSp>
      <p:grpSp>
        <p:nvGrpSpPr>
          <p:cNvPr id="481352" name="Group 72"/>
          <p:cNvGrpSpPr/>
          <p:nvPr/>
        </p:nvGrpSpPr>
        <p:grpSpPr bwMode="auto">
          <a:xfrm>
            <a:off x="1202433" y="5463308"/>
            <a:ext cx="3124861" cy="708025"/>
            <a:chOff x="574" y="3079"/>
            <a:chExt cx="1817" cy="446"/>
          </a:xfrm>
        </p:grpSpPr>
        <p:sp>
          <p:nvSpPr>
            <p:cNvPr id="481343" name="Text Box 63"/>
            <p:cNvSpPr txBox="1">
              <a:spLocks noChangeArrowheads="1"/>
            </p:cNvSpPr>
            <p:nvPr/>
          </p:nvSpPr>
          <p:spPr bwMode="auto">
            <a:xfrm>
              <a:off x="574" y="3079"/>
              <a:ext cx="145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数据部分</a:t>
              </a:r>
            </a:p>
            <a:p>
              <a:pPr algn="ctr"/>
              <a:r>
                <a:rPr kumimoji="1" lang="zh-CN" altLang="en-US" sz="2000" b="1">
                  <a:solidFill>
                    <a:srgbClr val="0000CC"/>
                  </a:solidFill>
                  <a:latin typeface="+mn-lt"/>
                  <a:ea typeface="黑体" panose="02010609060101010101" pitchFamily="2" charset="-122"/>
                </a:rPr>
                <a:t>不参与检验和的计算</a:t>
              </a:r>
            </a:p>
          </p:txBody>
        </p:sp>
        <p:sp>
          <p:nvSpPr>
            <p:cNvPr id="481344" name="Line 64"/>
            <p:cNvSpPr>
              <a:spLocks noChangeShapeType="1"/>
            </p:cNvSpPr>
            <p:nvPr/>
          </p:nvSpPr>
          <p:spPr bwMode="auto">
            <a:xfrm>
              <a:off x="2020" y="3266"/>
              <a:ext cx="371"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74" name="矩形 73"/>
          <p:cNvSpPr/>
          <p:nvPr/>
        </p:nvSpPr>
        <p:spPr>
          <a:xfrm>
            <a:off x="317174" y="97468"/>
            <a:ext cx="8380242" cy="46166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square">
            <a:spAutoFit/>
          </a:bodyPr>
          <a:lstStyle/>
          <a:p>
            <a:pPr algn="ctr"/>
            <a:r>
              <a:rPr lang="en-US" altLang="zh-CN" sz="2400" b="1" dirty="0" smtClean="0">
                <a:solidFill>
                  <a:srgbClr val="0000CC"/>
                </a:solidFill>
                <a:latin typeface="Arial" panose="020B0604020202020204" pitchFamily="34" charset="0"/>
                <a:ea typeface="黑体" panose="02010609060101010101" pitchFamily="2" charset="-122"/>
              </a:rPr>
              <a:t>IP </a:t>
            </a:r>
            <a:r>
              <a:rPr lang="zh-CN" altLang="en-US" sz="2400" b="1" dirty="0" smtClean="0">
                <a:solidFill>
                  <a:srgbClr val="0000CC"/>
                </a:solidFill>
                <a:latin typeface="Arial" panose="020B0604020202020204" pitchFamily="34" charset="0"/>
                <a:ea typeface="黑体" panose="02010609060101010101" pitchFamily="2" charset="-122"/>
              </a:rPr>
              <a:t>数据报</a:t>
            </a:r>
            <a:r>
              <a:rPr lang="zh-CN" altLang="zh-CN" sz="2400" b="1" dirty="0">
                <a:solidFill>
                  <a:srgbClr val="0000CC"/>
                </a:solidFill>
                <a:latin typeface="Arial" panose="020B0604020202020204" pitchFamily="34" charset="0"/>
                <a:ea typeface="黑体" panose="02010609060101010101" pitchFamily="2" charset="-122"/>
              </a:rPr>
              <a:t>首部检验和的</a:t>
            </a:r>
            <a:r>
              <a:rPr lang="zh-CN" altLang="zh-CN" sz="2400" b="1" dirty="0" smtClean="0">
                <a:solidFill>
                  <a:srgbClr val="0000CC"/>
                </a:solidFill>
                <a:latin typeface="Arial" panose="020B0604020202020204" pitchFamily="34" charset="0"/>
                <a:ea typeface="黑体" panose="02010609060101010101" pitchFamily="2" charset="-122"/>
              </a:rPr>
              <a:t>计算</a:t>
            </a:r>
            <a:r>
              <a:rPr lang="zh-CN" altLang="en-US" sz="2400" b="1" dirty="0" smtClean="0">
                <a:solidFill>
                  <a:srgbClr val="0000CC"/>
                </a:solidFill>
                <a:latin typeface="Arial" panose="020B0604020202020204" pitchFamily="34" charset="0"/>
                <a:ea typeface="黑体" panose="02010609060101010101" pitchFamily="2" charset="-122"/>
              </a:rPr>
              <a:t>采用 </a:t>
            </a:r>
            <a:r>
              <a:rPr lang="en-US" altLang="zh-CN" sz="2400" b="1" dirty="0" smtClean="0">
                <a:solidFill>
                  <a:srgbClr val="0000CC"/>
                </a:solidFill>
                <a:latin typeface="Arial" panose="020B0604020202020204" pitchFamily="34" charset="0"/>
                <a:ea typeface="黑体" panose="02010609060101010101" pitchFamily="2" charset="-122"/>
              </a:rPr>
              <a:t>16 </a:t>
            </a:r>
            <a:r>
              <a:rPr lang="zh-CN" altLang="en-US" sz="2400" b="1" dirty="0" smtClean="0">
                <a:solidFill>
                  <a:srgbClr val="0000CC"/>
                </a:solidFill>
                <a:latin typeface="Arial" panose="020B0604020202020204" pitchFamily="34" charset="0"/>
                <a:ea typeface="黑体" panose="02010609060101010101" pitchFamily="2" charset="-122"/>
              </a:rPr>
              <a:t>位</a:t>
            </a:r>
            <a:r>
              <a:rPr lang="zh-CN" altLang="zh-CN" sz="2400" b="1" dirty="0" smtClean="0">
                <a:solidFill>
                  <a:srgbClr val="C00000"/>
                </a:solidFill>
                <a:latin typeface="Arial" panose="020B0604020202020204" pitchFamily="34" charset="0"/>
                <a:ea typeface="黑体" panose="02010609060101010101" pitchFamily="2" charset="-122"/>
              </a:rPr>
              <a:t>二进制</a:t>
            </a:r>
            <a:r>
              <a:rPr lang="zh-CN" altLang="zh-CN" sz="2400" b="1" dirty="0">
                <a:solidFill>
                  <a:srgbClr val="C00000"/>
                </a:solidFill>
                <a:latin typeface="Arial" panose="020B0604020202020204" pitchFamily="34" charset="0"/>
                <a:ea typeface="黑体" panose="02010609060101010101" pitchFamily="2" charset="-122"/>
              </a:rPr>
              <a:t>反码</a:t>
            </a:r>
            <a:r>
              <a:rPr lang="zh-CN" altLang="zh-CN" sz="2400" b="1" dirty="0" smtClean="0">
                <a:solidFill>
                  <a:srgbClr val="C00000"/>
                </a:solidFill>
                <a:latin typeface="Arial" panose="020B0604020202020204" pitchFamily="34" charset="0"/>
                <a:ea typeface="黑体" panose="02010609060101010101" pitchFamily="2" charset="-122"/>
              </a:rPr>
              <a:t>求和</a:t>
            </a:r>
            <a:r>
              <a:rPr lang="zh-CN" altLang="en-US" sz="2400" b="1" dirty="0">
                <a:solidFill>
                  <a:srgbClr val="C00000"/>
                </a:solidFill>
                <a:latin typeface="Arial" panose="020B0604020202020204" pitchFamily="34" charset="0"/>
                <a:ea typeface="黑体" panose="02010609060101010101" pitchFamily="2" charset="-122"/>
              </a:rPr>
              <a:t>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48134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48134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481352"/>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481349"/>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481351"/>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9"/>
                                        </p:tgtEl>
                                        <p:attrNameLst>
                                          <p:attrName>style.visibility</p:attrName>
                                        </p:attrNameLst>
                                      </p:cBhvr>
                                      <p:to>
                                        <p:strVal val="visible"/>
                                      </p:to>
                                    </p:set>
                                    <p:animEffect transition="in" filter="wipe(left)">
                                      <p:cBhvr>
                                        <p:cTn id="27" dur="2000"/>
                                        <p:tgtEl>
                                          <p:spTgt spid="48131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2000" fill="hold" nodeType="clickEffect">
                                  <p:stCondLst>
                                    <p:cond delay="0"/>
                                  </p:stCondLst>
                                  <p:childTnLst>
                                    <p:anim calcmode="discrete" valueType="str">
                                      <p:cBhvr>
                                        <p:cTn id="31" dur="1000" fill="hold"/>
                                        <p:tgtEl>
                                          <p:spTgt spid="481353"/>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481354"/>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2000" fill="hold" nodeType="clickEffect">
                                  <p:stCondLst>
                                    <p:cond delay="0"/>
                                  </p:stCondLst>
                                  <p:childTnLst>
                                    <p:anim calcmode="discrete" valueType="str">
                                      <p:cBhvr>
                                        <p:cTn id="39" dur="1000" fill="hold"/>
                                        <p:tgtEl>
                                          <p:spTgt spid="481355"/>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2000" fill="hold" nodeType="clickEffect">
                                  <p:stCondLst>
                                    <p:cond delay="0"/>
                                  </p:stCondLst>
                                  <p:childTnLst>
                                    <p:anim calcmode="discrete" valueType="str">
                                      <p:cBhvr>
                                        <p:cTn id="43" dur="1000" fill="hold"/>
                                        <p:tgtEl>
                                          <p:spTgt spid="481356"/>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2000" fill="hold" nodeType="clickEffect">
                                  <p:stCondLst>
                                    <p:cond delay="0"/>
                                  </p:stCondLst>
                                  <p:childTnLst>
                                    <p:anim calcmode="discrete" valueType="str">
                                      <p:cBhvr>
                                        <p:cTn id="47" dur="1000" fill="hold"/>
                                        <p:tgtEl>
                                          <p:spTgt spid="4813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32520" y="2060796"/>
            <a:ext cx="439224"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b="1">
                <a:solidFill>
                  <a:srgbClr val="0000CC"/>
                </a:solidFill>
                <a:latin typeface="+mn-lt"/>
                <a:ea typeface="黑体" panose="02010609060101010101" pitchFamily="2" charset="-122"/>
              </a:rPr>
              <a:t>固</a:t>
            </a:r>
          </a:p>
          <a:p>
            <a:pPr defTabSz="762000" eaLnBrk="0" hangingPunct="0">
              <a:lnSpc>
                <a:spcPct val="90000"/>
              </a:lnSpc>
            </a:pPr>
            <a:r>
              <a:rPr kumimoji="1" lang="zh-CN" altLang="en-US" sz="2000" b="1">
                <a:solidFill>
                  <a:srgbClr val="0000CC"/>
                </a:solidFill>
                <a:latin typeface="+mn-lt"/>
                <a:ea typeface="黑体" panose="02010609060101010101" pitchFamily="2" charset="-122"/>
              </a:rPr>
              <a:t>定</a:t>
            </a:r>
          </a:p>
          <a:p>
            <a:pPr defTabSz="762000" eaLnBrk="0" hangingPunct="0">
              <a:lnSpc>
                <a:spcPct val="90000"/>
              </a:lnSpc>
            </a:pPr>
            <a:r>
              <a:rPr kumimoji="1" lang="zh-CN" altLang="en-US" sz="2000" b="1">
                <a:solidFill>
                  <a:srgbClr val="0000CC"/>
                </a:solidFill>
                <a:latin typeface="+mn-lt"/>
                <a:ea typeface="黑体" panose="02010609060101010101" pitchFamily="2" charset="-122"/>
              </a:rPr>
              <a:t>部</a:t>
            </a:r>
          </a:p>
          <a:p>
            <a:pPr defTabSz="762000" eaLnBrk="0" hangingPunct="0">
              <a:lnSpc>
                <a:spcPct val="90000"/>
              </a:lnSpc>
            </a:pPr>
            <a:r>
              <a:rPr kumimoji="1" lang="zh-CN" altLang="en-US" sz="2000" b="1">
                <a:solidFill>
                  <a:srgbClr val="0000CC"/>
                </a:solidFill>
                <a:latin typeface="+mn-lt"/>
                <a:ea typeface="黑体" panose="02010609060101010101" pitchFamily="2" charset="-122"/>
              </a:rPr>
              <a:t>分</a:t>
            </a:r>
          </a:p>
        </p:txBody>
      </p:sp>
      <p:sp>
        <p:nvSpPr>
          <p:cNvPr id="379958" name="Rectangle 54"/>
          <p:cNvSpPr>
            <a:spLocks noChangeArrowheads="1"/>
          </p:cNvSpPr>
          <p:nvPr/>
        </p:nvSpPr>
        <p:spPr bwMode="auto">
          <a:xfrm>
            <a:off x="507339" y="3716558"/>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可变</a:t>
            </a:r>
          </a:p>
          <a:p>
            <a:pPr defTabSz="762000" eaLnBrk="0" hangingPunct="0"/>
            <a:r>
              <a:rPr kumimoji="1" lang="zh-CN" altLang="en-US" sz="2000" b="1">
                <a:solidFill>
                  <a:srgbClr val="0000CC"/>
                </a:solidFill>
                <a:latin typeface="+mn-lt"/>
                <a:ea typeface="黑体" panose="02010609060101010101" pitchFamily="2" charset="-122"/>
              </a:rPr>
              <a:t>部分</a:t>
            </a:r>
          </a:p>
        </p:txBody>
      </p:sp>
      <p:sp>
        <p:nvSpPr>
          <p:cNvPr id="379912" name="Rectangle 8"/>
          <p:cNvSpPr>
            <a:spLocks noChangeArrowheads="1"/>
          </p:cNvSpPr>
          <p:nvPr/>
        </p:nvSpPr>
        <p:spPr bwMode="auto">
          <a:xfrm>
            <a:off x="3351875" y="1659159"/>
            <a:ext cx="2130821"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4" name="Rectangle 10"/>
          <p:cNvSpPr>
            <a:spLocks noChangeArrowheads="1"/>
          </p:cNvSpPr>
          <p:nvPr/>
        </p:nvSpPr>
        <p:spPr bwMode="auto">
          <a:xfrm>
            <a:off x="1231371" y="1649633"/>
            <a:ext cx="8519848"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5" name="Rectangle 11"/>
          <p:cNvSpPr>
            <a:spLocks noChangeArrowheads="1"/>
          </p:cNvSpPr>
          <p:nvPr/>
        </p:nvSpPr>
        <p:spPr bwMode="auto">
          <a:xfrm>
            <a:off x="1246850" y="4303933"/>
            <a:ext cx="8485452" cy="681038"/>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6" name="Line 12"/>
          <p:cNvSpPr>
            <a:spLocks noChangeShapeType="1"/>
          </p:cNvSpPr>
          <p:nvPr/>
        </p:nvSpPr>
        <p:spPr bwMode="auto">
          <a:xfrm>
            <a:off x="1226212" y="2100483"/>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7" name="Line 13"/>
          <p:cNvSpPr>
            <a:spLocks noChangeShapeType="1"/>
          </p:cNvSpPr>
          <p:nvPr/>
        </p:nvSpPr>
        <p:spPr bwMode="auto">
          <a:xfrm>
            <a:off x="1226212" y="254339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8" name="Line 14"/>
          <p:cNvSpPr>
            <a:spLocks noChangeShapeType="1"/>
          </p:cNvSpPr>
          <p:nvPr/>
        </p:nvSpPr>
        <p:spPr bwMode="auto">
          <a:xfrm>
            <a:off x="1226212" y="298789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19" name="Line 15"/>
          <p:cNvSpPr>
            <a:spLocks noChangeShapeType="1"/>
          </p:cNvSpPr>
          <p:nvPr/>
        </p:nvSpPr>
        <p:spPr bwMode="auto">
          <a:xfrm>
            <a:off x="1226212" y="342604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0" name="Line 16"/>
          <p:cNvSpPr>
            <a:spLocks noChangeShapeType="1"/>
          </p:cNvSpPr>
          <p:nvPr/>
        </p:nvSpPr>
        <p:spPr bwMode="auto">
          <a:xfrm>
            <a:off x="1226212" y="3870546"/>
            <a:ext cx="853532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1" name="Line 17"/>
          <p:cNvSpPr>
            <a:spLocks noChangeShapeType="1"/>
          </p:cNvSpPr>
          <p:nvPr/>
        </p:nvSpPr>
        <p:spPr bwMode="auto">
          <a:xfrm>
            <a:off x="2275285" y="165757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2" name="Line 18"/>
          <p:cNvSpPr>
            <a:spLocks noChangeShapeType="1"/>
          </p:cNvSpPr>
          <p:nvPr/>
        </p:nvSpPr>
        <p:spPr bwMode="auto">
          <a:xfrm>
            <a:off x="3341556" y="1657571"/>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3" name="Line 19"/>
          <p:cNvSpPr>
            <a:spLocks noChangeShapeType="1"/>
          </p:cNvSpPr>
          <p:nvPr/>
        </p:nvSpPr>
        <p:spPr bwMode="auto">
          <a:xfrm>
            <a:off x="3341556" y="2552921"/>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4" name="Line 20"/>
          <p:cNvSpPr>
            <a:spLocks noChangeShapeType="1"/>
          </p:cNvSpPr>
          <p:nvPr/>
        </p:nvSpPr>
        <p:spPr bwMode="auto">
          <a:xfrm>
            <a:off x="5479256" y="1657571"/>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5" name="Line 21"/>
          <p:cNvSpPr>
            <a:spLocks noChangeShapeType="1"/>
          </p:cNvSpPr>
          <p:nvPr/>
        </p:nvSpPr>
        <p:spPr bwMode="auto">
          <a:xfrm flipV="1">
            <a:off x="7615238" y="3865783"/>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6" name="Line 22"/>
          <p:cNvSpPr>
            <a:spLocks noChangeShapeType="1"/>
          </p:cNvSpPr>
          <p:nvPr/>
        </p:nvSpPr>
        <p:spPr bwMode="auto">
          <a:xfrm>
            <a:off x="6347752" y="2110008"/>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27" name="Rectangle 23"/>
          <p:cNvSpPr>
            <a:spLocks noChangeArrowheads="1"/>
          </p:cNvSpPr>
          <p:nvPr/>
        </p:nvSpPr>
        <p:spPr bwMode="auto">
          <a:xfrm>
            <a:off x="1169459" y="127022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379928" name="Rectangle 24"/>
          <p:cNvSpPr>
            <a:spLocks noChangeArrowheads="1"/>
          </p:cNvSpPr>
          <p:nvPr/>
        </p:nvSpPr>
        <p:spPr bwMode="auto">
          <a:xfrm>
            <a:off x="2182416" y="127022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379929" name="Rectangle 25"/>
          <p:cNvSpPr>
            <a:spLocks noChangeArrowheads="1"/>
          </p:cNvSpPr>
          <p:nvPr/>
        </p:nvSpPr>
        <p:spPr bwMode="auto">
          <a:xfrm>
            <a:off x="3260726" y="127022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379930" name="Rectangle 26"/>
          <p:cNvSpPr>
            <a:spLocks noChangeArrowheads="1"/>
          </p:cNvSpPr>
          <p:nvPr/>
        </p:nvSpPr>
        <p:spPr bwMode="auto">
          <a:xfrm>
            <a:off x="5374350" y="127022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379931" name="Rectangle 27"/>
          <p:cNvSpPr>
            <a:spLocks noChangeArrowheads="1"/>
          </p:cNvSpPr>
          <p:nvPr/>
        </p:nvSpPr>
        <p:spPr bwMode="auto">
          <a:xfrm>
            <a:off x="6237685" y="127022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19</a:t>
            </a:r>
          </a:p>
        </p:txBody>
      </p:sp>
      <p:sp>
        <p:nvSpPr>
          <p:cNvPr id="379932" name="Rectangle 28"/>
          <p:cNvSpPr>
            <a:spLocks noChangeArrowheads="1"/>
          </p:cNvSpPr>
          <p:nvPr/>
        </p:nvSpPr>
        <p:spPr bwMode="auto">
          <a:xfrm>
            <a:off x="7510331" y="127022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9933" name="Rectangle 29"/>
          <p:cNvSpPr>
            <a:spLocks noChangeArrowheads="1"/>
          </p:cNvSpPr>
          <p:nvPr/>
        </p:nvSpPr>
        <p:spPr bwMode="auto">
          <a:xfrm>
            <a:off x="9365986" y="127022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379934" name="Rectangle 30"/>
          <p:cNvSpPr>
            <a:spLocks noChangeArrowheads="1"/>
          </p:cNvSpPr>
          <p:nvPr/>
        </p:nvSpPr>
        <p:spPr bwMode="auto">
          <a:xfrm>
            <a:off x="1331120" y="1684558"/>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379935" name="Rectangle 31"/>
          <p:cNvSpPr>
            <a:spLocks noChangeArrowheads="1"/>
          </p:cNvSpPr>
          <p:nvPr/>
        </p:nvSpPr>
        <p:spPr bwMode="auto">
          <a:xfrm>
            <a:off x="5542889" y="216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标志</a:t>
            </a:r>
          </a:p>
        </p:txBody>
      </p:sp>
      <p:sp>
        <p:nvSpPr>
          <p:cNvPr id="379936" name="Rectangle 32"/>
          <p:cNvSpPr>
            <a:spLocks noChangeArrowheads="1"/>
          </p:cNvSpPr>
          <p:nvPr/>
        </p:nvSpPr>
        <p:spPr bwMode="auto">
          <a:xfrm>
            <a:off x="1544374" y="2565621"/>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生 存 时 间</a:t>
            </a:r>
          </a:p>
        </p:txBody>
      </p:sp>
      <p:sp>
        <p:nvSpPr>
          <p:cNvPr id="379937" name="Rectangle 33"/>
          <p:cNvSpPr>
            <a:spLocks noChangeArrowheads="1"/>
          </p:cNvSpPr>
          <p:nvPr/>
        </p:nvSpPr>
        <p:spPr bwMode="auto">
          <a:xfrm>
            <a:off x="3852334" y="2565621"/>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协    议</a:t>
            </a:r>
          </a:p>
        </p:txBody>
      </p:sp>
      <p:sp>
        <p:nvSpPr>
          <p:cNvPr id="379938" name="Rectangle 34"/>
          <p:cNvSpPr>
            <a:spLocks noChangeArrowheads="1"/>
          </p:cNvSpPr>
          <p:nvPr/>
        </p:nvSpPr>
        <p:spPr bwMode="auto">
          <a:xfrm>
            <a:off x="2784344" y="216080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识</a:t>
            </a:r>
          </a:p>
        </p:txBody>
      </p:sp>
      <p:sp>
        <p:nvSpPr>
          <p:cNvPr id="379939" name="Rectangle 35"/>
          <p:cNvSpPr>
            <a:spLocks noChangeArrowheads="1"/>
          </p:cNvSpPr>
          <p:nvPr/>
        </p:nvSpPr>
        <p:spPr bwMode="auto">
          <a:xfrm>
            <a:off x="3663157" y="1684558"/>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分 服 务</a:t>
            </a:r>
          </a:p>
        </p:txBody>
      </p:sp>
      <p:sp>
        <p:nvSpPr>
          <p:cNvPr id="379940" name="Rectangle 36"/>
          <p:cNvSpPr>
            <a:spLocks noChangeArrowheads="1"/>
          </p:cNvSpPr>
          <p:nvPr/>
        </p:nvSpPr>
        <p:spPr bwMode="auto">
          <a:xfrm>
            <a:off x="7049427" y="168455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总   长   度</a:t>
            </a:r>
          </a:p>
        </p:txBody>
      </p:sp>
      <p:sp>
        <p:nvSpPr>
          <p:cNvPr id="379941" name="Rectangle 37"/>
          <p:cNvSpPr>
            <a:spLocks noChangeArrowheads="1"/>
          </p:cNvSpPr>
          <p:nvPr/>
        </p:nvSpPr>
        <p:spPr bwMode="auto">
          <a:xfrm>
            <a:off x="7343511" y="216080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片   偏   移</a:t>
            </a:r>
          </a:p>
        </p:txBody>
      </p:sp>
      <p:sp>
        <p:nvSpPr>
          <p:cNvPr id="379942" name="Rectangle 38"/>
          <p:cNvSpPr>
            <a:spLocks noChangeArrowheads="1"/>
          </p:cNvSpPr>
          <p:nvPr/>
        </p:nvSpPr>
        <p:spPr bwMode="auto">
          <a:xfrm>
            <a:off x="8127736" y="389435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填    充</a:t>
            </a:r>
          </a:p>
        </p:txBody>
      </p:sp>
      <p:sp>
        <p:nvSpPr>
          <p:cNvPr id="379943" name="Rectangle 39"/>
          <p:cNvSpPr>
            <a:spLocks noChangeArrowheads="1"/>
          </p:cNvSpPr>
          <p:nvPr/>
        </p:nvSpPr>
        <p:spPr bwMode="auto">
          <a:xfrm>
            <a:off x="6419983" y="2565621"/>
            <a:ext cx="231954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   部   检   验   和</a:t>
            </a:r>
          </a:p>
        </p:txBody>
      </p:sp>
      <p:sp>
        <p:nvSpPr>
          <p:cNvPr id="379944" name="Rectangle 40"/>
          <p:cNvSpPr>
            <a:spLocks noChangeArrowheads="1"/>
          </p:cNvSpPr>
          <p:nvPr/>
        </p:nvSpPr>
        <p:spPr bwMode="auto">
          <a:xfrm>
            <a:off x="4784461" y="302440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源   地   址</a:t>
            </a:r>
          </a:p>
        </p:txBody>
      </p:sp>
      <p:sp>
        <p:nvSpPr>
          <p:cNvPr id="379945" name="Rectangle 41"/>
          <p:cNvSpPr>
            <a:spLocks noChangeArrowheads="1"/>
          </p:cNvSpPr>
          <p:nvPr/>
        </p:nvSpPr>
        <p:spPr bwMode="auto">
          <a:xfrm>
            <a:off x="4507575" y="3465733"/>
            <a:ext cx="1849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目   的   地   址</a:t>
            </a:r>
          </a:p>
        </p:txBody>
      </p:sp>
      <p:sp>
        <p:nvSpPr>
          <p:cNvPr id="379946" name="Rectangle 42"/>
          <p:cNvSpPr>
            <a:spLocks noChangeArrowheads="1"/>
          </p:cNvSpPr>
          <p:nvPr/>
        </p:nvSpPr>
        <p:spPr bwMode="auto">
          <a:xfrm>
            <a:off x="2414588" y="3894358"/>
            <a:ext cx="4174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solidFill>
                  <a:srgbClr val="C00000"/>
                </a:solidFill>
                <a:latin typeface="+mn-lt"/>
                <a:ea typeface="黑体" panose="02010609060101010101" pitchFamily="2" charset="-122"/>
              </a:rPr>
              <a:t>可   选   字   段  （长   度   可   变）</a:t>
            </a:r>
          </a:p>
        </p:txBody>
      </p:sp>
      <p:sp>
        <p:nvSpPr>
          <p:cNvPr id="379947" name="Rectangle 43"/>
          <p:cNvSpPr>
            <a:spLocks noChangeArrowheads="1"/>
          </p:cNvSpPr>
          <p:nvPr/>
        </p:nvSpPr>
        <p:spPr bwMode="auto">
          <a:xfrm>
            <a:off x="658681" y="125593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379948" name="Rectangle 44"/>
          <p:cNvSpPr>
            <a:spLocks noChangeArrowheads="1"/>
          </p:cNvSpPr>
          <p:nvPr/>
        </p:nvSpPr>
        <p:spPr bwMode="auto">
          <a:xfrm>
            <a:off x="2170378" y="166550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首部长度</a:t>
            </a:r>
          </a:p>
        </p:txBody>
      </p:sp>
      <p:grpSp>
        <p:nvGrpSpPr>
          <p:cNvPr id="379950" name="Group 46"/>
          <p:cNvGrpSpPr/>
          <p:nvPr/>
        </p:nvGrpSpPr>
        <p:grpSpPr bwMode="auto">
          <a:xfrm>
            <a:off x="1159140" y="4035646"/>
            <a:ext cx="14274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379954" name="Group 50"/>
          <p:cNvGrpSpPr/>
          <p:nvPr/>
        </p:nvGrpSpPr>
        <p:grpSpPr bwMode="auto">
          <a:xfrm>
            <a:off x="9682428" y="4045172"/>
            <a:ext cx="14274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379979" name="Rectangle 75"/>
          <p:cNvSpPr>
            <a:spLocks noChangeArrowheads="1"/>
          </p:cNvSpPr>
          <p:nvPr/>
        </p:nvSpPr>
        <p:spPr bwMode="auto">
          <a:xfrm>
            <a:off x="4129220" y="4437283"/>
            <a:ext cx="3150658"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数       据       部       分</a:t>
            </a:r>
          </a:p>
        </p:txBody>
      </p:sp>
      <p:grpSp>
        <p:nvGrpSpPr>
          <p:cNvPr id="379998" name="Group 94"/>
          <p:cNvGrpSpPr/>
          <p:nvPr/>
        </p:nvGrpSpPr>
        <p:grpSpPr bwMode="auto">
          <a:xfrm>
            <a:off x="265981" y="1628997"/>
            <a:ext cx="438547" cy="2663825"/>
            <a:chOff x="111" y="845"/>
            <a:chExt cx="255" cy="1678"/>
          </a:xfrm>
        </p:grpSpPr>
        <p:sp>
          <p:nvSpPr>
            <p:cNvPr id="379993" name="Line 89"/>
            <p:cNvSpPr>
              <a:spLocks noChangeShapeType="1"/>
            </p:cNvSpPr>
            <p:nvPr/>
          </p:nvSpPr>
          <p:spPr bwMode="auto">
            <a:xfrm>
              <a:off x="249" y="845"/>
              <a:ext cx="0" cy="1678"/>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9982" name="Rectangle 78"/>
            <p:cNvSpPr>
              <a:spLocks noChangeArrowheads="1"/>
            </p:cNvSpPr>
            <p:nvPr/>
          </p:nvSpPr>
          <p:spPr bwMode="auto">
            <a:xfrm>
              <a:off x="111" y="1389"/>
              <a:ext cx="255" cy="4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首</a:t>
              </a:r>
            </a:p>
            <a:p>
              <a:pPr defTabSz="762000" eaLnBrk="0" hangingPunct="0"/>
              <a:r>
                <a:rPr kumimoji="1" lang="zh-CN" altLang="en-US" sz="2000" b="1">
                  <a:solidFill>
                    <a:srgbClr val="0000CC"/>
                  </a:solidFill>
                  <a:latin typeface="+mn-lt"/>
                  <a:ea typeface="黑体" panose="02010609060101010101" pitchFamily="2" charset="-122"/>
                </a:rPr>
                <a:t>部</a:t>
              </a:r>
            </a:p>
          </p:txBody>
        </p:sp>
      </p:grpSp>
      <p:sp>
        <p:nvSpPr>
          <p:cNvPr id="380001" name="AutoShape 97"/>
          <p:cNvSpPr/>
          <p:nvPr/>
        </p:nvSpPr>
        <p:spPr bwMode="auto">
          <a:xfrm>
            <a:off x="998834" y="1700433"/>
            <a:ext cx="180579" cy="2160588"/>
          </a:xfrm>
          <a:prstGeom prst="leftBrace">
            <a:avLst>
              <a:gd name="adj1" fmla="val 108016"/>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0" name="Group 77"/>
          <p:cNvGrpSpPr/>
          <p:nvPr/>
        </p:nvGrpSpPr>
        <p:grpSpPr bwMode="auto">
          <a:xfrm>
            <a:off x="1209014" y="2995835"/>
            <a:ext cx="8521567" cy="2665413"/>
            <a:chOff x="703" y="1706"/>
            <a:chExt cx="4955" cy="1679"/>
          </a:xfrm>
        </p:grpSpPr>
        <p:sp>
          <p:nvSpPr>
            <p:cNvPr id="61" name="Text Box 74"/>
            <p:cNvSpPr txBox="1">
              <a:spLocks noChangeArrowheads="1"/>
            </p:cNvSpPr>
            <p:nvPr/>
          </p:nvSpPr>
          <p:spPr bwMode="auto">
            <a:xfrm>
              <a:off x="1175" y="3094"/>
              <a:ext cx="264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400" b="1">
                  <a:solidFill>
                    <a:srgbClr val="0000CC"/>
                  </a:solidFill>
                  <a:latin typeface="+mn-lt"/>
                  <a:ea typeface="黑体" panose="02010609060101010101" pitchFamily="2" charset="-122"/>
                </a:defRPr>
              </a:lvl1pPr>
            </a:lstStyle>
            <a:p>
              <a:r>
                <a:rPr lang="zh-CN" altLang="en-US" dirty="0"/>
                <a:t>源地址和目的地址都各占 </a:t>
              </a:r>
              <a:r>
                <a:rPr lang="en-US" altLang="zh-CN" dirty="0"/>
                <a:t>4 </a:t>
              </a:r>
              <a:r>
                <a:rPr lang="zh-CN" altLang="en-US" dirty="0"/>
                <a:t>字节</a:t>
              </a:r>
            </a:p>
          </p:txBody>
        </p:sp>
        <p:sp>
          <p:nvSpPr>
            <p:cNvPr id="62" name="Rectangle 75"/>
            <p:cNvSpPr>
              <a:spLocks noChangeArrowheads="1"/>
            </p:cNvSpPr>
            <p:nvPr/>
          </p:nvSpPr>
          <p:spPr bwMode="auto">
            <a:xfrm>
              <a:off x="703" y="1706"/>
              <a:ext cx="4955" cy="545"/>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标题 2"/>
          <p:cNvSpPr>
            <a:spLocks noGrp="1"/>
          </p:cNvSpPr>
          <p:nvPr>
            <p:ph type="title"/>
          </p:nvPr>
        </p:nvSpPr>
        <p:spPr/>
        <p:txBody>
          <a:bodyPr/>
          <a:lstStyle/>
          <a:p>
            <a:r>
              <a:rPr lang="en-US" altLang="zh-CN" sz="3600" dirty="0"/>
              <a:t>1.  IP </a:t>
            </a:r>
            <a:r>
              <a:rPr lang="zh-CN" altLang="en-US" sz="3600" dirty="0"/>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092" name="Rectangle 212"/>
          <p:cNvSpPr>
            <a:spLocks noGrp="1" noChangeArrowheads="1"/>
          </p:cNvSpPr>
          <p:nvPr>
            <p:ph type="title"/>
          </p:nvPr>
        </p:nvSpPr>
        <p:spPr/>
        <p:txBody>
          <a:bodyPr/>
          <a:lstStyle/>
          <a:p>
            <a:r>
              <a:rPr lang="en-US" altLang="zh-CN" dirty="0"/>
              <a:t>2.  IP </a:t>
            </a:r>
            <a:r>
              <a:rPr lang="zh-CN" altLang="en-US" dirty="0"/>
              <a:t>数据报首部的可变部分 </a:t>
            </a:r>
          </a:p>
        </p:txBody>
      </p:sp>
      <p:sp>
        <p:nvSpPr>
          <p:cNvPr id="251093" name="Rectangle 213"/>
          <p:cNvSpPr>
            <a:spLocks noGrp="1" noChangeArrowheads="1"/>
          </p:cNvSpPr>
          <p:nvPr>
            <p:ph idx="1"/>
          </p:nvPr>
        </p:nvSpPr>
        <p:spPr/>
        <p:txBody>
          <a:bodyPr/>
          <a:lstStyle/>
          <a:p>
            <a:pPr algn="just">
              <a:lnSpc>
                <a:spcPct val="100000"/>
              </a:lnSpc>
            </a:pPr>
            <a:r>
              <a:rPr lang="en-US" altLang="zh-CN" dirty="0"/>
              <a:t>IP </a:t>
            </a:r>
            <a:r>
              <a:rPr lang="zh-CN" altLang="en-US" dirty="0"/>
              <a:t>首部的可变部分就是一个选项字段，用来支持排错、测量以及安全等措施，内容很丰富。</a:t>
            </a:r>
          </a:p>
          <a:p>
            <a:pPr algn="just">
              <a:lnSpc>
                <a:spcPct val="100000"/>
              </a:lnSpc>
            </a:pPr>
            <a:r>
              <a:rPr lang="zh-CN" altLang="en-US" dirty="0"/>
              <a:t>选项字段的长度可变，</a:t>
            </a:r>
            <a:r>
              <a:rPr lang="zh-CN" altLang="en-US" dirty="0">
                <a:solidFill>
                  <a:srgbClr val="FF0000"/>
                </a:solidFill>
              </a:rPr>
              <a:t>从 </a:t>
            </a:r>
            <a:r>
              <a:rPr lang="en-US" altLang="zh-CN" dirty="0">
                <a:solidFill>
                  <a:srgbClr val="FF0000"/>
                </a:solidFill>
              </a:rPr>
              <a:t>1 </a:t>
            </a:r>
            <a:r>
              <a:rPr lang="zh-CN" altLang="en-US" dirty="0">
                <a:solidFill>
                  <a:srgbClr val="FF0000"/>
                </a:solidFill>
              </a:rPr>
              <a:t>个字节到 </a:t>
            </a:r>
            <a:r>
              <a:rPr lang="en-US" altLang="zh-CN" dirty="0">
                <a:solidFill>
                  <a:srgbClr val="FF0000"/>
                </a:solidFill>
              </a:rPr>
              <a:t>40 </a:t>
            </a:r>
            <a:r>
              <a:rPr lang="zh-CN" altLang="en-US" dirty="0">
                <a:solidFill>
                  <a:srgbClr val="FF0000"/>
                </a:solidFill>
              </a:rPr>
              <a:t>个字节不等，</a:t>
            </a:r>
            <a:r>
              <a:rPr lang="zh-CN" altLang="en-US" dirty="0"/>
              <a:t>取决于所选择的项目。</a:t>
            </a:r>
          </a:p>
          <a:p>
            <a:pPr algn="just">
              <a:lnSpc>
                <a:spcPct val="100000"/>
              </a:lnSpc>
            </a:pPr>
            <a:r>
              <a:rPr lang="zh-CN" altLang="en-US" dirty="0"/>
              <a:t>增加首部的可变部分是为了增加 </a:t>
            </a:r>
            <a:r>
              <a:rPr lang="en-US" altLang="zh-CN" dirty="0"/>
              <a:t>IP </a:t>
            </a:r>
            <a:r>
              <a:rPr lang="zh-CN" altLang="en-US" dirty="0"/>
              <a:t>数据报的功能，但这同时也使得 </a:t>
            </a:r>
            <a:r>
              <a:rPr lang="en-US" altLang="zh-CN" dirty="0"/>
              <a:t>IP </a:t>
            </a:r>
            <a:r>
              <a:rPr lang="zh-CN" altLang="en-US" dirty="0"/>
              <a:t>数据报的首部长度成为可变的。这就增加了每一个路由器处理数据报的开销。</a:t>
            </a:r>
          </a:p>
          <a:p>
            <a:pPr algn="just">
              <a:lnSpc>
                <a:spcPct val="100000"/>
              </a:lnSpc>
            </a:pPr>
            <a:r>
              <a:rPr lang="zh-CN" altLang="en-US" dirty="0">
                <a:solidFill>
                  <a:srgbClr val="0000FF"/>
                </a:solidFill>
              </a:rPr>
              <a:t>实际上这些选项很少被使用</a:t>
            </a:r>
            <a:r>
              <a:rPr lang="zh-CN" altLang="en-US" dirty="0" smtClean="0">
                <a:solidFill>
                  <a:srgbClr val="0000FF"/>
                </a:solidFill>
              </a:rPr>
              <a:t>。</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09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10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10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09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以下关于</a:t>
            </a:r>
            <a:r>
              <a:rPr lang="en-US" altLang="zh-CN" sz="2800" dirty="0"/>
              <a:t>IP</a:t>
            </a:r>
            <a:r>
              <a:rPr lang="zh-CN" altLang="en-US" sz="2800" dirty="0"/>
              <a:t>分组结构的描述中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smtClean="0"/>
              <a:t>IPv4</a:t>
            </a:r>
            <a:r>
              <a:rPr lang="zh-CN" altLang="en-US" sz="2800" dirty="0"/>
              <a:t>分组头的长度是可变的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协议字段表示</a:t>
            </a:r>
            <a:r>
              <a:rPr lang="en-US" altLang="zh-CN" sz="2800" dirty="0"/>
              <a:t>IP</a:t>
            </a:r>
            <a:r>
              <a:rPr lang="zh-CN" altLang="en-US" sz="2800" dirty="0"/>
              <a:t>的版本</a:t>
            </a:r>
            <a:r>
              <a:rPr lang="en-US" altLang="zh-CN" sz="2800" dirty="0"/>
              <a:t>,</a:t>
            </a:r>
            <a:r>
              <a:rPr lang="zh-CN" altLang="en-US" sz="2800" dirty="0"/>
              <a:t>值为</a:t>
            </a:r>
            <a:r>
              <a:rPr lang="en-US" altLang="zh-CN" sz="2800" dirty="0"/>
              <a:t>4</a:t>
            </a:r>
            <a:r>
              <a:rPr lang="zh-CN" altLang="en-US" sz="2800" dirty="0"/>
              <a:t>表示</a:t>
            </a:r>
            <a:r>
              <a:rPr lang="en-US" altLang="zh-CN" sz="2800" dirty="0"/>
              <a:t>IPv4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分组头长度字段以</a:t>
            </a:r>
            <a:r>
              <a:rPr lang="en-US" altLang="zh-CN" sz="2800" dirty="0"/>
              <a:t>4B</a:t>
            </a:r>
            <a:r>
              <a:rPr lang="zh-CN" altLang="en-US" sz="2800" dirty="0"/>
              <a:t>为单位</a:t>
            </a:r>
            <a:r>
              <a:rPr lang="en-US" altLang="zh-CN" sz="2800" dirty="0"/>
              <a:t>,</a:t>
            </a:r>
            <a:r>
              <a:rPr lang="zh-CN" altLang="en-US" sz="2800" dirty="0"/>
              <a:t>总长度字段以字节为单位</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450358"/>
            <a:ext cx="6934200" cy="642938"/>
          </a:xfrm>
          <a:prstGeom prst="rect">
            <a:avLst/>
          </a:prstGeom>
          <a:noFill/>
        </p:spPr>
        <p:txBody>
          <a:bodyPr vert="horz" rtlCol="0" anchor="ctr" anchorCtr="0">
            <a:noAutofit/>
          </a:bodyPr>
          <a:lstStyle/>
          <a:p>
            <a:r>
              <a:rPr lang="zh-CN" altLang="en-US" sz="2800" dirty="0"/>
              <a:t>生存时间字段值表示一个分组可以经过的最多的跳数</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7102467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2560" y="1772816"/>
            <a:ext cx="8125749" cy="520206"/>
          </a:xfrm>
          <a:prstGeom prst="rect">
            <a:avLst/>
          </a:prstGeom>
        </p:spPr>
      </p:pic>
    </p:spTree>
    <p:extLst>
      <p:ext uri="{BB962C8B-B14F-4D97-AF65-F5344CB8AC3E}">
        <p14:creationId xmlns:p14="http://schemas.microsoft.com/office/powerpoint/2010/main" val="311127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smtClean="0"/>
              <a:t>IPv4</a:t>
            </a:r>
            <a:r>
              <a:rPr lang="zh-CN" altLang="en-US" sz="2800" dirty="0"/>
              <a:t>分组首部中有两个有关长度的字段</a:t>
            </a:r>
            <a:r>
              <a:rPr lang="en-US" altLang="zh-CN" sz="2800" dirty="0"/>
              <a:t>:</a:t>
            </a:r>
            <a:r>
              <a:rPr lang="zh-CN" altLang="en-US" sz="2800" dirty="0"/>
              <a:t>首部长度和总长度</a:t>
            </a:r>
            <a:r>
              <a:rPr lang="en-US" altLang="zh-CN" sz="2800" dirty="0"/>
              <a:t>,</a:t>
            </a:r>
            <a:r>
              <a:rPr lang="zh-CN" altLang="en-US" sz="2800" dirty="0"/>
              <a:t>其中</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首部长度字段和总长度字段以 </a:t>
            </a:r>
            <a:r>
              <a:rPr lang="en-US" altLang="zh-CN" sz="2800" dirty="0"/>
              <a:t>8bit </a:t>
            </a:r>
            <a:r>
              <a:rPr lang="zh-CN" altLang="en-US" sz="2800" dirty="0"/>
              <a:t>为计数单位</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首部长度字段以 </a:t>
            </a:r>
            <a:r>
              <a:rPr lang="en-US" altLang="zh-CN" sz="2800" dirty="0"/>
              <a:t>8bit </a:t>
            </a:r>
            <a:r>
              <a:rPr lang="zh-CN" altLang="en-US" sz="2800" dirty="0"/>
              <a:t>为计数单位</a:t>
            </a:r>
            <a:r>
              <a:rPr lang="en-US" altLang="zh-CN" sz="2800" dirty="0"/>
              <a:t>,</a:t>
            </a:r>
            <a:r>
              <a:rPr lang="zh-CN" altLang="en-US" sz="2800" dirty="0"/>
              <a:t>总长度字段以 </a:t>
            </a:r>
            <a:r>
              <a:rPr lang="en-US" altLang="zh-CN" sz="2800" dirty="0"/>
              <a:t>32bit </a:t>
            </a:r>
            <a:r>
              <a:rPr lang="zh-CN" altLang="en-US" sz="2800" dirty="0"/>
              <a:t>为计数单位</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首部长度字段以</a:t>
            </a:r>
            <a:r>
              <a:rPr lang="en-US" altLang="zh-CN" sz="2800" dirty="0"/>
              <a:t>32bit </a:t>
            </a:r>
            <a:r>
              <a:rPr lang="zh-CN" altLang="en-US" sz="2800" dirty="0"/>
              <a:t>为计数单位</a:t>
            </a:r>
            <a:r>
              <a:rPr lang="en-US" altLang="zh-CN" sz="2800" dirty="0"/>
              <a:t>,</a:t>
            </a:r>
            <a:r>
              <a:rPr lang="zh-CN" altLang="en-US" sz="2800" dirty="0"/>
              <a:t>总长度字段以 </a:t>
            </a:r>
            <a:r>
              <a:rPr lang="en-US" altLang="zh-CN" sz="2800" dirty="0"/>
              <a:t>8bit </a:t>
            </a:r>
            <a:r>
              <a:rPr lang="zh-CN" altLang="en-US" sz="2800" dirty="0"/>
              <a:t>为计数单位</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首部长度字段和总长度字段都以 </a:t>
            </a:r>
            <a:r>
              <a:rPr lang="en-US" altLang="zh-CN" sz="2800" dirty="0"/>
              <a:t>32bit </a:t>
            </a:r>
            <a:r>
              <a:rPr lang="zh-CN" altLang="en-US" sz="2800" dirty="0"/>
              <a:t>为计数单位</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4641019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4488" y="1628800"/>
            <a:ext cx="9271373" cy="1246442"/>
          </a:xfrm>
          <a:prstGeom prst="rect">
            <a:avLst/>
          </a:prstGeom>
        </p:spPr>
      </p:pic>
    </p:spTree>
    <p:extLst>
      <p:ext uri="{BB962C8B-B14F-4D97-AF65-F5344CB8AC3E}">
        <p14:creationId xmlns:p14="http://schemas.microsoft.com/office/powerpoint/2010/main" val="12525567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a:t>IP</a:t>
            </a:r>
            <a:r>
              <a:rPr lang="zh-CN" altLang="en-US" sz="2800" dirty="0"/>
              <a:t>分组中的检验字段检查范围是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整个</a:t>
            </a:r>
            <a:r>
              <a:rPr lang="en-US" altLang="zh-CN" sz="2800" dirty="0"/>
              <a:t>IP</a:t>
            </a:r>
            <a:r>
              <a:rPr lang="zh-CN" altLang="en-US" sz="2800" dirty="0"/>
              <a:t>分组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仅检查分组首部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仅检查数据部分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以上皆检查</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p:cNvPicPr>
            <a:picLocks noChangeAspect="1"/>
          </p:cNvPicPr>
          <p:nvPr/>
        </p:nvPicPr>
        <p:blipFill>
          <a:blip r:embed="rId19"/>
          <a:stretch>
            <a:fillRect/>
          </a:stretch>
        </p:blipFill>
        <p:spPr>
          <a:xfrm>
            <a:off x="4408196" y="2638220"/>
            <a:ext cx="5277676" cy="212136"/>
          </a:xfrm>
          <a:prstGeom prst="rect">
            <a:avLst/>
          </a:prstGeom>
        </p:spPr>
      </p:pic>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373314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76536" y="2708920"/>
            <a:ext cx="8742480" cy="606500"/>
          </a:xfrm>
          <a:prstGeom prst="rect">
            <a:avLst/>
          </a:prstGeom>
        </p:spPr>
      </p:pic>
      <p:sp>
        <p:nvSpPr>
          <p:cNvPr id="3" name="矩形 2"/>
          <p:cNvSpPr/>
          <p:nvPr/>
        </p:nvSpPr>
        <p:spPr>
          <a:xfrm>
            <a:off x="1151332" y="3356992"/>
            <a:ext cx="7992888" cy="338554"/>
          </a:xfrm>
          <a:prstGeom prst="rect">
            <a:avLst/>
          </a:prstGeom>
        </p:spPr>
        <p:txBody>
          <a:bodyPr wrap="square">
            <a:spAutoFit/>
          </a:bodyPr>
          <a:lstStyle/>
          <a:p>
            <a:r>
              <a:rPr lang="zh-CN" altLang="en-US" sz="1600" b="1" dirty="0">
                <a:solidFill>
                  <a:srgbClr val="333333"/>
                </a:solidFill>
                <a:latin typeface="Century Schoolbook" panose="02040604050505020304" pitchFamily="18" charset="0"/>
              </a:rPr>
              <a:t>互联网可以由多个异构网络互联组成。用来连接异构网络的设备是路由器。</a:t>
            </a:r>
          </a:p>
        </p:txBody>
      </p:sp>
    </p:spTree>
    <p:extLst>
      <p:ext uri="{BB962C8B-B14F-4D97-AF65-F5344CB8AC3E}">
        <p14:creationId xmlns:p14="http://schemas.microsoft.com/office/powerpoint/2010/main" val="3801774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8138864" cy="2143125"/>
          </a:xfrm>
          <a:prstGeom prst="rect">
            <a:avLst/>
          </a:prstGeom>
          <a:noFill/>
        </p:spPr>
        <p:txBody>
          <a:bodyPr vert="horz" wrap="square" rtlCol="0" anchor="ctr" anchorCtr="0">
            <a:noAutofit/>
          </a:bodyPr>
          <a:lstStyle/>
          <a:p>
            <a:pPr latinLnBrk="1"/>
            <a:r>
              <a:rPr lang="zh-CN" altLang="en-US" sz="2800" dirty="0"/>
              <a:t>如果 </a:t>
            </a:r>
            <a:r>
              <a:rPr lang="en-US" altLang="zh-CN" sz="2800" dirty="0"/>
              <a:t>IPv4 </a:t>
            </a:r>
            <a:r>
              <a:rPr lang="zh-CN" altLang="en-US" sz="2800" dirty="0"/>
              <a:t>的分组太大</a:t>
            </a:r>
            <a:r>
              <a:rPr lang="en-US" altLang="zh-CN" sz="2800" dirty="0"/>
              <a:t>,</a:t>
            </a:r>
            <a:r>
              <a:rPr lang="zh-CN" altLang="en-US" sz="2800" dirty="0"/>
              <a:t>会在传输中被分片</a:t>
            </a:r>
            <a:r>
              <a:rPr lang="en-US" altLang="zh-CN" sz="2800" dirty="0"/>
              <a:t>,</a:t>
            </a:r>
            <a:r>
              <a:rPr lang="zh-CN" altLang="en-US" sz="2800" dirty="0"/>
              <a:t>那么在</a:t>
            </a:r>
            <a:r>
              <a:rPr lang="en-US" altLang="zh-CN" sz="2800" dirty="0"/>
              <a:t>()</a:t>
            </a:r>
            <a:r>
              <a:rPr lang="zh-CN" altLang="en-US" sz="2800" dirty="0"/>
              <a:t>将对分片后的</a:t>
            </a:r>
            <a:r>
              <a:rPr lang="zh-CN" altLang="en-US" sz="2800" dirty="0" smtClean="0"/>
              <a:t>数据报</a:t>
            </a:r>
            <a:r>
              <a:rPr lang="zh-CN" altLang="en-US" sz="2800" dirty="0"/>
              <a:t>重组。</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中间路由器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下一跳路由器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核心路由器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目的主机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0031311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8066856" cy="2143125"/>
          </a:xfrm>
          <a:prstGeom prst="rect">
            <a:avLst/>
          </a:prstGeom>
          <a:noFill/>
        </p:spPr>
        <p:txBody>
          <a:bodyPr vert="horz" wrap="square" rtlCol="0" anchor="ctr" anchorCtr="0">
            <a:noAutofit/>
          </a:bodyPr>
          <a:lstStyle/>
          <a:p>
            <a:r>
              <a:rPr lang="zh-CN" altLang="en-US" sz="2800" dirty="0"/>
              <a:t>在</a:t>
            </a:r>
            <a:r>
              <a:rPr lang="en-US" altLang="zh-CN" sz="2800" dirty="0"/>
              <a:t>IP</a:t>
            </a:r>
            <a:r>
              <a:rPr lang="zh-CN" altLang="en-US" sz="2800" dirty="0"/>
              <a:t>首部的字段中</a:t>
            </a:r>
            <a:r>
              <a:rPr lang="en-US" altLang="zh-CN" sz="2800" dirty="0"/>
              <a:t>,</a:t>
            </a:r>
            <a:r>
              <a:rPr lang="zh-CN" altLang="en-US" sz="2800" dirty="0"/>
              <a:t>与分片和重组无关的字段是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总长度</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标识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标志</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片偏移</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9600980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08584" y="1772816"/>
            <a:ext cx="6935977" cy="493252"/>
          </a:xfrm>
          <a:prstGeom prst="rect">
            <a:avLst/>
          </a:prstGeom>
        </p:spPr>
      </p:pic>
      <p:pic>
        <p:nvPicPr>
          <p:cNvPr id="3" name="图片 2"/>
          <p:cNvPicPr>
            <a:picLocks noChangeAspect="1"/>
          </p:cNvPicPr>
          <p:nvPr/>
        </p:nvPicPr>
        <p:blipFill>
          <a:blip r:embed="rId3"/>
          <a:stretch>
            <a:fillRect/>
          </a:stretch>
        </p:blipFill>
        <p:spPr>
          <a:xfrm>
            <a:off x="1136576" y="2204864"/>
            <a:ext cx="4403097" cy="308089"/>
          </a:xfrm>
          <a:prstGeom prst="rect">
            <a:avLst/>
          </a:prstGeom>
        </p:spPr>
      </p:pic>
    </p:spTree>
    <p:extLst>
      <p:ext uri="{BB962C8B-B14F-4D97-AF65-F5344CB8AC3E}">
        <p14:creationId xmlns:p14="http://schemas.microsoft.com/office/powerpoint/2010/main" val="21495384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8570912" cy="2143125"/>
          </a:xfrm>
          <a:prstGeom prst="rect">
            <a:avLst/>
          </a:prstGeom>
          <a:noFill/>
        </p:spPr>
        <p:txBody>
          <a:bodyPr vert="horz" wrap="square" rtlCol="0" anchor="ctr" anchorCtr="0">
            <a:noAutofit/>
          </a:bodyPr>
          <a:lstStyle/>
          <a:p>
            <a:r>
              <a:rPr lang="zh-CN" altLang="en-US" sz="2800" dirty="0"/>
              <a:t>以下关于</a:t>
            </a:r>
            <a:r>
              <a:rPr lang="en-US" altLang="zh-CN" sz="2800" dirty="0"/>
              <a:t>IP</a:t>
            </a:r>
            <a:r>
              <a:rPr lang="zh-CN" altLang="en-US" sz="2800" dirty="0"/>
              <a:t>分组的分片与组装的描述中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IP</a:t>
            </a:r>
            <a:r>
              <a:rPr lang="zh-CN" altLang="en-US" sz="2800" dirty="0"/>
              <a:t>分组头中与分片和组装相关的字段是</a:t>
            </a:r>
            <a:r>
              <a:rPr lang="en-US" altLang="zh-CN" sz="2800" dirty="0"/>
              <a:t>:</a:t>
            </a:r>
            <a:r>
              <a:rPr lang="zh-CN" altLang="en-US" sz="2800" dirty="0"/>
              <a:t>标识、标志与片偏移</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smtClean="0"/>
              <a:t>IP</a:t>
            </a:r>
            <a:r>
              <a:rPr lang="zh-CN" altLang="en-US" sz="2800" dirty="0"/>
              <a:t>分组规定的最大长度为</a:t>
            </a:r>
            <a:r>
              <a:rPr lang="en-US" altLang="zh-CN" sz="2800" dirty="0"/>
              <a:t>65535B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以太网的</a:t>
            </a:r>
            <a:r>
              <a:rPr lang="en-US" altLang="zh-CN" sz="2800" dirty="0"/>
              <a:t>MTU</a:t>
            </a:r>
            <a:r>
              <a:rPr lang="zh-CN" altLang="en-US" sz="2800" dirty="0"/>
              <a:t>为</a:t>
            </a:r>
            <a:r>
              <a:rPr lang="en-US" altLang="zh-CN" sz="2800" dirty="0"/>
              <a:t>1500B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片偏移的单位是</a:t>
            </a:r>
            <a:r>
              <a:rPr lang="en-US" altLang="zh-CN" sz="2800" dirty="0"/>
              <a:t>4B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p:cNvPicPr>
            <a:picLocks noChangeAspect="1"/>
          </p:cNvPicPr>
          <p:nvPr/>
        </p:nvPicPr>
        <p:blipFill>
          <a:blip r:embed="rId19"/>
          <a:stretch>
            <a:fillRect/>
          </a:stretch>
        </p:blipFill>
        <p:spPr>
          <a:xfrm>
            <a:off x="3313272" y="4266022"/>
            <a:ext cx="6248240" cy="254770"/>
          </a:xfrm>
          <a:prstGeom prst="rect">
            <a:avLst/>
          </a:prstGeom>
        </p:spPr>
      </p:pic>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8636947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8498904" cy="2143125"/>
          </a:xfrm>
          <a:prstGeom prst="rect">
            <a:avLst/>
          </a:prstGeom>
          <a:noFill/>
        </p:spPr>
        <p:txBody>
          <a:bodyPr vert="horz" wrap="square" rtlCol="0" anchor="ctr" anchorCtr="0">
            <a:noAutofit/>
          </a:bodyPr>
          <a:lstStyle/>
          <a:p>
            <a:r>
              <a:rPr lang="zh-CN" altLang="en-US" sz="2800" dirty="0"/>
              <a:t>以下关于</a:t>
            </a:r>
            <a:r>
              <a:rPr lang="en-US" altLang="zh-CN" sz="2800" dirty="0"/>
              <a:t>IP</a:t>
            </a:r>
            <a:r>
              <a:rPr lang="zh-CN" altLang="en-US" sz="2800" dirty="0"/>
              <a:t>分组分片基本方法的描述中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7148264" cy="642938"/>
          </a:xfrm>
          <a:prstGeom prst="rect">
            <a:avLst/>
          </a:prstGeom>
          <a:noFill/>
        </p:spPr>
        <p:txBody>
          <a:bodyPr vert="horz" rtlCol="0" anchor="ctr" anchorCtr="0">
            <a:noAutofit/>
          </a:bodyPr>
          <a:lstStyle/>
          <a:p>
            <a:r>
              <a:rPr lang="en-US" altLang="zh-CN" sz="2800" dirty="0"/>
              <a:t>IP</a:t>
            </a:r>
            <a:r>
              <a:rPr lang="zh-CN" altLang="en-US" sz="2800" dirty="0"/>
              <a:t>分组长度大于</a:t>
            </a:r>
            <a:r>
              <a:rPr lang="en-US" altLang="zh-CN" sz="2800" dirty="0"/>
              <a:t>MTU</a:t>
            </a:r>
            <a:r>
              <a:rPr lang="zh-CN" altLang="en-US" sz="2800" dirty="0"/>
              <a:t>时</a:t>
            </a:r>
            <a:r>
              <a:rPr lang="en-US" altLang="zh-CN" sz="2800" dirty="0"/>
              <a:t>,</a:t>
            </a:r>
            <a:r>
              <a:rPr lang="zh-CN" altLang="en-US" sz="2800" dirty="0"/>
              <a:t>就必须对其进行分片</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smtClean="0"/>
              <a:t>DF=1</a:t>
            </a:r>
            <a:r>
              <a:rPr lang="en-US" altLang="zh-CN" sz="2800" dirty="0"/>
              <a:t>,</a:t>
            </a:r>
            <a:r>
              <a:rPr lang="zh-CN" altLang="en-US" sz="2800" dirty="0"/>
              <a:t>分组的长度又超过</a:t>
            </a:r>
            <a:r>
              <a:rPr lang="en-US" altLang="zh-CN" sz="2800" dirty="0"/>
              <a:t>MTU</a:t>
            </a:r>
            <a:r>
              <a:rPr lang="zh-CN" altLang="en-US" sz="2800" dirty="0"/>
              <a:t>时</a:t>
            </a:r>
            <a:r>
              <a:rPr lang="en-US" altLang="zh-CN" sz="2800" dirty="0"/>
              <a:t>,</a:t>
            </a:r>
            <a:r>
              <a:rPr lang="zh-CN" altLang="en-US" sz="2800" dirty="0"/>
              <a:t>则丢弃该分组</a:t>
            </a:r>
            <a:r>
              <a:rPr lang="en-US" altLang="zh-CN" sz="2800" dirty="0"/>
              <a:t>,</a:t>
            </a:r>
            <a:r>
              <a:rPr lang="zh-CN" altLang="en-US" sz="2800" dirty="0"/>
              <a:t>不需要向源主机报告</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86262"/>
            <a:ext cx="6934200" cy="642938"/>
          </a:xfrm>
          <a:prstGeom prst="rect">
            <a:avLst/>
          </a:prstGeom>
          <a:noFill/>
        </p:spPr>
        <p:txBody>
          <a:bodyPr vert="horz" rtlCol="0" anchor="ctr" anchorCtr="0">
            <a:noAutofit/>
          </a:bodyPr>
          <a:lstStyle/>
          <a:p>
            <a:r>
              <a:rPr lang="zh-CN" altLang="en-US" sz="2800" dirty="0"/>
              <a:t>分片的</a:t>
            </a:r>
            <a:r>
              <a:rPr lang="en-US" altLang="zh-CN" sz="2800" dirty="0"/>
              <a:t>MF</a:t>
            </a:r>
            <a:r>
              <a:rPr lang="zh-CN" altLang="en-US" sz="2800" dirty="0"/>
              <a:t>值为</a:t>
            </a:r>
            <a:r>
              <a:rPr lang="en-US" altLang="zh-CN" sz="2800" dirty="0"/>
              <a:t>1</a:t>
            </a:r>
            <a:r>
              <a:rPr lang="zh-CN" altLang="en-US" sz="2800" dirty="0"/>
              <a:t>表示接收到的分片不是最后一个分片</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594374"/>
            <a:ext cx="6934200" cy="642938"/>
          </a:xfrm>
          <a:prstGeom prst="rect">
            <a:avLst/>
          </a:prstGeom>
          <a:noFill/>
        </p:spPr>
        <p:txBody>
          <a:bodyPr vert="horz" rtlCol="0" anchor="ctr" anchorCtr="0">
            <a:noAutofit/>
          </a:bodyPr>
          <a:lstStyle/>
          <a:p>
            <a:pPr latinLnBrk="1"/>
            <a:r>
              <a:rPr lang="zh-CN" altLang="en-US" sz="2800" dirty="0"/>
              <a:t>属于同一原始</a:t>
            </a:r>
            <a:r>
              <a:rPr lang="en-US" altLang="zh-CN" sz="2800" dirty="0"/>
              <a:t>IP</a:t>
            </a:r>
            <a:r>
              <a:rPr lang="zh-CN" altLang="en-US" sz="2800" dirty="0"/>
              <a:t>分组的分片具有相同的</a:t>
            </a:r>
            <a:r>
              <a:rPr lang="zh-CN" altLang="en-US" sz="2800" dirty="0" smtClean="0"/>
              <a:t>标识</a:t>
            </a:r>
            <a:endParaRPr lang="zh-CN" altLang="en-US" sz="2800" dirty="0"/>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005402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36576" y="2348880"/>
            <a:ext cx="8226780" cy="585079"/>
          </a:xfrm>
          <a:prstGeom prst="rect">
            <a:avLst/>
          </a:prstGeom>
        </p:spPr>
      </p:pic>
    </p:spTree>
    <p:extLst>
      <p:ext uri="{BB962C8B-B14F-4D97-AF65-F5344CB8AC3E}">
        <p14:creationId xmlns:p14="http://schemas.microsoft.com/office/powerpoint/2010/main" val="8967788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8282880" cy="2143125"/>
          </a:xfrm>
          <a:prstGeom prst="rect">
            <a:avLst/>
          </a:prstGeom>
          <a:noFill/>
        </p:spPr>
        <p:txBody>
          <a:bodyPr vert="horz" wrap="square" rtlCol="0" anchor="ctr" anchorCtr="0">
            <a:noAutofit/>
          </a:bodyPr>
          <a:lstStyle/>
          <a:p>
            <a:r>
              <a:rPr lang="zh-CN" altLang="en-US" sz="2800" dirty="0"/>
              <a:t>下列对</a:t>
            </a:r>
            <a:r>
              <a:rPr lang="en-US" altLang="zh-CN" sz="2800" dirty="0"/>
              <a:t>IP</a:t>
            </a:r>
            <a:r>
              <a:rPr lang="zh-CN" altLang="en-US" sz="2800" dirty="0"/>
              <a:t>分组的分片和重组的描述中</a:t>
            </a:r>
            <a:r>
              <a:rPr lang="en-US" altLang="zh-CN" sz="2800" dirty="0"/>
              <a:t>,</a:t>
            </a:r>
            <a:r>
              <a:rPr lang="zh-CN" altLang="en-US" sz="2800" dirty="0"/>
              <a:t>正确的是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000" dirty="0"/>
              <a:t>IP</a:t>
            </a:r>
            <a:r>
              <a:rPr lang="zh-CN" altLang="en-US" sz="2000" dirty="0"/>
              <a:t>分组可以被源主机分片</a:t>
            </a:r>
            <a:r>
              <a:rPr lang="en-US" altLang="zh-CN" sz="2000" dirty="0"/>
              <a:t>,</a:t>
            </a:r>
            <a:r>
              <a:rPr lang="zh-CN" altLang="en-US" sz="2000" dirty="0"/>
              <a:t>并在中间路由器进行重组</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000" dirty="0"/>
              <a:t>IP</a:t>
            </a:r>
            <a:r>
              <a:rPr lang="zh-CN" altLang="en-US" sz="2000" dirty="0"/>
              <a:t>分组可以被路径中的路由器分片</a:t>
            </a:r>
            <a:r>
              <a:rPr lang="en-US" altLang="zh-CN" sz="2000" dirty="0"/>
              <a:t>,</a:t>
            </a:r>
            <a:r>
              <a:rPr lang="zh-CN" altLang="en-US" sz="2000" dirty="0"/>
              <a:t>并在目的主机进行重组</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000" dirty="0"/>
              <a:t>IP</a:t>
            </a:r>
            <a:r>
              <a:rPr lang="zh-CN" altLang="en-US" sz="2000" dirty="0"/>
              <a:t>分组可以被路径中的路由器分片</a:t>
            </a:r>
            <a:r>
              <a:rPr lang="en-US" altLang="zh-CN" sz="2000" dirty="0"/>
              <a:t>,</a:t>
            </a:r>
            <a:r>
              <a:rPr lang="zh-CN" altLang="en-US" sz="2000" dirty="0"/>
              <a:t>并在中间路由器上进行重组</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000" dirty="0" smtClean="0"/>
              <a:t>IP</a:t>
            </a:r>
            <a:r>
              <a:rPr lang="zh-CN" altLang="en-US" sz="2000" dirty="0"/>
              <a:t>分组可以被路径中的路由器分片</a:t>
            </a:r>
            <a:r>
              <a:rPr lang="en-US" altLang="zh-CN" sz="2000" dirty="0"/>
              <a:t>,</a:t>
            </a:r>
            <a:r>
              <a:rPr lang="zh-CN" altLang="en-US" sz="2000" dirty="0"/>
              <a:t>并在最后一跳的路由器上进行重组</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1365230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2520" y="1772816"/>
            <a:ext cx="8563642" cy="1461199"/>
          </a:xfrm>
          <a:prstGeom prst="rect">
            <a:avLst/>
          </a:prstGeom>
        </p:spPr>
      </p:pic>
    </p:spTree>
    <p:extLst>
      <p:ext uri="{BB962C8B-B14F-4D97-AF65-F5344CB8AC3E}">
        <p14:creationId xmlns:p14="http://schemas.microsoft.com/office/powerpoint/2010/main" val="2402942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75280" y="1351915"/>
            <a:ext cx="3861955" cy="3139321"/>
          </a:xfrm>
          <a:prstGeom prst="rect">
            <a:avLst/>
          </a:prstGeom>
          <a:noFill/>
        </p:spPr>
        <p:txBody>
          <a:bodyPr wrap="none" rtlCol="0">
            <a:spAutoFit/>
          </a:bodyPr>
          <a:lstStyle/>
          <a:p>
            <a:pPr algn="l"/>
            <a:r>
              <a:rPr lang="en-US" altLang="zh-CN" sz="6600" b="1" dirty="0" smtClean="0">
                <a:solidFill>
                  <a:srgbClr val="FF0000"/>
                </a:solidFill>
                <a:sym typeface="+mn-ea"/>
              </a:rPr>
              <a:t>P136</a:t>
            </a:r>
            <a:r>
              <a:rPr lang="zh-CN" altLang="en-US" sz="6600" b="1" dirty="0" smtClean="0">
                <a:solidFill>
                  <a:srgbClr val="FF0000"/>
                </a:solidFill>
                <a:ea typeface="宋体" panose="02010600030101010101" pitchFamily="2" charset="-122"/>
                <a:sym typeface="+mn-ea"/>
              </a:rPr>
              <a:t>字段</a:t>
            </a:r>
            <a:endParaRPr lang="zh-CN" altLang="en-US" sz="6600" b="1" dirty="0">
              <a:solidFill>
                <a:srgbClr val="FF0000"/>
              </a:solidFill>
              <a:ea typeface="宋体" panose="02010600030101010101" pitchFamily="2" charset="-122"/>
            </a:endParaRPr>
          </a:p>
          <a:p>
            <a:pPr algn="l"/>
            <a:r>
              <a:rPr lang="en-US" altLang="zh-CN" sz="6600" b="1" dirty="0" smtClean="0">
                <a:solidFill>
                  <a:srgbClr val="FF0000"/>
                </a:solidFill>
              </a:rPr>
              <a:t>P137</a:t>
            </a:r>
            <a:r>
              <a:rPr lang="zh-CN" altLang="en-US" sz="6600" b="1" dirty="0" smtClean="0">
                <a:solidFill>
                  <a:srgbClr val="FF0000"/>
                </a:solidFill>
                <a:ea typeface="宋体" panose="02010600030101010101" pitchFamily="2" charset="-122"/>
                <a:sym typeface="+mn-ea"/>
              </a:rPr>
              <a:t>字段</a:t>
            </a:r>
            <a:endParaRPr lang="zh-CN" altLang="en-US" sz="6600" b="1" dirty="0">
              <a:solidFill>
                <a:srgbClr val="FF0000"/>
              </a:solidFill>
              <a:ea typeface="宋体" panose="02010600030101010101" pitchFamily="2" charset="-122"/>
            </a:endParaRPr>
          </a:p>
          <a:p>
            <a:pPr algn="l"/>
            <a:r>
              <a:rPr lang="en-US" altLang="zh-CN" sz="6600" b="1" dirty="0" smtClean="0">
                <a:solidFill>
                  <a:srgbClr val="FF0000"/>
                </a:solidFill>
                <a:sym typeface="+mn-ea"/>
              </a:rPr>
              <a:t>P138</a:t>
            </a:r>
            <a:r>
              <a:rPr lang="zh-CN" altLang="en-US" sz="6600" b="1" dirty="0" smtClean="0">
                <a:solidFill>
                  <a:srgbClr val="FF0000"/>
                </a:solidFill>
                <a:ea typeface="宋体" panose="02010600030101010101" pitchFamily="2" charset="-122"/>
                <a:sym typeface="+mn-ea"/>
              </a:rPr>
              <a:t>字段</a:t>
            </a:r>
            <a:endParaRPr lang="zh-CN" altLang="en-US" sz="6600" b="1" dirty="0">
              <a:solidFill>
                <a:srgbClr val="FF0000"/>
              </a:solidFill>
              <a:ea typeface="宋体" panose="02010600030101010101" pitchFamily="2" charset="-122"/>
            </a:endParaRPr>
          </a:p>
        </p:txBody>
      </p:sp>
      <p:sp>
        <p:nvSpPr>
          <p:cNvPr id="3" name="文本框 2"/>
          <p:cNvSpPr txBox="1"/>
          <p:nvPr/>
        </p:nvSpPr>
        <p:spPr>
          <a:xfrm>
            <a:off x="1352600" y="4668480"/>
            <a:ext cx="7965127" cy="1107996"/>
          </a:xfrm>
          <a:prstGeom prst="rect">
            <a:avLst/>
          </a:prstGeom>
          <a:noFill/>
        </p:spPr>
        <p:txBody>
          <a:bodyPr wrap="square" rtlCol="0">
            <a:spAutoFit/>
          </a:bodyPr>
          <a:lstStyle/>
          <a:p>
            <a:r>
              <a:rPr lang="zh-CN" altLang="en-US" sz="6600" b="1" dirty="0">
                <a:solidFill>
                  <a:srgbClr val="FF0000"/>
                </a:solidFill>
                <a:ea typeface="宋体" panose="02010600030101010101" pitchFamily="2" charset="-122"/>
                <a:sym typeface="+mn-ea"/>
              </a:rPr>
              <a:t>理解！理解！理解！</a:t>
            </a:r>
            <a:endParaRPr lang="zh-CN" altLang="en-US" sz="6600" b="1" dirty="0">
              <a:solidFill>
                <a:srgbClr val="FF0000"/>
              </a:solidFill>
              <a:ea typeface="宋体" panose="02010600030101010101" pitchFamily="2" charset="-122"/>
            </a:endParaRPr>
          </a:p>
        </p:txBody>
      </p:sp>
      <p:sp>
        <p:nvSpPr>
          <p:cNvPr id="4" name="文本框 3"/>
          <p:cNvSpPr txBox="1"/>
          <p:nvPr/>
        </p:nvSpPr>
        <p:spPr>
          <a:xfrm>
            <a:off x="1134110" y="66675"/>
            <a:ext cx="8067362" cy="2123658"/>
          </a:xfrm>
          <a:prstGeom prst="rect">
            <a:avLst/>
          </a:prstGeom>
          <a:noFill/>
        </p:spPr>
        <p:txBody>
          <a:bodyPr wrap="square" rtlCol="0">
            <a:spAutoFit/>
          </a:bodyPr>
          <a:lstStyle/>
          <a:p>
            <a:r>
              <a:rPr lang="zh-CN" altLang="en-US" sz="6600" b="1" dirty="0">
                <a:solidFill>
                  <a:srgbClr val="FF0000"/>
                </a:solidFill>
                <a:ea typeface="宋体" panose="02010600030101010101" pitchFamily="2" charset="-122"/>
                <a:sym typeface="+mn-ea"/>
              </a:rPr>
              <a:t>理解！理解</a:t>
            </a:r>
            <a:r>
              <a:rPr lang="zh-CN" altLang="en-US" sz="6600" b="1" dirty="0" smtClean="0">
                <a:solidFill>
                  <a:srgbClr val="FF0000"/>
                </a:solidFill>
                <a:ea typeface="宋体" panose="02010600030101010101" pitchFamily="2" charset="-122"/>
                <a:sym typeface="+mn-ea"/>
              </a:rPr>
              <a:t>！理解！</a:t>
            </a:r>
            <a:endParaRPr lang="zh-CN" altLang="en-US" sz="6600" b="1" dirty="0">
              <a:solidFill>
                <a:srgbClr val="FF0000"/>
              </a:solidFill>
              <a:ea typeface="宋体" panose="02010600030101010101" pitchFamily="2" charset="-122"/>
            </a:endParaRPr>
          </a:p>
          <a:p>
            <a:pPr algn="l"/>
            <a:endParaRPr lang="zh-CN" altLang="en-US" sz="6600" b="1" dirty="0">
              <a:solidFill>
                <a:srgbClr val="FF0000"/>
              </a:solidFill>
              <a:ea typeface="宋体" panose="02010600030101010101" pitchFamily="2"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89" name="Rectangle 45"/>
          <p:cNvSpPr>
            <a:spLocks noGrp="1" noChangeArrowheads="1"/>
          </p:cNvSpPr>
          <p:nvPr>
            <p:ph type="title"/>
          </p:nvPr>
        </p:nvSpPr>
        <p:spPr/>
        <p:txBody>
          <a:bodyPr/>
          <a:lstStyle/>
          <a:p>
            <a:r>
              <a:rPr lang="en-US" altLang="zh-CN" dirty="0"/>
              <a:t>4.2.6  IP </a:t>
            </a:r>
            <a:r>
              <a:rPr lang="zh-CN" altLang="en-US" dirty="0"/>
              <a:t>层转发分组的流程 </a:t>
            </a:r>
          </a:p>
        </p:txBody>
      </p:sp>
      <p:sp>
        <p:nvSpPr>
          <p:cNvPr id="390193" name="Rectangle 49"/>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00000"/>
              </a:lnSpc>
            </a:pPr>
            <a:r>
              <a:rPr lang="zh-CN" altLang="en-US" dirty="0" smtClean="0"/>
              <a:t>假设：有</a:t>
            </a:r>
            <a:r>
              <a:rPr lang="zh-CN" altLang="en-US" dirty="0"/>
              <a:t>四个 </a:t>
            </a:r>
            <a:r>
              <a:rPr lang="en-US" altLang="zh-CN" dirty="0"/>
              <a:t>A </a:t>
            </a:r>
            <a:r>
              <a:rPr lang="zh-CN" altLang="en-US" dirty="0"/>
              <a:t>类网络通过三个路由器连接在一起。每一个网络上都可能有成千上万个主机。</a:t>
            </a:r>
          </a:p>
          <a:p>
            <a:pPr>
              <a:lnSpc>
                <a:spcPct val="100000"/>
              </a:lnSpc>
            </a:pPr>
            <a:r>
              <a:rPr lang="zh-CN" altLang="en-US" dirty="0"/>
              <a:t>可以想像，</a:t>
            </a:r>
            <a:r>
              <a:rPr lang="zh-CN" altLang="en-US" dirty="0">
                <a:solidFill>
                  <a:srgbClr val="FF0000"/>
                </a:solidFill>
              </a:rPr>
              <a:t>若按目的主机号来制作路由表</a:t>
            </a:r>
            <a:r>
              <a:rPr lang="zh-CN" altLang="en-US" dirty="0" smtClean="0">
                <a:solidFill>
                  <a:srgbClr val="FF0000"/>
                </a:solidFill>
              </a:rPr>
              <a:t>，</a:t>
            </a:r>
            <a:r>
              <a:rPr lang="zh-CN" altLang="zh-CN" dirty="0" smtClean="0"/>
              <a:t>每</a:t>
            </a:r>
            <a:r>
              <a:rPr lang="zh-CN" altLang="zh-CN" dirty="0"/>
              <a:t>一个路由表就</a:t>
            </a:r>
            <a:r>
              <a:rPr lang="zh-CN" altLang="zh-CN" dirty="0" smtClean="0"/>
              <a:t>有</a:t>
            </a:r>
            <a:r>
              <a:rPr lang="en-US" altLang="zh-CN" dirty="0" smtClean="0"/>
              <a:t> 4 </a:t>
            </a:r>
            <a:r>
              <a:rPr lang="zh-CN" altLang="zh-CN" dirty="0" smtClean="0"/>
              <a:t>万</a:t>
            </a:r>
            <a:r>
              <a:rPr lang="zh-CN" altLang="zh-CN" dirty="0"/>
              <a:t>个项目，</a:t>
            </a:r>
            <a:r>
              <a:rPr lang="zh-CN" altLang="zh-CN" dirty="0" smtClean="0"/>
              <a:t>即</a:t>
            </a:r>
            <a:r>
              <a:rPr lang="en-US" altLang="zh-CN" dirty="0" smtClean="0"/>
              <a:t> 4 </a:t>
            </a:r>
            <a:r>
              <a:rPr lang="zh-CN" altLang="zh-CN" dirty="0" smtClean="0"/>
              <a:t>万行</a:t>
            </a:r>
            <a:r>
              <a:rPr lang="zh-CN" altLang="en-US" dirty="0" smtClean="0"/>
              <a:t>（</a:t>
            </a:r>
            <a:r>
              <a:rPr lang="zh-CN" altLang="zh-CN" dirty="0" smtClean="0"/>
              <a:t>每</a:t>
            </a:r>
            <a:r>
              <a:rPr lang="zh-CN" altLang="zh-CN" dirty="0"/>
              <a:t>一行对应于一台主机</a:t>
            </a:r>
            <a:r>
              <a:rPr lang="zh-CN" altLang="en-US" dirty="0" smtClean="0"/>
              <a:t>），</a:t>
            </a:r>
            <a:r>
              <a:rPr lang="zh-CN" altLang="en-US" dirty="0"/>
              <a:t>则所得出的路由表就会过于</a:t>
            </a:r>
            <a:r>
              <a:rPr lang="zh-CN" altLang="en-US" dirty="0" smtClean="0"/>
              <a:t>庞大。</a:t>
            </a:r>
            <a:endParaRPr lang="zh-CN" altLang="en-US" dirty="0"/>
          </a:p>
          <a:p>
            <a:pPr>
              <a:lnSpc>
                <a:spcPct val="100000"/>
              </a:lnSpc>
            </a:pPr>
            <a:r>
              <a:rPr lang="zh-CN" altLang="en-US" dirty="0"/>
              <a:t>但</a:t>
            </a:r>
            <a:r>
              <a:rPr lang="zh-CN" altLang="en-US" dirty="0">
                <a:solidFill>
                  <a:srgbClr val="FF0000"/>
                </a:solidFill>
              </a:rPr>
              <a:t>若按主机所在的网络地址来制作路由表，</a:t>
            </a:r>
            <a:r>
              <a:rPr lang="zh-CN" altLang="en-US" dirty="0"/>
              <a:t>那么每一个路由器中的路由表就</a:t>
            </a:r>
            <a:r>
              <a:rPr lang="zh-CN" altLang="en-US" dirty="0" smtClean="0"/>
              <a:t>只包含 </a:t>
            </a:r>
            <a:r>
              <a:rPr lang="en-US" altLang="zh-CN" dirty="0" smtClean="0"/>
              <a:t>4 </a:t>
            </a:r>
            <a:r>
              <a:rPr lang="zh-CN" altLang="en-US" dirty="0" smtClean="0"/>
              <a:t>个项目（</a:t>
            </a:r>
            <a:r>
              <a:rPr lang="zh-CN" altLang="zh-CN" dirty="0" smtClean="0"/>
              <a:t>每一行对应于一个网络</a:t>
            </a:r>
            <a:r>
              <a:rPr lang="zh-CN" altLang="en-US" dirty="0" smtClean="0"/>
              <a:t>），这样</a:t>
            </a:r>
            <a:r>
              <a:rPr lang="zh-CN" altLang="en-US" dirty="0"/>
              <a:t>就可使路由表大大简化。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zh-CN" dirty="0" smtClean="0"/>
              <a:t>网际协议</a:t>
            </a:r>
            <a:r>
              <a:rPr lang="en-US" altLang="zh-CN" dirty="0" smtClean="0"/>
              <a:t> IP</a:t>
            </a:r>
            <a:endParaRPr lang="zh-CN" altLang="en-US" dirty="0"/>
          </a:p>
        </p:txBody>
      </p:sp>
      <p:sp>
        <p:nvSpPr>
          <p:cNvPr id="3" name="内容占位符 2"/>
          <p:cNvSpPr>
            <a:spLocks noGrp="1"/>
          </p:cNvSpPr>
          <p:nvPr>
            <p:ph idx="1"/>
          </p:nvPr>
        </p:nvSpPr>
        <p:spPr/>
        <p:txBody>
          <a:bodyPr/>
          <a:lstStyle/>
          <a:p>
            <a:r>
              <a:rPr lang="en-US" altLang="zh-CN" dirty="0"/>
              <a:t>4.2.1  </a:t>
            </a:r>
            <a:r>
              <a:rPr lang="zh-CN" altLang="zh-CN" dirty="0"/>
              <a:t>虚拟互连网络</a:t>
            </a:r>
          </a:p>
          <a:p>
            <a:r>
              <a:rPr lang="en-US" altLang="zh-CN" dirty="0" smtClean="0"/>
              <a:t>4.2.2  </a:t>
            </a:r>
            <a:r>
              <a:rPr lang="zh-CN" altLang="zh-CN" dirty="0"/>
              <a:t>分类</a:t>
            </a:r>
            <a:r>
              <a:rPr lang="zh-CN" altLang="zh-CN" dirty="0" smtClean="0"/>
              <a:t>的</a:t>
            </a:r>
            <a:r>
              <a:rPr lang="en-US" altLang="zh-CN" dirty="0" smtClean="0"/>
              <a:t> IP </a:t>
            </a:r>
            <a:r>
              <a:rPr lang="zh-CN" altLang="zh-CN" dirty="0" smtClean="0"/>
              <a:t>地址</a:t>
            </a:r>
            <a:endParaRPr lang="zh-CN" altLang="zh-CN" dirty="0"/>
          </a:p>
          <a:p>
            <a:r>
              <a:rPr lang="en-US" altLang="zh-CN" dirty="0" smtClean="0"/>
              <a:t>4.2.3  IP </a:t>
            </a:r>
            <a:r>
              <a:rPr lang="zh-CN" altLang="zh-CN" dirty="0" smtClean="0"/>
              <a:t>地址</a:t>
            </a:r>
            <a:r>
              <a:rPr lang="zh-CN" altLang="zh-CN" dirty="0"/>
              <a:t>与硬件地址</a:t>
            </a:r>
          </a:p>
          <a:p>
            <a:r>
              <a:rPr lang="en-US" altLang="zh-CN" dirty="0" smtClean="0"/>
              <a:t>4.2.4  </a:t>
            </a:r>
            <a:r>
              <a:rPr lang="zh-CN" altLang="zh-CN" dirty="0"/>
              <a:t>地址解析</a:t>
            </a:r>
            <a:r>
              <a:rPr lang="zh-CN" altLang="zh-CN" dirty="0" smtClean="0"/>
              <a:t>协议</a:t>
            </a:r>
            <a:r>
              <a:rPr lang="en-US" altLang="zh-CN" dirty="0" smtClean="0"/>
              <a:t> ARP</a:t>
            </a:r>
            <a:endParaRPr lang="zh-CN" altLang="zh-CN" dirty="0"/>
          </a:p>
          <a:p>
            <a:r>
              <a:rPr lang="en-US" altLang="zh-CN" dirty="0"/>
              <a:t>4.2.5  </a:t>
            </a:r>
            <a:r>
              <a:rPr lang="en-US" altLang="zh-CN" dirty="0" smtClean="0"/>
              <a:t>IP </a:t>
            </a:r>
            <a:r>
              <a:rPr lang="zh-CN" altLang="zh-CN" dirty="0" smtClean="0"/>
              <a:t>数据报</a:t>
            </a:r>
            <a:r>
              <a:rPr lang="zh-CN" altLang="zh-CN" dirty="0"/>
              <a:t>的</a:t>
            </a:r>
            <a:r>
              <a:rPr lang="zh-CN" altLang="zh-CN" dirty="0" smtClean="0"/>
              <a:t>格式</a:t>
            </a:r>
            <a:endParaRPr lang="en-US" altLang="zh-CN" dirty="0" smtClean="0"/>
          </a:p>
          <a:p>
            <a:r>
              <a:rPr lang="en-US" altLang="zh-CN" dirty="0"/>
              <a:t>4.2.6  </a:t>
            </a:r>
            <a:r>
              <a:rPr lang="en-US" altLang="zh-CN" dirty="0" smtClean="0"/>
              <a:t>IP </a:t>
            </a:r>
            <a:r>
              <a:rPr lang="zh-CN" altLang="zh-CN" dirty="0" smtClean="0"/>
              <a:t>层</a:t>
            </a:r>
            <a:r>
              <a:rPr lang="zh-CN" altLang="zh-CN" dirty="0"/>
              <a:t>转发分组的流程</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459" name="Text Box 155"/>
          <p:cNvSpPr txBox="1">
            <a:spLocks noChangeArrowheads="1"/>
          </p:cNvSpPr>
          <p:nvPr/>
        </p:nvSpPr>
        <p:spPr bwMode="auto">
          <a:xfrm>
            <a:off x="1516532" y="197055"/>
            <a:ext cx="6676828" cy="1040285"/>
          </a:xfrm>
          <a:prstGeom prst="rect">
            <a:avLst/>
          </a:prstGeom>
          <a:solidFill>
            <a:srgbClr val="FFCCFF"/>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sz="2800" b="1" dirty="0">
                <a:solidFill>
                  <a:srgbClr val="0000CC"/>
                </a:solidFill>
                <a:latin typeface="+mn-lt"/>
                <a:ea typeface="黑体" panose="02010609060101010101" pitchFamily="2" charset="-122"/>
              </a:rPr>
              <a:t>在路由表中，对每一条路由，最主要的是</a:t>
            </a:r>
          </a:p>
          <a:p>
            <a:pPr algn="ctr">
              <a:lnSpc>
                <a:spcPct val="110000"/>
              </a:lnSpc>
            </a:pPr>
            <a:r>
              <a:rPr lang="zh-CN" altLang="en-US" sz="2800" b="1" dirty="0">
                <a:solidFill>
                  <a:srgbClr val="C00000"/>
                </a:solidFill>
                <a:latin typeface="+mn-lt"/>
                <a:ea typeface="黑体" panose="02010609060101010101" pitchFamily="2" charset="-122"/>
              </a:rPr>
              <a:t>（目的网络地址，下一跳地址） </a:t>
            </a:r>
          </a:p>
        </p:txBody>
      </p:sp>
      <p:grpSp>
        <p:nvGrpSpPr>
          <p:cNvPr id="2" name="组合 1"/>
          <p:cNvGrpSpPr/>
          <p:nvPr/>
        </p:nvGrpSpPr>
        <p:grpSpPr>
          <a:xfrm>
            <a:off x="84344" y="1477964"/>
            <a:ext cx="9837208" cy="5120090"/>
            <a:chOff x="84344" y="1477964"/>
            <a:chExt cx="9837208" cy="5120090"/>
          </a:xfrm>
        </p:grpSpPr>
        <p:sp>
          <p:nvSpPr>
            <p:cNvPr id="482308" name="Freeform 4"/>
            <p:cNvSpPr/>
            <p:nvPr/>
          </p:nvSpPr>
          <p:spPr bwMode="auto">
            <a:xfrm>
              <a:off x="2349310" y="2401889"/>
              <a:ext cx="5458619" cy="1027111"/>
            </a:xfrm>
            <a:custGeom>
              <a:avLst/>
              <a:gdLst>
                <a:gd name="T0" fmla="*/ 0 w 3024"/>
                <a:gd name="T1" fmla="*/ 636 h 636"/>
                <a:gd name="T2" fmla="*/ 1520 w 3024"/>
                <a:gd name="T3" fmla="*/ 0 h 636"/>
                <a:gd name="T4" fmla="*/ 3024 w 3024"/>
                <a:gd name="T5" fmla="*/ 636 h 636"/>
                <a:gd name="T6" fmla="*/ 0 w 3024"/>
                <a:gd name="T7" fmla="*/ 636 h 636"/>
              </a:gdLst>
              <a:ahLst/>
              <a:cxnLst>
                <a:cxn ang="0">
                  <a:pos x="T0" y="T1"/>
                </a:cxn>
                <a:cxn ang="0">
                  <a:pos x="T2" y="T3"/>
                </a:cxn>
                <a:cxn ang="0">
                  <a:pos x="T4" y="T5"/>
                </a:cxn>
                <a:cxn ang="0">
                  <a:pos x="T6" y="T7"/>
                </a:cxn>
              </a:cxnLst>
              <a:rect l="0" t="0" r="r" b="b"/>
              <a:pathLst>
                <a:path w="3024" h="636">
                  <a:moveTo>
                    <a:pt x="0" y="636"/>
                  </a:moveTo>
                  <a:lnTo>
                    <a:pt x="1520" y="0"/>
                  </a:lnTo>
                  <a:lnTo>
                    <a:pt x="3024" y="636"/>
                  </a:lnTo>
                  <a:lnTo>
                    <a:pt x="0" y="636"/>
                  </a:lnTo>
                  <a:close/>
                </a:path>
              </a:pathLst>
            </a:custGeom>
            <a:gradFill rotWithShape="1">
              <a:gsLst>
                <a:gs pos="0">
                  <a:srgbClr val="FFFF99">
                    <a:gamma/>
                    <a:shade val="81961"/>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482309" name="Group 5"/>
            <p:cNvGrpSpPr/>
            <p:nvPr/>
          </p:nvGrpSpPr>
          <p:grpSpPr bwMode="auto">
            <a:xfrm>
              <a:off x="84344" y="1855788"/>
              <a:ext cx="1379273" cy="914400"/>
              <a:chOff x="912" y="768"/>
              <a:chExt cx="2400" cy="1584"/>
            </a:xfrm>
          </p:grpSpPr>
          <p:sp>
            <p:nvSpPr>
              <p:cNvPr id="482310" name="Oval 6"/>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1" name="Oval 7"/>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2" name="Oval 8"/>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3" name="Oval 9"/>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4" name="Oval 10"/>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5" name="Oval 11"/>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6" name="Oval 12"/>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7" name="Oval 13"/>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18" name="Oval 14"/>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482319" name="Group 15"/>
              <p:cNvGrpSpPr/>
              <p:nvPr/>
            </p:nvGrpSpPr>
            <p:grpSpPr bwMode="auto">
              <a:xfrm>
                <a:off x="912" y="768"/>
                <a:ext cx="2386" cy="1553"/>
                <a:chOff x="912" y="768"/>
                <a:chExt cx="2386" cy="1553"/>
              </a:xfrm>
            </p:grpSpPr>
            <p:sp>
              <p:nvSpPr>
                <p:cNvPr id="482320" name="Oval 16"/>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1" name="Oval 17"/>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2" name="Oval 18"/>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3" name="Oval 19"/>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4" name="Oval 20"/>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5" name="Oval 21"/>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6" name="Oval 22"/>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7" name="Oval 23"/>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28" name="Oval 24"/>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482329" name="Line 25"/>
            <p:cNvSpPr>
              <a:spLocks noChangeShapeType="1"/>
            </p:cNvSpPr>
            <p:nvPr/>
          </p:nvSpPr>
          <p:spPr bwMode="auto">
            <a:xfrm>
              <a:off x="1463616" y="2286000"/>
              <a:ext cx="7321154"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482330" name="Group 26"/>
            <p:cNvGrpSpPr/>
            <p:nvPr/>
          </p:nvGrpSpPr>
          <p:grpSpPr bwMode="auto">
            <a:xfrm>
              <a:off x="8542279" y="1855788"/>
              <a:ext cx="1379273" cy="914400"/>
              <a:chOff x="912" y="768"/>
              <a:chExt cx="2400" cy="1584"/>
            </a:xfrm>
          </p:grpSpPr>
          <p:sp>
            <p:nvSpPr>
              <p:cNvPr id="482331" name="Oval 2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2" name="Oval 2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3" name="Oval 2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4" name="Oval 3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5" name="Oval 3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6" name="Oval 3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7" name="Oval 3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8" name="Oval 3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39" name="Oval 3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482340" name="Group 36"/>
              <p:cNvGrpSpPr/>
              <p:nvPr/>
            </p:nvGrpSpPr>
            <p:grpSpPr bwMode="auto">
              <a:xfrm>
                <a:off x="912" y="768"/>
                <a:ext cx="2386" cy="1553"/>
                <a:chOff x="912" y="768"/>
                <a:chExt cx="2386" cy="1553"/>
              </a:xfrm>
            </p:grpSpPr>
            <p:sp>
              <p:nvSpPr>
                <p:cNvPr id="482341" name="Oval 3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2" name="Oval 3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3" name="Oval 3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4" name="Oval 4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5" name="Oval 4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6" name="Oval 4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7" name="Oval 4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8" name="Oval 4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49" name="Oval 4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482350" name="Group 46"/>
            <p:cNvGrpSpPr/>
            <p:nvPr/>
          </p:nvGrpSpPr>
          <p:grpSpPr bwMode="auto">
            <a:xfrm>
              <a:off x="5818129" y="1890714"/>
              <a:ext cx="1379273" cy="915987"/>
              <a:chOff x="912" y="768"/>
              <a:chExt cx="2400" cy="1584"/>
            </a:xfrm>
          </p:grpSpPr>
          <p:sp>
            <p:nvSpPr>
              <p:cNvPr id="482351" name="Oval 4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2" name="Oval 4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3" name="Oval 4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4" name="Oval 5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5" name="Oval 5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6" name="Oval 5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7" name="Oval 5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8" name="Oval 5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59" name="Oval 5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482360" name="Group 56"/>
              <p:cNvGrpSpPr/>
              <p:nvPr/>
            </p:nvGrpSpPr>
            <p:grpSpPr bwMode="auto">
              <a:xfrm>
                <a:off x="912" y="768"/>
                <a:ext cx="2386" cy="1553"/>
                <a:chOff x="912" y="768"/>
                <a:chExt cx="2386" cy="1553"/>
              </a:xfrm>
            </p:grpSpPr>
            <p:sp>
              <p:nvSpPr>
                <p:cNvPr id="482361" name="Oval 5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2" name="Oval 5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3" name="Oval 5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4" name="Oval 6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5" name="Oval 6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6" name="Oval 6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7" name="Oval 6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8" name="Oval 6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69" name="Oval 6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482370" name="Group 66"/>
            <p:cNvGrpSpPr/>
            <p:nvPr/>
          </p:nvGrpSpPr>
          <p:grpSpPr bwMode="auto">
            <a:xfrm>
              <a:off x="2983912" y="1855788"/>
              <a:ext cx="1379273" cy="914400"/>
              <a:chOff x="912" y="768"/>
              <a:chExt cx="2400" cy="1584"/>
            </a:xfrm>
          </p:grpSpPr>
          <p:sp>
            <p:nvSpPr>
              <p:cNvPr id="482371" name="Oval 6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2" name="Oval 6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3" name="Oval 6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4" name="Oval 7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5" name="Oval 7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6" name="Oval 7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7" name="Oval 7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8" name="Oval 7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79" name="Oval 7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482380" name="Group 76"/>
              <p:cNvGrpSpPr/>
              <p:nvPr/>
            </p:nvGrpSpPr>
            <p:grpSpPr bwMode="auto">
              <a:xfrm>
                <a:off x="912" y="768"/>
                <a:ext cx="2386" cy="1553"/>
                <a:chOff x="912" y="768"/>
                <a:chExt cx="2386" cy="1553"/>
              </a:xfrm>
            </p:grpSpPr>
            <p:sp>
              <p:nvSpPr>
                <p:cNvPr id="482381" name="Oval 7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2" name="Oval 7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3" name="Oval 7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4" name="Oval 8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5" name="Oval 8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6" name="Oval 8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7" name="Oval 8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8" name="Oval 8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482389" name="Oval 8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482390" name="Text Box 86"/>
            <p:cNvSpPr txBox="1">
              <a:spLocks noChangeArrowheads="1"/>
            </p:cNvSpPr>
            <p:nvPr/>
          </p:nvSpPr>
          <p:spPr bwMode="auto">
            <a:xfrm>
              <a:off x="216768" y="1908176"/>
              <a:ext cx="11095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2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a:p>
              <a:r>
                <a:rPr kumimoji="1" lang="en-US" altLang="zh-CN" sz="2000" b="1">
                  <a:solidFill>
                    <a:srgbClr val="0000CC"/>
                  </a:solidFill>
                  <a:latin typeface="+mn-lt"/>
                  <a:ea typeface="黑体" panose="02010609060101010101" pitchFamily="2" charset="-122"/>
                </a:rPr>
                <a:t>10.0.0.0</a:t>
              </a:r>
            </a:p>
          </p:txBody>
        </p:sp>
        <p:sp>
          <p:nvSpPr>
            <p:cNvPr id="482391" name="Text Box 87"/>
            <p:cNvSpPr txBox="1">
              <a:spLocks noChangeArrowheads="1"/>
            </p:cNvSpPr>
            <p:nvPr/>
          </p:nvSpPr>
          <p:spPr bwMode="auto">
            <a:xfrm>
              <a:off x="8784770" y="1908176"/>
              <a:ext cx="11095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4</a:t>
              </a:r>
            </a:p>
            <a:p>
              <a:r>
                <a:rPr kumimoji="1" lang="en-US" altLang="zh-CN" sz="2000" b="1">
                  <a:solidFill>
                    <a:srgbClr val="0000CC"/>
                  </a:solidFill>
                  <a:latin typeface="+mn-lt"/>
                  <a:ea typeface="黑体" panose="02010609060101010101" pitchFamily="2" charset="-122"/>
                </a:rPr>
                <a:t>40.0.0.0</a:t>
              </a:r>
            </a:p>
          </p:txBody>
        </p:sp>
        <p:sp>
          <p:nvSpPr>
            <p:cNvPr id="482392" name="Text Box 88"/>
            <p:cNvSpPr txBox="1">
              <a:spLocks noChangeArrowheads="1"/>
            </p:cNvSpPr>
            <p:nvPr/>
          </p:nvSpPr>
          <p:spPr bwMode="auto">
            <a:xfrm>
              <a:off x="5969470" y="1908176"/>
              <a:ext cx="11095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2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a:p>
              <a:r>
                <a:rPr kumimoji="1" lang="en-US" altLang="zh-CN" sz="2000" b="1">
                  <a:solidFill>
                    <a:srgbClr val="0000CC"/>
                  </a:solidFill>
                  <a:latin typeface="+mn-lt"/>
                  <a:ea typeface="黑体" panose="02010609060101010101" pitchFamily="2" charset="-122"/>
                </a:rPr>
                <a:t>30.0.0.0</a:t>
              </a:r>
            </a:p>
          </p:txBody>
        </p:sp>
        <p:sp>
          <p:nvSpPr>
            <p:cNvPr id="482393" name="Text Box 89"/>
            <p:cNvSpPr txBox="1">
              <a:spLocks noChangeArrowheads="1"/>
            </p:cNvSpPr>
            <p:nvPr/>
          </p:nvSpPr>
          <p:spPr bwMode="auto">
            <a:xfrm>
              <a:off x="3135254" y="1908176"/>
              <a:ext cx="11095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网</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a:p>
              <a:r>
                <a:rPr kumimoji="1" lang="en-US" altLang="zh-CN" sz="2000" b="1">
                  <a:solidFill>
                    <a:srgbClr val="0000CC"/>
                  </a:solidFill>
                  <a:latin typeface="+mn-lt"/>
                  <a:ea typeface="黑体" panose="02010609060101010101" pitchFamily="2" charset="-122"/>
                </a:rPr>
                <a:t>20.0.0.0</a:t>
              </a:r>
            </a:p>
          </p:txBody>
        </p:sp>
        <p:sp>
          <p:nvSpPr>
            <p:cNvPr id="482394" name="Text Box 90"/>
            <p:cNvSpPr txBox="1">
              <a:spLocks noChangeArrowheads="1"/>
            </p:cNvSpPr>
            <p:nvPr/>
          </p:nvSpPr>
          <p:spPr bwMode="auto">
            <a:xfrm>
              <a:off x="902964"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10.0.0.4</a:t>
              </a:r>
            </a:p>
          </p:txBody>
        </p:sp>
        <p:sp>
          <p:nvSpPr>
            <p:cNvPr id="482395" name="Text Box 91"/>
            <p:cNvSpPr txBox="1">
              <a:spLocks noChangeArrowheads="1"/>
            </p:cNvSpPr>
            <p:nvPr/>
          </p:nvSpPr>
          <p:spPr bwMode="auto">
            <a:xfrm>
              <a:off x="7897358"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40.0.0.4</a:t>
              </a:r>
            </a:p>
          </p:txBody>
        </p:sp>
        <p:sp>
          <p:nvSpPr>
            <p:cNvPr id="482396" name="Text Box 92"/>
            <p:cNvSpPr txBox="1">
              <a:spLocks noChangeArrowheads="1"/>
            </p:cNvSpPr>
            <p:nvPr/>
          </p:nvSpPr>
          <p:spPr bwMode="auto">
            <a:xfrm>
              <a:off x="5238560"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30.0.0.2</a:t>
              </a:r>
            </a:p>
          </p:txBody>
        </p:sp>
        <p:sp>
          <p:nvSpPr>
            <p:cNvPr id="482397" name="Text Box 93"/>
            <p:cNvSpPr txBox="1">
              <a:spLocks noChangeArrowheads="1"/>
            </p:cNvSpPr>
            <p:nvPr/>
          </p:nvSpPr>
          <p:spPr bwMode="auto">
            <a:xfrm>
              <a:off x="3883364"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20.0.0.9</a:t>
              </a:r>
            </a:p>
          </p:txBody>
        </p:sp>
        <p:sp>
          <p:nvSpPr>
            <p:cNvPr id="482398" name="Text Box 94"/>
            <p:cNvSpPr txBox="1">
              <a:spLocks noChangeArrowheads="1"/>
            </p:cNvSpPr>
            <p:nvPr/>
          </p:nvSpPr>
          <p:spPr bwMode="auto">
            <a:xfrm>
              <a:off x="2228924"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20.0.0.7</a:t>
              </a:r>
            </a:p>
          </p:txBody>
        </p:sp>
        <p:sp>
          <p:nvSpPr>
            <p:cNvPr id="482399" name="Line 95"/>
            <p:cNvSpPr>
              <a:spLocks noChangeShapeType="1"/>
            </p:cNvSpPr>
            <p:nvPr/>
          </p:nvSpPr>
          <p:spPr bwMode="auto">
            <a:xfrm>
              <a:off x="1633876"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0" name="Line 96"/>
            <p:cNvSpPr>
              <a:spLocks noChangeShapeType="1"/>
            </p:cNvSpPr>
            <p:nvPr/>
          </p:nvSpPr>
          <p:spPr bwMode="auto">
            <a:xfrm>
              <a:off x="2827411"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1" name="Line 97"/>
            <p:cNvSpPr>
              <a:spLocks noChangeShapeType="1"/>
            </p:cNvSpPr>
            <p:nvPr/>
          </p:nvSpPr>
          <p:spPr bwMode="auto">
            <a:xfrm>
              <a:off x="7262753"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2" name="Line 98"/>
            <p:cNvSpPr>
              <a:spLocks noChangeShapeType="1"/>
            </p:cNvSpPr>
            <p:nvPr/>
          </p:nvSpPr>
          <p:spPr bwMode="auto">
            <a:xfrm>
              <a:off x="4619434"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3" name="Line 99"/>
            <p:cNvSpPr>
              <a:spLocks noChangeShapeType="1"/>
            </p:cNvSpPr>
            <p:nvPr/>
          </p:nvSpPr>
          <p:spPr bwMode="auto">
            <a:xfrm>
              <a:off x="8458009" y="1860550"/>
              <a:ext cx="0" cy="403225"/>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4" name="Line 100"/>
            <p:cNvSpPr>
              <a:spLocks noChangeShapeType="1"/>
            </p:cNvSpPr>
            <p:nvPr/>
          </p:nvSpPr>
          <p:spPr bwMode="auto">
            <a:xfrm>
              <a:off x="5728699" y="1881188"/>
              <a:ext cx="0" cy="404812"/>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5" name="Rectangle 101"/>
            <p:cNvSpPr>
              <a:spLocks noChangeArrowheads="1"/>
            </p:cNvSpPr>
            <p:nvPr/>
          </p:nvSpPr>
          <p:spPr bwMode="auto">
            <a:xfrm>
              <a:off x="2349310" y="3429000"/>
              <a:ext cx="5458619" cy="17780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482406" name="Line 102"/>
            <p:cNvSpPr>
              <a:spLocks noChangeShapeType="1"/>
            </p:cNvSpPr>
            <p:nvPr/>
          </p:nvSpPr>
          <p:spPr bwMode="auto">
            <a:xfrm>
              <a:off x="2349310" y="3914775"/>
              <a:ext cx="5458619"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07" name="Text Box 103"/>
            <p:cNvSpPr txBox="1">
              <a:spLocks noChangeArrowheads="1"/>
            </p:cNvSpPr>
            <p:nvPr/>
          </p:nvSpPr>
          <p:spPr bwMode="auto">
            <a:xfrm>
              <a:off x="2361347" y="3452813"/>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目的主机所在的网络</a:t>
              </a:r>
            </a:p>
          </p:txBody>
        </p:sp>
        <p:sp>
          <p:nvSpPr>
            <p:cNvPr id="482408" name="Text Box 104"/>
            <p:cNvSpPr txBox="1">
              <a:spLocks noChangeArrowheads="1"/>
            </p:cNvSpPr>
            <p:nvPr/>
          </p:nvSpPr>
          <p:spPr bwMode="auto">
            <a:xfrm>
              <a:off x="5646149" y="344805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下一跳地址</a:t>
              </a:r>
            </a:p>
          </p:txBody>
        </p:sp>
        <p:sp>
          <p:nvSpPr>
            <p:cNvPr id="482409" name="Line 105"/>
            <p:cNvSpPr>
              <a:spLocks noChangeShapeType="1"/>
            </p:cNvSpPr>
            <p:nvPr/>
          </p:nvSpPr>
          <p:spPr bwMode="auto">
            <a:xfrm>
              <a:off x="5078618" y="3429000"/>
              <a:ext cx="0" cy="17780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0" name="Line 106"/>
            <p:cNvSpPr>
              <a:spLocks noChangeShapeType="1"/>
            </p:cNvSpPr>
            <p:nvPr/>
          </p:nvSpPr>
          <p:spPr bwMode="auto">
            <a:xfrm>
              <a:off x="2349310" y="4237037"/>
              <a:ext cx="5458619"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1" name="Line 107"/>
            <p:cNvSpPr>
              <a:spLocks noChangeShapeType="1"/>
            </p:cNvSpPr>
            <p:nvPr/>
          </p:nvSpPr>
          <p:spPr bwMode="auto">
            <a:xfrm>
              <a:off x="2349310" y="4560887"/>
              <a:ext cx="5458619"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2" name="Line 108"/>
            <p:cNvSpPr>
              <a:spLocks noChangeShapeType="1"/>
            </p:cNvSpPr>
            <p:nvPr/>
          </p:nvSpPr>
          <p:spPr bwMode="auto">
            <a:xfrm>
              <a:off x="2349310" y="4884737"/>
              <a:ext cx="5458619"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13" name="Text Box 109"/>
            <p:cNvSpPr txBox="1">
              <a:spLocks noChangeArrowheads="1"/>
            </p:cNvSpPr>
            <p:nvPr/>
          </p:nvSpPr>
          <p:spPr bwMode="auto">
            <a:xfrm>
              <a:off x="3087099" y="386397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20.0.0.0</a:t>
              </a:r>
            </a:p>
          </p:txBody>
        </p:sp>
        <p:sp>
          <p:nvSpPr>
            <p:cNvPr id="482414" name="Text Box 110"/>
            <p:cNvSpPr txBox="1">
              <a:spLocks noChangeArrowheads="1"/>
            </p:cNvSpPr>
            <p:nvPr/>
          </p:nvSpPr>
          <p:spPr bwMode="auto">
            <a:xfrm>
              <a:off x="3087099" y="4178300"/>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30.0.0.0</a:t>
              </a:r>
            </a:p>
          </p:txBody>
        </p:sp>
        <p:sp>
          <p:nvSpPr>
            <p:cNvPr id="482415" name="Text Box 111"/>
            <p:cNvSpPr txBox="1">
              <a:spLocks noChangeArrowheads="1"/>
            </p:cNvSpPr>
            <p:nvPr/>
          </p:nvSpPr>
          <p:spPr bwMode="auto">
            <a:xfrm>
              <a:off x="3087099" y="452437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10.0.0.0</a:t>
              </a:r>
            </a:p>
          </p:txBody>
        </p:sp>
        <p:sp>
          <p:nvSpPr>
            <p:cNvPr id="482416" name="Text Box 112"/>
            <p:cNvSpPr txBox="1">
              <a:spLocks noChangeArrowheads="1"/>
            </p:cNvSpPr>
            <p:nvPr/>
          </p:nvSpPr>
          <p:spPr bwMode="auto">
            <a:xfrm>
              <a:off x="3087099" y="4822825"/>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40.0.0.0</a:t>
              </a:r>
            </a:p>
          </p:txBody>
        </p:sp>
        <p:sp>
          <p:nvSpPr>
            <p:cNvPr id="482417" name="Text Box 113"/>
            <p:cNvSpPr txBox="1">
              <a:spLocks noChangeArrowheads="1"/>
            </p:cNvSpPr>
            <p:nvPr/>
          </p:nvSpPr>
          <p:spPr bwMode="auto">
            <a:xfrm>
              <a:off x="5747618" y="451167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20.0.0.7</a:t>
              </a:r>
            </a:p>
          </p:txBody>
        </p:sp>
        <p:sp>
          <p:nvSpPr>
            <p:cNvPr id="482418" name="Text Box 114"/>
            <p:cNvSpPr txBox="1">
              <a:spLocks noChangeArrowheads="1"/>
            </p:cNvSpPr>
            <p:nvPr/>
          </p:nvSpPr>
          <p:spPr bwMode="auto">
            <a:xfrm>
              <a:off x="5747618" y="483552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30.0.0.1</a:t>
              </a:r>
            </a:p>
          </p:txBody>
        </p:sp>
        <p:sp>
          <p:nvSpPr>
            <p:cNvPr id="482419" name="Text Box 115"/>
            <p:cNvSpPr txBox="1">
              <a:spLocks noChangeArrowheads="1"/>
            </p:cNvSpPr>
            <p:nvPr/>
          </p:nvSpPr>
          <p:spPr bwMode="auto">
            <a:xfrm>
              <a:off x="5271235" y="4205287"/>
              <a:ext cx="22509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直接交付，接口 </a:t>
              </a:r>
              <a:r>
                <a:rPr kumimoji="1" lang="en-US" altLang="zh-CN" sz="2000" b="1">
                  <a:solidFill>
                    <a:srgbClr val="0000CC"/>
                  </a:solidFill>
                  <a:latin typeface="+mn-lt"/>
                  <a:ea typeface="黑体" panose="02010609060101010101" pitchFamily="2" charset="-122"/>
                </a:rPr>
                <a:t>1</a:t>
              </a:r>
            </a:p>
          </p:txBody>
        </p:sp>
        <p:sp>
          <p:nvSpPr>
            <p:cNvPr id="482420" name="Text Box 116"/>
            <p:cNvSpPr txBox="1">
              <a:spLocks noChangeArrowheads="1"/>
            </p:cNvSpPr>
            <p:nvPr/>
          </p:nvSpPr>
          <p:spPr bwMode="auto">
            <a:xfrm>
              <a:off x="5271235" y="3860801"/>
              <a:ext cx="22509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直接交付，接口 </a:t>
              </a:r>
              <a:r>
                <a:rPr kumimoji="1" lang="en-US" altLang="zh-CN" sz="2000" b="1">
                  <a:solidFill>
                    <a:srgbClr val="0000CC"/>
                  </a:solidFill>
                  <a:latin typeface="+mn-lt"/>
                  <a:ea typeface="黑体" panose="02010609060101010101" pitchFamily="2" charset="-122"/>
                </a:rPr>
                <a:t>0</a:t>
              </a:r>
            </a:p>
          </p:txBody>
        </p:sp>
        <p:sp>
          <p:nvSpPr>
            <p:cNvPr id="482421" name="Text Box 117"/>
            <p:cNvSpPr txBox="1">
              <a:spLocks noChangeArrowheads="1"/>
            </p:cNvSpPr>
            <p:nvPr/>
          </p:nvSpPr>
          <p:spPr bwMode="auto">
            <a:xfrm>
              <a:off x="3542845" y="2924944"/>
              <a:ext cx="29209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路由器 </a:t>
              </a:r>
              <a:r>
                <a:rPr kumimoji="1" lang="en-US" altLang="zh-CN" sz="2400" b="1" dirty="0">
                  <a:solidFill>
                    <a:srgbClr val="0000CC"/>
                  </a:solidFill>
                  <a:latin typeface="+mn-lt"/>
                  <a:ea typeface="黑体" panose="02010609060101010101" pitchFamily="2" charset="-122"/>
                </a:rPr>
                <a:t>R</a:t>
              </a:r>
              <a:r>
                <a:rPr kumimoji="1" lang="en-US" altLang="zh-CN" sz="2400" b="1" baseline="-25000" dirty="0">
                  <a:solidFill>
                    <a:srgbClr val="0000CC"/>
                  </a:solidFill>
                  <a:latin typeface="+mn-lt"/>
                  <a:ea typeface="黑体" panose="02010609060101010101" pitchFamily="2" charset="-122"/>
                </a:rPr>
                <a:t>2</a:t>
              </a:r>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的路由表</a:t>
              </a:r>
            </a:p>
          </p:txBody>
        </p:sp>
        <p:sp>
          <p:nvSpPr>
            <p:cNvPr id="482422" name="Text Box 118"/>
            <p:cNvSpPr txBox="1">
              <a:spLocks noChangeArrowheads="1"/>
            </p:cNvSpPr>
            <p:nvPr/>
          </p:nvSpPr>
          <p:spPr bwMode="auto">
            <a:xfrm>
              <a:off x="6617833" y="1477964"/>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30.0.0.1</a:t>
              </a:r>
            </a:p>
          </p:txBody>
        </p:sp>
        <p:sp>
          <p:nvSpPr>
            <p:cNvPr id="482425" name="Line 121"/>
            <p:cNvSpPr>
              <a:spLocks noChangeShapeType="1"/>
            </p:cNvSpPr>
            <p:nvPr/>
          </p:nvSpPr>
          <p:spPr bwMode="auto">
            <a:xfrm flipV="1">
              <a:off x="130778" y="6181254"/>
              <a:ext cx="9520767" cy="15875"/>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26" name="Rectangle 122"/>
            <p:cNvSpPr>
              <a:spLocks noChangeArrowheads="1"/>
            </p:cNvSpPr>
            <p:nvPr/>
          </p:nvSpPr>
          <p:spPr bwMode="auto">
            <a:xfrm>
              <a:off x="7887039" y="5458941"/>
              <a:ext cx="999198" cy="276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27" name="Text Box 123"/>
            <p:cNvSpPr txBox="1">
              <a:spLocks noChangeArrowheads="1"/>
            </p:cNvSpPr>
            <p:nvPr/>
          </p:nvSpPr>
          <p:spPr bwMode="auto">
            <a:xfrm>
              <a:off x="980356"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10.0.0.4</a:t>
              </a:r>
            </a:p>
          </p:txBody>
        </p:sp>
        <p:sp>
          <p:nvSpPr>
            <p:cNvPr id="482428" name="Text Box 124"/>
            <p:cNvSpPr txBox="1">
              <a:spLocks noChangeArrowheads="1"/>
            </p:cNvSpPr>
            <p:nvPr/>
          </p:nvSpPr>
          <p:spPr bwMode="auto">
            <a:xfrm>
              <a:off x="8009143"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40.0.0.4</a:t>
              </a:r>
            </a:p>
          </p:txBody>
        </p:sp>
        <p:sp>
          <p:nvSpPr>
            <p:cNvPr id="482429" name="Text Box 125"/>
            <p:cNvSpPr txBox="1">
              <a:spLocks noChangeArrowheads="1"/>
            </p:cNvSpPr>
            <p:nvPr/>
          </p:nvSpPr>
          <p:spPr bwMode="auto">
            <a:xfrm>
              <a:off x="5193845"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30.0.0.2</a:t>
              </a:r>
            </a:p>
          </p:txBody>
        </p:sp>
        <p:sp>
          <p:nvSpPr>
            <p:cNvPr id="482430" name="Text Box 126"/>
            <p:cNvSpPr txBox="1">
              <a:spLocks noChangeArrowheads="1"/>
            </p:cNvSpPr>
            <p:nvPr/>
          </p:nvSpPr>
          <p:spPr bwMode="auto">
            <a:xfrm>
              <a:off x="3788774"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20.0.0.9</a:t>
              </a:r>
            </a:p>
          </p:txBody>
        </p:sp>
        <p:sp>
          <p:nvSpPr>
            <p:cNvPr id="482431" name="Text Box 127"/>
            <p:cNvSpPr txBox="1">
              <a:spLocks noChangeArrowheads="1"/>
            </p:cNvSpPr>
            <p:nvPr/>
          </p:nvSpPr>
          <p:spPr bwMode="auto">
            <a:xfrm>
              <a:off x="2385424"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20.0.0.7</a:t>
              </a:r>
            </a:p>
          </p:txBody>
        </p:sp>
        <p:sp>
          <p:nvSpPr>
            <p:cNvPr id="482432" name="Line 128"/>
            <p:cNvSpPr>
              <a:spLocks noChangeShapeType="1"/>
            </p:cNvSpPr>
            <p:nvPr/>
          </p:nvSpPr>
          <p:spPr bwMode="auto">
            <a:xfrm>
              <a:off x="1633876" y="5778029"/>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3" name="Line 129"/>
            <p:cNvSpPr>
              <a:spLocks noChangeShapeType="1"/>
            </p:cNvSpPr>
            <p:nvPr/>
          </p:nvSpPr>
          <p:spPr bwMode="auto">
            <a:xfrm>
              <a:off x="2913401" y="5778029"/>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4" name="Line 130"/>
            <p:cNvSpPr>
              <a:spLocks noChangeShapeType="1"/>
            </p:cNvSpPr>
            <p:nvPr/>
          </p:nvSpPr>
          <p:spPr bwMode="auto">
            <a:xfrm>
              <a:off x="7262753" y="5778029"/>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5" name="Line 131"/>
            <p:cNvSpPr>
              <a:spLocks noChangeShapeType="1"/>
            </p:cNvSpPr>
            <p:nvPr/>
          </p:nvSpPr>
          <p:spPr bwMode="auto">
            <a:xfrm>
              <a:off x="4449174" y="5778029"/>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6" name="Line 132"/>
            <p:cNvSpPr>
              <a:spLocks noChangeShapeType="1"/>
            </p:cNvSpPr>
            <p:nvPr/>
          </p:nvSpPr>
          <p:spPr bwMode="auto">
            <a:xfrm>
              <a:off x="8542278" y="5755804"/>
              <a:ext cx="0" cy="403225"/>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7" name="Line 133"/>
            <p:cNvSpPr>
              <a:spLocks noChangeShapeType="1"/>
            </p:cNvSpPr>
            <p:nvPr/>
          </p:nvSpPr>
          <p:spPr bwMode="auto">
            <a:xfrm>
              <a:off x="5728699" y="5793903"/>
              <a:ext cx="0" cy="404812"/>
            </a:xfrm>
            <a:prstGeom prst="line">
              <a:avLst/>
            </a:prstGeom>
            <a:noFill/>
            <a:ln w="38100">
              <a:solidFill>
                <a:srgbClr val="99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82438" name="Text Box 134"/>
            <p:cNvSpPr txBox="1">
              <a:spLocks noChangeArrowheads="1"/>
            </p:cNvSpPr>
            <p:nvPr/>
          </p:nvSpPr>
          <p:spPr bwMode="auto">
            <a:xfrm>
              <a:off x="6573118" y="5373216"/>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30.0.0.1</a:t>
              </a:r>
            </a:p>
          </p:txBody>
        </p:sp>
        <p:sp>
          <p:nvSpPr>
            <p:cNvPr id="482439" name="Text Box 135"/>
            <p:cNvSpPr txBox="1">
              <a:spLocks noChangeArrowheads="1"/>
            </p:cNvSpPr>
            <p:nvPr/>
          </p:nvSpPr>
          <p:spPr bwMode="auto">
            <a:xfrm>
              <a:off x="8884518" y="5747866"/>
              <a:ext cx="8883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4</a:t>
              </a:r>
            </a:p>
          </p:txBody>
        </p:sp>
        <p:sp>
          <p:nvSpPr>
            <p:cNvPr id="482440" name="Text Box 136"/>
            <p:cNvSpPr txBox="1">
              <a:spLocks noChangeArrowheads="1"/>
            </p:cNvSpPr>
            <p:nvPr/>
          </p:nvSpPr>
          <p:spPr bwMode="auto">
            <a:xfrm>
              <a:off x="6096735" y="5747866"/>
              <a:ext cx="894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p:txBody>
        </p:sp>
        <p:sp>
          <p:nvSpPr>
            <p:cNvPr id="482441" name="Text Box 137"/>
            <p:cNvSpPr txBox="1">
              <a:spLocks noChangeArrowheads="1"/>
            </p:cNvSpPr>
            <p:nvPr/>
          </p:nvSpPr>
          <p:spPr bwMode="auto">
            <a:xfrm>
              <a:off x="3253919" y="5747866"/>
              <a:ext cx="894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p:txBody>
        </p:sp>
        <p:sp>
          <p:nvSpPr>
            <p:cNvPr id="482442" name="Text Box 138"/>
            <p:cNvSpPr txBox="1">
              <a:spLocks noChangeArrowheads="1"/>
            </p:cNvSpPr>
            <p:nvPr/>
          </p:nvSpPr>
          <p:spPr bwMode="auto">
            <a:xfrm>
              <a:off x="184091" y="5747866"/>
              <a:ext cx="894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a:t>
              </a:r>
              <a:r>
                <a:rPr kumimoji="1" lang="zh-CN" altLang="en-US" sz="1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p:txBody>
        </p:sp>
        <p:pic>
          <p:nvPicPr>
            <p:cNvPr id="482443" name="Picture 1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0124" y="2103438"/>
              <a:ext cx="77734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82444" name="Text Box 140"/>
            <p:cNvSpPr txBox="1">
              <a:spLocks noChangeArrowheads="1"/>
            </p:cNvSpPr>
            <p:nvPr/>
          </p:nvSpPr>
          <p:spPr bwMode="auto">
            <a:xfrm>
              <a:off x="4946195" y="169703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482445" name="Text Box 141"/>
            <p:cNvSpPr txBox="1">
              <a:spLocks noChangeArrowheads="1"/>
            </p:cNvSpPr>
            <p:nvPr/>
          </p:nvSpPr>
          <p:spPr bwMode="auto">
            <a:xfrm>
              <a:off x="7703021" y="169703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482446" name="Text Box 142"/>
            <p:cNvSpPr txBox="1">
              <a:spLocks noChangeArrowheads="1"/>
            </p:cNvSpPr>
            <p:nvPr/>
          </p:nvSpPr>
          <p:spPr bwMode="auto">
            <a:xfrm>
              <a:off x="2003631" y="169703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482450" name="Text Box 146"/>
            <p:cNvSpPr txBox="1">
              <a:spLocks noChangeArrowheads="1"/>
            </p:cNvSpPr>
            <p:nvPr/>
          </p:nvSpPr>
          <p:spPr bwMode="auto">
            <a:xfrm>
              <a:off x="4407899" y="2232026"/>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0</a:t>
              </a:r>
            </a:p>
          </p:txBody>
        </p:sp>
        <p:sp>
          <p:nvSpPr>
            <p:cNvPr id="482451" name="Text Box 147"/>
            <p:cNvSpPr txBox="1">
              <a:spLocks noChangeArrowheads="1"/>
            </p:cNvSpPr>
            <p:nvPr/>
          </p:nvSpPr>
          <p:spPr bwMode="auto">
            <a:xfrm>
              <a:off x="5503408" y="223837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pic>
          <p:nvPicPr>
            <p:cNvPr id="482452" name="Picture 1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1539" y="2081213"/>
              <a:ext cx="77906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2453" name="Picture 1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4926" y="2087563"/>
              <a:ext cx="777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2454" name="Picture 1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3524" y="5995515"/>
              <a:ext cx="77734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2455" name="Picture 1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588" y="6003453"/>
              <a:ext cx="777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2456" name="Picture 1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8724" y="6009803"/>
              <a:ext cx="77734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82447" name="Text Box 143"/>
            <p:cNvSpPr txBox="1">
              <a:spLocks noChangeArrowheads="1"/>
            </p:cNvSpPr>
            <p:nvPr/>
          </p:nvSpPr>
          <p:spPr bwMode="auto">
            <a:xfrm>
              <a:off x="4789693" y="55970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482449" name="Text Box 145"/>
            <p:cNvSpPr txBox="1">
              <a:spLocks noChangeArrowheads="1"/>
            </p:cNvSpPr>
            <p:nvPr/>
          </p:nvSpPr>
          <p:spPr bwMode="auto">
            <a:xfrm>
              <a:off x="7646268" y="55970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p:txBody>
        </p:sp>
        <p:sp>
          <p:nvSpPr>
            <p:cNvPr id="482448" name="Text Box 144"/>
            <p:cNvSpPr txBox="1">
              <a:spLocks noChangeArrowheads="1"/>
            </p:cNvSpPr>
            <p:nvPr/>
          </p:nvSpPr>
          <p:spPr bwMode="auto">
            <a:xfrm>
              <a:off x="2060385" y="55970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p:txBody>
        </p:sp>
        <p:sp>
          <p:nvSpPr>
            <p:cNvPr id="150" name="Text Box 146"/>
            <p:cNvSpPr txBox="1">
              <a:spLocks noChangeArrowheads="1"/>
            </p:cNvSpPr>
            <p:nvPr/>
          </p:nvSpPr>
          <p:spPr bwMode="auto">
            <a:xfrm>
              <a:off x="4407899" y="61915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0</a:t>
              </a:r>
            </a:p>
          </p:txBody>
        </p:sp>
        <p:sp>
          <p:nvSpPr>
            <p:cNvPr id="151" name="Text Box 147"/>
            <p:cNvSpPr txBox="1">
              <a:spLocks noChangeArrowheads="1"/>
            </p:cNvSpPr>
            <p:nvPr/>
          </p:nvSpPr>
          <p:spPr bwMode="auto">
            <a:xfrm>
              <a:off x="5503408" y="619794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grpId="0" nodeType="clickEffect">
                                  <p:stCondLst>
                                    <p:cond delay="0"/>
                                  </p:stCondLst>
                                  <p:childTnLst>
                                    <p:anim calcmode="discrete" valueType="str">
                                      <p:cBhvr>
                                        <p:cTn id="6" dur="1000" fill="hold"/>
                                        <p:tgtEl>
                                          <p:spTgt spid="4824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59"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p:txBody>
          <a:bodyPr/>
          <a:lstStyle/>
          <a:p>
            <a:pPr algn="ctr"/>
            <a:r>
              <a:rPr lang="zh-CN" altLang="en-US"/>
              <a:t>查找路由表</a:t>
            </a:r>
          </a:p>
        </p:txBody>
      </p:sp>
      <p:sp>
        <p:nvSpPr>
          <p:cNvPr id="978947" name="Rectangle 3"/>
          <p:cNvSpPr>
            <a:spLocks noGrp="1" noChangeArrowheads="1"/>
          </p:cNvSpPr>
          <p:nvPr>
            <p:ph idx="1"/>
          </p:nvPr>
        </p:nvSpPr>
        <p:spPr/>
        <p:txBody>
          <a:bodyPr/>
          <a:lstStyle/>
          <a:p>
            <a:pPr>
              <a:buFont typeface="Wingdings" panose="05000000000000000000" pitchFamily="2" charset="2"/>
              <a:buNone/>
            </a:pPr>
            <a:r>
              <a:rPr lang="en-US" altLang="zh-CN" dirty="0" smtClean="0"/>
              <a:t>	</a:t>
            </a:r>
            <a:r>
              <a:rPr lang="zh-CN" altLang="en-US" dirty="0" smtClean="0">
                <a:solidFill>
                  <a:srgbClr val="FF0000"/>
                </a:solidFill>
              </a:rPr>
              <a:t>根据</a:t>
            </a:r>
            <a:r>
              <a:rPr lang="zh-CN" altLang="en-US" dirty="0">
                <a:solidFill>
                  <a:srgbClr val="FF0000"/>
                </a:solidFill>
              </a:rPr>
              <a:t>目的网络地址</a:t>
            </a:r>
            <a:r>
              <a:rPr lang="zh-CN" altLang="en-US" dirty="0"/>
              <a:t>就能确定下一跳路由器，这样做的结果是：</a:t>
            </a:r>
          </a:p>
          <a:p>
            <a:r>
              <a:rPr lang="en-US" altLang="zh-CN" dirty="0" smtClean="0"/>
              <a:t>IP </a:t>
            </a:r>
            <a:r>
              <a:rPr lang="zh-CN" altLang="en-US" dirty="0"/>
              <a:t>数据报最终一定可以找到目的主机所在目的网络上的路由器（可能要通过多次的</a:t>
            </a:r>
            <a:r>
              <a:rPr lang="zh-CN" altLang="en-US" dirty="0">
                <a:solidFill>
                  <a:srgbClr val="FF0000"/>
                </a:solidFill>
              </a:rPr>
              <a:t>间接交付</a:t>
            </a:r>
            <a:r>
              <a:rPr lang="zh-CN" altLang="en-US" dirty="0"/>
              <a:t>）。</a:t>
            </a:r>
          </a:p>
          <a:p>
            <a:r>
              <a:rPr lang="zh-CN" altLang="en-US" dirty="0" smtClean="0"/>
              <a:t>只有</a:t>
            </a:r>
            <a:r>
              <a:rPr lang="zh-CN" altLang="en-US" dirty="0"/>
              <a:t>到达最后一个路由器时，才试图向目的主机进行</a:t>
            </a:r>
            <a:r>
              <a:rPr lang="zh-CN" altLang="en-US" dirty="0">
                <a:solidFill>
                  <a:srgbClr val="FF0000"/>
                </a:solidFill>
              </a:rPr>
              <a:t>直接交付。 </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305" name="Rectangle 41"/>
          <p:cNvSpPr>
            <a:spLocks noGrp="1" noChangeArrowheads="1"/>
          </p:cNvSpPr>
          <p:nvPr>
            <p:ph type="title"/>
          </p:nvPr>
        </p:nvSpPr>
        <p:spPr/>
        <p:txBody>
          <a:bodyPr/>
          <a:lstStyle/>
          <a:p>
            <a:pPr algn="ctr"/>
            <a:r>
              <a:rPr lang="zh-CN" altLang="en-US" dirty="0"/>
              <a:t>特定主机</a:t>
            </a:r>
            <a:r>
              <a:rPr lang="zh-CN" altLang="en-US" dirty="0" smtClean="0"/>
              <a:t>路由（</a:t>
            </a:r>
            <a:r>
              <a:rPr lang="en-US" altLang="zh-CN" dirty="0" smtClean="0"/>
              <a:t>P143</a:t>
            </a:r>
            <a:r>
              <a:rPr lang="zh-CN" altLang="en-US" dirty="0" smtClean="0"/>
              <a:t>） </a:t>
            </a:r>
            <a:endParaRPr lang="zh-CN" altLang="en-US" dirty="0"/>
          </a:p>
        </p:txBody>
      </p:sp>
      <p:sp>
        <p:nvSpPr>
          <p:cNvPr id="395306" name="Rectangle 42"/>
          <p:cNvSpPr>
            <a:spLocks noGrp="1" noChangeArrowheads="1"/>
          </p:cNvSpPr>
          <p:nvPr>
            <p:ph idx="1"/>
          </p:nvPr>
        </p:nvSpPr>
        <p:spPr>
          <a:xfrm>
            <a:off x="495300" y="1196753"/>
            <a:ext cx="9066212" cy="1728192"/>
          </a:xfrm>
        </p:spPr>
        <p:txBody>
          <a:bodyPr/>
          <a:lstStyle/>
          <a:p>
            <a:r>
              <a:rPr lang="zh-CN" altLang="zh-CN" dirty="0"/>
              <a:t>虽然互联网所有的分组转发都是</a:t>
            </a:r>
            <a:r>
              <a:rPr lang="zh-CN" altLang="zh-CN" dirty="0">
                <a:solidFill>
                  <a:srgbClr val="FF0000"/>
                </a:solidFill>
              </a:rPr>
              <a:t>基于目的主机所在的网络，</a:t>
            </a:r>
            <a:r>
              <a:rPr lang="zh-CN" altLang="zh-CN" dirty="0"/>
              <a:t>但在大多数情况下都允许有这样的特例，</a:t>
            </a:r>
            <a:r>
              <a:rPr lang="zh-CN" altLang="zh-CN" dirty="0" smtClean="0"/>
              <a:t>即</a:t>
            </a:r>
            <a:r>
              <a:rPr lang="zh-CN" altLang="en-US" dirty="0" smtClean="0"/>
              <a:t>为</a:t>
            </a:r>
            <a:r>
              <a:rPr lang="zh-CN" altLang="zh-CN" dirty="0" smtClean="0"/>
              <a:t>特定</a:t>
            </a:r>
            <a:r>
              <a:rPr lang="zh-CN" altLang="zh-CN" dirty="0"/>
              <a:t>的目的主机指明一个</a:t>
            </a:r>
            <a:r>
              <a:rPr lang="zh-CN" altLang="zh-CN" dirty="0" smtClean="0"/>
              <a:t>路由</a:t>
            </a:r>
            <a:r>
              <a:rPr lang="zh-CN" altLang="en-US" dirty="0" smtClean="0"/>
              <a:t>。</a:t>
            </a:r>
            <a:endParaRPr lang="en-US" altLang="zh-CN" dirty="0" smtClean="0"/>
          </a:p>
        </p:txBody>
      </p:sp>
      <p:sp>
        <p:nvSpPr>
          <p:cNvPr id="39526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67" name="Rectangle 3"/>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6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69" name="Rectangle 5"/>
          <p:cNvSpPr>
            <a:spLocks noChangeArrowheads="1"/>
          </p:cNvSpPr>
          <p:nvPr/>
        </p:nvSpPr>
        <p:spPr bwMode="auto">
          <a:xfrm>
            <a:off x="0" y="3058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71" name="Rectangle 7"/>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5272"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3314" name="Picture 2" descr="https://img-blog.csdnimg.cn/20200515230018412.png?x-oss-process=image/watermark,type_ZmFuZ3poZW5naGVpdGk,shadow_10,text_aHR0cHM6Ly9ibG9nLmNzZG4ubmV0L3dvbmdfZmF5ZQ==,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030" y="2924945"/>
            <a:ext cx="6768752" cy="3852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p:txBody>
          <a:bodyPr/>
          <a:lstStyle/>
          <a:p>
            <a:pPr algn="ctr"/>
            <a:r>
              <a:rPr lang="zh-CN" altLang="en-US" sz="4000" dirty="0"/>
              <a:t>默认</a:t>
            </a:r>
            <a:r>
              <a:rPr lang="zh-CN" altLang="en-US" sz="4000" dirty="0" smtClean="0"/>
              <a:t>路由（ </a:t>
            </a:r>
            <a:r>
              <a:rPr lang="en-US" altLang="zh-CN" sz="4000" dirty="0" smtClean="0"/>
              <a:t>default route</a:t>
            </a:r>
            <a:r>
              <a:rPr lang="zh-CN" altLang="en-US" sz="4000" dirty="0"/>
              <a:t> </a:t>
            </a:r>
            <a:r>
              <a:rPr lang="en-US" altLang="zh-CN" sz="4000" dirty="0" smtClean="0"/>
              <a:t>P143</a:t>
            </a:r>
            <a:r>
              <a:rPr lang="zh-CN" altLang="en-US" sz="4000" dirty="0"/>
              <a:t>） </a:t>
            </a:r>
            <a:endParaRPr lang="en-US" altLang="zh-CN" sz="4000" dirty="0"/>
          </a:p>
        </p:txBody>
      </p:sp>
      <p:sp>
        <p:nvSpPr>
          <p:cNvPr id="980995" name="Rectangle 3"/>
          <p:cNvSpPr>
            <a:spLocks noGrp="1" noChangeArrowheads="1"/>
          </p:cNvSpPr>
          <p:nvPr>
            <p:ph idx="1"/>
          </p:nvPr>
        </p:nvSpPr>
        <p:spPr/>
        <p:txBody>
          <a:bodyPr/>
          <a:lstStyle/>
          <a:p>
            <a:pPr>
              <a:lnSpc>
                <a:spcPct val="100000"/>
              </a:lnSpc>
            </a:pPr>
            <a:r>
              <a:rPr lang="zh-CN" altLang="en-US" dirty="0"/>
              <a:t>路由器还可采用</a:t>
            </a:r>
            <a:r>
              <a:rPr lang="zh-CN" altLang="en-US" dirty="0">
                <a:solidFill>
                  <a:srgbClr val="FF0000"/>
                </a:solidFill>
              </a:rPr>
              <a:t>默认路由</a:t>
            </a:r>
            <a:r>
              <a:rPr lang="zh-CN" altLang="en-US" dirty="0"/>
              <a:t>以</a:t>
            </a:r>
            <a:r>
              <a:rPr lang="zh-CN" altLang="en-US" dirty="0">
                <a:solidFill>
                  <a:srgbClr val="FF0000"/>
                </a:solidFill>
              </a:rPr>
              <a:t>减少路由表所占用的空间和搜索路由表所用的时间。</a:t>
            </a:r>
          </a:p>
          <a:p>
            <a:pPr>
              <a:lnSpc>
                <a:spcPct val="100000"/>
              </a:lnSpc>
            </a:pPr>
            <a:r>
              <a:rPr lang="zh-CN" altLang="en-US" dirty="0"/>
              <a:t>这种转发方式在一个网络只有很少的对外连接时是很有用的。</a:t>
            </a:r>
          </a:p>
          <a:p>
            <a:pPr>
              <a:lnSpc>
                <a:spcPct val="100000"/>
              </a:lnSpc>
            </a:pPr>
            <a:r>
              <a:rPr lang="zh-CN" altLang="en-US" dirty="0"/>
              <a:t>默认路由在主机发送 </a:t>
            </a:r>
            <a:r>
              <a:rPr lang="en-US" altLang="zh-CN" dirty="0"/>
              <a:t>IP </a:t>
            </a:r>
            <a:r>
              <a:rPr lang="zh-CN" altLang="en-US" dirty="0"/>
              <a:t>数据报时往往更能显示出它的好处。</a:t>
            </a:r>
          </a:p>
          <a:p>
            <a:pPr>
              <a:lnSpc>
                <a:spcPct val="100000"/>
              </a:lnSpc>
            </a:pPr>
            <a:r>
              <a:rPr lang="zh-CN" altLang="en-US" dirty="0"/>
              <a:t>如果一个主机连接在一个小网络上，而这个网络只用一个路由器</a:t>
            </a:r>
            <a:r>
              <a:rPr lang="zh-CN" altLang="en-US" dirty="0" smtClean="0"/>
              <a:t>和</a:t>
            </a:r>
            <a:r>
              <a:rPr lang="zh-CN" altLang="en-US" dirty="0"/>
              <a:t>互联</a:t>
            </a:r>
            <a:r>
              <a:rPr lang="zh-CN" altLang="en-US" dirty="0" smtClean="0"/>
              <a:t>网</a:t>
            </a:r>
            <a:r>
              <a:rPr lang="zh-CN" altLang="en-US" dirty="0"/>
              <a:t>连接，那么在这种情况下使用默认路由是非常合适的。 </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默认路由举例</a:t>
            </a:r>
            <a:endParaRPr lang="zh-CN" altLang="en-US" dirty="0"/>
          </a:p>
        </p:txBody>
      </p:sp>
      <p:pic>
        <p:nvPicPr>
          <p:cNvPr id="10649" name="Picture 409" descr="https://img-blog.csdnimg.cn/20200515225919470.png?x-oss-process=image/watermark,type_ZmFuZ3poZW5naGVpdGk,shadow_10,text_aHR0cHM6Ly9ibG9nLmNzZG4ubmV0L3dvbmdfZmF5ZQ==,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68" y="1556792"/>
            <a:ext cx="7681417" cy="433852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551906" y="6021288"/>
            <a:ext cx="4953000" cy="923330"/>
          </a:xfrm>
          <a:prstGeom prst="rect">
            <a:avLst/>
          </a:prstGeom>
        </p:spPr>
        <p:txBody>
          <a:bodyPr>
            <a:spAutoFit/>
          </a:bodyPr>
          <a:lstStyle/>
          <a:p>
            <a:r>
              <a:rPr lang="zh-CN" altLang="en-US" dirty="0">
                <a:hlinkClick r:id="rId4"/>
              </a:rPr>
              <a:t>https://blog.csdn.net/wong_faye/article/details/</a:t>
            </a:r>
            <a:r>
              <a:rPr lang="zh-CN" altLang="en-US" dirty="0" smtClean="0">
                <a:hlinkClick r:id="rId4"/>
              </a:rPr>
              <a:t>106151089</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8" name="Rectangle 6"/>
          <p:cNvSpPr>
            <a:spLocks noGrp="1" noChangeArrowheads="1"/>
          </p:cNvSpPr>
          <p:nvPr>
            <p:ph type="title"/>
          </p:nvPr>
        </p:nvSpPr>
        <p:spPr/>
        <p:txBody>
          <a:bodyPr/>
          <a:lstStyle/>
          <a:p>
            <a:pPr algn="ctr"/>
            <a:r>
              <a:rPr lang="zh-CN" altLang="en-US" dirty="0"/>
              <a:t>必须强调指出 </a:t>
            </a:r>
          </a:p>
        </p:txBody>
      </p:sp>
      <p:sp>
        <p:nvSpPr>
          <p:cNvPr id="397319" name="Rectangle 7"/>
          <p:cNvSpPr>
            <a:spLocks noGrp="1" noChangeArrowheads="1"/>
          </p:cNvSpPr>
          <p:nvPr>
            <p:ph idx="1"/>
          </p:nvPr>
        </p:nvSpPr>
        <p:spPr/>
        <p:txBody>
          <a:bodyPr/>
          <a:lstStyle/>
          <a:p>
            <a:pPr algn="just"/>
            <a:r>
              <a:rPr lang="en-US" altLang="zh-CN" dirty="0">
                <a:solidFill>
                  <a:srgbClr val="00B050"/>
                </a:solidFill>
              </a:rPr>
              <a:t>IP</a:t>
            </a:r>
            <a:r>
              <a:rPr lang="en-US" altLang="zh-CN" sz="2000" dirty="0">
                <a:solidFill>
                  <a:srgbClr val="00B050"/>
                </a:solidFill>
              </a:rPr>
              <a:t> </a:t>
            </a:r>
            <a:r>
              <a:rPr lang="zh-CN" altLang="en-US" dirty="0">
                <a:solidFill>
                  <a:srgbClr val="00B050"/>
                </a:solidFill>
              </a:rPr>
              <a:t>数据报的首部中没有地方可以用来指明“下一跳路由器的 </a:t>
            </a:r>
            <a:r>
              <a:rPr lang="en-US" altLang="zh-CN" dirty="0">
                <a:solidFill>
                  <a:srgbClr val="00B050"/>
                </a:solidFill>
              </a:rPr>
              <a:t>IP </a:t>
            </a:r>
            <a:r>
              <a:rPr lang="zh-CN" altLang="en-US" dirty="0">
                <a:solidFill>
                  <a:srgbClr val="00B050"/>
                </a:solidFill>
              </a:rPr>
              <a:t>地址”。</a:t>
            </a:r>
          </a:p>
          <a:p>
            <a:pPr algn="just"/>
            <a:r>
              <a:rPr lang="zh-CN" altLang="en-US" dirty="0">
                <a:solidFill>
                  <a:srgbClr val="00B050"/>
                </a:solidFill>
              </a:rPr>
              <a:t>当路由器收到待转发的数据报，不是将下一跳路由器的</a:t>
            </a:r>
            <a:r>
              <a:rPr lang="zh-CN" altLang="en-US" sz="1800" dirty="0">
                <a:solidFill>
                  <a:srgbClr val="00B050"/>
                </a:solidFill>
              </a:rPr>
              <a:t> </a:t>
            </a:r>
            <a:r>
              <a:rPr lang="en-US" altLang="zh-CN" dirty="0">
                <a:solidFill>
                  <a:srgbClr val="00B050"/>
                </a:solidFill>
              </a:rPr>
              <a:t>IP</a:t>
            </a:r>
            <a:r>
              <a:rPr lang="en-US" altLang="zh-CN" sz="2000" dirty="0">
                <a:solidFill>
                  <a:srgbClr val="00B050"/>
                </a:solidFill>
              </a:rPr>
              <a:t> </a:t>
            </a:r>
            <a:r>
              <a:rPr lang="zh-CN" altLang="en-US" dirty="0">
                <a:solidFill>
                  <a:srgbClr val="00B050"/>
                </a:solidFill>
              </a:rPr>
              <a:t>地址填入 </a:t>
            </a:r>
            <a:r>
              <a:rPr lang="en-US" altLang="zh-CN" dirty="0">
                <a:solidFill>
                  <a:srgbClr val="00B050"/>
                </a:solidFill>
              </a:rPr>
              <a:t>IP </a:t>
            </a:r>
            <a:r>
              <a:rPr lang="zh-CN" altLang="en-US" dirty="0">
                <a:solidFill>
                  <a:srgbClr val="00B050"/>
                </a:solidFill>
              </a:rPr>
              <a:t>数据报，而是送交下层的网络接口软件。</a:t>
            </a:r>
          </a:p>
          <a:p>
            <a:pPr algn="just"/>
            <a:r>
              <a:rPr lang="zh-CN" altLang="en-US" dirty="0">
                <a:solidFill>
                  <a:srgbClr val="00B050"/>
                </a:solidFill>
              </a:rPr>
              <a:t>网络接口软件使用</a:t>
            </a:r>
            <a:r>
              <a:rPr lang="zh-CN" altLang="en-US" sz="1800" dirty="0">
                <a:solidFill>
                  <a:srgbClr val="00B050"/>
                </a:solidFill>
              </a:rPr>
              <a:t> </a:t>
            </a:r>
            <a:r>
              <a:rPr lang="en-US" altLang="zh-CN" dirty="0">
                <a:solidFill>
                  <a:srgbClr val="00B050"/>
                </a:solidFill>
              </a:rPr>
              <a:t>ARP</a:t>
            </a:r>
            <a:r>
              <a:rPr lang="en-US" altLang="zh-CN" sz="1800" dirty="0">
                <a:solidFill>
                  <a:srgbClr val="00B050"/>
                </a:solidFill>
              </a:rPr>
              <a:t> </a:t>
            </a:r>
            <a:r>
              <a:rPr lang="zh-CN" altLang="en-US" dirty="0">
                <a:solidFill>
                  <a:srgbClr val="00B050"/>
                </a:solidFill>
              </a:rPr>
              <a:t>负责将下一跳路由器的 </a:t>
            </a:r>
            <a:r>
              <a:rPr lang="en-US" altLang="zh-CN" dirty="0">
                <a:solidFill>
                  <a:srgbClr val="00B050"/>
                </a:solidFill>
              </a:rPr>
              <a:t>IP</a:t>
            </a:r>
            <a:r>
              <a:rPr lang="en-US" altLang="zh-CN" sz="2000" dirty="0">
                <a:solidFill>
                  <a:srgbClr val="00B050"/>
                </a:solidFill>
              </a:rPr>
              <a:t> </a:t>
            </a:r>
            <a:r>
              <a:rPr lang="zh-CN" altLang="en-US" dirty="0">
                <a:solidFill>
                  <a:srgbClr val="00B050"/>
                </a:solidFill>
              </a:rPr>
              <a:t>地址转换成硬件地址，并将此硬件地址放在链路层的</a:t>
            </a:r>
            <a:r>
              <a:rPr lang="zh-CN" altLang="en-US" sz="2000" dirty="0">
                <a:solidFill>
                  <a:srgbClr val="00B050"/>
                </a:solidFill>
              </a:rPr>
              <a:t> </a:t>
            </a:r>
            <a:r>
              <a:rPr lang="en-US" altLang="zh-CN" dirty="0">
                <a:solidFill>
                  <a:srgbClr val="00B050"/>
                </a:solidFill>
              </a:rPr>
              <a:t>MAC</a:t>
            </a:r>
            <a:r>
              <a:rPr lang="en-US" altLang="zh-CN" sz="1800" dirty="0">
                <a:solidFill>
                  <a:srgbClr val="00B050"/>
                </a:solidFill>
              </a:rPr>
              <a:t> </a:t>
            </a:r>
            <a:r>
              <a:rPr lang="zh-CN" altLang="en-US" dirty="0">
                <a:solidFill>
                  <a:srgbClr val="00B050"/>
                </a:solidFill>
              </a:rPr>
              <a:t>帧的首部，然后根据这个硬件地址找到下一跳路由器。  </a:t>
            </a:r>
          </a:p>
        </p:txBody>
      </p:sp>
      <p:sp>
        <p:nvSpPr>
          <p:cNvPr id="397314"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15" name="Rectangle 3"/>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1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17" name="Rectangle 5"/>
          <p:cNvSpPr>
            <a:spLocks noChangeArrowheads="1"/>
          </p:cNvSpPr>
          <p:nvPr/>
        </p:nvSpPr>
        <p:spPr bwMode="auto">
          <a:xfrm>
            <a:off x="0" y="3058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20" name="Rectangle 8"/>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7321" name="Rectangle 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五角星 1"/>
          <p:cNvSpPr/>
          <p:nvPr/>
        </p:nvSpPr>
        <p:spPr bwMode="auto">
          <a:xfrm>
            <a:off x="7041232" y="-22607"/>
            <a:ext cx="1368152" cy="1247546"/>
          </a:xfrm>
          <a:prstGeom prst="star5">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3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3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1" name="Rectangle 3"/>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3" name="Rectangle 5"/>
          <p:cNvSpPr>
            <a:spLocks noChangeArrowheads="1"/>
          </p:cNvSpPr>
          <p:nvPr/>
        </p:nvSpPr>
        <p:spPr bwMode="auto">
          <a:xfrm>
            <a:off x="0" y="3058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4" name="Rectangle 6"/>
          <p:cNvSpPr>
            <a:spLocks noGrp="1" noChangeArrowheads="1"/>
          </p:cNvSpPr>
          <p:nvPr>
            <p:ph type="title"/>
          </p:nvPr>
        </p:nvSpPr>
        <p:spPr/>
        <p:txBody>
          <a:bodyPr/>
          <a:lstStyle/>
          <a:p>
            <a:pPr algn="ctr"/>
            <a:r>
              <a:rPr lang="zh-CN" altLang="en-US" dirty="0" smtClean="0"/>
              <a:t>路由器分组</a:t>
            </a:r>
            <a:r>
              <a:rPr lang="zh-CN" altLang="en-US" dirty="0"/>
              <a:t>转发算法 </a:t>
            </a:r>
          </a:p>
        </p:txBody>
      </p:sp>
      <p:sp>
        <p:nvSpPr>
          <p:cNvPr id="396295" name="Rectangle 7"/>
          <p:cNvSpPr>
            <a:spLocks noGrp="1" noChangeArrowheads="1"/>
          </p:cNvSpPr>
          <p:nvPr>
            <p:ph idx="1"/>
          </p:nvPr>
        </p:nvSpPr>
        <p:spPr>
          <a:ln>
            <a:solidFill>
              <a:schemeClr val="tx2"/>
            </a:solidFill>
            <a:miter lim="800000"/>
          </a:ln>
        </p:spPr>
        <p:txBody>
          <a:bodyPr/>
          <a:lstStyle/>
          <a:p>
            <a:pPr marL="539750" indent="-539750" algn="just">
              <a:spcBef>
                <a:spcPct val="0"/>
              </a:spcBef>
              <a:spcAft>
                <a:spcPct val="20000"/>
              </a:spcAft>
              <a:buFont typeface="Wingdings" panose="05000000000000000000" pitchFamily="2" charset="2"/>
              <a:buNone/>
              <a:tabLst>
                <a:tab pos="1528445" algn="l"/>
              </a:tabLst>
            </a:pPr>
            <a:r>
              <a:rPr lang="en-US" altLang="zh-CN" sz="2400" dirty="0"/>
              <a:t>(1) </a:t>
            </a:r>
            <a:r>
              <a:rPr lang="zh-CN" altLang="en-US" sz="2400" dirty="0" smtClean="0"/>
              <a:t>从</a:t>
            </a:r>
            <a:r>
              <a:rPr lang="zh-CN" altLang="en-US" sz="2400" dirty="0"/>
              <a:t>数据报的首部提取</a:t>
            </a:r>
            <a:r>
              <a:rPr lang="zh-CN" altLang="en-US" sz="2400" dirty="0">
                <a:solidFill>
                  <a:srgbClr val="FF0000"/>
                </a:solidFill>
              </a:rPr>
              <a:t>目的主机的</a:t>
            </a:r>
            <a:r>
              <a:rPr lang="zh-CN" altLang="en-US" sz="1600" dirty="0">
                <a:solidFill>
                  <a:srgbClr val="FF0000"/>
                </a:solidFill>
              </a:rPr>
              <a:t> </a:t>
            </a:r>
            <a:r>
              <a:rPr lang="en-US" altLang="zh-CN" sz="2400" dirty="0">
                <a:solidFill>
                  <a:srgbClr val="FF0000"/>
                </a:solidFill>
              </a:rPr>
              <a:t>IP</a:t>
            </a:r>
            <a:r>
              <a:rPr lang="en-US" altLang="zh-CN" sz="1600" dirty="0">
                <a:solidFill>
                  <a:srgbClr val="FF0000"/>
                </a:solidFill>
              </a:rPr>
              <a:t> </a:t>
            </a:r>
            <a:r>
              <a:rPr lang="zh-CN" altLang="en-US" sz="2400" dirty="0">
                <a:solidFill>
                  <a:srgbClr val="FF0000"/>
                </a:solidFill>
              </a:rPr>
              <a:t>地址</a:t>
            </a:r>
            <a:r>
              <a:rPr lang="zh-CN" altLang="en-US" sz="1400" dirty="0">
                <a:solidFill>
                  <a:srgbClr val="FF0000"/>
                </a:solidFill>
              </a:rPr>
              <a:t> </a:t>
            </a:r>
            <a:r>
              <a:rPr lang="en-US" altLang="zh-CN" sz="2400" dirty="0">
                <a:solidFill>
                  <a:srgbClr val="FF0000"/>
                </a:solidFill>
              </a:rPr>
              <a:t>D, </a:t>
            </a:r>
            <a:r>
              <a:rPr lang="zh-CN" altLang="en-US" sz="2400" dirty="0"/>
              <a:t>得出</a:t>
            </a:r>
            <a:r>
              <a:rPr lang="zh-CN" altLang="en-US" sz="2400" dirty="0">
                <a:solidFill>
                  <a:srgbClr val="FF0000"/>
                </a:solidFill>
              </a:rPr>
              <a:t>目的网络地址为</a:t>
            </a:r>
            <a:r>
              <a:rPr lang="zh-CN" altLang="en-US" sz="1400" dirty="0">
                <a:solidFill>
                  <a:srgbClr val="FF0000"/>
                </a:solidFill>
              </a:rPr>
              <a:t> </a:t>
            </a:r>
            <a:r>
              <a:rPr lang="en-US" altLang="zh-CN" sz="2400" dirty="0">
                <a:solidFill>
                  <a:srgbClr val="FF0000"/>
                </a:solidFill>
              </a:rPr>
              <a:t>N</a:t>
            </a:r>
            <a:r>
              <a:rPr lang="zh-CN" altLang="en-US" sz="2400" dirty="0">
                <a:solidFill>
                  <a:srgbClr val="FF0000"/>
                </a:solidFill>
              </a:rPr>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(2) </a:t>
            </a:r>
            <a:r>
              <a:rPr lang="zh-CN" altLang="en-US" sz="2400" dirty="0" smtClean="0"/>
              <a:t>若</a:t>
            </a:r>
            <a:r>
              <a:rPr lang="zh-CN" altLang="en-US" sz="2400" dirty="0"/>
              <a:t>网络</a:t>
            </a:r>
            <a:r>
              <a:rPr lang="zh-CN" altLang="en-US" sz="1200" dirty="0"/>
              <a:t> </a:t>
            </a:r>
            <a:r>
              <a:rPr lang="en-US" altLang="zh-CN" sz="2400" i="1" dirty="0"/>
              <a:t>N </a:t>
            </a:r>
            <a:r>
              <a:rPr lang="zh-CN" altLang="en-US" sz="2400" dirty="0"/>
              <a:t>与此路由器直接相连，则把数据报</a:t>
            </a:r>
            <a:r>
              <a:rPr lang="zh-CN" altLang="en-US" sz="2400" dirty="0">
                <a:solidFill>
                  <a:srgbClr val="FF0000"/>
                </a:solidFill>
              </a:rPr>
              <a:t>直接交付</a:t>
            </a:r>
            <a:r>
              <a:rPr lang="zh-CN" altLang="en-US" sz="2400" dirty="0"/>
              <a:t>目的主机</a:t>
            </a:r>
            <a:r>
              <a:rPr lang="zh-CN" altLang="en-US" sz="1200" dirty="0"/>
              <a:t> </a:t>
            </a:r>
            <a:r>
              <a:rPr lang="en-US" altLang="zh-CN" sz="2400" i="1" dirty="0"/>
              <a:t>D</a:t>
            </a:r>
            <a:r>
              <a:rPr lang="zh-CN" altLang="en-US" sz="2400" dirty="0"/>
              <a:t>；否则是</a:t>
            </a:r>
            <a:r>
              <a:rPr lang="zh-CN" altLang="en-US" sz="2400" dirty="0">
                <a:solidFill>
                  <a:srgbClr val="FF0000"/>
                </a:solidFill>
              </a:rPr>
              <a:t>间接交付，</a:t>
            </a:r>
            <a:r>
              <a:rPr lang="zh-CN" altLang="en-US" sz="2400" dirty="0"/>
              <a:t>执行</a:t>
            </a:r>
            <a:r>
              <a:rPr lang="en-US" altLang="zh-CN" sz="2400" dirty="0"/>
              <a:t>(3)</a:t>
            </a:r>
            <a:r>
              <a:rPr lang="zh-CN" altLang="en-US" sz="2400" dirty="0"/>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(3) </a:t>
            </a:r>
            <a:r>
              <a:rPr lang="zh-CN" altLang="en-US" sz="2400" dirty="0" smtClean="0"/>
              <a:t>若</a:t>
            </a:r>
            <a:r>
              <a:rPr lang="zh-CN" altLang="en-US" sz="2400" dirty="0"/>
              <a:t>路由表中有目的地址为 </a:t>
            </a:r>
            <a:r>
              <a:rPr lang="en-US" altLang="zh-CN" sz="2400" i="1" dirty="0"/>
              <a:t>D </a:t>
            </a:r>
            <a:r>
              <a:rPr lang="zh-CN" altLang="en-US" sz="2400" dirty="0"/>
              <a:t>的</a:t>
            </a:r>
            <a:r>
              <a:rPr lang="zh-CN" altLang="en-US" sz="2400" dirty="0">
                <a:solidFill>
                  <a:srgbClr val="FF0000"/>
                </a:solidFill>
              </a:rPr>
              <a:t>特定主机路由，</a:t>
            </a:r>
            <a:r>
              <a:rPr lang="zh-CN" altLang="en-US" sz="2400" dirty="0"/>
              <a:t>则把数据报</a:t>
            </a:r>
            <a:r>
              <a:rPr lang="zh-CN" altLang="en-US" sz="2400" dirty="0" smtClean="0"/>
              <a:t>传送给</a:t>
            </a:r>
            <a:r>
              <a:rPr lang="zh-CN" altLang="en-US" sz="2400" dirty="0"/>
              <a:t>路由表中所指明的下一跳路由器；否则，执行</a:t>
            </a:r>
            <a:r>
              <a:rPr lang="en-US" altLang="zh-CN" sz="2400" dirty="0"/>
              <a:t>(4)</a:t>
            </a:r>
            <a:r>
              <a:rPr lang="zh-CN" altLang="en-US" sz="2400" dirty="0"/>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(4) </a:t>
            </a:r>
            <a:r>
              <a:rPr lang="zh-CN" altLang="en-US" sz="2400" dirty="0" smtClean="0"/>
              <a:t>若</a:t>
            </a:r>
            <a:r>
              <a:rPr lang="zh-CN" altLang="en-US" sz="2400" dirty="0"/>
              <a:t>路由表中有</a:t>
            </a:r>
            <a:r>
              <a:rPr lang="zh-CN" altLang="en-US" sz="2400" dirty="0">
                <a:solidFill>
                  <a:srgbClr val="FF0000"/>
                </a:solidFill>
              </a:rPr>
              <a:t>到达网络 </a:t>
            </a:r>
            <a:r>
              <a:rPr lang="en-US" altLang="zh-CN" sz="2400" i="1" dirty="0">
                <a:solidFill>
                  <a:srgbClr val="FF0000"/>
                </a:solidFill>
              </a:rPr>
              <a:t>N </a:t>
            </a:r>
            <a:r>
              <a:rPr lang="zh-CN" altLang="en-US" sz="2400" dirty="0">
                <a:solidFill>
                  <a:srgbClr val="FF0000"/>
                </a:solidFill>
              </a:rPr>
              <a:t>的路由，</a:t>
            </a:r>
            <a:r>
              <a:rPr lang="zh-CN" altLang="en-US" sz="2400" dirty="0"/>
              <a:t>则把数据报传送给路由</a:t>
            </a:r>
            <a:r>
              <a:rPr lang="zh-CN" altLang="en-US" sz="2400" dirty="0" smtClean="0"/>
              <a:t>表指明</a:t>
            </a:r>
            <a:r>
              <a:rPr lang="zh-CN" altLang="en-US" sz="2400" dirty="0"/>
              <a:t>的下一跳路由器；否则，执行</a:t>
            </a:r>
            <a:r>
              <a:rPr lang="en-US" altLang="zh-CN" sz="2400" dirty="0"/>
              <a:t>(5)</a:t>
            </a:r>
            <a:r>
              <a:rPr lang="zh-CN" altLang="en-US" sz="2400" dirty="0"/>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(5</a:t>
            </a:r>
            <a:r>
              <a:rPr lang="en-US" altLang="zh-CN" sz="2400" dirty="0" smtClean="0"/>
              <a:t>) </a:t>
            </a:r>
            <a:r>
              <a:rPr lang="zh-CN" altLang="en-US" sz="2400" dirty="0" smtClean="0"/>
              <a:t>若路由</a:t>
            </a:r>
            <a:r>
              <a:rPr lang="zh-CN" altLang="en-US" sz="2400" dirty="0"/>
              <a:t>表中有一个</a:t>
            </a:r>
            <a:r>
              <a:rPr lang="zh-CN" altLang="en-US" sz="2400" dirty="0">
                <a:solidFill>
                  <a:srgbClr val="FF0000"/>
                </a:solidFill>
              </a:rPr>
              <a:t>默认路由，</a:t>
            </a:r>
            <a:r>
              <a:rPr lang="zh-CN" altLang="en-US" sz="2400" dirty="0"/>
              <a:t>则把数据报传送给路由表中所指明的默认路由器；否则，执行</a:t>
            </a:r>
            <a:r>
              <a:rPr lang="en-US" altLang="zh-CN" sz="2400" dirty="0"/>
              <a:t>(6)</a:t>
            </a:r>
            <a:r>
              <a:rPr lang="zh-CN" altLang="en-US" sz="2400" dirty="0"/>
              <a:t>。</a:t>
            </a:r>
          </a:p>
          <a:p>
            <a:pPr marL="539750" indent="-539750" algn="just">
              <a:spcBef>
                <a:spcPct val="0"/>
              </a:spcBef>
              <a:spcAft>
                <a:spcPct val="20000"/>
              </a:spcAft>
              <a:buFont typeface="Wingdings" panose="05000000000000000000" pitchFamily="2" charset="2"/>
              <a:buNone/>
              <a:tabLst>
                <a:tab pos="1528445" algn="l"/>
              </a:tabLst>
            </a:pPr>
            <a:r>
              <a:rPr lang="en-US" altLang="zh-CN" sz="2400" dirty="0"/>
              <a:t>(6)  </a:t>
            </a:r>
            <a:r>
              <a:rPr lang="zh-CN" altLang="en-US" sz="2400" dirty="0"/>
              <a:t>报告转发分组出错。 </a:t>
            </a:r>
          </a:p>
        </p:txBody>
      </p:sp>
      <p:sp>
        <p:nvSpPr>
          <p:cNvPr id="396296" name="Rectangle 8"/>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6297" name="Rectangle 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关于路由表</a:t>
            </a:r>
            <a:endParaRPr lang="zh-CN" altLang="en-US" dirty="0"/>
          </a:p>
        </p:txBody>
      </p:sp>
      <p:sp>
        <p:nvSpPr>
          <p:cNvPr id="3" name="内容占位符 2"/>
          <p:cNvSpPr>
            <a:spLocks noGrp="1"/>
          </p:cNvSpPr>
          <p:nvPr>
            <p:ph idx="1"/>
          </p:nvPr>
        </p:nvSpPr>
        <p:spPr/>
        <p:txBody>
          <a:bodyPr/>
          <a:lstStyle/>
          <a:p>
            <a:pPr>
              <a:spcBef>
                <a:spcPts val="1200"/>
              </a:spcBef>
            </a:pPr>
            <a:r>
              <a:rPr lang="zh-CN" altLang="zh-CN" dirty="0"/>
              <a:t>路由</a:t>
            </a:r>
            <a:r>
              <a:rPr lang="zh-CN" altLang="zh-CN" dirty="0" smtClean="0"/>
              <a:t>表没有</a:t>
            </a:r>
            <a:r>
              <a:rPr lang="zh-CN" altLang="zh-CN" dirty="0"/>
              <a:t>给分组指明到某个网络的完整</a:t>
            </a:r>
            <a:r>
              <a:rPr lang="zh-CN" altLang="zh-CN" dirty="0" smtClean="0"/>
              <a:t>路径</a:t>
            </a:r>
            <a:r>
              <a:rPr lang="zh-CN" altLang="en-US" dirty="0" smtClean="0"/>
              <a:t>。</a:t>
            </a:r>
            <a:endParaRPr lang="en-US" altLang="zh-CN" dirty="0" smtClean="0"/>
          </a:p>
          <a:p>
            <a:pPr>
              <a:spcBef>
                <a:spcPts val="1200"/>
              </a:spcBef>
            </a:pPr>
            <a:r>
              <a:rPr lang="zh-CN" altLang="zh-CN" dirty="0">
                <a:solidFill>
                  <a:srgbClr val="FF0000"/>
                </a:solidFill>
              </a:rPr>
              <a:t>路由表指出，</a:t>
            </a:r>
            <a:r>
              <a:rPr lang="zh-CN" altLang="zh-CN" dirty="0" smtClean="0">
                <a:solidFill>
                  <a:srgbClr val="FF0000"/>
                </a:solidFill>
              </a:rPr>
              <a:t>到某个</a:t>
            </a:r>
            <a:r>
              <a:rPr lang="zh-CN" altLang="zh-CN" dirty="0">
                <a:solidFill>
                  <a:srgbClr val="FF0000"/>
                </a:solidFill>
              </a:rPr>
              <a:t>网络应当先到某个路由器（即下一跳路由器</a:t>
            </a:r>
            <a:r>
              <a:rPr lang="zh-CN" altLang="zh-CN" dirty="0" smtClean="0">
                <a:solidFill>
                  <a:srgbClr val="FF0000"/>
                </a:solidFill>
              </a:rPr>
              <a:t>）</a:t>
            </a:r>
            <a:r>
              <a:rPr lang="zh-CN" altLang="en-US" dirty="0" smtClean="0">
                <a:solidFill>
                  <a:srgbClr val="FF0000"/>
                </a:solidFill>
              </a:rPr>
              <a:t>。</a:t>
            </a:r>
            <a:endParaRPr lang="en-US" altLang="zh-CN" dirty="0" smtClean="0">
              <a:solidFill>
                <a:srgbClr val="FF0000"/>
              </a:solidFill>
            </a:endParaRPr>
          </a:p>
          <a:p>
            <a:pPr>
              <a:spcBef>
                <a:spcPts val="1200"/>
              </a:spcBef>
            </a:pPr>
            <a:r>
              <a:rPr lang="zh-CN" altLang="zh-CN" dirty="0" smtClean="0"/>
              <a:t>在</a:t>
            </a:r>
            <a:r>
              <a:rPr lang="zh-CN" altLang="zh-CN" dirty="0"/>
              <a:t>到达下一跳路由器后，再继续查找其路由表，知道再下一步应当到哪一个路由器</a:t>
            </a:r>
            <a:r>
              <a:rPr lang="zh-CN" altLang="zh-CN" dirty="0" smtClean="0"/>
              <a:t>。</a:t>
            </a:r>
            <a:endParaRPr lang="en-US" altLang="zh-CN" dirty="0" smtClean="0"/>
          </a:p>
          <a:p>
            <a:pPr>
              <a:spcBef>
                <a:spcPts val="1200"/>
              </a:spcBef>
            </a:pPr>
            <a:r>
              <a:rPr lang="zh-CN" altLang="zh-CN" dirty="0" smtClean="0"/>
              <a:t>这样</a:t>
            </a:r>
            <a:r>
              <a:rPr lang="zh-CN" altLang="zh-CN" dirty="0"/>
              <a:t>一步一步地查找下去，直到最后到达目的网络。</a:t>
            </a:r>
            <a:endParaRPr lang="zh-CN" altLang="en-US"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a:t>
            </a:r>
            <a:r>
              <a:rPr lang="zh-CN" altLang="en-US" dirty="0" smtClean="0"/>
              <a:t>转发的例子</a:t>
            </a:r>
            <a:endParaRPr lang="zh-CN" altLang="en-US" dirty="0"/>
          </a:p>
        </p:txBody>
      </p:sp>
      <p:sp>
        <p:nvSpPr>
          <p:cNvPr id="3" name="内容占位符 2"/>
          <p:cNvSpPr>
            <a:spLocks noGrp="1"/>
          </p:cNvSpPr>
          <p:nvPr>
            <p:ph idx="1"/>
          </p:nvPr>
        </p:nvSpPr>
        <p:spPr/>
        <p:txBody>
          <a:bodyPr/>
          <a:lstStyle/>
          <a:p>
            <a:r>
              <a:rPr lang="en-US" altLang="zh-CN" dirty="0" smtClean="0"/>
              <a:t>P141</a:t>
            </a:r>
            <a:r>
              <a:rPr lang="zh-CN" altLang="en-US" dirty="0" smtClean="0"/>
              <a:t>（略讲）</a:t>
            </a:r>
            <a:endParaRPr lang="zh-CN" altLang="en-US" dirty="0"/>
          </a:p>
        </p:txBody>
      </p:sp>
    </p:spTree>
    <p:extLst>
      <p:ext uri="{BB962C8B-B14F-4D97-AF65-F5344CB8AC3E}">
        <p14:creationId xmlns:p14="http://schemas.microsoft.com/office/powerpoint/2010/main" val="18330373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zh-CN" dirty="0"/>
              <a:t>划分子网和构造超网</a:t>
            </a:r>
            <a:endParaRPr lang="zh-CN" altLang="en-US" dirty="0"/>
          </a:p>
        </p:txBody>
      </p:sp>
      <p:sp>
        <p:nvSpPr>
          <p:cNvPr id="3" name="内容占位符 2"/>
          <p:cNvSpPr>
            <a:spLocks noGrp="1"/>
          </p:cNvSpPr>
          <p:nvPr>
            <p:ph idx="1"/>
          </p:nvPr>
        </p:nvSpPr>
        <p:spPr/>
        <p:txBody>
          <a:bodyPr/>
          <a:lstStyle/>
          <a:p>
            <a:r>
              <a:rPr lang="en-US" altLang="zh-CN" dirty="0"/>
              <a:t>4.3.1  </a:t>
            </a:r>
            <a:r>
              <a:rPr lang="zh-CN" altLang="zh-CN" dirty="0"/>
              <a:t>划分子网</a:t>
            </a:r>
          </a:p>
          <a:p>
            <a:r>
              <a:rPr lang="en-US" altLang="zh-CN" dirty="0" smtClean="0"/>
              <a:t>4.3.2  </a:t>
            </a:r>
            <a:r>
              <a:rPr lang="zh-CN" altLang="zh-CN" dirty="0"/>
              <a:t>使用子网时分组的转发</a:t>
            </a:r>
          </a:p>
          <a:p>
            <a:r>
              <a:rPr lang="en-US" altLang="zh-CN" dirty="0" smtClean="0"/>
              <a:t>4.3.3  </a:t>
            </a:r>
            <a:r>
              <a:rPr lang="zh-CN" altLang="zh-CN" dirty="0"/>
              <a:t>无分类</a:t>
            </a:r>
            <a:r>
              <a:rPr lang="zh-CN" altLang="zh-CN" dirty="0" smtClean="0"/>
              <a:t>编址</a:t>
            </a:r>
            <a:r>
              <a:rPr lang="en-US" altLang="zh-CN" dirty="0" smtClean="0"/>
              <a:t> CIDR</a:t>
            </a:r>
            <a:r>
              <a:rPr lang="zh-CN" altLang="zh-CN" dirty="0"/>
              <a:t>（构造超网）</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US" altLang="zh-CN" dirty="0"/>
              <a:t>4.2  </a:t>
            </a:r>
            <a:r>
              <a:rPr lang="zh-CN" altLang="en-US" dirty="0" smtClean="0"/>
              <a:t>网际协议 </a:t>
            </a:r>
            <a:r>
              <a:rPr lang="en-US" altLang="zh-CN" dirty="0" smtClean="0"/>
              <a:t>IP </a:t>
            </a:r>
            <a:endParaRPr lang="en-US" altLang="zh-CN" dirty="0"/>
          </a:p>
        </p:txBody>
      </p:sp>
      <p:sp>
        <p:nvSpPr>
          <p:cNvPr id="966659" name="Rectangle 3"/>
          <p:cNvSpPr>
            <a:spLocks noGrp="1" noChangeArrowheads="1"/>
          </p:cNvSpPr>
          <p:nvPr>
            <p:ph idx="1"/>
          </p:nvPr>
        </p:nvSpPr>
        <p:spPr/>
        <p:txBody>
          <a:bodyPr/>
          <a:lstStyle/>
          <a:p>
            <a:r>
              <a:rPr lang="zh-CN" altLang="en-US" sz="2800" dirty="0"/>
              <a:t>网际协议 </a:t>
            </a:r>
            <a:r>
              <a:rPr lang="en-US" altLang="zh-CN" sz="2800" dirty="0"/>
              <a:t>IP </a:t>
            </a:r>
            <a:r>
              <a:rPr lang="zh-CN" altLang="en-US" sz="2800" dirty="0"/>
              <a:t>是 </a:t>
            </a:r>
            <a:r>
              <a:rPr lang="en-US" altLang="zh-CN" sz="2800" dirty="0"/>
              <a:t>TCP/IP </a:t>
            </a:r>
            <a:r>
              <a:rPr lang="zh-CN" altLang="en-US" sz="2800" dirty="0"/>
              <a:t>体系中两个最主要的协议之一</a:t>
            </a:r>
            <a:r>
              <a:rPr lang="zh-CN" altLang="en-US" sz="2800" dirty="0" smtClean="0"/>
              <a:t>。</a:t>
            </a:r>
            <a:endParaRPr lang="en-US" altLang="zh-CN" sz="2800" dirty="0" smtClean="0"/>
          </a:p>
          <a:p>
            <a:r>
              <a:rPr lang="zh-CN" altLang="en-US" sz="2800" dirty="0" smtClean="0"/>
              <a:t>与 </a:t>
            </a:r>
            <a:r>
              <a:rPr lang="en-US" altLang="zh-CN" sz="2800" dirty="0"/>
              <a:t>IP </a:t>
            </a:r>
            <a:r>
              <a:rPr lang="zh-CN" altLang="en-US" sz="2800" dirty="0"/>
              <a:t>协议配套使用的还有三个协议：</a:t>
            </a:r>
          </a:p>
          <a:p>
            <a:pPr lvl="1"/>
            <a:r>
              <a:rPr lang="zh-CN" altLang="en-US" sz="2400" dirty="0">
                <a:solidFill>
                  <a:srgbClr val="FF0000"/>
                </a:solidFill>
              </a:rPr>
              <a:t>地址解析协议 </a:t>
            </a:r>
            <a:r>
              <a:rPr lang="en-US" altLang="zh-CN" sz="2400" dirty="0">
                <a:solidFill>
                  <a:srgbClr val="FF0000"/>
                </a:solidFill>
              </a:rPr>
              <a:t>ARP</a:t>
            </a:r>
          </a:p>
          <a:p>
            <a:pPr lvl="1">
              <a:buFont typeface="Wingdings" panose="05000000000000000000" pitchFamily="2" charset="2"/>
              <a:buNone/>
            </a:pPr>
            <a:r>
              <a:rPr lang="en-US" altLang="zh-CN" sz="2400" dirty="0"/>
              <a:t>    (Address Resolution Protocol)</a:t>
            </a:r>
          </a:p>
          <a:p>
            <a:pPr lvl="1"/>
            <a:r>
              <a:rPr lang="zh-CN" altLang="en-US" sz="2400" dirty="0">
                <a:solidFill>
                  <a:srgbClr val="FF0000"/>
                </a:solidFill>
              </a:rPr>
              <a:t>网际控制报文协议 </a:t>
            </a:r>
            <a:r>
              <a:rPr lang="en-US" altLang="zh-CN" sz="2400" dirty="0">
                <a:solidFill>
                  <a:srgbClr val="FF0000"/>
                </a:solidFill>
              </a:rPr>
              <a:t>ICMP</a:t>
            </a:r>
          </a:p>
          <a:p>
            <a:pPr lvl="1">
              <a:buFont typeface="Wingdings" panose="05000000000000000000" pitchFamily="2" charset="2"/>
              <a:buNone/>
            </a:pPr>
            <a:r>
              <a:rPr lang="en-US" altLang="zh-CN" sz="2400" dirty="0"/>
              <a:t>   (Internet Control Message Protocol)</a:t>
            </a:r>
          </a:p>
          <a:p>
            <a:pPr lvl="1"/>
            <a:r>
              <a:rPr lang="zh-CN" altLang="en-US" sz="2400" dirty="0">
                <a:solidFill>
                  <a:srgbClr val="FF0000"/>
                </a:solidFill>
              </a:rPr>
              <a:t>网际组管理协议 </a:t>
            </a:r>
            <a:r>
              <a:rPr lang="en-US" altLang="zh-CN" sz="2400" dirty="0">
                <a:solidFill>
                  <a:srgbClr val="FF0000"/>
                </a:solidFill>
              </a:rPr>
              <a:t>IGMP</a:t>
            </a:r>
          </a:p>
          <a:p>
            <a:pPr lvl="1">
              <a:buFont typeface="Wingdings" panose="05000000000000000000" pitchFamily="2" charset="2"/>
              <a:buNone/>
            </a:pPr>
            <a:r>
              <a:rPr lang="en-US" altLang="zh-CN" sz="2400" dirty="0"/>
              <a:t>   (Internet Group Management Protocol)</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en-US" altLang="zh-CN" dirty="0" smtClean="0"/>
              <a:t>4.3.1</a:t>
            </a:r>
            <a:r>
              <a:rPr lang="zh-CN" altLang="en-US" dirty="0" smtClean="0"/>
              <a:t>划分</a:t>
            </a:r>
            <a:r>
              <a:rPr lang="zh-CN" altLang="en-US" dirty="0"/>
              <a:t>子网</a:t>
            </a:r>
          </a:p>
        </p:txBody>
      </p:sp>
      <p:sp>
        <p:nvSpPr>
          <p:cNvPr id="500739" name="Rectangle 3"/>
          <p:cNvSpPr>
            <a:spLocks noGrp="1" noChangeArrowheads="1"/>
          </p:cNvSpPr>
          <p:nvPr>
            <p:ph idx="1"/>
          </p:nvPr>
        </p:nvSpPr>
        <p:spPr/>
        <p:txBody>
          <a:bodyPr/>
          <a:lstStyle/>
          <a:p>
            <a:pPr algn="just">
              <a:buFont typeface="Wingdings" panose="05000000000000000000" pitchFamily="2" charset="2"/>
              <a:buNone/>
            </a:pPr>
            <a:r>
              <a:rPr lang="en-US" altLang="zh-CN" sz="4400" dirty="0">
                <a:solidFill>
                  <a:srgbClr val="333399"/>
                </a:solidFill>
                <a:cs typeface="+mj-cs"/>
              </a:rPr>
              <a:t>1. </a:t>
            </a:r>
            <a:r>
              <a:rPr lang="zh-CN" altLang="en-US" sz="4400" dirty="0">
                <a:solidFill>
                  <a:srgbClr val="333399"/>
                </a:solidFill>
                <a:cs typeface="+mj-cs"/>
              </a:rPr>
              <a:t>从两级 </a:t>
            </a:r>
            <a:r>
              <a:rPr lang="en-US" altLang="zh-CN" sz="4400" dirty="0">
                <a:solidFill>
                  <a:srgbClr val="333399"/>
                </a:solidFill>
                <a:cs typeface="+mj-cs"/>
              </a:rPr>
              <a:t>IP </a:t>
            </a:r>
            <a:r>
              <a:rPr lang="zh-CN" altLang="en-US" sz="4400" dirty="0">
                <a:solidFill>
                  <a:srgbClr val="333399"/>
                </a:solidFill>
                <a:cs typeface="+mj-cs"/>
              </a:rPr>
              <a:t>地址到三级 </a:t>
            </a:r>
            <a:r>
              <a:rPr lang="en-US" altLang="zh-CN" sz="4400" dirty="0">
                <a:solidFill>
                  <a:srgbClr val="333399"/>
                </a:solidFill>
                <a:cs typeface="+mj-cs"/>
              </a:rPr>
              <a:t>IP </a:t>
            </a:r>
            <a:r>
              <a:rPr lang="zh-CN" altLang="en-US" sz="4400" dirty="0">
                <a:solidFill>
                  <a:srgbClr val="333399"/>
                </a:solidFill>
                <a:cs typeface="+mj-cs"/>
              </a:rPr>
              <a:t>地址 </a:t>
            </a:r>
          </a:p>
          <a:p>
            <a:pPr algn="just"/>
            <a:r>
              <a:rPr lang="zh-CN" altLang="en-US" dirty="0"/>
              <a:t>在 </a:t>
            </a:r>
            <a:r>
              <a:rPr lang="en-US" altLang="zh-CN" dirty="0"/>
              <a:t>ARPANET </a:t>
            </a:r>
            <a:r>
              <a:rPr lang="zh-CN" altLang="en-US" dirty="0"/>
              <a:t>的早期，</a:t>
            </a:r>
            <a:r>
              <a:rPr lang="en-US" altLang="zh-CN" dirty="0"/>
              <a:t>IP </a:t>
            </a:r>
            <a:r>
              <a:rPr lang="zh-CN" altLang="en-US" dirty="0"/>
              <a:t>地址的设计确实不够</a:t>
            </a:r>
            <a:r>
              <a:rPr lang="zh-CN" altLang="en-US" dirty="0" smtClean="0"/>
              <a:t>合理</a:t>
            </a:r>
            <a:r>
              <a:rPr lang="zh-CN" altLang="en-US" dirty="0"/>
              <a:t>：</a:t>
            </a:r>
          </a:p>
          <a:p>
            <a:pPr lvl="1" algn="just"/>
            <a:r>
              <a:rPr lang="en-US" altLang="zh-CN" dirty="0" smtClean="0">
                <a:latin typeface="Arial" panose="020B0604020202020204" pitchFamily="34" charset="0"/>
                <a:ea typeface="黑体" panose="02010609060101010101" pitchFamily="2" charset="-122"/>
              </a:rPr>
              <a:t>(1) IP </a:t>
            </a:r>
            <a:r>
              <a:rPr lang="zh-CN" altLang="en-US" dirty="0">
                <a:latin typeface="Arial" panose="020B0604020202020204" pitchFamily="34" charset="0"/>
                <a:ea typeface="黑体" panose="02010609060101010101" pitchFamily="2" charset="-122"/>
              </a:rPr>
              <a:t>地址空间的利用率有时很低。 </a:t>
            </a:r>
          </a:p>
          <a:p>
            <a:pPr lvl="1" algn="just"/>
            <a:r>
              <a:rPr lang="en-US" altLang="zh-CN" dirty="0" smtClean="0">
                <a:latin typeface="Arial" panose="020B0604020202020204" pitchFamily="34" charset="0"/>
                <a:ea typeface="黑体" panose="02010609060101010101" pitchFamily="2" charset="-122"/>
              </a:rPr>
              <a:t>(2) </a:t>
            </a:r>
            <a:r>
              <a:rPr lang="zh-CN" altLang="en-US" dirty="0" smtClean="0">
                <a:latin typeface="Arial" panose="020B0604020202020204" pitchFamily="34" charset="0"/>
                <a:ea typeface="黑体" panose="02010609060101010101" pitchFamily="2" charset="-122"/>
              </a:rPr>
              <a:t>给</a:t>
            </a:r>
            <a:r>
              <a:rPr lang="zh-CN" altLang="en-US" dirty="0">
                <a:latin typeface="Arial" panose="020B0604020202020204" pitchFamily="34" charset="0"/>
                <a:ea typeface="黑体" panose="02010609060101010101" pitchFamily="2" charset="-122"/>
              </a:rPr>
              <a:t>每一个物理网络分配一个网络号会使路由表变得太大因而使网络性能变坏。 </a:t>
            </a:r>
          </a:p>
          <a:p>
            <a:pPr lvl="1" algn="just"/>
            <a:r>
              <a:rPr lang="en-US" altLang="zh-CN" dirty="0" smtClean="0">
                <a:latin typeface="Arial" panose="020B0604020202020204" pitchFamily="34" charset="0"/>
                <a:ea typeface="黑体" panose="02010609060101010101" pitchFamily="2" charset="-122"/>
              </a:rPr>
              <a:t>(3) </a:t>
            </a:r>
            <a:r>
              <a:rPr lang="zh-CN" altLang="en-US" dirty="0" smtClean="0">
                <a:latin typeface="Arial" panose="020B0604020202020204" pitchFamily="34" charset="0"/>
                <a:ea typeface="黑体" panose="02010609060101010101" pitchFamily="2" charset="-122"/>
              </a:rPr>
              <a:t>两</a:t>
            </a:r>
            <a:r>
              <a:rPr lang="zh-CN" altLang="en-US" dirty="0">
                <a:latin typeface="Arial" panose="020B0604020202020204" pitchFamily="34" charset="0"/>
                <a:ea typeface="黑体" panose="02010609060101010101" pitchFamily="2" charset="-122"/>
              </a:rPr>
              <a:t>级的 </a:t>
            </a:r>
            <a:r>
              <a:rPr lang="en-US" altLang="zh-CN" dirty="0">
                <a:latin typeface="Arial" panose="020B0604020202020204" pitchFamily="34" charset="0"/>
                <a:ea typeface="黑体" panose="02010609060101010101" pitchFamily="2" charset="-122"/>
              </a:rPr>
              <a:t>IP </a:t>
            </a:r>
            <a:r>
              <a:rPr lang="zh-CN" altLang="en-US" dirty="0">
                <a:latin typeface="Arial" panose="020B0604020202020204" pitchFamily="34" charset="0"/>
                <a:ea typeface="黑体" panose="02010609060101010101" pitchFamily="2" charset="-122"/>
              </a:rPr>
              <a:t>地址不够灵活。</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7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07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0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3" name="Rectangle 3"/>
          <p:cNvSpPr>
            <a:spLocks noGrp="1" noChangeArrowheads="1"/>
          </p:cNvSpPr>
          <p:nvPr>
            <p:ph type="title"/>
          </p:nvPr>
        </p:nvSpPr>
        <p:spPr/>
        <p:txBody>
          <a:bodyPr/>
          <a:lstStyle/>
          <a:p>
            <a:pPr algn="ctr"/>
            <a:r>
              <a:rPr lang="zh-CN" altLang="en-US" dirty="0"/>
              <a:t>三</a:t>
            </a:r>
            <a:r>
              <a:rPr lang="zh-CN" altLang="en-US" dirty="0" smtClean="0"/>
              <a:t>级 </a:t>
            </a:r>
            <a:r>
              <a:rPr lang="en-US" altLang="zh-CN" dirty="0"/>
              <a:t>IP </a:t>
            </a:r>
            <a:r>
              <a:rPr lang="zh-CN" altLang="en-US" dirty="0"/>
              <a:t>地址 </a:t>
            </a:r>
          </a:p>
        </p:txBody>
      </p:sp>
      <p:sp>
        <p:nvSpPr>
          <p:cNvPr id="501762" name="Rectangle 2"/>
          <p:cNvSpPr>
            <a:spLocks noGrp="1" noChangeArrowheads="1"/>
          </p:cNvSpPr>
          <p:nvPr>
            <p:ph idx="1"/>
          </p:nvPr>
        </p:nvSpPr>
        <p:spPr/>
        <p:txBody>
          <a:bodyPr/>
          <a:lstStyle/>
          <a:p>
            <a:r>
              <a:rPr lang="zh-CN" altLang="en-US" dirty="0"/>
              <a:t>从 </a:t>
            </a:r>
            <a:r>
              <a:rPr lang="en-US" altLang="zh-CN" dirty="0"/>
              <a:t>1985 </a:t>
            </a:r>
            <a:r>
              <a:rPr lang="zh-CN" altLang="en-US" dirty="0"/>
              <a:t>年起在 </a:t>
            </a:r>
            <a:r>
              <a:rPr lang="en-US" altLang="zh-CN" dirty="0"/>
              <a:t>IP </a:t>
            </a:r>
            <a:r>
              <a:rPr lang="zh-CN" altLang="en-US" dirty="0"/>
              <a:t>地址中又增加了一个“</a:t>
            </a:r>
            <a:r>
              <a:rPr lang="zh-CN" altLang="en-US" dirty="0">
                <a:solidFill>
                  <a:srgbClr val="FF0000"/>
                </a:solidFill>
              </a:rPr>
              <a:t>子网号字段</a:t>
            </a:r>
            <a:r>
              <a:rPr lang="zh-CN" altLang="en-US" dirty="0"/>
              <a:t>”，使两级的 </a:t>
            </a:r>
            <a:r>
              <a:rPr lang="en-US" altLang="zh-CN" dirty="0"/>
              <a:t>IP </a:t>
            </a:r>
            <a:r>
              <a:rPr lang="zh-CN" altLang="en-US" dirty="0"/>
              <a:t>地址变成为</a:t>
            </a:r>
            <a:r>
              <a:rPr lang="zh-CN" altLang="en-US" dirty="0">
                <a:solidFill>
                  <a:srgbClr val="FF0000"/>
                </a:solidFill>
              </a:rPr>
              <a:t>三级的 </a:t>
            </a:r>
            <a:r>
              <a:rPr lang="en-US" altLang="zh-CN" dirty="0">
                <a:solidFill>
                  <a:srgbClr val="FF0000"/>
                </a:solidFill>
              </a:rPr>
              <a:t>IP </a:t>
            </a:r>
            <a:r>
              <a:rPr lang="zh-CN" altLang="en-US" dirty="0">
                <a:solidFill>
                  <a:srgbClr val="FF0000"/>
                </a:solidFill>
              </a:rPr>
              <a:t>地址。</a:t>
            </a:r>
          </a:p>
          <a:p>
            <a:r>
              <a:rPr lang="zh-CN" altLang="en-US" dirty="0"/>
              <a:t>这种做法叫作</a:t>
            </a:r>
            <a:r>
              <a:rPr lang="zh-CN" altLang="en-US" dirty="0">
                <a:solidFill>
                  <a:srgbClr val="FF0000"/>
                </a:solidFill>
              </a:rPr>
              <a:t>划分</a:t>
            </a:r>
            <a:r>
              <a:rPr lang="zh-CN" altLang="en-US" dirty="0" smtClean="0">
                <a:solidFill>
                  <a:srgbClr val="FF0000"/>
                </a:solidFill>
              </a:rPr>
              <a:t>子网 </a:t>
            </a:r>
            <a:r>
              <a:rPr lang="en-US" altLang="zh-CN" dirty="0" smtClean="0"/>
              <a:t>(</a:t>
            </a:r>
            <a:r>
              <a:rPr lang="en-US" altLang="zh-CN" dirty="0" err="1"/>
              <a:t>subnetting</a:t>
            </a:r>
            <a:r>
              <a:rPr lang="en-US" altLang="zh-CN" dirty="0"/>
              <a:t>) </a:t>
            </a:r>
            <a:r>
              <a:rPr lang="zh-CN" altLang="en-US" dirty="0" smtClean="0"/>
              <a:t>。</a:t>
            </a:r>
            <a:endParaRPr lang="en-US" altLang="zh-CN" dirty="0" smtClean="0"/>
          </a:p>
          <a:p>
            <a:r>
              <a:rPr lang="zh-CN" altLang="en-US" dirty="0" smtClean="0"/>
              <a:t>划分</a:t>
            </a:r>
            <a:r>
              <a:rPr lang="zh-CN" altLang="en-US" dirty="0"/>
              <a:t>子网已</a:t>
            </a:r>
            <a:r>
              <a:rPr lang="zh-CN" altLang="en-US" dirty="0" smtClean="0"/>
              <a:t>成为</a:t>
            </a:r>
            <a:r>
              <a:rPr lang="zh-CN" altLang="en-US" dirty="0"/>
              <a:t>互联网的正式标准协议。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6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8" name="Rectangle 4"/>
          <p:cNvSpPr>
            <a:spLocks noGrp="1" noChangeArrowheads="1"/>
          </p:cNvSpPr>
          <p:nvPr>
            <p:ph type="title"/>
          </p:nvPr>
        </p:nvSpPr>
        <p:spPr/>
        <p:txBody>
          <a:bodyPr/>
          <a:lstStyle/>
          <a:p>
            <a:pPr algn="ctr"/>
            <a:r>
              <a:rPr lang="zh-CN" altLang="en-US" dirty="0"/>
              <a:t>划分</a:t>
            </a:r>
            <a:r>
              <a:rPr lang="zh-CN" altLang="en-US" dirty="0" smtClean="0"/>
              <a:t>子网（借位）的</a:t>
            </a:r>
            <a:r>
              <a:rPr lang="zh-CN" altLang="en-US" dirty="0"/>
              <a:t>基本思路 </a:t>
            </a:r>
          </a:p>
        </p:txBody>
      </p:sp>
      <p:sp>
        <p:nvSpPr>
          <p:cNvPr id="502787" name="Rectangle 3"/>
          <p:cNvSpPr>
            <a:spLocks noGrp="1" noChangeArrowheads="1"/>
          </p:cNvSpPr>
          <p:nvPr>
            <p:ph idx="1"/>
          </p:nvPr>
        </p:nvSpPr>
        <p:spPr/>
        <p:txBody>
          <a:bodyPr/>
          <a:lstStyle/>
          <a:p>
            <a:pPr algn="just">
              <a:spcAft>
                <a:spcPts val="0"/>
              </a:spcAft>
            </a:pPr>
            <a:r>
              <a:rPr lang="zh-CN" altLang="en-US" sz="2800" dirty="0"/>
              <a:t>划分子网纯属一个</a:t>
            </a:r>
            <a:r>
              <a:rPr lang="zh-CN" altLang="en-US" sz="2800" dirty="0">
                <a:solidFill>
                  <a:srgbClr val="FF0000"/>
                </a:solidFill>
              </a:rPr>
              <a:t>单位内部的事情</a:t>
            </a:r>
            <a:r>
              <a:rPr lang="zh-CN" altLang="en-US" sz="2800" dirty="0"/>
              <a:t>。单位对外仍然表现为没有</a:t>
            </a:r>
            <a:r>
              <a:rPr lang="zh-CN" altLang="en-US" dirty="0"/>
              <a:t>划分</a:t>
            </a:r>
            <a:r>
              <a:rPr lang="zh-CN" altLang="en-US" sz="2800" dirty="0"/>
              <a:t>子网的网络。</a:t>
            </a:r>
          </a:p>
          <a:p>
            <a:pPr algn="just">
              <a:spcAft>
                <a:spcPts val="0"/>
              </a:spcAft>
            </a:pPr>
            <a:r>
              <a:rPr lang="zh-CN" altLang="en-US" sz="2800" dirty="0"/>
              <a:t>从主机号</a:t>
            </a:r>
            <a:r>
              <a:rPr lang="zh-CN" altLang="en-US" sz="2800" dirty="0">
                <a:solidFill>
                  <a:srgbClr val="FF0000"/>
                </a:solidFill>
              </a:rPr>
              <a:t>借用</a:t>
            </a:r>
            <a:r>
              <a:rPr lang="zh-CN" altLang="en-US" sz="2800" dirty="0"/>
              <a:t>若干个位作为</a:t>
            </a:r>
            <a:r>
              <a:rPr lang="zh-CN" altLang="en-US" sz="2800" dirty="0">
                <a:solidFill>
                  <a:srgbClr val="FF0000"/>
                </a:solidFill>
              </a:rPr>
              <a:t>子网号</a:t>
            </a:r>
            <a:r>
              <a:rPr lang="zh-CN" altLang="en-US" sz="2800" dirty="0"/>
              <a:t> </a:t>
            </a:r>
            <a:r>
              <a:rPr lang="en-US" altLang="zh-CN" sz="2800" dirty="0"/>
              <a:t>subnet-id</a:t>
            </a:r>
            <a:r>
              <a:rPr lang="zh-CN" altLang="en-US" sz="2800" dirty="0"/>
              <a:t>，而主机号 </a:t>
            </a:r>
            <a:r>
              <a:rPr lang="en-US" altLang="zh-CN" sz="2800" dirty="0"/>
              <a:t>host-id </a:t>
            </a:r>
            <a:r>
              <a:rPr lang="zh-CN" altLang="en-US" sz="2800" dirty="0"/>
              <a:t>也就相应减少了若干个位。</a:t>
            </a:r>
          </a:p>
          <a:p>
            <a:pPr algn="just">
              <a:buFont typeface="Wingdings" panose="05000000000000000000" pitchFamily="2" charset="2"/>
              <a:buNone/>
            </a:pPr>
            <a:endParaRPr lang="en-US" altLang="zh-CN" sz="2800" dirty="0"/>
          </a:p>
        </p:txBody>
      </p:sp>
      <p:sp>
        <p:nvSpPr>
          <p:cNvPr id="502786" name="Rectangle 2"/>
          <p:cNvSpPr>
            <a:spLocks noChangeArrowheads="1"/>
          </p:cNvSpPr>
          <p:nvPr/>
        </p:nvSpPr>
        <p:spPr bwMode="auto">
          <a:xfrm>
            <a:off x="770620" y="5445224"/>
            <a:ext cx="8790892" cy="648072"/>
          </a:xfrm>
          <a:prstGeom prst="rect">
            <a:avLst/>
          </a:prstGeom>
          <a:solidFill>
            <a:srgbClr val="66FF33"/>
          </a:solidFill>
          <a:ln w="28575">
            <a:solidFill>
              <a:schemeClr val="tx1"/>
            </a:solidFill>
            <a:miter lim="800000"/>
          </a:ln>
          <a:effectLst>
            <a:outerShdw dist="35921" dir="2700000" algn="ctr" rotWithShape="0">
              <a:schemeClr val="bg2"/>
            </a:outerShdw>
          </a:effectLst>
        </p:spPr>
        <p:txBody>
          <a:bodyPr wrap="none" anchor="ctr"/>
          <a:lstStyle/>
          <a:p>
            <a:pPr algn="ctr"/>
            <a:r>
              <a:rPr lang="en-US" altLang="zh-CN" sz="2800" b="1" dirty="0">
                <a:solidFill>
                  <a:srgbClr val="0000CC"/>
                </a:solidFill>
                <a:latin typeface="+mn-lt"/>
                <a:ea typeface="黑体" panose="02010609060101010101" pitchFamily="2" charset="-122"/>
              </a:rPr>
              <a:t>IP</a:t>
            </a:r>
            <a:r>
              <a:rPr lang="zh-CN" altLang="en-US" sz="2800" b="1" dirty="0">
                <a:solidFill>
                  <a:srgbClr val="0000CC"/>
                </a:solidFill>
                <a:latin typeface="+mn-lt"/>
                <a:ea typeface="黑体" panose="02010609060101010101" pitchFamily="2" charset="-122"/>
              </a:rPr>
              <a:t>地址 </a:t>
            </a:r>
            <a:r>
              <a:rPr lang="en-US" altLang="zh-CN" sz="2800" b="1" dirty="0">
                <a:solidFill>
                  <a:srgbClr val="0000CC"/>
                </a:solidFill>
                <a:latin typeface="+mn-lt"/>
                <a:ea typeface="黑体" panose="02010609060101010101" pitchFamily="2" charset="-122"/>
              </a:rPr>
              <a:t>::= {&lt;</a:t>
            </a:r>
            <a:r>
              <a:rPr lang="zh-CN" altLang="en-US" sz="2800" b="1" dirty="0">
                <a:solidFill>
                  <a:srgbClr val="0000CC"/>
                </a:solidFill>
                <a:latin typeface="+mn-lt"/>
                <a:ea typeface="黑体" panose="02010609060101010101" pitchFamily="2" charset="-122"/>
              </a:rPr>
              <a:t>网络号</a:t>
            </a:r>
            <a:r>
              <a:rPr lang="en-US" altLang="zh-CN" sz="2800" b="1" dirty="0">
                <a:solidFill>
                  <a:srgbClr val="0000CC"/>
                </a:solidFill>
                <a:latin typeface="+mn-lt"/>
                <a:ea typeface="黑体" panose="02010609060101010101" pitchFamily="2" charset="-122"/>
              </a:rPr>
              <a:t>&gt;, &lt;</a:t>
            </a:r>
            <a:r>
              <a:rPr lang="zh-CN" altLang="en-US" sz="2800" b="1" dirty="0">
                <a:solidFill>
                  <a:srgbClr val="0000CC"/>
                </a:solidFill>
                <a:latin typeface="+mn-lt"/>
                <a:ea typeface="黑体" panose="02010609060101010101" pitchFamily="2" charset="-122"/>
              </a:rPr>
              <a:t>子网号</a:t>
            </a:r>
            <a:r>
              <a:rPr lang="en-US" altLang="zh-CN" sz="2800" b="1" dirty="0">
                <a:solidFill>
                  <a:srgbClr val="0000CC"/>
                </a:solidFill>
                <a:latin typeface="+mn-lt"/>
                <a:ea typeface="黑体" panose="02010609060101010101" pitchFamily="2" charset="-122"/>
              </a:rPr>
              <a:t>&gt;, &lt;</a:t>
            </a:r>
            <a:r>
              <a:rPr lang="zh-CN" altLang="en-US" sz="2800" b="1" dirty="0">
                <a:solidFill>
                  <a:srgbClr val="0000CC"/>
                </a:solidFill>
                <a:latin typeface="+mn-lt"/>
                <a:ea typeface="黑体" panose="02010609060101010101" pitchFamily="2" charset="-122"/>
              </a:rPr>
              <a:t>主机号</a:t>
            </a:r>
            <a:r>
              <a:rPr lang="en-US" altLang="zh-CN" sz="2800" b="1" dirty="0">
                <a:solidFill>
                  <a:srgbClr val="0000CC"/>
                </a:solidFill>
                <a:latin typeface="+mn-lt"/>
                <a:ea typeface="黑体" panose="02010609060101010101" pitchFamily="2" charset="-122"/>
              </a:rPr>
              <a:t>&gt;}      </a:t>
            </a:r>
            <a:r>
              <a:rPr lang="en-US" altLang="zh-CN" sz="2800" b="1" dirty="0" smtClean="0">
                <a:solidFill>
                  <a:srgbClr val="0000CC"/>
                </a:solidFill>
                <a:latin typeface="+mn-lt"/>
                <a:ea typeface="黑体" panose="02010609060101010101" pitchFamily="2" charset="-122"/>
              </a:rPr>
              <a:t>  </a:t>
            </a:r>
            <a:r>
              <a:rPr lang="en-US" altLang="zh-CN" sz="2800" b="1" dirty="0">
                <a:solidFill>
                  <a:srgbClr val="0000CC"/>
                </a:solidFill>
                <a:latin typeface="+mn-lt"/>
                <a:ea typeface="黑体" panose="02010609060101010101" pitchFamily="2" charset="-122"/>
              </a:rPr>
              <a:t>(</a:t>
            </a:r>
            <a:r>
              <a:rPr lang="en-US" altLang="zh-CN" sz="2800" b="1" dirty="0" smtClean="0">
                <a:solidFill>
                  <a:srgbClr val="0000CC"/>
                </a:solidFill>
                <a:latin typeface="+mn-lt"/>
                <a:ea typeface="黑体" panose="02010609060101010101" pitchFamily="2" charset="-122"/>
              </a:rPr>
              <a:t>4-2</a:t>
            </a:r>
            <a:r>
              <a:rPr lang="en-US" altLang="zh-CN" sz="2800" b="1" dirty="0">
                <a:solidFill>
                  <a:srgbClr val="0000CC"/>
                </a:solidFill>
                <a:latin typeface="+mn-lt"/>
                <a:ea typeface="黑体" panose="02010609060101010101" pitchFamily="2" charset="-122"/>
              </a:rPr>
              <a:t>)</a:t>
            </a:r>
            <a:endParaRPr lang="zh-CN" altLang="en-US" sz="2800" b="1" dirty="0">
              <a:solidFill>
                <a:srgbClr val="0000CC"/>
              </a:solidFill>
              <a:latin typeface="+mn-lt"/>
              <a:ea typeface="黑体" panose="02010609060101010101" pitchFamily="2" charset="-122"/>
            </a:endParaRPr>
          </a:p>
        </p:txBody>
      </p:sp>
      <p:grpSp>
        <p:nvGrpSpPr>
          <p:cNvPr id="2" name="组合 1"/>
          <p:cNvGrpSpPr/>
          <p:nvPr/>
        </p:nvGrpSpPr>
        <p:grpSpPr>
          <a:xfrm>
            <a:off x="1839416" y="3429000"/>
            <a:ext cx="5490146" cy="1752599"/>
            <a:chOff x="1839416" y="3501009"/>
            <a:chExt cx="5490146" cy="1752599"/>
          </a:xfrm>
        </p:grpSpPr>
        <p:grpSp>
          <p:nvGrpSpPr>
            <p:cNvPr id="23" name="Group 19"/>
            <p:cNvGrpSpPr/>
            <p:nvPr/>
          </p:nvGrpSpPr>
          <p:grpSpPr bwMode="auto">
            <a:xfrm>
              <a:off x="4160912" y="3577204"/>
              <a:ext cx="3168650" cy="500062"/>
              <a:chOff x="2375" y="2045"/>
              <a:chExt cx="1996" cy="430"/>
            </a:xfrm>
          </p:grpSpPr>
          <p:sp>
            <p:nvSpPr>
              <p:cNvPr id="24" name="Line 13"/>
              <p:cNvSpPr>
                <a:spLocks noChangeShapeType="1"/>
              </p:cNvSpPr>
              <p:nvPr/>
            </p:nvSpPr>
            <p:spPr bwMode="auto">
              <a:xfrm>
                <a:off x="4371"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5" name="Line 14"/>
              <p:cNvSpPr>
                <a:spLocks noChangeShapeType="1"/>
              </p:cNvSpPr>
              <p:nvPr/>
            </p:nvSpPr>
            <p:spPr bwMode="auto">
              <a:xfrm>
                <a:off x="2375"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26" name="Group 21"/>
            <p:cNvGrpSpPr/>
            <p:nvPr/>
          </p:nvGrpSpPr>
          <p:grpSpPr bwMode="auto">
            <a:xfrm>
              <a:off x="1867991" y="3501009"/>
              <a:ext cx="5454650" cy="1728788"/>
              <a:chOff x="755" y="2169"/>
              <a:chExt cx="3436" cy="1089"/>
            </a:xfrm>
          </p:grpSpPr>
          <p:sp>
            <p:nvSpPr>
              <p:cNvPr id="27" name="Line 9"/>
              <p:cNvSpPr>
                <a:spLocks noChangeShapeType="1"/>
              </p:cNvSpPr>
              <p:nvPr/>
            </p:nvSpPr>
            <p:spPr bwMode="auto">
              <a:xfrm>
                <a:off x="755" y="3122"/>
                <a:ext cx="3436"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8" name="Text Box 10"/>
              <p:cNvSpPr txBox="1">
                <a:spLocks noChangeArrowheads="1"/>
              </p:cNvSpPr>
              <p:nvPr/>
            </p:nvSpPr>
            <p:spPr bwMode="auto">
              <a:xfrm>
                <a:off x="2218" y="2967"/>
                <a:ext cx="527"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32</a:t>
                </a: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位</a:t>
                </a:r>
              </a:p>
            </p:txBody>
          </p:sp>
          <p:sp>
            <p:nvSpPr>
              <p:cNvPr id="29" name="Line 15"/>
              <p:cNvSpPr>
                <a:spLocks noChangeShapeType="1"/>
              </p:cNvSpPr>
              <p:nvPr/>
            </p:nvSpPr>
            <p:spPr bwMode="auto">
              <a:xfrm>
                <a:off x="2199" y="2350"/>
                <a:ext cx="1992"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0" name="Text Box 16"/>
              <p:cNvSpPr txBox="1">
                <a:spLocks noChangeArrowheads="1"/>
              </p:cNvSpPr>
              <p:nvPr/>
            </p:nvSpPr>
            <p:spPr bwMode="auto">
              <a:xfrm>
                <a:off x="2789" y="2169"/>
                <a:ext cx="896"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mn-lt"/>
                    <a:ea typeface="黑体" panose="02010609060101010101" pitchFamily="2" charset="-122"/>
                  </a:rPr>
                  <a:t>本地地址</a:t>
                </a:r>
              </a:p>
            </p:txBody>
          </p:sp>
        </p:grpSp>
        <p:grpSp>
          <p:nvGrpSpPr>
            <p:cNvPr id="31" name="Group 20"/>
            <p:cNvGrpSpPr/>
            <p:nvPr/>
          </p:nvGrpSpPr>
          <p:grpSpPr bwMode="auto">
            <a:xfrm>
              <a:off x="1842591" y="4644008"/>
              <a:ext cx="5486401" cy="609600"/>
              <a:chOff x="739" y="2832"/>
              <a:chExt cx="3456" cy="430"/>
            </a:xfrm>
          </p:grpSpPr>
          <p:sp>
            <p:nvSpPr>
              <p:cNvPr id="32"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3" name="Line 17"/>
              <p:cNvSpPr>
                <a:spLocks noChangeShapeType="1"/>
              </p:cNvSpPr>
              <p:nvPr/>
            </p:nvSpPr>
            <p:spPr bwMode="auto">
              <a:xfrm>
                <a:off x="4195"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34" name="Group 18"/>
            <p:cNvGrpSpPr/>
            <p:nvPr/>
          </p:nvGrpSpPr>
          <p:grpSpPr bwMode="auto">
            <a:xfrm>
              <a:off x="1839416" y="4105856"/>
              <a:ext cx="5482976" cy="612776"/>
              <a:chOff x="737" y="2493"/>
              <a:chExt cx="3894" cy="386"/>
            </a:xfrm>
          </p:grpSpPr>
          <p:sp>
            <p:nvSpPr>
              <p:cNvPr id="35"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36" name="Rectangle 7"/>
              <p:cNvSpPr>
                <a:spLocks noChangeArrowheads="1"/>
              </p:cNvSpPr>
              <p:nvPr/>
            </p:nvSpPr>
            <p:spPr bwMode="auto">
              <a:xfrm>
                <a:off x="2387" y="2494"/>
                <a:ext cx="2244"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37" name="Rectangle 11"/>
              <p:cNvSpPr>
                <a:spLocks noChangeArrowheads="1"/>
              </p:cNvSpPr>
              <p:nvPr/>
            </p:nvSpPr>
            <p:spPr bwMode="auto">
              <a:xfrm>
                <a:off x="3613" y="2547"/>
                <a:ext cx="967" cy="29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38" name="Rectangle 12"/>
              <p:cNvSpPr>
                <a:spLocks noChangeArrowheads="1"/>
              </p:cNvSpPr>
              <p:nvPr/>
            </p:nvSpPr>
            <p:spPr bwMode="auto">
              <a:xfrm>
                <a:off x="2440" y="2548"/>
                <a:ext cx="1068" cy="284"/>
              </a:xfrm>
              <a:prstGeom prst="rect">
                <a:avLst/>
              </a:prstGeom>
              <a:solidFill>
                <a:srgbClr val="FF66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子网号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1" name="Rectangle 3"/>
          <p:cNvSpPr>
            <a:spLocks noGrp="1" noChangeArrowheads="1"/>
          </p:cNvSpPr>
          <p:nvPr>
            <p:ph type="title"/>
          </p:nvPr>
        </p:nvSpPr>
        <p:spPr/>
        <p:txBody>
          <a:bodyPr/>
          <a:lstStyle/>
          <a:p>
            <a:pPr algn="ctr"/>
            <a:r>
              <a:rPr lang="zh-CN" altLang="en-US"/>
              <a:t>划分子网的基本思路（续） </a:t>
            </a:r>
          </a:p>
        </p:txBody>
      </p:sp>
      <p:sp>
        <p:nvSpPr>
          <p:cNvPr id="503810" name="Rectangle 2"/>
          <p:cNvSpPr>
            <a:spLocks noGrp="1" noChangeArrowheads="1"/>
          </p:cNvSpPr>
          <p:nvPr>
            <p:ph idx="1"/>
          </p:nvPr>
        </p:nvSpPr>
        <p:spPr/>
        <p:txBody>
          <a:bodyPr/>
          <a:lstStyle/>
          <a:p>
            <a:pPr algn="just">
              <a:spcAft>
                <a:spcPct val="30000"/>
              </a:spcAft>
            </a:pPr>
            <a:r>
              <a:rPr lang="zh-CN" altLang="en-US" dirty="0"/>
              <a:t>凡是从其他网络发送给本单位某个主机的 </a:t>
            </a:r>
            <a:r>
              <a:rPr lang="en-US" altLang="zh-CN" dirty="0"/>
              <a:t>IP </a:t>
            </a:r>
            <a:r>
              <a:rPr lang="zh-CN" altLang="en-US" dirty="0"/>
              <a:t>数据报，仍然是根据 </a:t>
            </a:r>
            <a:r>
              <a:rPr lang="en-US" altLang="zh-CN" dirty="0"/>
              <a:t>IP </a:t>
            </a:r>
            <a:r>
              <a:rPr lang="zh-CN" altLang="en-US" dirty="0"/>
              <a:t>数据报的</a:t>
            </a:r>
            <a:r>
              <a:rPr lang="zh-CN" altLang="en-US" dirty="0">
                <a:solidFill>
                  <a:srgbClr val="FF0000"/>
                </a:solidFill>
              </a:rPr>
              <a:t>目的网络号 </a:t>
            </a:r>
            <a:r>
              <a:rPr lang="en-US" altLang="zh-CN" dirty="0"/>
              <a:t>net-id</a:t>
            </a:r>
            <a:r>
              <a:rPr lang="zh-CN" altLang="en-US" dirty="0"/>
              <a:t>，先找到连接在</a:t>
            </a:r>
            <a:r>
              <a:rPr lang="zh-CN" altLang="en-US" dirty="0">
                <a:solidFill>
                  <a:srgbClr val="FF0000"/>
                </a:solidFill>
              </a:rPr>
              <a:t>本单位网络上的路由器。</a:t>
            </a:r>
          </a:p>
          <a:p>
            <a:pPr algn="just">
              <a:spcAft>
                <a:spcPct val="30000"/>
              </a:spcAft>
            </a:pPr>
            <a:r>
              <a:rPr lang="zh-CN" altLang="en-US" dirty="0"/>
              <a:t>然后</a:t>
            </a:r>
            <a:r>
              <a:rPr lang="zh-CN" altLang="en-US" dirty="0">
                <a:solidFill>
                  <a:srgbClr val="FF0000"/>
                </a:solidFill>
              </a:rPr>
              <a:t>此路由器</a:t>
            </a:r>
            <a:r>
              <a:rPr lang="zh-CN" altLang="en-US" dirty="0"/>
              <a:t>在收到 </a:t>
            </a:r>
            <a:r>
              <a:rPr lang="en-US" altLang="zh-CN" dirty="0"/>
              <a:t>IP </a:t>
            </a:r>
            <a:r>
              <a:rPr lang="zh-CN" altLang="en-US" dirty="0"/>
              <a:t>数据报后，再按</a:t>
            </a:r>
            <a:r>
              <a:rPr lang="zh-CN" altLang="en-US" dirty="0">
                <a:solidFill>
                  <a:srgbClr val="FF0000"/>
                </a:solidFill>
              </a:rPr>
              <a:t>目的网络号</a:t>
            </a:r>
            <a:r>
              <a:rPr lang="zh-CN" altLang="en-US" dirty="0"/>
              <a:t> </a:t>
            </a:r>
            <a:r>
              <a:rPr lang="en-US" altLang="zh-CN" dirty="0"/>
              <a:t>net-id </a:t>
            </a:r>
            <a:r>
              <a:rPr lang="zh-CN" altLang="en-US" dirty="0"/>
              <a:t>和</a:t>
            </a:r>
            <a:r>
              <a:rPr lang="zh-CN" altLang="en-US" dirty="0">
                <a:solidFill>
                  <a:srgbClr val="FF0000"/>
                </a:solidFill>
              </a:rPr>
              <a:t>子网号</a:t>
            </a:r>
            <a:r>
              <a:rPr lang="zh-CN" altLang="en-US" dirty="0"/>
              <a:t> </a:t>
            </a:r>
            <a:r>
              <a:rPr lang="en-US" altLang="zh-CN" dirty="0"/>
              <a:t>subnet-id </a:t>
            </a:r>
            <a:r>
              <a:rPr lang="zh-CN" altLang="en-US" dirty="0"/>
              <a:t>找到目的子网。</a:t>
            </a:r>
          </a:p>
          <a:p>
            <a:pPr algn="just">
              <a:spcAft>
                <a:spcPct val="30000"/>
              </a:spcAft>
            </a:pPr>
            <a:r>
              <a:rPr lang="zh-CN" altLang="en-US" dirty="0"/>
              <a:t>最后就将 </a:t>
            </a:r>
            <a:r>
              <a:rPr lang="en-US" altLang="zh-CN" dirty="0"/>
              <a:t>IP </a:t>
            </a:r>
            <a:r>
              <a:rPr lang="zh-CN" altLang="en-US" dirty="0"/>
              <a:t>数据报直接交付目的主机。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8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38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0"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0738" y="1222785"/>
            <a:ext cx="9608806" cy="4870511"/>
            <a:chOff x="240738" y="1222785"/>
            <a:chExt cx="9608806" cy="4870511"/>
          </a:xfrm>
        </p:grpSpPr>
        <p:sp>
          <p:nvSpPr>
            <p:cNvPr id="504834" name="AutoShape 2"/>
            <p:cNvSpPr>
              <a:spLocks noChangeArrowheads="1"/>
            </p:cNvSpPr>
            <p:nvPr/>
          </p:nvSpPr>
          <p:spPr bwMode="auto">
            <a:xfrm>
              <a:off x="674125" y="1252949"/>
              <a:ext cx="1938206" cy="676275"/>
            </a:xfrm>
            <a:prstGeom prst="roundRect">
              <a:avLst>
                <a:gd name="adj" fmla="val 16667"/>
              </a:avLst>
            </a:prstGeom>
            <a:solidFill>
              <a:srgbClr val="FF66FF"/>
            </a:solidFill>
            <a:ln w="9525">
              <a:solidFill>
                <a:srgbClr val="333399"/>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04835" name="Line 3"/>
            <p:cNvSpPr>
              <a:spLocks noChangeShapeType="1"/>
            </p:cNvSpPr>
            <p:nvPr/>
          </p:nvSpPr>
          <p:spPr bwMode="auto">
            <a:xfrm flipV="1">
              <a:off x="2282139" y="3923123"/>
              <a:ext cx="101467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6" name="Line 4"/>
            <p:cNvSpPr>
              <a:spLocks noChangeShapeType="1"/>
            </p:cNvSpPr>
            <p:nvPr/>
          </p:nvSpPr>
          <p:spPr bwMode="auto">
            <a:xfrm>
              <a:off x="3582293" y="2351499"/>
              <a:ext cx="254529" cy="7842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7" name="Line 5"/>
            <p:cNvSpPr>
              <a:spLocks noChangeShapeType="1"/>
            </p:cNvSpPr>
            <p:nvPr/>
          </p:nvSpPr>
          <p:spPr bwMode="auto">
            <a:xfrm flipH="1">
              <a:off x="8320319" y="2665823"/>
              <a:ext cx="674158" cy="7858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8" name="Line 6"/>
            <p:cNvSpPr>
              <a:spLocks noChangeShapeType="1"/>
            </p:cNvSpPr>
            <p:nvPr/>
          </p:nvSpPr>
          <p:spPr bwMode="auto">
            <a:xfrm flipH="1">
              <a:off x="6118986" y="2116548"/>
              <a:ext cx="84270" cy="863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39" name="Line 7"/>
            <p:cNvSpPr>
              <a:spLocks noChangeShapeType="1"/>
            </p:cNvSpPr>
            <p:nvPr/>
          </p:nvSpPr>
          <p:spPr bwMode="auto">
            <a:xfrm flipV="1">
              <a:off x="6550654" y="4786724"/>
              <a:ext cx="0" cy="7842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0" name="Line 8"/>
            <p:cNvSpPr>
              <a:spLocks noChangeShapeType="1"/>
            </p:cNvSpPr>
            <p:nvPr/>
          </p:nvSpPr>
          <p:spPr bwMode="auto">
            <a:xfrm>
              <a:off x="4428431" y="2195924"/>
              <a:ext cx="0" cy="7064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1" name="Line 9"/>
            <p:cNvSpPr>
              <a:spLocks noChangeShapeType="1"/>
            </p:cNvSpPr>
            <p:nvPr/>
          </p:nvSpPr>
          <p:spPr bwMode="auto">
            <a:xfrm flipH="1">
              <a:off x="7811261" y="2351499"/>
              <a:ext cx="254529" cy="7080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2" name="Line 10"/>
            <p:cNvSpPr>
              <a:spLocks noChangeShapeType="1"/>
            </p:cNvSpPr>
            <p:nvPr/>
          </p:nvSpPr>
          <p:spPr bwMode="auto">
            <a:xfrm flipV="1">
              <a:off x="5448267" y="4707349"/>
              <a:ext cx="84270" cy="7064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3" name="Line 11"/>
            <p:cNvSpPr>
              <a:spLocks noChangeShapeType="1"/>
            </p:cNvSpPr>
            <p:nvPr/>
          </p:nvSpPr>
          <p:spPr bwMode="auto">
            <a:xfrm flipV="1">
              <a:off x="3666563" y="4315235"/>
              <a:ext cx="170260" cy="863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44" name="Line 12"/>
            <p:cNvSpPr>
              <a:spLocks noChangeShapeType="1"/>
            </p:cNvSpPr>
            <p:nvPr/>
          </p:nvSpPr>
          <p:spPr bwMode="auto">
            <a:xfrm flipH="1" flipV="1">
              <a:off x="8487140" y="4472398"/>
              <a:ext cx="930407" cy="1571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pic>
          <p:nvPicPr>
            <p:cNvPr id="504845"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9891" y="1959386"/>
              <a:ext cx="417909"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46"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2034" y="2280061"/>
              <a:ext cx="41791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47"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6436" y="1802224"/>
              <a:ext cx="41791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48"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1668" y="2429286"/>
              <a:ext cx="417909"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49" name="Picture 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531" y="2038760"/>
              <a:ext cx="417909"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50" name="Picture 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8236" y="4327936"/>
              <a:ext cx="41791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51"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878" y="5413786"/>
              <a:ext cx="41791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52"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8008" y="5335999"/>
              <a:ext cx="417909"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53"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024" y="5021674"/>
              <a:ext cx="41791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4854" name="Text Box 22"/>
            <p:cNvSpPr txBox="1">
              <a:spLocks noChangeArrowheads="1"/>
            </p:cNvSpPr>
            <p:nvPr/>
          </p:nvSpPr>
          <p:spPr bwMode="auto">
            <a:xfrm rot="5211293">
              <a:off x="9278664" y="330079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a:t>
              </a:r>
            </a:p>
          </p:txBody>
        </p:sp>
        <p:sp>
          <p:nvSpPr>
            <p:cNvPr id="504855" name="Text Box 23"/>
            <p:cNvSpPr txBox="1">
              <a:spLocks noChangeArrowheads="1"/>
            </p:cNvSpPr>
            <p:nvPr/>
          </p:nvSpPr>
          <p:spPr bwMode="auto">
            <a:xfrm rot="546999">
              <a:off x="4556975" y="4982749"/>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a:t>
              </a:r>
            </a:p>
          </p:txBody>
        </p:sp>
        <p:sp>
          <p:nvSpPr>
            <p:cNvPr id="504856" name="Text Box 24"/>
            <p:cNvSpPr txBox="1">
              <a:spLocks noChangeArrowheads="1"/>
            </p:cNvSpPr>
            <p:nvPr/>
          </p:nvSpPr>
          <p:spPr bwMode="auto">
            <a:xfrm rot="21237460">
              <a:off x="5182979" y="177758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504857" name="Text Box 25"/>
            <p:cNvSpPr txBox="1">
              <a:spLocks noChangeArrowheads="1"/>
            </p:cNvSpPr>
            <p:nvPr/>
          </p:nvSpPr>
          <p:spPr bwMode="auto">
            <a:xfrm>
              <a:off x="2612332" y="1914936"/>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145.13.3.10</a:t>
              </a:r>
            </a:p>
          </p:txBody>
        </p:sp>
        <p:sp>
          <p:nvSpPr>
            <p:cNvPr id="504858" name="Text Box 26"/>
            <p:cNvSpPr txBox="1">
              <a:spLocks noChangeArrowheads="1"/>
            </p:cNvSpPr>
            <p:nvPr/>
          </p:nvSpPr>
          <p:spPr bwMode="auto">
            <a:xfrm>
              <a:off x="3780069" y="1554574"/>
              <a:ext cx="1523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145.13.3.11</a:t>
              </a:r>
            </a:p>
          </p:txBody>
        </p:sp>
        <p:sp>
          <p:nvSpPr>
            <p:cNvPr id="504859" name="Text Box 27"/>
            <p:cNvSpPr txBox="1">
              <a:spLocks noChangeArrowheads="1"/>
            </p:cNvSpPr>
            <p:nvPr/>
          </p:nvSpPr>
          <p:spPr bwMode="auto">
            <a:xfrm>
              <a:off x="5429350" y="1410110"/>
              <a:ext cx="17427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145.13.3.101</a:t>
              </a:r>
            </a:p>
          </p:txBody>
        </p:sp>
        <p:sp>
          <p:nvSpPr>
            <p:cNvPr id="504860" name="Text Box 28"/>
            <p:cNvSpPr txBox="1">
              <a:spLocks noChangeArrowheads="1"/>
            </p:cNvSpPr>
            <p:nvPr/>
          </p:nvSpPr>
          <p:spPr bwMode="auto">
            <a:xfrm>
              <a:off x="7331439" y="1699036"/>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145.13.7.34</a:t>
              </a:r>
            </a:p>
          </p:txBody>
        </p:sp>
        <p:sp>
          <p:nvSpPr>
            <p:cNvPr id="504861" name="Text Box 29"/>
            <p:cNvSpPr txBox="1">
              <a:spLocks noChangeArrowheads="1"/>
            </p:cNvSpPr>
            <p:nvPr/>
          </p:nvSpPr>
          <p:spPr bwMode="auto">
            <a:xfrm>
              <a:off x="8306561" y="2095911"/>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145.13.7.35</a:t>
              </a:r>
            </a:p>
          </p:txBody>
        </p:sp>
        <p:sp>
          <p:nvSpPr>
            <p:cNvPr id="504862" name="Text Box 30"/>
            <p:cNvSpPr txBox="1">
              <a:spLocks noChangeArrowheads="1"/>
            </p:cNvSpPr>
            <p:nvPr/>
          </p:nvSpPr>
          <p:spPr bwMode="auto">
            <a:xfrm>
              <a:off x="8311944" y="4757082"/>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145.13.7.56</a:t>
              </a:r>
            </a:p>
          </p:txBody>
        </p:sp>
        <p:sp>
          <p:nvSpPr>
            <p:cNvPr id="504863" name="Text Box 31"/>
            <p:cNvSpPr txBox="1">
              <a:spLocks noChangeArrowheads="1"/>
            </p:cNvSpPr>
            <p:nvPr/>
          </p:nvSpPr>
          <p:spPr bwMode="auto">
            <a:xfrm>
              <a:off x="2925334" y="5339174"/>
              <a:ext cx="17427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145.13.21.23</a:t>
              </a:r>
            </a:p>
          </p:txBody>
        </p:sp>
        <p:sp>
          <p:nvSpPr>
            <p:cNvPr id="504864" name="Text Box 32"/>
            <p:cNvSpPr txBox="1">
              <a:spLocks noChangeArrowheads="1"/>
            </p:cNvSpPr>
            <p:nvPr/>
          </p:nvSpPr>
          <p:spPr bwMode="auto">
            <a:xfrm>
              <a:off x="4639965" y="5693186"/>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145.13.21.9</a:t>
              </a:r>
            </a:p>
          </p:txBody>
        </p:sp>
        <p:sp>
          <p:nvSpPr>
            <p:cNvPr id="504865" name="Text Box 33"/>
            <p:cNvSpPr txBox="1">
              <a:spLocks noChangeArrowheads="1"/>
            </p:cNvSpPr>
            <p:nvPr/>
          </p:nvSpPr>
          <p:spPr bwMode="auto">
            <a:xfrm>
              <a:off x="6732952" y="540743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145.13.21.8</a:t>
              </a:r>
            </a:p>
          </p:txBody>
        </p:sp>
        <p:sp>
          <p:nvSpPr>
            <p:cNvPr id="504866" name="Line 34"/>
            <p:cNvSpPr>
              <a:spLocks noChangeShapeType="1"/>
            </p:cNvSpPr>
            <p:nvPr/>
          </p:nvSpPr>
          <p:spPr bwMode="auto">
            <a:xfrm>
              <a:off x="961332" y="2586449"/>
              <a:ext cx="1606285" cy="1336675"/>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67" name="Line 35"/>
            <p:cNvSpPr>
              <a:spLocks noChangeShapeType="1"/>
            </p:cNvSpPr>
            <p:nvPr/>
          </p:nvSpPr>
          <p:spPr bwMode="auto">
            <a:xfrm>
              <a:off x="791071" y="2586448"/>
              <a:ext cx="0" cy="2043112"/>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68" name="Line 36"/>
            <p:cNvSpPr>
              <a:spLocks noChangeShapeType="1"/>
            </p:cNvSpPr>
            <p:nvPr/>
          </p:nvSpPr>
          <p:spPr bwMode="auto">
            <a:xfrm flipV="1">
              <a:off x="877061" y="3999323"/>
              <a:ext cx="1606285" cy="78740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69" name="AutoShape 37"/>
            <p:cNvSpPr>
              <a:spLocks noChangeArrowheads="1"/>
            </p:cNvSpPr>
            <p:nvPr/>
          </p:nvSpPr>
          <p:spPr bwMode="auto">
            <a:xfrm>
              <a:off x="314690" y="5111217"/>
              <a:ext cx="2686315" cy="830323"/>
            </a:xfrm>
            <a:prstGeom prst="wedgeRoundRectCallout">
              <a:avLst>
                <a:gd name="adj1" fmla="val 34699"/>
                <a:gd name="adj2" fmla="val -169426"/>
                <a:gd name="adj3" fmla="val 16667"/>
              </a:avLst>
            </a:prstGeom>
            <a:solidFill>
              <a:srgbClr val="FFFF66"/>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400" b="1">
                <a:solidFill>
                  <a:srgbClr val="0000CC"/>
                </a:solidFill>
                <a:latin typeface="+mn-lt"/>
                <a:ea typeface="黑体" panose="02010609060101010101" pitchFamily="2" charset="-122"/>
              </a:endParaRPr>
            </a:p>
          </p:txBody>
        </p:sp>
        <p:sp>
          <p:nvSpPr>
            <p:cNvPr id="504870" name="Text Box 38"/>
            <p:cNvSpPr txBox="1">
              <a:spLocks noChangeArrowheads="1"/>
            </p:cNvSpPr>
            <p:nvPr/>
          </p:nvSpPr>
          <p:spPr bwMode="auto">
            <a:xfrm>
              <a:off x="272480" y="5183225"/>
              <a:ext cx="27465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solidFill>
                    <a:srgbClr val="0000CC"/>
                  </a:solidFill>
                  <a:latin typeface="+mn-lt"/>
                  <a:ea typeface="黑体" panose="02010609060101010101" pitchFamily="2" charset="-122"/>
                </a:rPr>
                <a:t>所有到网络 </a:t>
              </a:r>
              <a:r>
                <a:rPr kumimoji="1" lang="en-US" altLang="zh-CN" sz="2000" b="1" dirty="0">
                  <a:solidFill>
                    <a:srgbClr val="0000CC"/>
                  </a:solidFill>
                  <a:latin typeface="+mn-lt"/>
                  <a:ea typeface="黑体" panose="02010609060101010101" pitchFamily="2" charset="-122"/>
                </a:rPr>
                <a:t>145.13.0.0</a:t>
              </a:r>
              <a:r>
                <a:rPr kumimoji="1" lang="zh-CN" altLang="en-US" sz="2000" b="1" dirty="0">
                  <a:solidFill>
                    <a:srgbClr val="0000CC"/>
                  </a:solidFill>
                  <a:latin typeface="+mn-lt"/>
                  <a:ea typeface="黑体" panose="02010609060101010101" pitchFamily="2" charset="-122"/>
                </a:rPr>
                <a:t>的分组均到达此路由器</a:t>
              </a:r>
            </a:p>
          </p:txBody>
        </p:sp>
        <p:pic>
          <p:nvPicPr>
            <p:cNvPr id="504871" name="Picture 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992" y="4550185"/>
              <a:ext cx="76014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4872" name="Picture 4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992" y="2351499"/>
              <a:ext cx="76014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04873" name="AutoShape 41"/>
            <p:cNvSpPr>
              <a:spLocks noChangeArrowheads="1"/>
            </p:cNvSpPr>
            <p:nvPr/>
          </p:nvSpPr>
          <p:spPr bwMode="auto">
            <a:xfrm rot="-1643298">
              <a:off x="1109233" y="3969161"/>
              <a:ext cx="1016396" cy="390525"/>
            </a:xfrm>
            <a:prstGeom prst="leftArrow">
              <a:avLst>
                <a:gd name="adj1" fmla="val 42500"/>
                <a:gd name="adj2" fmla="val 9051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74" name="AutoShape 42"/>
            <p:cNvSpPr>
              <a:spLocks noChangeArrowheads="1"/>
            </p:cNvSpPr>
            <p:nvPr/>
          </p:nvSpPr>
          <p:spPr bwMode="auto">
            <a:xfrm rot="2494205">
              <a:off x="1355442" y="2820248"/>
              <a:ext cx="1014677" cy="393700"/>
            </a:xfrm>
            <a:prstGeom prst="leftArrow">
              <a:avLst>
                <a:gd name="adj1" fmla="val 42500"/>
                <a:gd name="adj2" fmla="val 8963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4875" name="Text Box 43"/>
            <p:cNvSpPr txBox="1">
              <a:spLocks noChangeArrowheads="1"/>
            </p:cNvSpPr>
            <p:nvPr/>
          </p:nvSpPr>
          <p:spPr bwMode="auto">
            <a:xfrm>
              <a:off x="672406" y="1222785"/>
              <a:ext cx="17331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我的网络地址</a:t>
              </a:r>
            </a:p>
            <a:p>
              <a:r>
                <a:rPr kumimoji="1" lang="zh-CN" altLang="en-US" sz="2000" b="1" dirty="0">
                  <a:solidFill>
                    <a:srgbClr val="0000CC"/>
                  </a:solidFill>
                  <a:latin typeface="+mn-lt"/>
                  <a:ea typeface="黑体" panose="02010609060101010101" pitchFamily="2" charset="-122"/>
                </a:rPr>
                <a:t>是 </a:t>
              </a:r>
              <a:r>
                <a:rPr kumimoji="1" lang="en-US" altLang="zh-CN" sz="2000" b="1" dirty="0">
                  <a:solidFill>
                    <a:srgbClr val="0000CC"/>
                  </a:solidFill>
                  <a:latin typeface="+mn-lt"/>
                  <a:ea typeface="黑体" panose="02010609060101010101" pitchFamily="2" charset="-122"/>
                </a:rPr>
                <a:t>145.13.0.0</a:t>
              </a:r>
            </a:p>
          </p:txBody>
        </p:sp>
        <p:sp>
          <p:nvSpPr>
            <p:cNvPr id="504876" name="Line 44"/>
            <p:cNvSpPr>
              <a:spLocks noChangeShapeType="1"/>
            </p:cNvSpPr>
            <p:nvPr/>
          </p:nvSpPr>
          <p:spPr bwMode="auto">
            <a:xfrm>
              <a:off x="1677988" y="1955769"/>
              <a:ext cx="394692" cy="1211232"/>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77" name="Line 45"/>
            <p:cNvSpPr>
              <a:spLocks noChangeShapeType="1"/>
            </p:cNvSpPr>
            <p:nvPr/>
          </p:nvSpPr>
          <p:spPr bwMode="auto">
            <a:xfrm>
              <a:off x="1468669" y="1959385"/>
              <a:ext cx="170260" cy="2198688"/>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4878" name="Text Box 46"/>
            <p:cNvSpPr txBox="1">
              <a:spLocks noChangeArrowheads="1"/>
            </p:cNvSpPr>
            <p:nvPr/>
          </p:nvSpPr>
          <p:spPr bwMode="auto">
            <a:xfrm>
              <a:off x="2404236" y="323256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R</a:t>
              </a:r>
              <a:r>
                <a:rPr kumimoji="1" lang="en-US" altLang="zh-CN" sz="2400" b="1" baseline="-25000" dirty="0">
                  <a:solidFill>
                    <a:srgbClr val="C00000"/>
                  </a:solidFill>
                  <a:latin typeface="+mn-lt"/>
                  <a:ea typeface="黑体" panose="02010609060101010101" pitchFamily="2" charset="-122"/>
                </a:rPr>
                <a:t>1</a:t>
              </a:r>
            </a:p>
          </p:txBody>
        </p:sp>
        <p:sp>
          <p:nvSpPr>
            <p:cNvPr id="504879" name="Text Box 47"/>
            <p:cNvSpPr txBox="1">
              <a:spLocks noChangeArrowheads="1"/>
            </p:cNvSpPr>
            <p:nvPr/>
          </p:nvSpPr>
          <p:spPr bwMode="auto">
            <a:xfrm>
              <a:off x="240738" y="414696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R</a:t>
              </a:r>
              <a:r>
                <a:rPr kumimoji="1" lang="en-US" altLang="zh-CN" sz="2400" b="1" baseline="-25000">
                  <a:solidFill>
                    <a:srgbClr val="C00000"/>
                  </a:solidFill>
                  <a:latin typeface="+mn-lt"/>
                  <a:ea typeface="黑体" panose="02010609060101010101" pitchFamily="2" charset="-122"/>
                </a:rPr>
                <a:t>3</a:t>
              </a:r>
            </a:p>
          </p:txBody>
        </p:sp>
        <p:sp>
          <p:nvSpPr>
            <p:cNvPr id="504880" name="Text Box 48"/>
            <p:cNvSpPr txBox="1">
              <a:spLocks noChangeArrowheads="1"/>
            </p:cNvSpPr>
            <p:nvPr/>
          </p:nvSpPr>
          <p:spPr bwMode="auto">
            <a:xfrm>
              <a:off x="240738" y="195144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R</a:t>
              </a:r>
              <a:r>
                <a:rPr kumimoji="1" lang="en-US" altLang="zh-CN" sz="2400" b="1" baseline="-25000">
                  <a:solidFill>
                    <a:srgbClr val="C00000"/>
                  </a:solidFill>
                  <a:latin typeface="+mn-lt"/>
                  <a:ea typeface="黑体" panose="02010609060101010101" pitchFamily="2" charset="-122"/>
                </a:rPr>
                <a:t>2</a:t>
              </a:r>
            </a:p>
          </p:txBody>
        </p:sp>
        <p:grpSp>
          <p:nvGrpSpPr>
            <p:cNvPr id="504881" name="Group 49"/>
            <p:cNvGrpSpPr/>
            <p:nvPr/>
          </p:nvGrpSpPr>
          <p:grpSpPr bwMode="auto">
            <a:xfrm>
              <a:off x="2832465" y="2357848"/>
              <a:ext cx="6144815" cy="2844800"/>
              <a:chOff x="1746" y="890"/>
              <a:chExt cx="3221" cy="1950"/>
            </a:xfrm>
          </p:grpSpPr>
          <p:grpSp>
            <p:nvGrpSpPr>
              <p:cNvPr id="504882" name="Group 50"/>
              <p:cNvGrpSpPr/>
              <p:nvPr/>
            </p:nvGrpSpPr>
            <p:grpSpPr bwMode="auto">
              <a:xfrm>
                <a:off x="1746" y="890"/>
                <a:ext cx="3221" cy="1950"/>
                <a:chOff x="912" y="768"/>
                <a:chExt cx="2400" cy="1584"/>
              </a:xfrm>
            </p:grpSpPr>
            <p:sp>
              <p:nvSpPr>
                <p:cNvPr id="504883" name="Oval 5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4" name="Oval 5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5" name="Oval 5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6" name="Oval 5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7" name="Oval 5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8" name="Oval 5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89" name="Oval 5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0" name="Oval 5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1" name="Oval 5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504892" name="Group 60"/>
                <p:cNvGrpSpPr/>
                <p:nvPr/>
              </p:nvGrpSpPr>
              <p:grpSpPr bwMode="auto">
                <a:xfrm>
                  <a:off x="912" y="768"/>
                  <a:ext cx="2386" cy="1553"/>
                  <a:chOff x="912" y="768"/>
                  <a:chExt cx="2386" cy="1553"/>
                </a:xfrm>
              </p:grpSpPr>
              <p:sp>
                <p:nvSpPr>
                  <p:cNvPr id="504893" name="Oval 6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4" name="Oval 6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5" name="Oval 6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6" name="Oval 6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7" name="Oval 6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8" name="Oval 6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899" name="Oval 6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900" name="Oval 6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04901" name="Oval 6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504902" name="Text Box 70"/>
              <p:cNvSpPr txBox="1">
                <a:spLocks noChangeArrowheads="1"/>
              </p:cNvSpPr>
              <p:nvPr/>
            </p:nvSpPr>
            <p:spPr bwMode="auto">
              <a:xfrm>
                <a:off x="3002" y="1410"/>
                <a:ext cx="1111" cy="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0000CC"/>
                    </a:solidFill>
                    <a:latin typeface="+mn-lt"/>
                    <a:ea typeface="黑体" panose="02010609060101010101" pitchFamily="2" charset="-122"/>
                  </a:rPr>
                  <a:t>网络</a:t>
                </a:r>
              </a:p>
              <a:p>
                <a:pPr algn="ctr"/>
                <a:r>
                  <a:rPr kumimoji="1" lang="en-US" altLang="zh-CN" sz="3200" b="1" dirty="0">
                    <a:solidFill>
                      <a:srgbClr val="0000CC"/>
                    </a:solidFill>
                    <a:latin typeface="+mn-lt"/>
                    <a:ea typeface="黑体" panose="02010609060101010101" pitchFamily="2" charset="-122"/>
                  </a:rPr>
                  <a:t>145.13.0.0</a:t>
                </a:r>
              </a:p>
            </p:txBody>
          </p:sp>
        </p:grpSp>
        <p:pic>
          <p:nvPicPr>
            <p:cNvPr id="504903" name="Picture 7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0538" y="3686585"/>
              <a:ext cx="76014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504904" name="Rectangle 72"/>
          <p:cNvSpPr>
            <a:spLocks noGrp="1" noChangeArrowheads="1"/>
          </p:cNvSpPr>
          <p:nvPr>
            <p:ph type="title"/>
          </p:nvPr>
        </p:nvSpPr>
        <p:spPr/>
        <p:txBody>
          <a:bodyPr/>
          <a:lstStyle/>
          <a:p>
            <a:pPr algn="ctr"/>
            <a:r>
              <a:rPr lang="zh-CN" altLang="en-US" sz="3600" dirty="0"/>
              <a:t>一个未划分子网的 </a:t>
            </a:r>
            <a:r>
              <a:rPr lang="en-US" altLang="zh-CN" sz="3600" dirty="0"/>
              <a:t>B </a:t>
            </a:r>
            <a:r>
              <a:rPr lang="zh-CN" altLang="en-US" sz="3600" dirty="0"/>
              <a:t>类网络</a:t>
            </a:r>
            <a:r>
              <a:rPr lang="en-US" altLang="zh-CN" sz="3600" dirty="0"/>
              <a:t>145.13.0.0</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pPr algn="ctr"/>
            <a:r>
              <a:rPr lang="zh-CN" altLang="en-US" sz="3600" dirty="0"/>
              <a:t>划分为三个子网后对外仍是一个网络 </a:t>
            </a:r>
          </a:p>
        </p:txBody>
      </p:sp>
      <p:sp>
        <p:nvSpPr>
          <p:cNvPr id="505859" name="Line 3"/>
          <p:cNvSpPr>
            <a:spLocks noChangeShapeType="1"/>
          </p:cNvSpPr>
          <p:nvPr/>
        </p:nvSpPr>
        <p:spPr bwMode="auto">
          <a:xfrm>
            <a:off x="912201" y="2628901"/>
            <a:ext cx="1592527" cy="1370013"/>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0" name="Line 4"/>
          <p:cNvSpPr>
            <a:spLocks noChangeShapeType="1"/>
          </p:cNvSpPr>
          <p:nvPr/>
        </p:nvSpPr>
        <p:spPr bwMode="auto">
          <a:xfrm>
            <a:off x="889414" y="2628900"/>
            <a:ext cx="0" cy="209550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1" name="Line 5"/>
          <p:cNvSpPr>
            <a:spLocks noChangeShapeType="1"/>
          </p:cNvSpPr>
          <p:nvPr/>
        </p:nvSpPr>
        <p:spPr bwMode="auto">
          <a:xfrm flipV="1">
            <a:off x="827932" y="4078288"/>
            <a:ext cx="1592527" cy="804862"/>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2" name="AutoShape 6"/>
          <p:cNvSpPr>
            <a:spLocks noChangeArrowheads="1"/>
          </p:cNvSpPr>
          <p:nvPr/>
        </p:nvSpPr>
        <p:spPr bwMode="auto">
          <a:xfrm>
            <a:off x="2739389" y="1341439"/>
            <a:ext cx="7049665" cy="5400675"/>
          </a:xfrm>
          <a:prstGeom prst="roundRect">
            <a:avLst>
              <a:gd name="adj" fmla="val 11116"/>
            </a:avLst>
          </a:prstGeom>
          <a:solidFill>
            <a:srgbClr val="66FFFF"/>
          </a:solidFill>
          <a:ln w="9525">
            <a:solidFill>
              <a:schemeClr val="tx1"/>
            </a:solidFill>
            <a:prstDash val="dash"/>
            <a:round/>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05863" name="Freeform 7"/>
          <p:cNvSpPr/>
          <p:nvPr/>
        </p:nvSpPr>
        <p:spPr bwMode="auto">
          <a:xfrm>
            <a:off x="2836787" y="1422400"/>
            <a:ext cx="4060429" cy="2071688"/>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4" name="Freeform 8"/>
          <p:cNvSpPr/>
          <p:nvPr/>
        </p:nvSpPr>
        <p:spPr bwMode="auto">
          <a:xfrm>
            <a:off x="2653639" y="2790826"/>
            <a:ext cx="1258888" cy="1128713"/>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5" name="Freeform 9"/>
          <p:cNvSpPr/>
          <p:nvPr/>
        </p:nvSpPr>
        <p:spPr bwMode="auto">
          <a:xfrm>
            <a:off x="3118544" y="4189685"/>
            <a:ext cx="4426744" cy="2479675"/>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6" name="Freeform 10"/>
          <p:cNvSpPr/>
          <p:nvPr/>
        </p:nvSpPr>
        <p:spPr bwMode="auto">
          <a:xfrm>
            <a:off x="2653640" y="4078288"/>
            <a:ext cx="1508257" cy="743222"/>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7" name="Freeform 11"/>
          <p:cNvSpPr/>
          <p:nvPr/>
        </p:nvSpPr>
        <p:spPr bwMode="auto">
          <a:xfrm>
            <a:off x="6578204" y="1503364"/>
            <a:ext cx="3073267" cy="3963987"/>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68" name="Line 12"/>
          <p:cNvSpPr>
            <a:spLocks noChangeShapeType="1"/>
          </p:cNvSpPr>
          <p:nvPr/>
        </p:nvSpPr>
        <p:spPr bwMode="auto">
          <a:xfrm flipV="1">
            <a:off x="2653640" y="3998913"/>
            <a:ext cx="5532569"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69" name="Line 13"/>
          <p:cNvSpPr>
            <a:spLocks noChangeShapeType="1"/>
          </p:cNvSpPr>
          <p:nvPr/>
        </p:nvSpPr>
        <p:spPr bwMode="auto">
          <a:xfrm>
            <a:off x="3557381" y="2389188"/>
            <a:ext cx="0" cy="4127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0" name="Freeform 14"/>
          <p:cNvSpPr/>
          <p:nvPr/>
        </p:nvSpPr>
        <p:spPr bwMode="auto">
          <a:xfrm>
            <a:off x="8172450" y="2776538"/>
            <a:ext cx="536575" cy="5080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1" name="Line 15"/>
          <p:cNvSpPr>
            <a:spLocks noChangeShapeType="1"/>
          </p:cNvSpPr>
          <p:nvPr/>
        </p:nvSpPr>
        <p:spPr bwMode="auto">
          <a:xfrm>
            <a:off x="6155985" y="2147889"/>
            <a:ext cx="0" cy="6318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2" name="Line 16"/>
          <p:cNvSpPr>
            <a:spLocks noChangeShapeType="1"/>
          </p:cNvSpPr>
          <p:nvPr/>
        </p:nvSpPr>
        <p:spPr bwMode="auto">
          <a:xfrm flipV="1">
            <a:off x="6583924" y="4808810"/>
            <a:ext cx="10319" cy="10763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3" name="Line 17"/>
          <p:cNvSpPr>
            <a:spLocks noChangeShapeType="1"/>
          </p:cNvSpPr>
          <p:nvPr/>
        </p:nvSpPr>
        <p:spPr bwMode="auto">
          <a:xfrm flipH="1">
            <a:off x="4707921" y="2279650"/>
            <a:ext cx="0" cy="5222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4" name="Freeform 18"/>
          <p:cNvSpPr/>
          <p:nvPr/>
        </p:nvSpPr>
        <p:spPr bwMode="auto">
          <a:xfrm>
            <a:off x="7878366" y="2374901"/>
            <a:ext cx="307842" cy="657225"/>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5" name="Line 19"/>
          <p:cNvSpPr>
            <a:spLocks noChangeShapeType="1"/>
          </p:cNvSpPr>
          <p:nvPr/>
        </p:nvSpPr>
        <p:spPr bwMode="auto">
          <a:xfrm flipH="1" flipV="1">
            <a:off x="5431663" y="4821509"/>
            <a:ext cx="0" cy="6873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6" name="Line 20"/>
          <p:cNvSpPr>
            <a:spLocks noChangeShapeType="1"/>
          </p:cNvSpPr>
          <p:nvPr/>
        </p:nvSpPr>
        <p:spPr bwMode="auto">
          <a:xfrm flipH="1" flipV="1">
            <a:off x="3923406" y="4821510"/>
            <a:ext cx="0" cy="4048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5877" name="Line 21"/>
          <p:cNvSpPr>
            <a:spLocks noChangeShapeType="1"/>
          </p:cNvSpPr>
          <p:nvPr/>
        </p:nvSpPr>
        <p:spPr bwMode="auto">
          <a:xfrm flipH="1" flipV="1">
            <a:off x="8186209" y="4683125"/>
            <a:ext cx="92180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pic>
        <p:nvPicPr>
          <p:cNvPr id="505878"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8106" y="1985964"/>
            <a:ext cx="41447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79" name="Picture 2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5804" y="3756025"/>
            <a:ext cx="754988"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5880" name="Picture 2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7885" y="2236788"/>
            <a:ext cx="412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1"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6490" y="1825625"/>
            <a:ext cx="412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2" name="Picture 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1569" y="2468564"/>
            <a:ext cx="414469"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3" name="Picture 2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4029" y="2066925"/>
            <a:ext cx="412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4"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9477" y="4402138"/>
            <a:ext cx="41447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5" name="Picture 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6148" y="5672409"/>
            <a:ext cx="41446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6" name="Picture 3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1848" y="5386659"/>
            <a:ext cx="4127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87" name="Picture 3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1871" y="5064397"/>
            <a:ext cx="41447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5888" name="Text Box 32"/>
          <p:cNvSpPr txBox="1">
            <a:spLocks noChangeArrowheads="1"/>
          </p:cNvSpPr>
          <p:nvPr/>
        </p:nvSpPr>
        <p:spPr bwMode="auto">
          <a:xfrm>
            <a:off x="2739389" y="194877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145.13.3.10</a:t>
            </a:r>
          </a:p>
        </p:txBody>
      </p:sp>
      <p:sp>
        <p:nvSpPr>
          <p:cNvPr id="505889" name="Text Box 33"/>
          <p:cNvSpPr txBox="1">
            <a:spLocks noChangeArrowheads="1"/>
          </p:cNvSpPr>
          <p:nvPr/>
        </p:nvSpPr>
        <p:spPr bwMode="auto">
          <a:xfrm>
            <a:off x="3833679" y="1628800"/>
            <a:ext cx="1523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145.13.3.11</a:t>
            </a:r>
          </a:p>
        </p:txBody>
      </p:sp>
      <p:sp>
        <p:nvSpPr>
          <p:cNvPr id="505890" name="Text Box 34"/>
          <p:cNvSpPr txBox="1">
            <a:spLocks noChangeArrowheads="1"/>
          </p:cNvSpPr>
          <p:nvPr/>
        </p:nvSpPr>
        <p:spPr bwMode="auto">
          <a:xfrm>
            <a:off x="5144748" y="1519239"/>
            <a:ext cx="17427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145.13.3.101</a:t>
            </a:r>
          </a:p>
        </p:txBody>
      </p:sp>
      <p:sp>
        <p:nvSpPr>
          <p:cNvPr id="505891" name="Text Box 35"/>
          <p:cNvSpPr txBox="1">
            <a:spLocks noChangeArrowheads="1"/>
          </p:cNvSpPr>
          <p:nvPr/>
        </p:nvSpPr>
        <p:spPr bwMode="auto">
          <a:xfrm>
            <a:off x="7207647" y="1655764"/>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145.13.7.34</a:t>
            </a:r>
          </a:p>
        </p:txBody>
      </p:sp>
      <p:sp>
        <p:nvSpPr>
          <p:cNvPr id="505892" name="Text Box 36"/>
          <p:cNvSpPr txBox="1">
            <a:spLocks noChangeArrowheads="1"/>
          </p:cNvSpPr>
          <p:nvPr/>
        </p:nvSpPr>
        <p:spPr bwMode="auto">
          <a:xfrm>
            <a:off x="8187929" y="2044701"/>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145.13.7.35</a:t>
            </a:r>
          </a:p>
        </p:txBody>
      </p:sp>
      <p:sp>
        <p:nvSpPr>
          <p:cNvPr id="505893" name="Text Box 37"/>
          <p:cNvSpPr txBox="1">
            <a:spLocks noChangeArrowheads="1"/>
          </p:cNvSpPr>
          <p:nvPr/>
        </p:nvSpPr>
        <p:spPr bwMode="auto">
          <a:xfrm>
            <a:off x="8151813" y="4040189"/>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145.13.7.56</a:t>
            </a:r>
          </a:p>
        </p:txBody>
      </p:sp>
      <p:sp>
        <p:nvSpPr>
          <p:cNvPr id="505894" name="Text Box 38"/>
          <p:cNvSpPr txBox="1">
            <a:spLocks noChangeArrowheads="1"/>
          </p:cNvSpPr>
          <p:nvPr/>
        </p:nvSpPr>
        <p:spPr bwMode="auto">
          <a:xfrm>
            <a:off x="3056632" y="5445398"/>
            <a:ext cx="17427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145.13.21.23</a:t>
            </a:r>
          </a:p>
        </p:txBody>
      </p:sp>
      <p:sp>
        <p:nvSpPr>
          <p:cNvPr id="505895" name="Text Box 39"/>
          <p:cNvSpPr txBox="1">
            <a:spLocks noChangeArrowheads="1"/>
          </p:cNvSpPr>
          <p:nvPr/>
        </p:nvSpPr>
        <p:spPr bwMode="auto">
          <a:xfrm>
            <a:off x="4525333" y="5743848"/>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145.13.21.9</a:t>
            </a:r>
          </a:p>
        </p:txBody>
      </p:sp>
      <p:sp>
        <p:nvSpPr>
          <p:cNvPr id="505896" name="Text Box 40"/>
          <p:cNvSpPr txBox="1">
            <a:spLocks noChangeArrowheads="1"/>
          </p:cNvSpPr>
          <p:nvPr/>
        </p:nvSpPr>
        <p:spPr bwMode="auto">
          <a:xfrm>
            <a:off x="5720588" y="606611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145.13.21.8</a:t>
            </a:r>
          </a:p>
        </p:txBody>
      </p:sp>
      <p:sp>
        <p:nvSpPr>
          <p:cNvPr id="505897" name="Line 41"/>
          <p:cNvSpPr>
            <a:spLocks noChangeShapeType="1"/>
          </p:cNvSpPr>
          <p:nvPr/>
        </p:nvSpPr>
        <p:spPr bwMode="auto">
          <a:xfrm flipV="1">
            <a:off x="3539892" y="4807223"/>
            <a:ext cx="3417227" cy="1428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98" name="Line 42"/>
          <p:cNvSpPr>
            <a:spLocks noChangeShapeType="1"/>
          </p:cNvSpPr>
          <p:nvPr/>
        </p:nvSpPr>
        <p:spPr bwMode="auto">
          <a:xfrm>
            <a:off x="3273614" y="2790825"/>
            <a:ext cx="33518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899" name="Text Box 43"/>
          <p:cNvSpPr txBox="1">
            <a:spLocks noChangeArrowheads="1"/>
          </p:cNvSpPr>
          <p:nvPr/>
        </p:nvSpPr>
        <p:spPr bwMode="auto">
          <a:xfrm>
            <a:off x="4453102" y="495168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505900" name="Text Box 44"/>
          <p:cNvSpPr txBox="1">
            <a:spLocks noChangeArrowheads="1"/>
          </p:cNvSpPr>
          <p:nvPr/>
        </p:nvSpPr>
        <p:spPr bwMode="auto">
          <a:xfrm>
            <a:off x="4922895" y="185737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505901" name="Line 45"/>
          <p:cNvSpPr>
            <a:spLocks noChangeShapeType="1"/>
          </p:cNvSpPr>
          <p:nvPr/>
        </p:nvSpPr>
        <p:spPr bwMode="auto">
          <a:xfrm rot="5400000">
            <a:off x="7017808" y="3797300"/>
            <a:ext cx="23368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5902" name="Text Box 46"/>
          <p:cNvSpPr txBox="1">
            <a:spLocks noChangeArrowheads="1"/>
          </p:cNvSpPr>
          <p:nvPr/>
        </p:nvSpPr>
        <p:spPr bwMode="auto">
          <a:xfrm rot="5400000">
            <a:off x="8691389" y="351945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505903" name="Text Box 47"/>
          <p:cNvSpPr txBox="1">
            <a:spLocks noChangeArrowheads="1"/>
          </p:cNvSpPr>
          <p:nvPr/>
        </p:nvSpPr>
        <p:spPr bwMode="auto">
          <a:xfrm>
            <a:off x="4382590" y="4410348"/>
            <a:ext cx="21242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子网 </a:t>
            </a:r>
            <a:r>
              <a:rPr kumimoji="1" lang="en-US" altLang="zh-CN" sz="2000" b="1">
                <a:solidFill>
                  <a:srgbClr val="0000CC"/>
                </a:solidFill>
                <a:latin typeface="+mn-lt"/>
                <a:ea typeface="黑体" panose="02010609060101010101" pitchFamily="2" charset="-122"/>
              </a:rPr>
              <a:t>145.13.21.0</a:t>
            </a:r>
          </a:p>
        </p:txBody>
      </p:sp>
      <p:sp>
        <p:nvSpPr>
          <p:cNvPr id="505904" name="Text Box 48"/>
          <p:cNvSpPr txBox="1">
            <a:spLocks noChangeArrowheads="1"/>
          </p:cNvSpPr>
          <p:nvPr/>
        </p:nvSpPr>
        <p:spPr bwMode="auto">
          <a:xfrm>
            <a:off x="4288292" y="2816226"/>
            <a:ext cx="19816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子网 </a:t>
            </a:r>
            <a:r>
              <a:rPr kumimoji="1" lang="en-US" altLang="zh-CN" sz="2000" b="1">
                <a:solidFill>
                  <a:srgbClr val="0000CC"/>
                </a:solidFill>
                <a:latin typeface="+mn-lt"/>
                <a:ea typeface="黑体" panose="02010609060101010101" pitchFamily="2" charset="-122"/>
              </a:rPr>
              <a:t>145.13.3.0</a:t>
            </a:r>
          </a:p>
        </p:txBody>
      </p:sp>
      <p:sp>
        <p:nvSpPr>
          <p:cNvPr id="505905" name="Text Box 49"/>
          <p:cNvSpPr txBox="1">
            <a:spLocks noChangeArrowheads="1"/>
          </p:cNvSpPr>
          <p:nvPr/>
        </p:nvSpPr>
        <p:spPr bwMode="auto">
          <a:xfrm>
            <a:off x="6512852" y="3262314"/>
            <a:ext cx="1394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子网 </a:t>
            </a:r>
          </a:p>
          <a:p>
            <a:r>
              <a:rPr kumimoji="1" lang="en-US" altLang="zh-CN" sz="2000" b="1">
                <a:solidFill>
                  <a:srgbClr val="0000CC"/>
                </a:solidFill>
                <a:latin typeface="+mn-lt"/>
                <a:ea typeface="黑体" panose="02010609060101010101" pitchFamily="2" charset="-122"/>
              </a:rPr>
              <a:t>145.13.7.0</a:t>
            </a:r>
          </a:p>
        </p:txBody>
      </p:sp>
      <p:pic>
        <p:nvPicPr>
          <p:cNvPr id="505906" name="Picture 5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055" y="4643438"/>
            <a:ext cx="75498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5907" name="Picture 5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055" y="2389188"/>
            <a:ext cx="75498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05908" name="AutoShape 52"/>
          <p:cNvSpPr>
            <a:spLocks noChangeArrowheads="1"/>
          </p:cNvSpPr>
          <p:nvPr/>
        </p:nvSpPr>
        <p:spPr bwMode="auto">
          <a:xfrm>
            <a:off x="141022" y="1196752"/>
            <a:ext cx="2512617" cy="1073374"/>
          </a:xfrm>
          <a:prstGeom prst="wedgeRoundRectCallout">
            <a:avLst>
              <a:gd name="adj1" fmla="val 47574"/>
              <a:gd name="adj2" fmla="val 193336"/>
              <a:gd name="adj3" fmla="val 16667"/>
            </a:avLst>
          </a:prstGeom>
          <a:solidFill>
            <a:srgbClr val="FFFF99"/>
          </a:solidFill>
          <a:ln w="9525">
            <a:solidFill>
              <a:srgbClr val="333399"/>
            </a:solidFill>
            <a:miter lim="800000"/>
          </a:ln>
          <a:effectLst>
            <a:outerShdw dist="35921" dir="2700000" algn="ctr" rotWithShape="0">
              <a:schemeClr val="bg2"/>
            </a:outerShdw>
          </a:effectLst>
        </p:spPr>
        <p:txBody>
          <a:bodyPr/>
          <a:lstStyle/>
          <a:p>
            <a:pPr algn="ctr"/>
            <a:endParaRPr kumimoji="1" lang="zh-CN" altLang="zh-CN" sz="2000" b="1">
              <a:solidFill>
                <a:srgbClr val="0000CC"/>
              </a:solidFill>
              <a:latin typeface="+mn-lt"/>
              <a:ea typeface="黑体" panose="02010609060101010101" pitchFamily="2" charset="-122"/>
            </a:endParaRPr>
          </a:p>
        </p:txBody>
      </p:sp>
      <p:sp>
        <p:nvSpPr>
          <p:cNvPr id="505909" name="Text Box 53"/>
          <p:cNvSpPr txBox="1">
            <a:spLocks noChangeArrowheads="1"/>
          </p:cNvSpPr>
          <p:nvPr/>
        </p:nvSpPr>
        <p:spPr bwMode="auto">
          <a:xfrm>
            <a:off x="144884" y="1189201"/>
            <a:ext cx="250875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0000CC"/>
                </a:solidFill>
                <a:latin typeface="+mn-lt"/>
                <a:ea typeface="黑体" panose="02010609060101010101" pitchFamily="2" charset="-122"/>
              </a:rPr>
              <a:t>所有到达</a:t>
            </a:r>
            <a:r>
              <a:rPr kumimoji="1" lang="zh-CN" altLang="en-US" sz="2000" b="1" dirty="0" smtClean="0">
                <a:solidFill>
                  <a:srgbClr val="0000CC"/>
                </a:solidFill>
                <a:latin typeface="+mn-lt"/>
                <a:ea typeface="黑体" panose="02010609060101010101" pitchFamily="2" charset="-122"/>
              </a:rPr>
              <a:t>网络</a:t>
            </a:r>
            <a:r>
              <a:rPr kumimoji="1" lang="en-US" altLang="zh-CN" sz="2000" b="1" dirty="0" smtClean="0">
                <a:solidFill>
                  <a:srgbClr val="0000CC"/>
                </a:solidFill>
                <a:latin typeface="+mn-lt"/>
                <a:ea typeface="黑体" panose="02010609060101010101" pitchFamily="2" charset="-122"/>
              </a:rPr>
              <a:t>145.13.0.0</a:t>
            </a:r>
            <a:r>
              <a:rPr kumimoji="1" lang="zh-CN" altLang="en-US" sz="2000" b="1" dirty="0" smtClean="0">
                <a:solidFill>
                  <a:srgbClr val="0000CC"/>
                </a:solidFill>
                <a:latin typeface="+mn-lt"/>
                <a:ea typeface="黑体" panose="02010609060101010101" pitchFamily="2" charset="-122"/>
              </a:rPr>
              <a:t>的</a:t>
            </a:r>
            <a:r>
              <a:rPr kumimoji="1" lang="zh-CN" altLang="en-US" sz="2000" b="1" dirty="0">
                <a:solidFill>
                  <a:srgbClr val="0000CC"/>
                </a:solidFill>
                <a:latin typeface="+mn-lt"/>
                <a:ea typeface="黑体" panose="02010609060101010101" pitchFamily="2" charset="-122"/>
              </a:rPr>
              <a:t>分组均</a:t>
            </a:r>
            <a:r>
              <a:rPr kumimoji="1" lang="zh-CN" altLang="en-US" sz="2000" b="1" dirty="0" smtClean="0">
                <a:solidFill>
                  <a:srgbClr val="0000CC"/>
                </a:solidFill>
                <a:latin typeface="+mn-lt"/>
                <a:ea typeface="黑体" panose="02010609060101010101" pitchFamily="2" charset="-122"/>
              </a:rPr>
              <a:t>到达此</a:t>
            </a:r>
            <a:r>
              <a:rPr kumimoji="1" lang="zh-CN" altLang="en-US" sz="2000" b="1" dirty="0">
                <a:solidFill>
                  <a:srgbClr val="0000CC"/>
                </a:solidFill>
                <a:latin typeface="+mn-lt"/>
                <a:ea typeface="黑体" panose="02010609060101010101" pitchFamily="2" charset="-122"/>
              </a:rPr>
              <a:t>路由器</a:t>
            </a:r>
          </a:p>
        </p:txBody>
      </p:sp>
      <p:sp>
        <p:nvSpPr>
          <p:cNvPr id="505912" name="Text Box 56"/>
          <p:cNvSpPr txBox="1">
            <a:spLocks noChangeArrowheads="1"/>
          </p:cNvSpPr>
          <p:nvPr/>
        </p:nvSpPr>
        <p:spPr bwMode="auto">
          <a:xfrm>
            <a:off x="7519509" y="5680075"/>
            <a:ext cx="1885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dirty="0">
                <a:solidFill>
                  <a:srgbClr val="0000CC"/>
                </a:solidFill>
                <a:latin typeface="+mn-lt"/>
                <a:ea typeface="黑体" panose="02010609060101010101" pitchFamily="2" charset="-122"/>
              </a:rPr>
              <a:t>网络</a:t>
            </a:r>
          </a:p>
          <a:p>
            <a:pPr algn="ctr"/>
            <a:r>
              <a:rPr kumimoji="1" lang="en-US" altLang="zh-CN" sz="2800" b="1" dirty="0">
                <a:solidFill>
                  <a:srgbClr val="0000CC"/>
                </a:solidFill>
                <a:latin typeface="+mn-lt"/>
                <a:ea typeface="黑体" panose="02010609060101010101" pitchFamily="2" charset="-122"/>
              </a:rPr>
              <a:t>145.13.0.0</a:t>
            </a:r>
          </a:p>
        </p:txBody>
      </p:sp>
      <p:sp>
        <p:nvSpPr>
          <p:cNvPr id="505913" name="Text Box 57"/>
          <p:cNvSpPr txBox="1">
            <a:spLocks noChangeArrowheads="1"/>
          </p:cNvSpPr>
          <p:nvPr/>
        </p:nvSpPr>
        <p:spPr bwMode="auto">
          <a:xfrm>
            <a:off x="2491465" y="4105548"/>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R</a:t>
            </a:r>
            <a:r>
              <a:rPr kumimoji="1" lang="en-US" altLang="zh-CN" sz="2400" b="1" baseline="-25000">
                <a:solidFill>
                  <a:srgbClr val="C00000"/>
                </a:solidFill>
                <a:latin typeface="+mn-lt"/>
                <a:ea typeface="黑体" panose="02010609060101010101" pitchFamily="2" charset="-122"/>
              </a:rPr>
              <a:t>1</a:t>
            </a:r>
          </a:p>
        </p:txBody>
      </p:sp>
      <p:sp>
        <p:nvSpPr>
          <p:cNvPr id="505914" name="Text Box 58"/>
          <p:cNvSpPr txBox="1">
            <a:spLocks noChangeArrowheads="1"/>
          </p:cNvSpPr>
          <p:nvPr/>
        </p:nvSpPr>
        <p:spPr bwMode="auto">
          <a:xfrm>
            <a:off x="332202" y="428466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R</a:t>
            </a:r>
            <a:r>
              <a:rPr kumimoji="1" lang="en-US" altLang="zh-CN" sz="2400" b="1" baseline="-25000" dirty="0">
                <a:solidFill>
                  <a:srgbClr val="C00000"/>
                </a:solidFill>
                <a:latin typeface="+mn-lt"/>
                <a:ea typeface="黑体" panose="02010609060101010101" pitchFamily="2" charset="-122"/>
              </a:rPr>
              <a:t>3</a:t>
            </a:r>
          </a:p>
        </p:txBody>
      </p:sp>
      <p:sp>
        <p:nvSpPr>
          <p:cNvPr id="505915" name="Text Box 59"/>
          <p:cNvSpPr txBox="1">
            <a:spLocks noChangeArrowheads="1"/>
          </p:cNvSpPr>
          <p:nvPr/>
        </p:nvSpPr>
        <p:spPr bwMode="auto">
          <a:xfrm>
            <a:off x="409593" y="2746376"/>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R</a:t>
            </a:r>
            <a:r>
              <a:rPr kumimoji="1" lang="en-US" altLang="zh-CN" sz="2400" b="1" baseline="-25000" dirty="0">
                <a:solidFill>
                  <a:srgbClr val="C00000"/>
                </a:solidFill>
                <a:latin typeface="+mn-lt"/>
                <a:ea typeface="黑体" panose="02010609060101010101" pitchFamily="2" charset="-122"/>
              </a:rPr>
              <a:t>2</a:t>
            </a:r>
          </a:p>
        </p:txBody>
      </p:sp>
      <p:sp>
        <p:nvSpPr>
          <p:cNvPr id="2" name="右箭头 1"/>
          <p:cNvSpPr/>
          <p:nvPr/>
        </p:nvSpPr>
        <p:spPr bwMode="auto">
          <a:xfrm rot="2390318">
            <a:off x="1397001" y="3051106"/>
            <a:ext cx="786308" cy="250882"/>
          </a:xfrm>
          <a:prstGeom prst="rightArrow">
            <a:avLst>
              <a:gd name="adj1" fmla="val 50000"/>
              <a:gd name="adj2" fmla="val 8380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右箭头 61"/>
          <p:cNvSpPr/>
          <p:nvPr/>
        </p:nvSpPr>
        <p:spPr bwMode="auto">
          <a:xfrm rot="19808815">
            <a:off x="1303984" y="4119145"/>
            <a:ext cx="786308" cy="250882"/>
          </a:xfrm>
          <a:prstGeom prst="rightArrow">
            <a:avLst>
              <a:gd name="adj1" fmla="val 50000"/>
              <a:gd name="adj2" fmla="val 8380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3" name="Rectangle 3"/>
          <p:cNvSpPr>
            <a:spLocks noGrp="1" noChangeArrowheads="1"/>
          </p:cNvSpPr>
          <p:nvPr>
            <p:ph type="title"/>
          </p:nvPr>
        </p:nvSpPr>
        <p:spPr/>
        <p:txBody>
          <a:bodyPr/>
          <a:lstStyle/>
          <a:p>
            <a:pPr algn="ctr"/>
            <a:r>
              <a:rPr lang="zh-CN" altLang="en-US" dirty="0"/>
              <a:t>划分子网后变成了三级结构 </a:t>
            </a:r>
          </a:p>
        </p:txBody>
      </p:sp>
      <p:sp>
        <p:nvSpPr>
          <p:cNvPr id="506882" name="Rectangle 2"/>
          <p:cNvSpPr>
            <a:spLocks noGrp="1" noChangeArrowheads="1"/>
          </p:cNvSpPr>
          <p:nvPr>
            <p:ph idx="1"/>
          </p:nvPr>
        </p:nvSpPr>
        <p:spPr/>
        <p:txBody>
          <a:bodyPr/>
          <a:lstStyle/>
          <a:p>
            <a:pPr algn="just"/>
            <a:r>
              <a:rPr lang="zh-CN" altLang="en-US" dirty="0"/>
              <a:t>当没有划分子网时，</a:t>
            </a:r>
            <a:r>
              <a:rPr lang="en-US" altLang="zh-CN" dirty="0"/>
              <a:t>IP </a:t>
            </a:r>
            <a:r>
              <a:rPr lang="zh-CN" altLang="en-US" dirty="0"/>
              <a:t>地址是两级结构。</a:t>
            </a:r>
          </a:p>
          <a:p>
            <a:pPr algn="just"/>
            <a:r>
              <a:rPr lang="zh-CN" altLang="en-US" dirty="0"/>
              <a:t>划分子网后 </a:t>
            </a:r>
            <a:r>
              <a:rPr lang="en-US" altLang="zh-CN" dirty="0"/>
              <a:t>IP </a:t>
            </a:r>
            <a:r>
              <a:rPr lang="zh-CN" altLang="en-US" dirty="0"/>
              <a:t>地址就变成了</a:t>
            </a:r>
            <a:r>
              <a:rPr lang="zh-CN" altLang="en-US" dirty="0">
                <a:solidFill>
                  <a:srgbClr val="FF0000"/>
                </a:solidFill>
              </a:rPr>
              <a:t>三级结构。</a:t>
            </a:r>
          </a:p>
          <a:p>
            <a:pPr algn="just"/>
            <a:r>
              <a:rPr lang="zh-CN" altLang="en-US" dirty="0"/>
              <a:t>划分子网只是把 </a:t>
            </a:r>
            <a:r>
              <a:rPr lang="en-US" altLang="zh-CN" dirty="0"/>
              <a:t>IP </a:t>
            </a:r>
            <a:r>
              <a:rPr lang="zh-CN" altLang="en-US" dirty="0"/>
              <a:t>地址的主机号 </a:t>
            </a:r>
            <a:r>
              <a:rPr lang="en-US" altLang="zh-CN" dirty="0"/>
              <a:t>host-id </a:t>
            </a:r>
            <a:r>
              <a:rPr lang="zh-CN" altLang="en-US" dirty="0"/>
              <a:t>这部分进行再划分，而</a:t>
            </a:r>
            <a:r>
              <a:rPr lang="zh-CN" altLang="en-US" dirty="0">
                <a:solidFill>
                  <a:srgbClr val="FF0000"/>
                </a:solidFill>
              </a:rPr>
              <a:t>不改变 </a:t>
            </a:r>
            <a:r>
              <a:rPr lang="en-US" altLang="zh-CN" dirty="0">
                <a:solidFill>
                  <a:srgbClr val="FF0000"/>
                </a:solidFill>
              </a:rPr>
              <a:t>IP </a:t>
            </a:r>
            <a:r>
              <a:rPr lang="zh-CN" altLang="en-US" dirty="0">
                <a:solidFill>
                  <a:srgbClr val="FF0000"/>
                </a:solidFill>
              </a:rPr>
              <a:t>地址原来的网络号 </a:t>
            </a:r>
            <a:r>
              <a:rPr lang="en-US" altLang="zh-CN" dirty="0">
                <a:solidFill>
                  <a:srgbClr val="FF0000"/>
                </a:solidFill>
              </a:rPr>
              <a:t>net-id</a:t>
            </a:r>
            <a:r>
              <a:rPr lang="zh-CN" altLang="en-US" dirty="0">
                <a:solidFill>
                  <a:srgbClr val="FF0000"/>
                </a:solidFill>
              </a:rPr>
              <a:t>。 </a:t>
            </a:r>
          </a:p>
        </p:txBody>
      </p:sp>
      <p:grpSp>
        <p:nvGrpSpPr>
          <p:cNvPr id="6" name="组合 5"/>
          <p:cNvGrpSpPr/>
          <p:nvPr/>
        </p:nvGrpSpPr>
        <p:grpSpPr>
          <a:xfrm>
            <a:off x="2199158" y="3836641"/>
            <a:ext cx="5490146" cy="1752599"/>
            <a:chOff x="1839416" y="3501009"/>
            <a:chExt cx="5490146" cy="1752599"/>
          </a:xfrm>
        </p:grpSpPr>
        <p:grpSp>
          <p:nvGrpSpPr>
            <p:cNvPr id="7" name="Group 19"/>
            <p:cNvGrpSpPr/>
            <p:nvPr/>
          </p:nvGrpSpPr>
          <p:grpSpPr bwMode="auto">
            <a:xfrm>
              <a:off x="4160912" y="3577204"/>
              <a:ext cx="3168650" cy="500062"/>
              <a:chOff x="2375" y="2045"/>
              <a:chExt cx="1996" cy="430"/>
            </a:xfrm>
          </p:grpSpPr>
          <p:sp>
            <p:nvSpPr>
              <p:cNvPr id="21" name="Line 13"/>
              <p:cNvSpPr>
                <a:spLocks noChangeShapeType="1"/>
              </p:cNvSpPr>
              <p:nvPr/>
            </p:nvSpPr>
            <p:spPr bwMode="auto">
              <a:xfrm>
                <a:off x="4371"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2" name="Line 14"/>
              <p:cNvSpPr>
                <a:spLocks noChangeShapeType="1"/>
              </p:cNvSpPr>
              <p:nvPr/>
            </p:nvSpPr>
            <p:spPr bwMode="auto">
              <a:xfrm>
                <a:off x="2375"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8" name="Group 21"/>
            <p:cNvGrpSpPr/>
            <p:nvPr/>
          </p:nvGrpSpPr>
          <p:grpSpPr bwMode="auto">
            <a:xfrm>
              <a:off x="1867991" y="3501009"/>
              <a:ext cx="5454650" cy="1728788"/>
              <a:chOff x="755" y="2169"/>
              <a:chExt cx="3436" cy="1089"/>
            </a:xfrm>
          </p:grpSpPr>
          <p:sp>
            <p:nvSpPr>
              <p:cNvPr id="17" name="Line 9"/>
              <p:cNvSpPr>
                <a:spLocks noChangeShapeType="1"/>
              </p:cNvSpPr>
              <p:nvPr/>
            </p:nvSpPr>
            <p:spPr bwMode="auto">
              <a:xfrm>
                <a:off x="755" y="3122"/>
                <a:ext cx="3436"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8" name="Text Box 10"/>
              <p:cNvSpPr txBox="1">
                <a:spLocks noChangeArrowheads="1"/>
              </p:cNvSpPr>
              <p:nvPr/>
            </p:nvSpPr>
            <p:spPr bwMode="auto">
              <a:xfrm>
                <a:off x="2218" y="2967"/>
                <a:ext cx="527"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32</a:t>
                </a: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位</a:t>
                </a:r>
              </a:p>
            </p:txBody>
          </p:sp>
          <p:sp>
            <p:nvSpPr>
              <p:cNvPr id="19" name="Line 15"/>
              <p:cNvSpPr>
                <a:spLocks noChangeShapeType="1"/>
              </p:cNvSpPr>
              <p:nvPr/>
            </p:nvSpPr>
            <p:spPr bwMode="auto">
              <a:xfrm>
                <a:off x="2199" y="2350"/>
                <a:ext cx="1992"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0" name="Text Box 16"/>
              <p:cNvSpPr txBox="1">
                <a:spLocks noChangeArrowheads="1"/>
              </p:cNvSpPr>
              <p:nvPr/>
            </p:nvSpPr>
            <p:spPr bwMode="auto">
              <a:xfrm>
                <a:off x="2789" y="2169"/>
                <a:ext cx="896"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mn-lt"/>
                    <a:ea typeface="黑体" panose="02010609060101010101" pitchFamily="2" charset="-122"/>
                  </a:rPr>
                  <a:t>本地地址</a:t>
                </a:r>
              </a:p>
            </p:txBody>
          </p:sp>
        </p:grpSp>
        <p:grpSp>
          <p:nvGrpSpPr>
            <p:cNvPr id="9" name="Group 20"/>
            <p:cNvGrpSpPr/>
            <p:nvPr/>
          </p:nvGrpSpPr>
          <p:grpSpPr bwMode="auto">
            <a:xfrm>
              <a:off x="1842591" y="4644008"/>
              <a:ext cx="5486401" cy="609600"/>
              <a:chOff x="739" y="2832"/>
              <a:chExt cx="3456" cy="430"/>
            </a:xfrm>
          </p:grpSpPr>
          <p:sp>
            <p:nvSpPr>
              <p:cNvPr id="15"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6" name="Line 17"/>
              <p:cNvSpPr>
                <a:spLocks noChangeShapeType="1"/>
              </p:cNvSpPr>
              <p:nvPr/>
            </p:nvSpPr>
            <p:spPr bwMode="auto">
              <a:xfrm>
                <a:off x="4195"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10" name="Group 18"/>
            <p:cNvGrpSpPr/>
            <p:nvPr/>
          </p:nvGrpSpPr>
          <p:grpSpPr bwMode="auto">
            <a:xfrm>
              <a:off x="1839416" y="4105856"/>
              <a:ext cx="5482976" cy="612776"/>
              <a:chOff x="737" y="2493"/>
              <a:chExt cx="3894" cy="386"/>
            </a:xfrm>
          </p:grpSpPr>
          <p:sp>
            <p:nvSpPr>
              <p:cNvPr id="11"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2" name="Rectangle 7"/>
              <p:cNvSpPr>
                <a:spLocks noChangeArrowheads="1"/>
              </p:cNvSpPr>
              <p:nvPr/>
            </p:nvSpPr>
            <p:spPr bwMode="auto">
              <a:xfrm>
                <a:off x="2387" y="2494"/>
                <a:ext cx="2244"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3" name="Rectangle 11"/>
              <p:cNvSpPr>
                <a:spLocks noChangeArrowheads="1"/>
              </p:cNvSpPr>
              <p:nvPr/>
            </p:nvSpPr>
            <p:spPr bwMode="auto">
              <a:xfrm>
                <a:off x="3613" y="2547"/>
                <a:ext cx="967" cy="29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14" name="Rectangle 12"/>
              <p:cNvSpPr>
                <a:spLocks noChangeArrowheads="1"/>
              </p:cNvSpPr>
              <p:nvPr/>
            </p:nvSpPr>
            <p:spPr bwMode="auto">
              <a:xfrm>
                <a:off x="2440" y="2548"/>
                <a:ext cx="1068" cy="284"/>
              </a:xfrm>
              <a:prstGeom prst="rect">
                <a:avLst/>
              </a:prstGeom>
              <a:solidFill>
                <a:srgbClr val="FF66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子网号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8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8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6" name="Rectangle 2"/>
          <p:cNvSpPr>
            <a:spLocks noGrp="1" noChangeArrowheads="1"/>
          </p:cNvSpPr>
          <p:nvPr>
            <p:ph type="title"/>
          </p:nvPr>
        </p:nvSpPr>
        <p:spPr/>
        <p:txBody>
          <a:bodyPr/>
          <a:lstStyle/>
          <a:p>
            <a:pPr algn="ctr"/>
            <a:r>
              <a:rPr lang="zh-CN" altLang="en-US" dirty="0"/>
              <a:t>划分子网后变成了三级结构 </a:t>
            </a:r>
            <a:endParaRPr lang="en-US" altLang="zh-CN" dirty="0"/>
          </a:p>
        </p:txBody>
      </p:sp>
      <p:sp>
        <p:nvSpPr>
          <p:cNvPr id="1393667" name="Rectangle 3"/>
          <p:cNvSpPr>
            <a:spLocks noGrp="1" noChangeArrowheads="1"/>
          </p:cNvSpPr>
          <p:nvPr>
            <p:ph type="body" idx="1"/>
          </p:nvPr>
        </p:nvSpPr>
        <p:spPr/>
        <p:txBody>
          <a:bodyPr/>
          <a:lstStyle/>
          <a:p>
            <a:r>
              <a:rPr lang="zh-CN" altLang="en-US" dirty="0">
                <a:solidFill>
                  <a:srgbClr val="FF0000"/>
                </a:solidFill>
              </a:rPr>
              <a:t>优点</a:t>
            </a:r>
          </a:p>
          <a:p>
            <a:pPr lvl="1"/>
            <a:r>
              <a:rPr lang="zh-CN" altLang="en-US" dirty="0"/>
              <a:t>减少</a:t>
            </a:r>
            <a:r>
              <a:rPr lang="zh-CN" altLang="en-US" dirty="0" smtClean="0"/>
              <a:t>了 </a:t>
            </a:r>
            <a:r>
              <a:rPr lang="en-US" altLang="zh-CN" dirty="0" smtClean="0"/>
              <a:t>IP </a:t>
            </a:r>
            <a:r>
              <a:rPr lang="zh-CN" altLang="en-US" dirty="0" smtClean="0"/>
              <a:t>地址</a:t>
            </a:r>
            <a:r>
              <a:rPr lang="zh-CN" altLang="en-US" dirty="0"/>
              <a:t>的浪费</a:t>
            </a:r>
          </a:p>
          <a:p>
            <a:pPr lvl="1"/>
            <a:r>
              <a:rPr lang="zh-CN" altLang="en-US" dirty="0"/>
              <a:t>使网络的组织更加灵活</a:t>
            </a:r>
          </a:p>
          <a:p>
            <a:pPr lvl="1"/>
            <a:r>
              <a:rPr lang="zh-CN" altLang="en-US" dirty="0"/>
              <a:t>更便于维护和管理</a:t>
            </a:r>
          </a:p>
          <a:p>
            <a:r>
              <a:rPr lang="zh-CN" altLang="en-US" dirty="0" smtClean="0">
                <a:solidFill>
                  <a:srgbClr val="0000FF"/>
                </a:solidFill>
              </a:rPr>
              <a:t>划分</a:t>
            </a:r>
            <a:r>
              <a:rPr lang="zh-CN" altLang="en-US" dirty="0">
                <a:solidFill>
                  <a:srgbClr val="0000FF"/>
                </a:solidFill>
              </a:rPr>
              <a:t>子网纯属一个单位内部的事情，对外部网络</a:t>
            </a:r>
            <a:r>
              <a:rPr lang="zh-CN" altLang="en-US" dirty="0" smtClean="0">
                <a:solidFill>
                  <a:srgbClr val="0000FF"/>
                </a:solidFill>
              </a:rPr>
              <a:t>透明，</a:t>
            </a:r>
            <a:r>
              <a:rPr lang="zh-CN" altLang="en-US" dirty="0" smtClean="0"/>
              <a:t>对外</a:t>
            </a:r>
            <a:r>
              <a:rPr lang="zh-CN" altLang="en-US" dirty="0"/>
              <a:t>仍然表现为没有划分子网的一个</a:t>
            </a:r>
            <a:r>
              <a:rPr lang="zh-CN" altLang="en-US" dirty="0" smtClean="0"/>
              <a:t>网络。</a:t>
            </a:r>
            <a:endParaRPr lang="zh-CN" alt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type="title"/>
          </p:nvPr>
        </p:nvSpPr>
        <p:spPr/>
        <p:txBody>
          <a:bodyPr/>
          <a:lstStyle/>
          <a:p>
            <a:r>
              <a:rPr lang="en-US" altLang="zh-CN" dirty="0"/>
              <a:t>2.  </a:t>
            </a:r>
            <a:r>
              <a:rPr lang="zh-CN" altLang="en-US" dirty="0"/>
              <a:t>子网掩码</a:t>
            </a:r>
          </a:p>
        </p:txBody>
      </p:sp>
      <p:sp>
        <p:nvSpPr>
          <p:cNvPr id="507906" name="Rectangle 2"/>
          <p:cNvSpPr>
            <a:spLocks noGrp="1" noChangeArrowheads="1"/>
          </p:cNvSpPr>
          <p:nvPr>
            <p:ph idx="1"/>
          </p:nvPr>
        </p:nvSpPr>
        <p:spPr/>
        <p:txBody>
          <a:bodyPr/>
          <a:lstStyle/>
          <a:p>
            <a:pPr algn="just"/>
            <a:r>
              <a:rPr lang="zh-CN" altLang="en-US" dirty="0"/>
              <a:t>从一个</a:t>
            </a:r>
            <a:r>
              <a:rPr lang="zh-CN" altLang="en-US" sz="2000" dirty="0"/>
              <a:t> </a:t>
            </a:r>
            <a:r>
              <a:rPr lang="en-US" altLang="zh-CN" dirty="0"/>
              <a:t>IP</a:t>
            </a:r>
            <a:r>
              <a:rPr lang="en-US" altLang="zh-CN" sz="2000" dirty="0"/>
              <a:t> </a:t>
            </a:r>
            <a:r>
              <a:rPr lang="zh-CN" altLang="en-US" dirty="0"/>
              <a:t>数据报的首部并</a:t>
            </a:r>
            <a:r>
              <a:rPr lang="zh-CN" altLang="en-US" dirty="0">
                <a:solidFill>
                  <a:srgbClr val="FF0000"/>
                </a:solidFill>
              </a:rPr>
              <a:t>无法判断</a:t>
            </a:r>
            <a:r>
              <a:rPr lang="zh-CN" altLang="en-US" dirty="0"/>
              <a:t>源主机或目的主机所连接的网络是否进行了子网划分。</a:t>
            </a:r>
          </a:p>
          <a:p>
            <a:pPr algn="just"/>
            <a:r>
              <a:rPr lang="zh-CN" altLang="en-US" dirty="0"/>
              <a:t>使用</a:t>
            </a:r>
            <a:r>
              <a:rPr lang="zh-CN" altLang="en-US" dirty="0">
                <a:solidFill>
                  <a:srgbClr val="FF0000"/>
                </a:solidFill>
              </a:rPr>
              <a:t>子网掩码</a:t>
            </a:r>
            <a:r>
              <a:rPr lang="en-US" altLang="zh-CN" dirty="0"/>
              <a:t>(subnet mask)</a:t>
            </a:r>
            <a:r>
              <a:rPr lang="zh-CN" altLang="en-US" dirty="0"/>
              <a:t>可以找出 </a:t>
            </a:r>
            <a:r>
              <a:rPr lang="en-US" altLang="zh-CN" dirty="0"/>
              <a:t>IP </a:t>
            </a:r>
            <a:r>
              <a:rPr lang="zh-CN" altLang="en-US" dirty="0"/>
              <a:t>地址中的子网部分。  </a:t>
            </a:r>
            <a:endParaRPr lang="en-US" altLang="zh-CN" dirty="0" smtClean="0"/>
          </a:p>
          <a:p>
            <a:pPr>
              <a:buNone/>
            </a:pPr>
            <a:r>
              <a:rPr lang="zh-CN" altLang="en-US" dirty="0">
                <a:solidFill>
                  <a:srgbClr val="0000FF"/>
                </a:solidFill>
              </a:rPr>
              <a:t>规则：</a:t>
            </a:r>
          </a:p>
          <a:p>
            <a:r>
              <a:rPr lang="zh-CN" altLang="en-US" dirty="0"/>
              <a:t>子网</a:t>
            </a:r>
            <a:r>
              <a:rPr lang="zh-CN" altLang="en-US" dirty="0" smtClean="0"/>
              <a:t>掩码长度＝</a:t>
            </a:r>
            <a:r>
              <a:rPr lang="en-US" altLang="zh-CN" dirty="0"/>
              <a:t>32</a:t>
            </a:r>
            <a:r>
              <a:rPr lang="zh-CN" altLang="en-US" dirty="0"/>
              <a:t>位</a:t>
            </a:r>
          </a:p>
          <a:p>
            <a:r>
              <a:rPr lang="zh-CN" altLang="en-US" dirty="0">
                <a:solidFill>
                  <a:srgbClr val="FF0000"/>
                </a:solidFill>
              </a:rPr>
              <a:t>某位＝</a:t>
            </a:r>
            <a:r>
              <a:rPr lang="en-US" altLang="zh-CN" dirty="0">
                <a:solidFill>
                  <a:srgbClr val="FF0000"/>
                </a:solidFill>
              </a:rPr>
              <a:t>1</a:t>
            </a:r>
            <a:r>
              <a:rPr lang="zh-CN" altLang="en-US" dirty="0">
                <a:solidFill>
                  <a:srgbClr val="FF0000"/>
                </a:solidFill>
              </a:rPr>
              <a:t>：</a:t>
            </a:r>
            <a:r>
              <a:rPr lang="en-US" altLang="zh-CN" dirty="0"/>
              <a:t>IP</a:t>
            </a:r>
            <a:r>
              <a:rPr lang="zh-CN" altLang="en-US" dirty="0"/>
              <a:t>地址中的对应位为</a:t>
            </a:r>
            <a:r>
              <a:rPr lang="zh-CN" altLang="en-US" dirty="0" smtClean="0"/>
              <a:t>网络号和子网号</a:t>
            </a:r>
            <a:endParaRPr lang="en-US" altLang="zh-CN" dirty="0"/>
          </a:p>
          <a:p>
            <a:r>
              <a:rPr lang="zh-CN" altLang="en-US" dirty="0">
                <a:solidFill>
                  <a:srgbClr val="FF0000"/>
                </a:solidFill>
              </a:rPr>
              <a:t>某位＝</a:t>
            </a:r>
            <a:r>
              <a:rPr lang="en-US" altLang="zh-CN" dirty="0">
                <a:solidFill>
                  <a:srgbClr val="FF0000"/>
                </a:solidFill>
              </a:rPr>
              <a:t>0</a:t>
            </a:r>
            <a:r>
              <a:rPr lang="zh-CN" altLang="en-US" dirty="0">
                <a:solidFill>
                  <a:srgbClr val="FF0000"/>
                </a:solidFill>
              </a:rPr>
              <a:t>：</a:t>
            </a:r>
            <a:r>
              <a:rPr lang="en-US" altLang="zh-CN" dirty="0"/>
              <a:t>IP</a:t>
            </a:r>
            <a:r>
              <a:rPr lang="zh-CN" altLang="en-US" dirty="0"/>
              <a:t>地址中的对应位</a:t>
            </a:r>
            <a:r>
              <a:rPr lang="zh-CN" altLang="en-US" dirty="0" smtClean="0"/>
              <a:t>为主机号</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90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90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790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790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79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sz="5400" dirty="0" smtClean="0">
                <a:solidFill>
                  <a:srgbClr val="00B050"/>
                </a:solidFill>
              </a:rPr>
              <a:t>子网掩码在路由表里</a:t>
            </a:r>
            <a:endParaRPr lang="en-US" altLang="zh-CN" sz="5400" dirty="0" smtClean="0">
              <a:solidFill>
                <a:srgbClr val="00B050"/>
              </a:solidFill>
            </a:endParaRPr>
          </a:p>
          <a:p>
            <a:pPr marL="0" indent="0">
              <a:buNone/>
            </a:pPr>
            <a:r>
              <a:rPr lang="zh-CN" altLang="en-US" sz="5400" dirty="0" smtClean="0">
                <a:solidFill>
                  <a:srgbClr val="00B050"/>
                </a:solidFill>
              </a:rPr>
              <a:t>目的</a:t>
            </a:r>
            <a:r>
              <a:rPr lang="en-US" altLang="zh-CN" sz="5400" dirty="0" smtClean="0">
                <a:solidFill>
                  <a:srgbClr val="00B050"/>
                </a:solidFill>
              </a:rPr>
              <a:t>IP</a:t>
            </a:r>
            <a:r>
              <a:rPr lang="zh-CN" altLang="en-US" sz="5400" dirty="0" smtClean="0">
                <a:solidFill>
                  <a:srgbClr val="00B050"/>
                </a:solidFill>
              </a:rPr>
              <a:t>地址在分组头部里</a:t>
            </a:r>
            <a:endParaRPr lang="zh-CN" altLang="en-US" sz="5400" dirty="0">
              <a:solidFill>
                <a:srgbClr val="00B050"/>
              </a:solidFill>
            </a:endParaRPr>
          </a:p>
        </p:txBody>
      </p:sp>
    </p:spTree>
    <p:extLst>
      <p:ext uri="{BB962C8B-B14F-4D97-AF65-F5344CB8AC3E}">
        <p14:creationId xmlns:p14="http://schemas.microsoft.com/office/powerpoint/2010/main" val="17099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pPr algn="ctr"/>
            <a:r>
              <a:rPr lang="zh-CN" altLang="en-US" dirty="0"/>
              <a:t>网际层的 </a:t>
            </a:r>
            <a:r>
              <a:rPr lang="en-US" altLang="zh-CN" dirty="0"/>
              <a:t>IP </a:t>
            </a:r>
            <a:r>
              <a:rPr lang="zh-CN" altLang="en-US" dirty="0"/>
              <a:t>协议及配套协议</a:t>
            </a:r>
          </a:p>
        </p:txBody>
      </p:sp>
      <p:grpSp>
        <p:nvGrpSpPr>
          <p:cNvPr id="2" name="组合 1"/>
          <p:cNvGrpSpPr/>
          <p:nvPr/>
        </p:nvGrpSpPr>
        <p:grpSpPr>
          <a:xfrm>
            <a:off x="1442906" y="1412776"/>
            <a:ext cx="6475015" cy="4216400"/>
            <a:chOff x="1442906" y="1412776"/>
            <a:chExt cx="6475015" cy="4216400"/>
          </a:xfrm>
        </p:grpSpPr>
        <p:sp>
          <p:nvSpPr>
            <p:cNvPr id="967684" name="Rectangle 4"/>
            <p:cNvSpPr>
              <a:spLocks noChangeArrowheads="1"/>
            </p:cNvSpPr>
            <p:nvPr/>
          </p:nvSpPr>
          <p:spPr bwMode="auto">
            <a:xfrm>
              <a:off x="3511815" y="2806601"/>
              <a:ext cx="4406106" cy="1471612"/>
            </a:xfrm>
            <a:prstGeom prst="rect">
              <a:avLst/>
            </a:prstGeom>
            <a:solidFill>
              <a:srgbClr val="FFFF66"/>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67685" name="Rectangle 5"/>
            <p:cNvSpPr>
              <a:spLocks noChangeArrowheads="1"/>
            </p:cNvSpPr>
            <p:nvPr/>
          </p:nvSpPr>
          <p:spPr bwMode="auto">
            <a:xfrm>
              <a:off x="3511815" y="1412776"/>
              <a:ext cx="4406106" cy="340836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000099"/>
                </a:solidFill>
                <a:latin typeface="+mn-lt"/>
                <a:ea typeface="黑体" panose="02010609060101010101" pitchFamily="2" charset="-122"/>
              </a:endParaRPr>
            </a:p>
          </p:txBody>
        </p:sp>
        <p:sp>
          <p:nvSpPr>
            <p:cNvPr id="967686" name="Line 6"/>
            <p:cNvSpPr>
              <a:spLocks noChangeShapeType="1"/>
            </p:cNvSpPr>
            <p:nvPr/>
          </p:nvSpPr>
          <p:spPr bwMode="auto">
            <a:xfrm>
              <a:off x="3511815" y="2265263"/>
              <a:ext cx="4406106"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2" charset="-122"/>
              </a:endParaRPr>
            </a:p>
          </p:txBody>
        </p:sp>
        <p:sp>
          <p:nvSpPr>
            <p:cNvPr id="967687" name="Line 7"/>
            <p:cNvSpPr>
              <a:spLocks noChangeShapeType="1"/>
            </p:cNvSpPr>
            <p:nvPr/>
          </p:nvSpPr>
          <p:spPr bwMode="auto">
            <a:xfrm>
              <a:off x="3511815" y="2806601"/>
              <a:ext cx="4406106" cy="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2" charset="-122"/>
              </a:endParaRPr>
            </a:p>
          </p:txBody>
        </p:sp>
        <p:sp>
          <p:nvSpPr>
            <p:cNvPr id="967688" name="Text Box 8"/>
            <p:cNvSpPr txBox="1">
              <a:spLocks noChangeArrowheads="1"/>
            </p:cNvSpPr>
            <p:nvPr/>
          </p:nvSpPr>
          <p:spPr bwMode="auto">
            <a:xfrm>
              <a:off x="4567767" y="1427063"/>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各种应用层协议</a:t>
              </a:r>
            </a:p>
          </p:txBody>
        </p:sp>
        <p:sp>
          <p:nvSpPr>
            <p:cNvPr id="967689" name="Text Box 9"/>
            <p:cNvSpPr txBox="1">
              <a:spLocks noChangeArrowheads="1"/>
            </p:cNvSpPr>
            <p:nvPr/>
          </p:nvSpPr>
          <p:spPr bwMode="auto">
            <a:xfrm>
              <a:off x="1442906" y="4405213"/>
              <a:ext cx="19014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75000"/>
                </a:lnSpc>
              </a:pPr>
              <a:r>
                <a:rPr kumimoji="1" lang="en-US" altLang="zh-CN" sz="2400">
                  <a:latin typeface="+mn-lt"/>
                  <a:ea typeface="黑体" panose="02010609060101010101" pitchFamily="2" charset="-122"/>
                </a:rPr>
                <a:t>  </a:t>
              </a:r>
              <a:r>
                <a:rPr kumimoji="1" lang="zh-CN" altLang="en-US" sz="2400">
                  <a:latin typeface="+mn-lt"/>
                  <a:ea typeface="黑体" panose="02010609060101010101" pitchFamily="2" charset="-122"/>
                </a:rPr>
                <a:t>网络接口层</a:t>
              </a:r>
            </a:p>
          </p:txBody>
        </p:sp>
        <p:sp>
          <p:nvSpPr>
            <p:cNvPr id="967690" name="Text Box 10"/>
            <p:cNvSpPr txBox="1">
              <a:spLocks noChangeArrowheads="1"/>
            </p:cNvSpPr>
            <p:nvPr/>
          </p:nvSpPr>
          <p:spPr bwMode="auto">
            <a:xfrm>
              <a:off x="4007114" y="1812826"/>
              <a:ext cx="32752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mn-lt"/>
                  <a:ea typeface="黑体" panose="02010609060101010101" pitchFamily="2" charset="-122"/>
                </a:rPr>
                <a:t>(HTTP, FTP, SMTP </a:t>
              </a:r>
              <a:r>
                <a:rPr kumimoji="1" lang="zh-CN" altLang="zh-CN" sz="2400">
                  <a:latin typeface="+mn-lt"/>
                  <a:ea typeface="黑体" panose="02010609060101010101" pitchFamily="2" charset="-122"/>
                </a:rPr>
                <a:t>等</a:t>
              </a:r>
              <a:r>
                <a:rPr kumimoji="1" lang="en-US" altLang="zh-CN" sz="2400">
                  <a:latin typeface="+mn-lt"/>
                  <a:ea typeface="黑体" panose="02010609060101010101" pitchFamily="2" charset="-122"/>
                </a:rPr>
                <a:t>)</a:t>
              </a:r>
            </a:p>
          </p:txBody>
        </p:sp>
        <p:sp>
          <p:nvSpPr>
            <p:cNvPr id="967691" name="Rectangle 11"/>
            <p:cNvSpPr>
              <a:spLocks noChangeArrowheads="1"/>
            </p:cNvSpPr>
            <p:nvPr/>
          </p:nvSpPr>
          <p:spPr bwMode="auto">
            <a:xfrm>
              <a:off x="3506656" y="4898926"/>
              <a:ext cx="4411265" cy="730250"/>
            </a:xfrm>
            <a:prstGeom prst="rect">
              <a:avLst/>
            </a:prstGeom>
            <a:solidFill>
              <a:srgbClr val="FFFFFF">
                <a:alpha val="49001"/>
              </a:srgbClr>
            </a:solidFill>
            <a:ln w="19050">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2" charset="-122"/>
              </a:endParaRPr>
            </a:p>
          </p:txBody>
        </p:sp>
        <p:sp>
          <p:nvSpPr>
            <p:cNvPr id="967692" name="Text Box 12"/>
            <p:cNvSpPr txBox="1">
              <a:spLocks noChangeArrowheads="1"/>
            </p:cNvSpPr>
            <p:nvPr/>
          </p:nvSpPr>
          <p:spPr bwMode="auto">
            <a:xfrm>
              <a:off x="4953000" y="5027513"/>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物理硬件</a:t>
              </a:r>
            </a:p>
          </p:txBody>
        </p:sp>
        <p:sp>
          <p:nvSpPr>
            <p:cNvPr id="967693" name="Text Box 13"/>
            <p:cNvSpPr txBox="1">
              <a:spLocks noChangeArrowheads="1"/>
            </p:cNvSpPr>
            <p:nvPr/>
          </p:nvSpPr>
          <p:spPr bwMode="auto">
            <a:xfrm>
              <a:off x="1967442" y="2292251"/>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运输层</a:t>
              </a:r>
            </a:p>
          </p:txBody>
        </p:sp>
        <p:sp>
          <p:nvSpPr>
            <p:cNvPr id="967694" name="Text Box 14"/>
            <p:cNvSpPr txBox="1">
              <a:spLocks noChangeArrowheads="1"/>
            </p:cNvSpPr>
            <p:nvPr/>
          </p:nvSpPr>
          <p:spPr bwMode="auto">
            <a:xfrm>
              <a:off x="5071666" y="2316063"/>
              <a:ext cx="15812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mn-lt"/>
                  <a:ea typeface="黑体" panose="02010609060101010101" pitchFamily="2" charset="-122"/>
                </a:rPr>
                <a:t>TCP, UDP</a:t>
              </a:r>
            </a:p>
          </p:txBody>
        </p:sp>
        <p:sp>
          <p:nvSpPr>
            <p:cNvPr id="967695" name="Text Box 15"/>
            <p:cNvSpPr txBox="1">
              <a:spLocks noChangeArrowheads="1"/>
            </p:cNvSpPr>
            <p:nvPr/>
          </p:nvSpPr>
          <p:spPr bwMode="auto">
            <a:xfrm>
              <a:off x="2019035" y="1592163"/>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mn-lt"/>
                  <a:ea typeface="黑体" panose="02010609060101010101" pitchFamily="2" charset="-122"/>
                </a:rPr>
                <a:t>应用层</a:t>
              </a:r>
            </a:p>
          </p:txBody>
        </p:sp>
        <p:sp>
          <p:nvSpPr>
            <p:cNvPr id="967696" name="Rectangle 16"/>
            <p:cNvSpPr>
              <a:spLocks noChangeArrowheads="1"/>
            </p:cNvSpPr>
            <p:nvPr/>
          </p:nvSpPr>
          <p:spPr bwMode="auto">
            <a:xfrm>
              <a:off x="3602964" y="2852638"/>
              <a:ext cx="1050792" cy="3730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dirty="0">
                  <a:solidFill>
                    <a:srgbClr val="000099"/>
                  </a:solidFill>
                  <a:latin typeface="+mn-lt"/>
                  <a:ea typeface="黑体" panose="02010609060101010101" pitchFamily="2" charset="-122"/>
                </a:rPr>
                <a:t>ICMP</a:t>
              </a:r>
            </a:p>
          </p:txBody>
        </p:sp>
        <p:sp>
          <p:nvSpPr>
            <p:cNvPr id="967697" name="Text Box 17"/>
            <p:cNvSpPr txBox="1">
              <a:spLocks noChangeArrowheads="1"/>
            </p:cNvSpPr>
            <p:nvPr/>
          </p:nvSpPr>
          <p:spPr bwMode="auto">
            <a:xfrm>
              <a:off x="5584164" y="3327375"/>
              <a:ext cx="5229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latin typeface="+mn-lt"/>
                  <a:ea typeface="黑体" panose="02010609060101010101" pitchFamily="2" charset="-122"/>
                </a:rPr>
                <a:t>IP</a:t>
              </a:r>
            </a:p>
          </p:txBody>
        </p:sp>
        <p:sp>
          <p:nvSpPr>
            <p:cNvPr id="967699" name="Rectangle 19"/>
            <p:cNvSpPr>
              <a:spLocks noChangeArrowheads="1"/>
            </p:cNvSpPr>
            <p:nvPr/>
          </p:nvSpPr>
          <p:spPr bwMode="auto">
            <a:xfrm>
              <a:off x="6867129" y="3814664"/>
              <a:ext cx="957923" cy="3730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dirty="0">
                  <a:solidFill>
                    <a:srgbClr val="000099"/>
                  </a:solidFill>
                  <a:latin typeface="+mn-lt"/>
                  <a:ea typeface="黑体" panose="02010609060101010101" pitchFamily="2" charset="-122"/>
                </a:rPr>
                <a:t>ARP</a:t>
              </a:r>
            </a:p>
          </p:txBody>
        </p:sp>
        <p:sp>
          <p:nvSpPr>
            <p:cNvPr id="967700" name="Text Box 20"/>
            <p:cNvSpPr txBox="1">
              <a:spLocks noChangeArrowheads="1"/>
            </p:cNvSpPr>
            <p:nvPr/>
          </p:nvSpPr>
          <p:spPr bwMode="auto">
            <a:xfrm>
              <a:off x="4514454" y="4333776"/>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mn-lt"/>
                  <a:ea typeface="黑体" panose="02010609060101010101" pitchFamily="2" charset="-122"/>
                </a:rPr>
                <a:t>与各种网络接口</a:t>
              </a:r>
            </a:p>
          </p:txBody>
        </p:sp>
        <p:sp>
          <p:nvSpPr>
            <p:cNvPr id="967701" name="Line 21"/>
            <p:cNvSpPr>
              <a:spLocks noChangeShapeType="1"/>
            </p:cNvSpPr>
            <p:nvPr/>
          </p:nvSpPr>
          <p:spPr bwMode="auto">
            <a:xfrm>
              <a:off x="3511815" y="4278213"/>
              <a:ext cx="4406106" cy="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7702" name="Line 22"/>
            <p:cNvSpPr>
              <a:spLocks noChangeShapeType="1"/>
            </p:cNvSpPr>
            <p:nvPr/>
          </p:nvSpPr>
          <p:spPr bwMode="auto">
            <a:xfrm>
              <a:off x="1735270" y="2265263"/>
              <a:ext cx="1683676"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sp>
          <p:nvSpPr>
            <p:cNvPr id="967703" name="Line 23"/>
            <p:cNvSpPr>
              <a:spLocks noChangeShapeType="1"/>
            </p:cNvSpPr>
            <p:nvPr/>
          </p:nvSpPr>
          <p:spPr bwMode="auto">
            <a:xfrm>
              <a:off x="1735270" y="2806601"/>
              <a:ext cx="1683676"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sp>
          <p:nvSpPr>
            <p:cNvPr id="967704" name="Line 24"/>
            <p:cNvSpPr>
              <a:spLocks noChangeShapeType="1"/>
            </p:cNvSpPr>
            <p:nvPr/>
          </p:nvSpPr>
          <p:spPr bwMode="auto">
            <a:xfrm>
              <a:off x="1764507" y="4275039"/>
              <a:ext cx="1654440" cy="31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7705" name="Line 25"/>
            <p:cNvSpPr>
              <a:spLocks noChangeShapeType="1"/>
            </p:cNvSpPr>
            <p:nvPr/>
          </p:nvSpPr>
          <p:spPr bwMode="auto">
            <a:xfrm>
              <a:off x="2550452" y="2806601"/>
              <a:ext cx="0" cy="1471612"/>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7706" name="Text Box 26"/>
            <p:cNvSpPr txBox="1">
              <a:spLocks noChangeArrowheads="1"/>
            </p:cNvSpPr>
            <p:nvPr/>
          </p:nvSpPr>
          <p:spPr bwMode="auto">
            <a:xfrm>
              <a:off x="1705014" y="3089177"/>
              <a:ext cx="1723549"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000099"/>
                  </a:solidFill>
                  <a:latin typeface="+mn-lt"/>
                  <a:ea typeface="黑体" panose="02010609060101010101" pitchFamily="2" charset="-122"/>
                </a:rPr>
                <a:t>网络层</a:t>
              </a:r>
            </a:p>
            <a:p>
              <a:pPr algn="ctr"/>
              <a:r>
                <a:rPr kumimoji="1" lang="zh-CN" altLang="en-US" sz="2400" b="1">
                  <a:solidFill>
                    <a:srgbClr val="000099"/>
                  </a:solidFill>
                  <a:latin typeface="+mn-lt"/>
                  <a:ea typeface="黑体" panose="02010609060101010101" pitchFamily="2" charset="-122"/>
                </a:rPr>
                <a:t>（网际层）</a:t>
              </a:r>
            </a:p>
          </p:txBody>
        </p:sp>
        <p:sp>
          <p:nvSpPr>
            <p:cNvPr id="967707" name="Rectangle 27"/>
            <p:cNvSpPr>
              <a:spLocks noChangeArrowheads="1"/>
            </p:cNvSpPr>
            <p:nvPr/>
          </p:nvSpPr>
          <p:spPr bwMode="auto">
            <a:xfrm>
              <a:off x="4705351" y="2852638"/>
              <a:ext cx="1049073" cy="3730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IGMP</a:t>
              </a:r>
            </a:p>
          </p:txBody>
        </p:sp>
        <p:sp>
          <p:nvSpPr>
            <p:cNvPr id="967708" name="Line 28"/>
            <p:cNvSpPr>
              <a:spLocks noChangeShapeType="1"/>
            </p:cNvSpPr>
            <p:nvPr/>
          </p:nvSpPr>
          <p:spPr bwMode="auto">
            <a:xfrm flipV="1">
              <a:off x="1749029" y="1412776"/>
              <a:ext cx="166991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sp>
          <p:nvSpPr>
            <p:cNvPr id="967709" name="Line 29"/>
            <p:cNvSpPr>
              <a:spLocks noChangeShapeType="1"/>
            </p:cNvSpPr>
            <p:nvPr/>
          </p:nvSpPr>
          <p:spPr bwMode="auto">
            <a:xfrm>
              <a:off x="1719792" y="4821138"/>
              <a:ext cx="1699154"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2" name="Rectangle 4"/>
          <p:cNvSpPr>
            <a:spLocks noGrp="1" noChangeArrowheads="1"/>
          </p:cNvSpPr>
          <p:nvPr>
            <p:ph type="title"/>
          </p:nvPr>
        </p:nvSpPr>
        <p:spPr/>
        <p:txBody>
          <a:bodyPr/>
          <a:lstStyle/>
          <a:p>
            <a:pPr algn="ctr"/>
            <a:r>
              <a:rPr lang="en-US" altLang="zh-CN"/>
              <a:t>IP </a:t>
            </a:r>
            <a:r>
              <a:rPr lang="zh-CN" altLang="en-US"/>
              <a:t>地址的各字段和子网掩码 </a:t>
            </a:r>
          </a:p>
        </p:txBody>
      </p:sp>
      <p:sp>
        <p:nvSpPr>
          <p:cNvPr id="508930" name="Rectangle 2"/>
          <p:cNvSpPr>
            <a:spLocks noChangeArrowheads="1"/>
          </p:cNvSpPr>
          <p:nvPr/>
        </p:nvSpPr>
        <p:spPr bwMode="auto">
          <a:xfrm>
            <a:off x="1935621" y="3140994"/>
            <a:ext cx="7702947" cy="473075"/>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31" name="Rectangle 3"/>
          <p:cNvSpPr>
            <a:spLocks noChangeArrowheads="1"/>
          </p:cNvSpPr>
          <p:nvPr/>
        </p:nvSpPr>
        <p:spPr bwMode="auto">
          <a:xfrm>
            <a:off x="1935621" y="1867818"/>
            <a:ext cx="7702947" cy="463550"/>
          </a:xfrm>
          <a:prstGeom prst="rect">
            <a:avLst/>
          </a:prstGeom>
          <a:solidFill>
            <a:srgbClr val="CCECFF"/>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33" name="Line 5"/>
          <p:cNvSpPr>
            <a:spLocks noChangeShapeType="1"/>
          </p:cNvSpPr>
          <p:nvPr/>
        </p:nvSpPr>
        <p:spPr bwMode="auto">
          <a:xfrm>
            <a:off x="1973455" y="3904581"/>
            <a:ext cx="5682192" cy="635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34" name="Line 6"/>
          <p:cNvSpPr>
            <a:spLocks noChangeShapeType="1"/>
          </p:cNvSpPr>
          <p:nvPr/>
        </p:nvSpPr>
        <p:spPr bwMode="auto">
          <a:xfrm flipV="1">
            <a:off x="7690043" y="3904581"/>
            <a:ext cx="1926167"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36" name="Rectangle 8"/>
          <p:cNvSpPr>
            <a:spLocks noChangeArrowheads="1"/>
          </p:cNvSpPr>
          <p:nvPr/>
        </p:nvSpPr>
        <p:spPr bwMode="auto">
          <a:xfrm>
            <a:off x="1951099" y="1880519"/>
            <a:ext cx="3781821" cy="4429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37" name="Rectangle 9"/>
          <p:cNvSpPr>
            <a:spLocks noChangeArrowheads="1"/>
          </p:cNvSpPr>
          <p:nvPr/>
        </p:nvSpPr>
        <p:spPr bwMode="auto">
          <a:xfrm>
            <a:off x="2601181" y="1845594"/>
            <a:ext cx="3603552" cy="52065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dirty="0">
                <a:solidFill>
                  <a:srgbClr val="0000CC"/>
                </a:solidFill>
                <a:latin typeface="+mn-lt"/>
                <a:ea typeface="黑体" panose="02010609060101010101" pitchFamily="2" charset="-122"/>
              </a:rPr>
              <a:t>145        </a:t>
            </a:r>
            <a:r>
              <a:rPr kumimoji="1" lang="en-US" altLang="zh-CN" sz="28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        13            </a:t>
            </a:r>
            <a:r>
              <a:rPr kumimoji="1" lang="en-US" altLang="zh-CN" sz="2800" b="1" dirty="0">
                <a:solidFill>
                  <a:srgbClr val="0000CC"/>
                </a:solidFill>
                <a:latin typeface="+mn-lt"/>
                <a:ea typeface="黑体" panose="02010609060101010101" pitchFamily="2" charset="-122"/>
              </a:rPr>
              <a:t>.</a:t>
            </a:r>
          </a:p>
        </p:txBody>
      </p:sp>
      <p:sp>
        <p:nvSpPr>
          <p:cNvPr id="508938" name="Rectangle 10"/>
          <p:cNvSpPr>
            <a:spLocks noChangeArrowheads="1"/>
          </p:cNvSpPr>
          <p:nvPr/>
        </p:nvSpPr>
        <p:spPr bwMode="auto">
          <a:xfrm>
            <a:off x="6658168" y="1845594"/>
            <a:ext cx="2325959" cy="5206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3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10</a:t>
            </a:r>
          </a:p>
        </p:txBody>
      </p:sp>
      <p:sp>
        <p:nvSpPr>
          <p:cNvPr id="508939" name="Rectangle 11"/>
          <p:cNvSpPr>
            <a:spLocks noChangeArrowheads="1"/>
          </p:cNvSpPr>
          <p:nvPr/>
        </p:nvSpPr>
        <p:spPr bwMode="auto">
          <a:xfrm>
            <a:off x="344488" y="1880518"/>
            <a:ext cx="159357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两级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p>
        </p:txBody>
      </p:sp>
      <p:sp>
        <p:nvSpPr>
          <p:cNvPr id="508940" name="Rectangle 12"/>
          <p:cNvSpPr>
            <a:spLocks noChangeArrowheads="1"/>
          </p:cNvSpPr>
          <p:nvPr/>
        </p:nvSpPr>
        <p:spPr bwMode="auto">
          <a:xfrm>
            <a:off x="3191069" y="3799807"/>
            <a:ext cx="1257168"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1" name="Line 13"/>
          <p:cNvSpPr>
            <a:spLocks noChangeShapeType="1"/>
          </p:cNvSpPr>
          <p:nvPr/>
        </p:nvSpPr>
        <p:spPr bwMode="auto">
          <a:xfrm>
            <a:off x="5741520" y="1875757"/>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2" name="Rectangle 14"/>
          <p:cNvSpPr>
            <a:spLocks noChangeArrowheads="1"/>
          </p:cNvSpPr>
          <p:nvPr/>
        </p:nvSpPr>
        <p:spPr bwMode="auto">
          <a:xfrm>
            <a:off x="3148074" y="3710906"/>
            <a:ext cx="3411191"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子网号为 </a:t>
            </a:r>
            <a:r>
              <a:rPr kumimoji="1" lang="en-US" altLang="zh-CN" sz="2000" b="1">
                <a:solidFill>
                  <a:srgbClr val="0000CC"/>
                </a:solidFill>
                <a:latin typeface="+mn-lt"/>
                <a:ea typeface="黑体" panose="02010609060101010101" pitchFamily="2" charset="-122"/>
              </a:rPr>
              <a:t>3 </a:t>
            </a:r>
            <a:r>
              <a:rPr kumimoji="1" lang="zh-CN" altLang="en-US" sz="2000" b="1">
                <a:solidFill>
                  <a:srgbClr val="0000CC"/>
                </a:solidFill>
                <a:latin typeface="+mn-lt"/>
                <a:ea typeface="黑体" panose="02010609060101010101" pitchFamily="2" charset="-122"/>
              </a:rPr>
              <a:t>的网络的网络号</a:t>
            </a:r>
          </a:p>
        </p:txBody>
      </p:sp>
      <p:sp>
        <p:nvSpPr>
          <p:cNvPr id="508943" name="Rectangle 15"/>
          <p:cNvSpPr>
            <a:spLocks noChangeArrowheads="1"/>
          </p:cNvSpPr>
          <p:nvPr/>
        </p:nvSpPr>
        <p:spPr bwMode="auto">
          <a:xfrm>
            <a:off x="1964857" y="3161631"/>
            <a:ext cx="5707988" cy="44291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6" name="Rectangle 18"/>
          <p:cNvSpPr>
            <a:spLocks noChangeArrowheads="1"/>
          </p:cNvSpPr>
          <p:nvPr/>
        </p:nvSpPr>
        <p:spPr bwMode="auto">
          <a:xfrm>
            <a:off x="344488" y="3161631"/>
            <a:ext cx="159357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p>
        </p:txBody>
      </p:sp>
      <p:sp>
        <p:nvSpPr>
          <p:cNvPr id="508947" name="Rectangle 19"/>
          <p:cNvSpPr>
            <a:spLocks noChangeArrowheads="1"/>
          </p:cNvSpPr>
          <p:nvPr/>
        </p:nvSpPr>
        <p:spPr bwMode="auto">
          <a:xfrm>
            <a:off x="8266174" y="3799806"/>
            <a:ext cx="963083"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8" name="Line 20"/>
          <p:cNvSpPr>
            <a:spLocks noChangeShapeType="1"/>
          </p:cNvSpPr>
          <p:nvPr/>
        </p:nvSpPr>
        <p:spPr bwMode="auto">
          <a:xfrm>
            <a:off x="5741520" y="3160043"/>
            <a:ext cx="0" cy="450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49" name="Rectangle 21"/>
          <p:cNvSpPr>
            <a:spLocks noChangeArrowheads="1"/>
          </p:cNvSpPr>
          <p:nvPr/>
        </p:nvSpPr>
        <p:spPr bwMode="auto">
          <a:xfrm>
            <a:off x="8211141" y="3645818"/>
            <a:ext cx="9521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p>
        </p:txBody>
      </p:sp>
      <p:sp>
        <p:nvSpPr>
          <p:cNvPr id="508951" name="Line 23"/>
          <p:cNvSpPr>
            <a:spLocks noChangeShapeType="1"/>
          </p:cNvSpPr>
          <p:nvPr/>
        </p:nvSpPr>
        <p:spPr bwMode="auto">
          <a:xfrm>
            <a:off x="7690043" y="3147343"/>
            <a:ext cx="0" cy="4524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55" name="Line 27"/>
          <p:cNvSpPr>
            <a:spLocks noChangeShapeType="1"/>
          </p:cNvSpPr>
          <p:nvPr/>
        </p:nvSpPr>
        <p:spPr bwMode="auto">
          <a:xfrm>
            <a:off x="1949379" y="3652168"/>
            <a:ext cx="0" cy="393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56" name="Line 28"/>
          <p:cNvSpPr>
            <a:spLocks noChangeShapeType="1"/>
          </p:cNvSpPr>
          <p:nvPr/>
        </p:nvSpPr>
        <p:spPr bwMode="auto">
          <a:xfrm>
            <a:off x="7690043" y="2637757"/>
            <a:ext cx="0" cy="434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57" name="Rectangle 29"/>
          <p:cNvSpPr>
            <a:spLocks noChangeArrowheads="1"/>
          </p:cNvSpPr>
          <p:nvPr/>
        </p:nvSpPr>
        <p:spPr bwMode="auto">
          <a:xfrm>
            <a:off x="344488" y="4149056"/>
            <a:ext cx="1593579"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p>
          <a:p>
            <a:pPr defTabSz="762000" eaLnBrk="0" hangingPunct="0"/>
            <a:r>
              <a:rPr kumimoji="1" lang="zh-CN" altLang="en-US" sz="2000" b="1">
                <a:solidFill>
                  <a:srgbClr val="0000CC"/>
                </a:solidFill>
                <a:latin typeface="+mn-lt"/>
                <a:ea typeface="黑体" panose="02010609060101010101" pitchFamily="2" charset="-122"/>
              </a:rPr>
              <a:t>的子网掩码</a:t>
            </a:r>
          </a:p>
        </p:txBody>
      </p:sp>
      <p:sp>
        <p:nvSpPr>
          <p:cNvPr id="508958" name="Line 30"/>
          <p:cNvSpPr>
            <a:spLocks noChangeShapeType="1"/>
          </p:cNvSpPr>
          <p:nvPr/>
        </p:nvSpPr>
        <p:spPr bwMode="auto">
          <a:xfrm>
            <a:off x="1949379" y="1588418"/>
            <a:ext cx="377322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59" name="Line 31"/>
          <p:cNvSpPr>
            <a:spLocks noChangeShapeType="1"/>
          </p:cNvSpPr>
          <p:nvPr/>
        </p:nvSpPr>
        <p:spPr bwMode="auto">
          <a:xfrm>
            <a:off x="1949379" y="1377281"/>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0" name="Line 32"/>
          <p:cNvSpPr>
            <a:spLocks noChangeShapeType="1"/>
          </p:cNvSpPr>
          <p:nvPr/>
        </p:nvSpPr>
        <p:spPr bwMode="auto">
          <a:xfrm>
            <a:off x="9638568" y="1377282"/>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1" name="Rectangle 33"/>
          <p:cNvSpPr>
            <a:spLocks noChangeArrowheads="1"/>
          </p:cNvSpPr>
          <p:nvPr/>
        </p:nvSpPr>
        <p:spPr bwMode="auto">
          <a:xfrm>
            <a:off x="3356169" y="1340768"/>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08962" name="Line 34"/>
          <p:cNvSpPr>
            <a:spLocks noChangeShapeType="1"/>
          </p:cNvSpPr>
          <p:nvPr/>
        </p:nvSpPr>
        <p:spPr bwMode="auto">
          <a:xfrm>
            <a:off x="5770756" y="1588418"/>
            <a:ext cx="388157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3" name="Rectangle 35"/>
          <p:cNvSpPr>
            <a:spLocks noChangeArrowheads="1"/>
          </p:cNvSpPr>
          <p:nvPr/>
        </p:nvSpPr>
        <p:spPr bwMode="auto">
          <a:xfrm>
            <a:off x="7196464" y="1340768"/>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p>
        </p:txBody>
      </p:sp>
      <p:sp>
        <p:nvSpPr>
          <p:cNvPr id="508964" name="Line 36"/>
          <p:cNvSpPr>
            <a:spLocks noChangeShapeType="1"/>
          </p:cNvSpPr>
          <p:nvPr/>
        </p:nvSpPr>
        <p:spPr bwMode="auto">
          <a:xfrm>
            <a:off x="5741520" y="1377281"/>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5" name="Line 37"/>
          <p:cNvSpPr>
            <a:spLocks noChangeShapeType="1"/>
          </p:cNvSpPr>
          <p:nvPr/>
        </p:nvSpPr>
        <p:spPr bwMode="auto">
          <a:xfrm flipV="1">
            <a:off x="1949379" y="2839368"/>
            <a:ext cx="3786981"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6" name="Line 38"/>
          <p:cNvSpPr>
            <a:spLocks noChangeShapeType="1"/>
          </p:cNvSpPr>
          <p:nvPr/>
        </p:nvSpPr>
        <p:spPr bwMode="auto">
          <a:xfrm>
            <a:off x="1949379" y="2640931"/>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7" name="Line 39"/>
          <p:cNvSpPr>
            <a:spLocks noChangeShapeType="1"/>
          </p:cNvSpPr>
          <p:nvPr/>
        </p:nvSpPr>
        <p:spPr bwMode="auto">
          <a:xfrm>
            <a:off x="9638568" y="2640932"/>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69" name="Line 41"/>
          <p:cNvSpPr>
            <a:spLocks noChangeShapeType="1"/>
          </p:cNvSpPr>
          <p:nvPr/>
        </p:nvSpPr>
        <p:spPr bwMode="auto">
          <a:xfrm flipV="1">
            <a:off x="5770756" y="2839368"/>
            <a:ext cx="3867812"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71" name="Line 43"/>
          <p:cNvSpPr>
            <a:spLocks noChangeShapeType="1"/>
          </p:cNvSpPr>
          <p:nvPr/>
        </p:nvSpPr>
        <p:spPr bwMode="auto">
          <a:xfrm>
            <a:off x="5741520" y="2640931"/>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8972" name="Line 44"/>
          <p:cNvSpPr>
            <a:spLocks noChangeShapeType="1"/>
          </p:cNvSpPr>
          <p:nvPr/>
        </p:nvSpPr>
        <p:spPr bwMode="auto">
          <a:xfrm>
            <a:off x="7672845" y="3704557"/>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73" name="Line 45"/>
          <p:cNvSpPr>
            <a:spLocks noChangeShapeType="1"/>
          </p:cNvSpPr>
          <p:nvPr/>
        </p:nvSpPr>
        <p:spPr bwMode="auto">
          <a:xfrm>
            <a:off x="9638568" y="3652169"/>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74" name="Rectangle 46"/>
          <p:cNvSpPr>
            <a:spLocks noChangeArrowheads="1"/>
          </p:cNvSpPr>
          <p:nvPr/>
        </p:nvSpPr>
        <p:spPr bwMode="auto">
          <a:xfrm>
            <a:off x="729402" y="4999956"/>
            <a:ext cx="120866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CC"/>
                </a:solidFill>
                <a:latin typeface="+mn-lt"/>
                <a:ea typeface="黑体" panose="02010609060101010101" pitchFamily="2" charset="-122"/>
              </a:rPr>
              <a:t>子网的</a:t>
            </a:r>
          </a:p>
          <a:p>
            <a:pPr algn="ctr" defTabSz="762000" eaLnBrk="0" hangingPunct="0"/>
            <a:r>
              <a:rPr kumimoji="1" lang="zh-CN" altLang="en-US" sz="2000" b="1">
                <a:solidFill>
                  <a:srgbClr val="0000CC"/>
                </a:solidFill>
                <a:latin typeface="+mn-lt"/>
                <a:ea typeface="黑体" panose="02010609060101010101" pitchFamily="2" charset="-122"/>
              </a:rPr>
              <a:t>网络地址</a:t>
            </a:r>
          </a:p>
        </p:txBody>
      </p:sp>
      <p:sp>
        <p:nvSpPr>
          <p:cNvPr id="508975" name="Rectangle 47"/>
          <p:cNvSpPr>
            <a:spLocks noChangeArrowheads="1"/>
          </p:cNvSpPr>
          <p:nvPr/>
        </p:nvSpPr>
        <p:spPr bwMode="auto">
          <a:xfrm>
            <a:off x="7672846" y="4293518"/>
            <a:ext cx="1950244"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76" name="Rectangle 48"/>
          <p:cNvSpPr>
            <a:spLocks noChangeArrowheads="1"/>
          </p:cNvSpPr>
          <p:nvPr/>
        </p:nvSpPr>
        <p:spPr bwMode="auto">
          <a:xfrm>
            <a:off x="1976895" y="4293518"/>
            <a:ext cx="569595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08977" name="Group 49"/>
          <p:cNvGrpSpPr/>
          <p:nvPr/>
        </p:nvGrpSpPr>
        <p:grpSpPr bwMode="auto">
          <a:xfrm>
            <a:off x="2081802" y="4337981"/>
            <a:ext cx="7486254" cy="412751"/>
            <a:chOff x="1205" y="3120"/>
            <a:chExt cx="4353" cy="260"/>
          </a:xfrm>
        </p:grpSpPr>
        <p:sp>
          <p:nvSpPr>
            <p:cNvPr id="508978" name="Rectangle 50"/>
            <p:cNvSpPr>
              <a:spLocks noChangeArrowheads="1"/>
            </p:cNvSpPr>
            <p:nvPr/>
          </p:nvSpPr>
          <p:spPr bwMode="auto">
            <a:xfrm>
              <a:off x="1205" y="3120"/>
              <a:ext cx="3282"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dirty="0">
                  <a:solidFill>
                    <a:srgbClr val="0000CC"/>
                  </a:solidFill>
                  <a:latin typeface="+mn-lt"/>
                  <a:ea typeface="黑体" panose="02010609060101010101" pitchFamily="2" charset="-122"/>
                </a:rPr>
                <a:t>1 1 1 1 1 1 1 1 1 1 1 1 1 1 1 1   1 1 1 1 1 1 1 1</a:t>
              </a:r>
            </a:p>
          </p:txBody>
        </p:sp>
        <p:sp>
          <p:nvSpPr>
            <p:cNvPr id="508979" name="Rectangle 51"/>
            <p:cNvSpPr>
              <a:spLocks noChangeArrowheads="1"/>
            </p:cNvSpPr>
            <p:nvPr/>
          </p:nvSpPr>
          <p:spPr bwMode="auto">
            <a:xfrm>
              <a:off x="4452" y="3120"/>
              <a:ext cx="1106"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dirty="0">
                  <a:solidFill>
                    <a:srgbClr val="0000CC"/>
                  </a:solidFill>
                  <a:latin typeface="+mn-lt"/>
                  <a:ea typeface="黑体" panose="02010609060101010101" pitchFamily="2" charset="-122"/>
                </a:rPr>
                <a:t>0 0 0 0 0 0 0 0</a:t>
              </a:r>
            </a:p>
          </p:txBody>
        </p:sp>
      </p:grpSp>
      <p:sp>
        <p:nvSpPr>
          <p:cNvPr id="508980" name="Line 52"/>
          <p:cNvSpPr>
            <a:spLocks noChangeShapeType="1"/>
          </p:cNvSpPr>
          <p:nvPr/>
        </p:nvSpPr>
        <p:spPr bwMode="auto">
          <a:xfrm>
            <a:off x="5741520" y="4293518"/>
            <a:ext cx="1719"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1" name="Rectangle 53"/>
          <p:cNvSpPr>
            <a:spLocks noChangeArrowheads="1"/>
          </p:cNvSpPr>
          <p:nvPr/>
        </p:nvSpPr>
        <p:spPr bwMode="auto">
          <a:xfrm>
            <a:off x="7672846" y="5157118"/>
            <a:ext cx="1950244"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2" name="Rectangle 54"/>
          <p:cNvSpPr>
            <a:spLocks noChangeArrowheads="1"/>
          </p:cNvSpPr>
          <p:nvPr/>
        </p:nvSpPr>
        <p:spPr bwMode="auto">
          <a:xfrm>
            <a:off x="1976895" y="5157118"/>
            <a:ext cx="569595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3" name="Line 55"/>
          <p:cNvSpPr>
            <a:spLocks noChangeShapeType="1"/>
          </p:cNvSpPr>
          <p:nvPr/>
        </p:nvSpPr>
        <p:spPr bwMode="auto">
          <a:xfrm>
            <a:off x="5741520" y="5157118"/>
            <a:ext cx="1719"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8986" name="Rectangle 58"/>
          <p:cNvSpPr>
            <a:spLocks noChangeArrowheads="1"/>
          </p:cNvSpPr>
          <p:nvPr/>
        </p:nvSpPr>
        <p:spPr bwMode="auto">
          <a:xfrm>
            <a:off x="8451911" y="5180931"/>
            <a:ext cx="354265"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0</a:t>
            </a:r>
          </a:p>
        </p:txBody>
      </p:sp>
      <p:sp>
        <p:nvSpPr>
          <p:cNvPr id="508988" name="Rectangle 60"/>
          <p:cNvSpPr>
            <a:spLocks noChangeArrowheads="1"/>
          </p:cNvSpPr>
          <p:nvPr/>
        </p:nvSpPr>
        <p:spPr bwMode="auto">
          <a:xfrm>
            <a:off x="3381966" y="263775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08953" name="Rectangle 25"/>
          <p:cNvSpPr>
            <a:spLocks noChangeArrowheads="1"/>
          </p:cNvSpPr>
          <p:nvPr/>
        </p:nvSpPr>
        <p:spPr bwMode="auto">
          <a:xfrm>
            <a:off x="6260897" y="263775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子网号</a:t>
            </a:r>
          </a:p>
        </p:txBody>
      </p:sp>
      <p:sp>
        <p:nvSpPr>
          <p:cNvPr id="508945" name="Rectangle 17"/>
          <p:cNvSpPr>
            <a:spLocks noChangeArrowheads="1"/>
          </p:cNvSpPr>
          <p:nvPr/>
        </p:nvSpPr>
        <p:spPr bwMode="auto">
          <a:xfrm>
            <a:off x="8187064" y="263775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p>
        </p:txBody>
      </p:sp>
      <p:sp>
        <p:nvSpPr>
          <p:cNvPr id="508989" name="Rectangle 61"/>
          <p:cNvSpPr>
            <a:spLocks noChangeArrowheads="1"/>
          </p:cNvSpPr>
          <p:nvPr/>
        </p:nvSpPr>
        <p:spPr bwMode="auto">
          <a:xfrm>
            <a:off x="2601181" y="3140994"/>
            <a:ext cx="3603552" cy="52065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145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13            </a:t>
            </a:r>
            <a:r>
              <a:rPr kumimoji="1" lang="en-US" altLang="zh-CN" sz="2800" b="1">
                <a:solidFill>
                  <a:srgbClr val="0000CC"/>
                </a:solidFill>
                <a:latin typeface="+mn-lt"/>
                <a:ea typeface="黑体" panose="02010609060101010101" pitchFamily="2" charset="-122"/>
              </a:rPr>
              <a:t>.</a:t>
            </a:r>
          </a:p>
        </p:txBody>
      </p:sp>
      <p:sp>
        <p:nvSpPr>
          <p:cNvPr id="508991" name="Rectangle 63"/>
          <p:cNvSpPr>
            <a:spLocks noChangeArrowheads="1"/>
          </p:cNvSpPr>
          <p:nvPr/>
        </p:nvSpPr>
        <p:spPr bwMode="auto">
          <a:xfrm>
            <a:off x="2601181" y="5157119"/>
            <a:ext cx="4724051" cy="52065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145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13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3</a:t>
            </a:r>
          </a:p>
        </p:txBody>
      </p:sp>
      <p:sp>
        <p:nvSpPr>
          <p:cNvPr id="508992" name="Rectangle 64"/>
          <p:cNvSpPr>
            <a:spLocks noChangeArrowheads="1"/>
          </p:cNvSpPr>
          <p:nvPr/>
        </p:nvSpPr>
        <p:spPr bwMode="auto">
          <a:xfrm>
            <a:off x="6658168" y="3140994"/>
            <a:ext cx="2325959" cy="5206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3         </a:t>
            </a:r>
            <a:r>
              <a:rPr kumimoji="1" lang="en-US" altLang="zh-CN" sz="2800" b="1">
                <a:solidFill>
                  <a:srgbClr val="0000CC"/>
                </a:solidFill>
                <a:latin typeface="+mn-lt"/>
                <a:ea typeface="黑体" panose="02010609060101010101" pitchFamily="2" charset="-122"/>
              </a:rPr>
              <a:t>.</a:t>
            </a:r>
            <a:r>
              <a:rPr kumimoji="1" lang="en-US" altLang="zh-CN" sz="2400" b="1">
                <a:solidFill>
                  <a:srgbClr val="0000CC"/>
                </a:solidFill>
                <a:latin typeface="+mn-lt"/>
                <a:ea typeface="黑体" panose="02010609060101010101" pitchFamily="2" charset="-122"/>
              </a:rPr>
              <a:t>         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89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89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89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89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8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89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89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89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89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89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89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89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89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89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89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89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89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89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89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89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89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8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89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89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89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8980"/>
                                        </p:tgtEl>
                                        <p:attrNameLst>
                                          <p:attrName>style.visibility</p:attrName>
                                        </p:attrNameLst>
                                      </p:cBhvr>
                                      <p:to>
                                        <p:strVal val="visible"/>
                                      </p:to>
                                    </p:set>
                                  </p:childTnLst>
                                </p:cTn>
                              </p:par>
                            </p:childTnLst>
                          </p:cTn>
                        </p:par>
                        <p:par>
                          <p:cTn id="59" fill="hold">
                            <p:stCondLst>
                              <p:cond delay="0"/>
                            </p:stCondLst>
                            <p:childTnLst>
                              <p:par>
                                <p:cTn id="60" presetID="35" presetClass="emph" presetSubtype="0" repeatCount="4000" fill="hold" nodeType="afterEffect">
                                  <p:stCondLst>
                                    <p:cond delay="500"/>
                                  </p:stCondLst>
                                  <p:childTnLst>
                                    <p:anim calcmode="discrete" valueType="str">
                                      <p:cBhvr>
                                        <p:cTn id="61" dur="1000" fill="hold"/>
                                        <p:tgtEl>
                                          <p:spTgt spid="508977"/>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0897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0898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898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0898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08986"/>
                                        </p:tgtEl>
                                        <p:attrNameLst>
                                          <p:attrName>style.visibility</p:attrName>
                                        </p:attrNameLst>
                                      </p:cBhvr>
                                      <p:to>
                                        <p:strVal val="visible"/>
                                      </p:to>
                                    </p:set>
                                  </p:childTnLst>
                                </p:cTn>
                              </p:par>
                            </p:childTnLst>
                          </p:cTn>
                        </p:par>
                        <p:par>
                          <p:cTn id="74" fill="hold">
                            <p:stCondLst>
                              <p:cond delay="0"/>
                            </p:stCondLst>
                            <p:childTnLst>
                              <p:par>
                                <p:cTn id="75" presetID="35" presetClass="emph" presetSubtype="0" repeatCount="4000" fill="hold" grpId="1" nodeType="afterEffect">
                                  <p:stCondLst>
                                    <p:cond delay="0"/>
                                  </p:stCondLst>
                                  <p:childTnLst>
                                    <p:anim calcmode="discrete" valueType="str">
                                      <p:cBhvr>
                                        <p:cTn id="76" dur="1000" fill="hold"/>
                                        <p:tgtEl>
                                          <p:spTgt spid="50897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0" grpId="0" animBg="1"/>
      <p:bldP spid="508933" grpId="0" animBg="1"/>
      <p:bldP spid="508934" grpId="0" animBg="1"/>
      <p:bldP spid="508940" grpId="0" animBg="1"/>
      <p:bldP spid="508942" grpId="0" animBg="1"/>
      <p:bldP spid="508943" grpId="0" animBg="1"/>
      <p:bldP spid="508946" grpId="0"/>
      <p:bldP spid="508947" grpId="0" animBg="1"/>
      <p:bldP spid="508948" grpId="0" animBg="1"/>
      <p:bldP spid="508949" grpId="0"/>
      <p:bldP spid="508951" grpId="0" animBg="1"/>
      <p:bldP spid="508955" grpId="0" animBg="1"/>
      <p:bldP spid="508956" grpId="0" animBg="1"/>
      <p:bldP spid="508957" grpId="0"/>
      <p:bldP spid="508965" grpId="0" animBg="1"/>
      <p:bldP spid="508966" grpId="0" animBg="1"/>
      <p:bldP spid="508967" grpId="0" animBg="1"/>
      <p:bldP spid="508969" grpId="0" animBg="1"/>
      <p:bldP spid="508971" grpId="0" animBg="1"/>
      <p:bldP spid="508972" grpId="0" animBg="1"/>
      <p:bldP spid="508973" grpId="0" animBg="1"/>
      <p:bldP spid="508974" grpId="0"/>
      <p:bldP spid="508974" grpId="1"/>
      <p:bldP spid="508975" grpId="0" animBg="1"/>
      <p:bldP spid="508976" grpId="0" animBg="1"/>
      <p:bldP spid="508980" grpId="0" animBg="1"/>
      <p:bldP spid="508981" grpId="0" animBg="1"/>
      <p:bldP spid="508982" grpId="0" animBg="1"/>
      <p:bldP spid="508983" grpId="0" animBg="1"/>
      <p:bldP spid="508986" grpId="0"/>
      <p:bldP spid="50894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6" name="Rectangle 4"/>
          <p:cNvSpPr>
            <a:spLocks noGrp="1" noChangeArrowheads="1"/>
          </p:cNvSpPr>
          <p:nvPr>
            <p:ph type="title"/>
          </p:nvPr>
        </p:nvSpPr>
        <p:spPr>
          <a:solidFill>
            <a:srgbClr val="66FF66"/>
          </a:solidFill>
        </p:spPr>
        <p:txBody>
          <a:bodyPr/>
          <a:lstStyle/>
          <a:p>
            <a:pPr algn="ctr"/>
            <a:r>
              <a:rPr lang="en-US" altLang="zh-CN" sz="4000" dirty="0">
                <a:solidFill>
                  <a:srgbClr val="C00000"/>
                </a:solidFill>
              </a:rPr>
              <a:t>(IP </a:t>
            </a:r>
            <a:r>
              <a:rPr lang="zh-CN" altLang="en-US" sz="4000" dirty="0">
                <a:solidFill>
                  <a:srgbClr val="C00000"/>
                </a:solidFill>
              </a:rPr>
              <a:t>地址</a:t>
            </a:r>
            <a:r>
              <a:rPr lang="en-US" altLang="zh-CN" sz="4000" dirty="0">
                <a:solidFill>
                  <a:srgbClr val="C00000"/>
                </a:solidFill>
              </a:rPr>
              <a:t>) AND (</a:t>
            </a:r>
            <a:r>
              <a:rPr lang="zh-CN" altLang="en-US" sz="4000" dirty="0">
                <a:solidFill>
                  <a:srgbClr val="C00000"/>
                </a:solidFill>
              </a:rPr>
              <a:t>子网掩码</a:t>
            </a:r>
            <a:r>
              <a:rPr lang="en-US" altLang="zh-CN" sz="4000" dirty="0">
                <a:solidFill>
                  <a:srgbClr val="C00000"/>
                </a:solidFill>
              </a:rPr>
              <a:t>) </a:t>
            </a:r>
            <a:r>
              <a:rPr lang="en-US" altLang="zh-CN" sz="4000" dirty="0" smtClean="0">
                <a:solidFill>
                  <a:srgbClr val="C00000"/>
                </a:solidFill>
              </a:rPr>
              <a:t>=</a:t>
            </a:r>
            <a:r>
              <a:rPr lang="zh-CN" altLang="en-US" sz="4000" dirty="0" smtClean="0">
                <a:solidFill>
                  <a:srgbClr val="C00000"/>
                </a:solidFill>
              </a:rPr>
              <a:t>网络</a:t>
            </a:r>
            <a:r>
              <a:rPr lang="zh-CN" altLang="en-US" sz="4000" dirty="0">
                <a:solidFill>
                  <a:srgbClr val="C00000"/>
                </a:solidFill>
              </a:rPr>
              <a:t>地址</a:t>
            </a:r>
          </a:p>
        </p:txBody>
      </p:sp>
      <p:sp>
        <p:nvSpPr>
          <p:cNvPr id="509954" name="Rectangle 2"/>
          <p:cNvSpPr>
            <a:spLocks noChangeArrowheads="1"/>
          </p:cNvSpPr>
          <p:nvPr/>
        </p:nvSpPr>
        <p:spPr bwMode="auto">
          <a:xfrm>
            <a:off x="1993759" y="2890465"/>
            <a:ext cx="7702947" cy="46355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55" name="Rectangle 3"/>
          <p:cNvSpPr>
            <a:spLocks noChangeArrowheads="1"/>
          </p:cNvSpPr>
          <p:nvPr/>
        </p:nvSpPr>
        <p:spPr bwMode="auto">
          <a:xfrm>
            <a:off x="1993759" y="1607765"/>
            <a:ext cx="7702947" cy="463550"/>
          </a:xfrm>
          <a:prstGeom prst="rect">
            <a:avLst/>
          </a:prstGeom>
          <a:solidFill>
            <a:srgbClr val="CCECFF"/>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57" name="Line 5"/>
          <p:cNvSpPr>
            <a:spLocks noChangeShapeType="1"/>
          </p:cNvSpPr>
          <p:nvPr/>
        </p:nvSpPr>
        <p:spPr bwMode="auto">
          <a:xfrm flipV="1">
            <a:off x="2031594" y="3644528"/>
            <a:ext cx="376806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9958" name="Line 6"/>
          <p:cNvSpPr>
            <a:spLocks noChangeShapeType="1"/>
          </p:cNvSpPr>
          <p:nvPr/>
        </p:nvSpPr>
        <p:spPr bwMode="auto">
          <a:xfrm flipV="1">
            <a:off x="7748181" y="3644528"/>
            <a:ext cx="1926167"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9959" name="Line 7"/>
          <p:cNvSpPr>
            <a:spLocks noChangeShapeType="1"/>
          </p:cNvSpPr>
          <p:nvPr/>
        </p:nvSpPr>
        <p:spPr bwMode="auto">
          <a:xfrm flipV="1">
            <a:off x="5799658" y="3644528"/>
            <a:ext cx="19399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9960" name="Rectangle 8"/>
          <p:cNvSpPr>
            <a:spLocks noChangeArrowheads="1"/>
          </p:cNvSpPr>
          <p:nvPr/>
        </p:nvSpPr>
        <p:spPr bwMode="auto">
          <a:xfrm>
            <a:off x="2009237" y="1620466"/>
            <a:ext cx="3781821" cy="4429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509961" name="Rectangle 9"/>
          <p:cNvSpPr>
            <a:spLocks noChangeArrowheads="1"/>
          </p:cNvSpPr>
          <p:nvPr/>
        </p:nvSpPr>
        <p:spPr bwMode="auto">
          <a:xfrm>
            <a:off x="3354115" y="160174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网络号</a:t>
            </a:r>
          </a:p>
        </p:txBody>
      </p:sp>
      <p:sp>
        <p:nvSpPr>
          <p:cNvPr id="509962" name="Rectangle 10"/>
          <p:cNvSpPr>
            <a:spLocks noChangeArrowheads="1"/>
          </p:cNvSpPr>
          <p:nvPr/>
        </p:nvSpPr>
        <p:spPr bwMode="auto">
          <a:xfrm>
            <a:off x="7254602" y="1601748"/>
            <a:ext cx="11108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CC"/>
                </a:solidFill>
                <a:latin typeface="+mn-lt"/>
                <a:ea typeface="黑体" panose="02010609060101010101" pitchFamily="2" charset="-122"/>
              </a:rPr>
              <a:t>主机号</a:t>
            </a:r>
          </a:p>
        </p:txBody>
      </p:sp>
      <p:sp>
        <p:nvSpPr>
          <p:cNvPr id="509963" name="Rectangle 11"/>
          <p:cNvSpPr>
            <a:spLocks noChangeArrowheads="1"/>
          </p:cNvSpPr>
          <p:nvPr/>
        </p:nvSpPr>
        <p:spPr bwMode="auto">
          <a:xfrm>
            <a:off x="413938" y="1620465"/>
            <a:ext cx="159357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两级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p>
        </p:txBody>
      </p:sp>
      <p:sp>
        <p:nvSpPr>
          <p:cNvPr id="509964" name="Rectangle 12"/>
          <p:cNvSpPr>
            <a:spLocks noChangeArrowheads="1"/>
          </p:cNvSpPr>
          <p:nvPr/>
        </p:nvSpPr>
        <p:spPr bwMode="auto">
          <a:xfrm>
            <a:off x="3249207" y="3539754"/>
            <a:ext cx="1257168"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65" name="Line 13"/>
          <p:cNvSpPr>
            <a:spLocks noChangeShapeType="1"/>
          </p:cNvSpPr>
          <p:nvPr/>
        </p:nvSpPr>
        <p:spPr bwMode="auto">
          <a:xfrm>
            <a:off x="5799658" y="1615704"/>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66" name="Rectangle 14"/>
          <p:cNvSpPr>
            <a:spLocks noChangeArrowheads="1"/>
          </p:cNvSpPr>
          <p:nvPr/>
        </p:nvSpPr>
        <p:spPr bwMode="auto">
          <a:xfrm>
            <a:off x="3340356" y="3461965"/>
            <a:ext cx="9521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09967" name="Rectangle 15"/>
          <p:cNvSpPr>
            <a:spLocks noChangeArrowheads="1"/>
          </p:cNvSpPr>
          <p:nvPr/>
        </p:nvSpPr>
        <p:spPr bwMode="auto">
          <a:xfrm>
            <a:off x="2022995" y="2901578"/>
            <a:ext cx="3754305" cy="44291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68" name="Rectangle 16"/>
          <p:cNvSpPr>
            <a:spLocks noChangeArrowheads="1"/>
          </p:cNvSpPr>
          <p:nvPr/>
        </p:nvSpPr>
        <p:spPr bwMode="auto">
          <a:xfrm>
            <a:off x="413938" y="2901578"/>
            <a:ext cx="159357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p>
        </p:txBody>
      </p:sp>
      <p:sp>
        <p:nvSpPr>
          <p:cNvPr id="509969" name="Rectangle 17"/>
          <p:cNvSpPr>
            <a:spLocks noChangeArrowheads="1"/>
          </p:cNvSpPr>
          <p:nvPr/>
        </p:nvSpPr>
        <p:spPr bwMode="auto">
          <a:xfrm>
            <a:off x="8324312" y="3539753"/>
            <a:ext cx="963083"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70" name="Line 18"/>
          <p:cNvSpPr>
            <a:spLocks noChangeShapeType="1"/>
          </p:cNvSpPr>
          <p:nvPr/>
        </p:nvSpPr>
        <p:spPr bwMode="auto">
          <a:xfrm>
            <a:off x="5799658" y="2899990"/>
            <a:ext cx="0" cy="450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71" name="Rectangle 19"/>
          <p:cNvSpPr>
            <a:spLocks noChangeArrowheads="1"/>
          </p:cNvSpPr>
          <p:nvPr/>
        </p:nvSpPr>
        <p:spPr bwMode="auto">
          <a:xfrm>
            <a:off x="8226284" y="3450853"/>
            <a:ext cx="9521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a:t>
            </a:r>
          </a:p>
        </p:txBody>
      </p:sp>
      <p:sp>
        <p:nvSpPr>
          <p:cNvPr id="509972" name="Rectangle 20"/>
          <p:cNvSpPr>
            <a:spLocks noChangeArrowheads="1"/>
          </p:cNvSpPr>
          <p:nvPr/>
        </p:nvSpPr>
        <p:spPr bwMode="auto">
          <a:xfrm>
            <a:off x="6324194" y="3528640"/>
            <a:ext cx="963083"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73" name="Line 21"/>
          <p:cNvSpPr>
            <a:spLocks noChangeShapeType="1"/>
          </p:cNvSpPr>
          <p:nvPr/>
        </p:nvSpPr>
        <p:spPr bwMode="auto">
          <a:xfrm>
            <a:off x="7748181" y="2887290"/>
            <a:ext cx="0" cy="4524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75" name="Rectangle 23"/>
          <p:cNvSpPr>
            <a:spLocks noChangeArrowheads="1"/>
          </p:cNvSpPr>
          <p:nvPr/>
        </p:nvSpPr>
        <p:spPr bwMode="auto">
          <a:xfrm>
            <a:off x="3360994" y="292062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网络号</a:t>
            </a:r>
          </a:p>
        </p:txBody>
      </p:sp>
      <p:sp>
        <p:nvSpPr>
          <p:cNvPr id="509976" name="Rectangle 24"/>
          <p:cNvSpPr>
            <a:spLocks noChangeArrowheads="1"/>
          </p:cNvSpPr>
          <p:nvPr/>
        </p:nvSpPr>
        <p:spPr bwMode="auto">
          <a:xfrm>
            <a:off x="8202207" y="2920628"/>
            <a:ext cx="11108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CC"/>
                </a:solidFill>
                <a:latin typeface="+mn-lt"/>
                <a:ea typeface="黑体" panose="02010609060101010101" pitchFamily="2" charset="-122"/>
              </a:rPr>
              <a:t>主机号</a:t>
            </a:r>
          </a:p>
        </p:txBody>
      </p:sp>
      <p:sp>
        <p:nvSpPr>
          <p:cNvPr id="509977" name="Rectangle 25"/>
          <p:cNvSpPr>
            <a:spLocks noChangeArrowheads="1"/>
          </p:cNvSpPr>
          <p:nvPr/>
        </p:nvSpPr>
        <p:spPr bwMode="auto">
          <a:xfrm>
            <a:off x="6319035" y="292062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CC"/>
                </a:solidFill>
                <a:latin typeface="+mn-lt"/>
                <a:ea typeface="黑体" panose="02010609060101010101" pitchFamily="2" charset="-122"/>
              </a:rPr>
              <a:t>子网号</a:t>
            </a:r>
          </a:p>
        </p:txBody>
      </p:sp>
      <p:sp>
        <p:nvSpPr>
          <p:cNvPr id="509978" name="Rectangle 26"/>
          <p:cNvSpPr>
            <a:spLocks noChangeArrowheads="1"/>
          </p:cNvSpPr>
          <p:nvPr/>
        </p:nvSpPr>
        <p:spPr bwMode="auto">
          <a:xfrm>
            <a:off x="6212408" y="3461965"/>
            <a:ext cx="9521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子网号</a:t>
            </a:r>
          </a:p>
        </p:txBody>
      </p:sp>
      <p:sp>
        <p:nvSpPr>
          <p:cNvPr id="509980" name="Line 28"/>
          <p:cNvSpPr>
            <a:spLocks noChangeShapeType="1"/>
          </p:cNvSpPr>
          <p:nvPr/>
        </p:nvSpPr>
        <p:spPr bwMode="auto">
          <a:xfrm>
            <a:off x="7748181" y="3392116"/>
            <a:ext cx="0" cy="434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09981" name="Rectangle 29"/>
          <p:cNvSpPr>
            <a:spLocks noChangeArrowheads="1"/>
          </p:cNvSpPr>
          <p:nvPr/>
        </p:nvSpPr>
        <p:spPr bwMode="auto">
          <a:xfrm>
            <a:off x="413938" y="3960440"/>
            <a:ext cx="1593579"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三级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地址</a:t>
            </a:r>
          </a:p>
          <a:p>
            <a:pPr defTabSz="762000" eaLnBrk="0" hangingPunct="0"/>
            <a:r>
              <a:rPr kumimoji="1" lang="zh-CN" altLang="en-US" sz="2000" b="1">
                <a:solidFill>
                  <a:srgbClr val="0000CC"/>
                </a:solidFill>
                <a:latin typeface="+mn-lt"/>
                <a:ea typeface="黑体" panose="02010609060101010101" pitchFamily="2" charset="-122"/>
              </a:rPr>
              <a:t>的子网掩码</a:t>
            </a:r>
          </a:p>
        </p:txBody>
      </p:sp>
      <p:sp>
        <p:nvSpPr>
          <p:cNvPr id="509996" name="Line 44"/>
          <p:cNvSpPr>
            <a:spLocks noChangeShapeType="1"/>
          </p:cNvSpPr>
          <p:nvPr/>
        </p:nvSpPr>
        <p:spPr bwMode="auto">
          <a:xfrm>
            <a:off x="5799658" y="3444504"/>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09998" name="Rectangle 46"/>
          <p:cNvSpPr>
            <a:spLocks noChangeArrowheads="1"/>
          </p:cNvSpPr>
          <p:nvPr/>
        </p:nvSpPr>
        <p:spPr bwMode="auto">
          <a:xfrm>
            <a:off x="798852" y="4739903"/>
            <a:ext cx="120866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CC"/>
                </a:solidFill>
                <a:latin typeface="+mn-lt"/>
                <a:ea typeface="黑体" panose="02010609060101010101" pitchFamily="2" charset="-122"/>
              </a:rPr>
              <a:t>子网的</a:t>
            </a:r>
          </a:p>
          <a:p>
            <a:pPr algn="ctr" defTabSz="762000" eaLnBrk="0" hangingPunct="0"/>
            <a:r>
              <a:rPr kumimoji="1" lang="zh-CN" altLang="en-US" sz="2000" b="1">
                <a:solidFill>
                  <a:srgbClr val="0000CC"/>
                </a:solidFill>
                <a:latin typeface="+mn-lt"/>
                <a:ea typeface="黑体" panose="02010609060101010101" pitchFamily="2" charset="-122"/>
              </a:rPr>
              <a:t>网络地址</a:t>
            </a:r>
          </a:p>
        </p:txBody>
      </p:sp>
      <p:sp>
        <p:nvSpPr>
          <p:cNvPr id="509999" name="Rectangle 47"/>
          <p:cNvSpPr>
            <a:spLocks noChangeArrowheads="1"/>
          </p:cNvSpPr>
          <p:nvPr/>
        </p:nvSpPr>
        <p:spPr bwMode="auto">
          <a:xfrm>
            <a:off x="7730984" y="4033465"/>
            <a:ext cx="1950244"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0" name="Rectangle 48"/>
          <p:cNvSpPr>
            <a:spLocks noChangeArrowheads="1"/>
          </p:cNvSpPr>
          <p:nvPr/>
        </p:nvSpPr>
        <p:spPr bwMode="auto">
          <a:xfrm>
            <a:off x="2035033" y="4033465"/>
            <a:ext cx="569595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10001" name="Group 49"/>
          <p:cNvGrpSpPr/>
          <p:nvPr/>
        </p:nvGrpSpPr>
        <p:grpSpPr bwMode="auto">
          <a:xfrm>
            <a:off x="2065990" y="4096966"/>
            <a:ext cx="7639315" cy="412750"/>
            <a:chOff x="1174" y="3062"/>
            <a:chExt cx="4442" cy="260"/>
          </a:xfrm>
        </p:grpSpPr>
        <p:sp>
          <p:nvSpPr>
            <p:cNvPr id="510002" name="Rectangle 50"/>
            <p:cNvSpPr>
              <a:spLocks noChangeArrowheads="1"/>
            </p:cNvSpPr>
            <p:nvPr/>
          </p:nvSpPr>
          <p:spPr bwMode="auto">
            <a:xfrm>
              <a:off x="1174" y="3062"/>
              <a:ext cx="3282"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a:solidFill>
                    <a:srgbClr val="0000CC"/>
                  </a:solidFill>
                  <a:latin typeface="+mn-lt"/>
                  <a:ea typeface="黑体" panose="02010609060101010101" pitchFamily="2" charset="-122"/>
                </a:rPr>
                <a:t>1 1 1 1 1 1 1 1 1 1 1 1 1 1 1 1   1 1 1 1 1 1 1 1</a:t>
              </a:r>
            </a:p>
          </p:txBody>
        </p:sp>
        <p:sp>
          <p:nvSpPr>
            <p:cNvPr id="510003" name="Rectangle 51"/>
            <p:cNvSpPr>
              <a:spLocks noChangeArrowheads="1"/>
            </p:cNvSpPr>
            <p:nvPr/>
          </p:nvSpPr>
          <p:spPr bwMode="auto">
            <a:xfrm>
              <a:off x="4510" y="3062"/>
              <a:ext cx="1106"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100" b="1" dirty="0">
                  <a:solidFill>
                    <a:srgbClr val="0000CC"/>
                  </a:solidFill>
                  <a:latin typeface="+mn-lt"/>
                  <a:ea typeface="黑体" panose="02010609060101010101" pitchFamily="2" charset="-122"/>
                </a:rPr>
                <a:t>0 0 0 0 0 0 0 0</a:t>
              </a:r>
            </a:p>
          </p:txBody>
        </p:sp>
      </p:grpSp>
      <p:sp>
        <p:nvSpPr>
          <p:cNvPr id="510004" name="Line 52"/>
          <p:cNvSpPr>
            <a:spLocks noChangeShapeType="1"/>
          </p:cNvSpPr>
          <p:nvPr/>
        </p:nvSpPr>
        <p:spPr bwMode="auto">
          <a:xfrm>
            <a:off x="5799658" y="4033465"/>
            <a:ext cx="1719"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5" name="Rectangle 53"/>
          <p:cNvSpPr>
            <a:spLocks noChangeArrowheads="1"/>
          </p:cNvSpPr>
          <p:nvPr/>
        </p:nvSpPr>
        <p:spPr bwMode="auto">
          <a:xfrm>
            <a:off x="7730984" y="4897065"/>
            <a:ext cx="1950244"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6" name="Rectangle 54"/>
          <p:cNvSpPr>
            <a:spLocks noChangeArrowheads="1"/>
          </p:cNvSpPr>
          <p:nvPr/>
        </p:nvSpPr>
        <p:spPr bwMode="auto">
          <a:xfrm>
            <a:off x="2035033" y="4897065"/>
            <a:ext cx="569595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7" name="Line 55"/>
          <p:cNvSpPr>
            <a:spLocks noChangeShapeType="1"/>
          </p:cNvSpPr>
          <p:nvPr/>
        </p:nvSpPr>
        <p:spPr bwMode="auto">
          <a:xfrm>
            <a:off x="5799658" y="4897065"/>
            <a:ext cx="1719"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009" name="Rectangle 57"/>
          <p:cNvSpPr>
            <a:spLocks noChangeArrowheads="1"/>
          </p:cNvSpPr>
          <p:nvPr/>
        </p:nvSpPr>
        <p:spPr bwMode="auto">
          <a:xfrm>
            <a:off x="3440104" y="492087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网络号</a:t>
            </a:r>
          </a:p>
        </p:txBody>
      </p:sp>
      <p:sp>
        <p:nvSpPr>
          <p:cNvPr id="510010" name="Rectangle 58"/>
          <p:cNvSpPr>
            <a:spLocks noChangeArrowheads="1"/>
          </p:cNvSpPr>
          <p:nvPr/>
        </p:nvSpPr>
        <p:spPr bwMode="auto">
          <a:xfrm>
            <a:off x="6239925" y="4920878"/>
            <a:ext cx="1110883"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a:solidFill>
                  <a:srgbClr val="0000CC"/>
                </a:solidFill>
                <a:latin typeface="+mn-lt"/>
                <a:ea typeface="黑体" panose="02010609060101010101" pitchFamily="2" charset="-122"/>
              </a:rPr>
              <a:t>子网号</a:t>
            </a:r>
          </a:p>
        </p:txBody>
      </p:sp>
      <p:sp>
        <p:nvSpPr>
          <p:cNvPr id="510011" name="Rectangle 59"/>
          <p:cNvSpPr>
            <a:spLocks noChangeArrowheads="1"/>
          </p:cNvSpPr>
          <p:nvPr/>
        </p:nvSpPr>
        <p:spPr bwMode="auto">
          <a:xfrm>
            <a:off x="8551324" y="4920878"/>
            <a:ext cx="354265"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b="1">
                <a:solidFill>
                  <a:srgbClr val="0000CC"/>
                </a:solidFill>
                <a:latin typeface="+mn-lt"/>
                <a:ea typeface="黑体" panose="02010609060101010101" pitchFamily="2" charset="-122"/>
              </a:rPr>
              <a:t>0</a:t>
            </a:r>
          </a:p>
        </p:txBody>
      </p:sp>
      <p:sp>
        <p:nvSpPr>
          <p:cNvPr id="510012" name="Rectangle 60"/>
          <p:cNvSpPr>
            <a:spLocks noChangeArrowheads="1"/>
          </p:cNvSpPr>
          <p:nvPr/>
        </p:nvSpPr>
        <p:spPr bwMode="auto">
          <a:xfrm>
            <a:off x="2000672" y="3385766"/>
            <a:ext cx="7711546" cy="60007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600" b="1">
                <a:solidFill>
                  <a:srgbClr val="0000CC"/>
                </a:solidFill>
                <a:latin typeface="+mn-lt"/>
                <a:ea typeface="黑体" panose="02010609060101010101" pitchFamily="2" charset="-122"/>
              </a:rPr>
              <a:t>逐位进行 </a:t>
            </a:r>
            <a:r>
              <a:rPr lang="en-US" altLang="zh-CN" sz="3600" b="1">
                <a:solidFill>
                  <a:srgbClr val="0000CC"/>
                </a:solidFill>
                <a:latin typeface="+mn-lt"/>
                <a:ea typeface="黑体" panose="02010609060101010101" pitchFamily="2" charset="-122"/>
              </a:rPr>
              <a:t>AND </a:t>
            </a:r>
            <a:r>
              <a:rPr lang="zh-CN" altLang="en-US" sz="3600" b="1">
                <a:solidFill>
                  <a:srgbClr val="0000CC"/>
                </a:solidFill>
                <a:latin typeface="+mn-lt"/>
                <a:ea typeface="黑体" panose="02010609060101010101" pitchFamily="2" charset="-122"/>
              </a:rPr>
              <a:t>运算</a:t>
            </a:r>
          </a:p>
        </p:txBody>
      </p:sp>
      <p:sp>
        <p:nvSpPr>
          <p:cNvPr id="510013" name="AutoShape 61"/>
          <p:cNvSpPr>
            <a:spLocks noChangeArrowheads="1"/>
          </p:cNvSpPr>
          <p:nvPr/>
        </p:nvSpPr>
        <p:spPr bwMode="auto">
          <a:xfrm>
            <a:off x="5311237" y="4609729"/>
            <a:ext cx="937286" cy="503237"/>
          </a:xfrm>
          <a:prstGeom prst="downArrow">
            <a:avLst>
              <a:gd name="adj1" fmla="val 50000"/>
              <a:gd name="adj2" fmla="val 25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09956"/>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0"/>
                                          </p:stCondLst>
                                        </p:cTn>
                                        <p:tgtEl>
                                          <p:spTgt spid="510012"/>
                                        </p:tgtEl>
                                        <p:attrNameLst>
                                          <p:attrName>style.visibility</p:attrName>
                                        </p:attrNameLst>
                                      </p:cBhvr>
                                      <p:to>
                                        <p:strVal val="visible"/>
                                      </p:to>
                                    </p:set>
                                  </p:childTnLst>
                                </p:cTn>
                              </p:par>
                              <p:par>
                                <p:cTn id="10" presetID="35" presetClass="emph" presetSubtype="0" repeatCount="3000" fill="hold" nodeType="withEffect">
                                  <p:stCondLst>
                                    <p:cond delay="0"/>
                                  </p:stCondLst>
                                  <p:childTnLst>
                                    <p:anim calcmode="discrete" valueType="str">
                                      <p:cBhvr>
                                        <p:cTn id="11" dur="1000" fill="hold"/>
                                        <p:tgtEl>
                                          <p:spTgt spid="510001"/>
                                        </p:tgtEl>
                                        <p:attrNameLst>
                                          <p:attrName>style.visibility</p:attrName>
                                        </p:attrNameLst>
                                      </p:cBhvr>
                                      <p:tavLst>
                                        <p:tav tm="0">
                                          <p:val>
                                            <p:strVal val="hidden"/>
                                          </p:val>
                                        </p:tav>
                                        <p:tav tm="50000">
                                          <p:val>
                                            <p:strVal val="visible"/>
                                          </p:val>
                                        </p:tav>
                                      </p:tavLst>
                                    </p:anim>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510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6" grpId="0" animBg="1"/>
      <p:bldP spid="510012" grpId="0" animBg="1"/>
      <p:bldP spid="51001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6496" y="1196752"/>
            <a:ext cx="9249180" cy="5162550"/>
            <a:chOff x="416496" y="1196752"/>
            <a:chExt cx="9249180" cy="5162550"/>
          </a:xfrm>
        </p:grpSpPr>
        <p:sp>
          <p:nvSpPr>
            <p:cNvPr id="511030" name="Rectangle 54"/>
            <p:cNvSpPr>
              <a:spLocks noChangeArrowheads="1"/>
            </p:cNvSpPr>
            <p:nvPr/>
          </p:nvSpPr>
          <p:spPr bwMode="auto">
            <a:xfrm>
              <a:off x="7780473" y="5621114"/>
              <a:ext cx="1721512" cy="496888"/>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1" name="Rectangle 35"/>
            <p:cNvSpPr>
              <a:spLocks noChangeArrowheads="1"/>
            </p:cNvSpPr>
            <p:nvPr/>
          </p:nvSpPr>
          <p:spPr bwMode="auto">
            <a:xfrm>
              <a:off x="2712247" y="5633814"/>
              <a:ext cx="5069946" cy="4968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5" name="Rectangle 39"/>
            <p:cNvSpPr>
              <a:spLocks noChangeArrowheads="1"/>
            </p:cNvSpPr>
            <p:nvPr/>
          </p:nvSpPr>
          <p:spPr bwMode="auto">
            <a:xfrm>
              <a:off x="2664814" y="5676677"/>
              <a:ext cx="5228997" cy="3975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1 1 1 1 1 1 1 1 1 1 1 1 1 1 1 1 1 1 1 1 1 1 1 1</a:t>
              </a:r>
            </a:p>
          </p:txBody>
        </p:sp>
        <p:sp>
          <p:nvSpPr>
            <p:cNvPr id="511020" name="Rectangle 44"/>
            <p:cNvSpPr>
              <a:spLocks noChangeArrowheads="1"/>
            </p:cNvSpPr>
            <p:nvPr/>
          </p:nvSpPr>
          <p:spPr bwMode="auto">
            <a:xfrm>
              <a:off x="7727160" y="5676677"/>
              <a:ext cx="1817806"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0 0 0 0 0 0 0 0</a:t>
              </a:r>
            </a:p>
          </p:txBody>
        </p:sp>
        <p:sp>
          <p:nvSpPr>
            <p:cNvPr id="511029" name="Rectangle 53"/>
            <p:cNvSpPr>
              <a:spLocks noChangeArrowheads="1"/>
            </p:cNvSpPr>
            <p:nvPr/>
          </p:nvSpPr>
          <p:spPr bwMode="auto">
            <a:xfrm>
              <a:off x="6043483" y="3870102"/>
              <a:ext cx="3455062" cy="493712"/>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8" name="Rectangle 42"/>
            <p:cNvSpPr>
              <a:spLocks noChangeArrowheads="1"/>
            </p:cNvSpPr>
            <p:nvPr/>
          </p:nvSpPr>
          <p:spPr bwMode="auto">
            <a:xfrm>
              <a:off x="6050363" y="3909789"/>
              <a:ext cx="3523401"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0 0 0 0 0 0 0 0 0 0 0 0 0 0 0 0</a:t>
              </a:r>
            </a:p>
          </p:txBody>
        </p:sp>
        <p:sp>
          <p:nvSpPr>
            <p:cNvPr id="511005" name="Rectangle 29"/>
            <p:cNvSpPr>
              <a:spLocks noChangeArrowheads="1"/>
            </p:cNvSpPr>
            <p:nvPr/>
          </p:nvSpPr>
          <p:spPr bwMode="auto">
            <a:xfrm>
              <a:off x="2719127" y="3876452"/>
              <a:ext cx="3331236" cy="493712"/>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7" name="Rectangle 41"/>
            <p:cNvSpPr>
              <a:spLocks noChangeArrowheads="1"/>
            </p:cNvSpPr>
            <p:nvPr/>
          </p:nvSpPr>
          <p:spPr bwMode="auto">
            <a:xfrm>
              <a:off x="2654750" y="3909789"/>
              <a:ext cx="3523401" cy="3975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1 1 1 1 1 1 1 1 1 1 1 1 1 1 1 1</a:t>
              </a:r>
            </a:p>
          </p:txBody>
        </p:sp>
        <p:sp>
          <p:nvSpPr>
            <p:cNvPr id="510995" name="Rectangle 19"/>
            <p:cNvSpPr>
              <a:spLocks noChangeArrowheads="1"/>
            </p:cNvSpPr>
            <p:nvPr/>
          </p:nvSpPr>
          <p:spPr bwMode="auto">
            <a:xfrm>
              <a:off x="2719127" y="2119090"/>
              <a:ext cx="1736990" cy="493713"/>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28" name="Rectangle 52"/>
            <p:cNvSpPr>
              <a:spLocks noChangeArrowheads="1"/>
            </p:cNvSpPr>
            <p:nvPr/>
          </p:nvSpPr>
          <p:spPr bwMode="auto">
            <a:xfrm>
              <a:off x="4433759" y="2120677"/>
              <a:ext cx="5040710" cy="493712"/>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19" name="Rectangle 43"/>
            <p:cNvSpPr>
              <a:spLocks noChangeArrowheads="1"/>
            </p:cNvSpPr>
            <p:nvPr/>
          </p:nvSpPr>
          <p:spPr bwMode="auto">
            <a:xfrm>
              <a:off x="2668509" y="2168302"/>
              <a:ext cx="1817806"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1 1 1 1 1 1 1 1</a:t>
              </a:r>
            </a:p>
          </p:txBody>
        </p:sp>
        <p:sp>
          <p:nvSpPr>
            <p:cNvPr id="511016" name="Rectangle 40"/>
            <p:cNvSpPr>
              <a:spLocks noChangeArrowheads="1"/>
            </p:cNvSpPr>
            <p:nvPr/>
          </p:nvSpPr>
          <p:spPr bwMode="auto">
            <a:xfrm>
              <a:off x="4404523" y="2168302"/>
              <a:ext cx="5228997" cy="39754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0 0 0 0 0 0 0 0 0 0 0 0 0 0 0 0 0 0 0 0 0 0 0 0</a:t>
              </a:r>
            </a:p>
          </p:txBody>
        </p:sp>
        <p:sp>
          <p:nvSpPr>
            <p:cNvPr id="510978" name="Rectangle 2"/>
            <p:cNvSpPr>
              <a:spLocks noChangeArrowheads="1"/>
            </p:cNvSpPr>
            <p:nvPr/>
          </p:nvSpPr>
          <p:spPr bwMode="auto">
            <a:xfrm>
              <a:off x="416496" y="1196752"/>
              <a:ext cx="9249180" cy="51625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79" name="Rectangle 3"/>
            <p:cNvSpPr>
              <a:spLocks noChangeArrowheads="1"/>
            </p:cNvSpPr>
            <p:nvPr/>
          </p:nvSpPr>
          <p:spPr bwMode="auto">
            <a:xfrm>
              <a:off x="2715687" y="4836889"/>
              <a:ext cx="5069946" cy="4968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0" name="Rectangle 4"/>
            <p:cNvSpPr>
              <a:spLocks noChangeArrowheads="1"/>
            </p:cNvSpPr>
            <p:nvPr/>
          </p:nvSpPr>
          <p:spPr bwMode="auto">
            <a:xfrm>
              <a:off x="5142313" y="4857527"/>
              <a:ext cx="952185"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10981" name="Line 5"/>
            <p:cNvSpPr>
              <a:spLocks noChangeShapeType="1"/>
            </p:cNvSpPr>
            <p:nvPr/>
          </p:nvSpPr>
          <p:spPr bwMode="auto">
            <a:xfrm>
              <a:off x="7790791" y="4821015"/>
              <a:ext cx="0" cy="5064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2" name="Rectangle 6"/>
            <p:cNvSpPr>
              <a:spLocks noChangeArrowheads="1"/>
            </p:cNvSpPr>
            <p:nvPr/>
          </p:nvSpPr>
          <p:spPr bwMode="auto">
            <a:xfrm>
              <a:off x="2710528" y="4824190"/>
              <a:ext cx="6800056" cy="519113"/>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3" name="Rectangle 7"/>
            <p:cNvSpPr>
              <a:spLocks noChangeArrowheads="1"/>
            </p:cNvSpPr>
            <p:nvPr/>
          </p:nvSpPr>
          <p:spPr bwMode="auto">
            <a:xfrm>
              <a:off x="2720845" y="1388840"/>
              <a:ext cx="1700875" cy="493713"/>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4" name="Rectangle 8"/>
            <p:cNvSpPr>
              <a:spLocks noChangeArrowheads="1"/>
            </p:cNvSpPr>
            <p:nvPr/>
          </p:nvSpPr>
          <p:spPr bwMode="auto">
            <a:xfrm>
              <a:off x="4457835" y="1407889"/>
              <a:ext cx="5035550" cy="4826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5" name="Rectangle 9"/>
            <p:cNvSpPr>
              <a:spLocks noChangeArrowheads="1"/>
            </p:cNvSpPr>
            <p:nvPr/>
          </p:nvSpPr>
          <p:spPr bwMode="auto">
            <a:xfrm>
              <a:off x="3124998" y="1441227"/>
              <a:ext cx="952185"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10986" name="Rectangle 10"/>
            <p:cNvSpPr>
              <a:spLocks noChangeArrowheads="1"/>
            </p:cNvSpPr>
            <p:nvPr/>
          </p:nvSpPr>
          <p:spPr bwMode="auto">
            <a:xfrm>
              <a:off x="6163869" y="1441227"/>
              <a:ext cx="173284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主机号为全 </a:t>
              </a:r>
              <a:r>
                <a:rPr kumimoji="1" lang="en-US" altLang="zh-CN" sz="2000" b="1">
                  <a:solidFill>
                    <a:srgbClr val="0000CC"/>
                  </a:solidFill>
                  <a:latin typeface="+mn-lt"/>
                  <a:ea typeface="黑体" panose="02010609060101010101" pitchFamily="2" charset="-122"/>
                </a:rPr>
                <a:t>0</a:t>
              </a:r>
            </a:p>
          </p:txBody>
        </p:sp>
        <p:sp>
          <p:nvSpPr>
            <p:cNvPr id="510987" name="Line 11"/>
            <p:cNvSpPr>
              <a:spLocks noChangeShapeType="1"/>
            </p:cNvSpPr>
            <p:nvPr/>
          </p:nvSpPr>
          <p:spPr bwMode="auto">
            <a:xfrm>
              <a:off x="4437198" y="1384077"/>
              <a:ext cx="0" cy="508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8" name="Rectangle 12"/>
            <p:cNvSpPr>
              <a:spLocks noChangeArrowheads="1"/>
            </p:cNvSpPr>
            <p:nvPr/>
          </p:nvSpPr>
          <p:spPr bwMode="auto">
            <a:xfrm>
              <a:off x="2712247" y="1374552"/>
              <a:ext cx="6803496" cy="520700"/>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89" name="Rectangle 13"/>
            <p:cNvSpPr>
              <a:spLocks noChangeArrowheads="1"/>
            </p:cNvSpPr>
            <p:nvPr/>
          </p:nvSpPr>
          <p:spPr bwMode="auto">
            <a:xfrm>
              <a:off x="2715687" y="3098577"/>
              <a:ext cx="3334676" cy="493712"/>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0" name="Rectangle 14"/>
            <p:cNvSpPr>
              <a:spLocks noChangeArrowheads="1"/>
            </p:cNvSpPr>
            <p:nvPr/>
          </p:nvSpPr>
          <p:spPr bwMode="auto">
            <a:xfrm>
              <a:off x="3953937" y="3157314"/>
              <a:ext cx="952185"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网络号</a:t>
              </a:r>
            </a:p>
          </p:txBody>
        </p:sp>
        <p:sp>
          <p:nvSpPr>
            <p:cNvPr id="510991" name="Line 15"/>
            <p:cNvSpPr>
              <a:spLocks noChangeShapeType="1"/>
            </p:cNvSpPr>
            <p:nvPr/>
          </p:nvSpPr>
          <p:spPr bwMode="auto">
            <a:xfrm>
              <a:off x="6071000" y="3093814"/>
              <a:ext cx="0" cy="508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2" name="Rectangle 16"/>
            <p:cNvSpPr>
              <a:spLocks noChangeArrowheads="1"/>
            </p:cNvSpPr>
            <p:nvPr/>
          </p:nvSpPr>
          <p:spPr bwMode="auto">
            <a:xfrm>
              <a:off x="2708807" y="3084289"/>
              <a:ext cx="6801776" cy="519113"/>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4" name="Rectangle 18"/>
            <p:cNvSpPr>
              <a:spLocks noChangeArrowheads="1"/>
            </p:cNvSpPr>
            <p:nvPr/>
          </p:nvSpPr>
          <p:spPr bwMode="auto">
            <a:xfrm>
              <a:off x="7801110" y="4836889"/>
              <a:ext cx="1685396" cy="4826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7" name="Rectangle 21"/>
            <p:cNvSpPr>
              <a:spLocks noChangeArrowheads="1"/>
            </p:cNvSpPr>
            <p:nvPr/>
          </p:nvSpPr>
          <p:spPr bwMode="auto">
            <a:xfrm>
              <a:off x="2710527" y="2104802"/>
              <a:ext cx="6803496" cy="519112"/>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0998" name="Rectangle 22"/>
            <p:cNvSpPr>
              <a:spLocks noChangeArrowheads="1"/>
            </p:cNvSpPr>
            <p:nvPr/>
          </p:nvSpPr>
          <p:spPr bwMode="auto">
            <a:xfrm>
              <a:off x="1315345" y="1441227"/>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CC"/>
                  </a:solidFill>
                  <a:latin typeface="+mn-lt"/>
                  <a:ea typeface="黑体" panose="02010609060101010101" pitchFamily="2" charset="-122"/>
                </a:rPr>
                <a:t>网络地址</a:t>
              </a:r>
            </a:p>
          </p:txBody>
        </p:sp>
        <p:sp>
          <p:nvSpPr>
            <p:cNvPr id="510999" name="Text Box 23"/>
            <p:cNvSpPr txBox="1">
              <a:spLocks noChangeArrowheads="1"/>
            </p:cNvSpPr>
            <p:nvPr/>
          </p:nvSpPr>
          <p:spPr bwMode="auto">
            <a:xfrm>
              <a:off x="488504" y="1357090"/>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2000" b="1" dirty="0">
                  <a:solidFill>
                    <a:srgbClr val="0000CC"/>
                  </a:solidFill>
                  <a:latin typeface="+mn-lt"/>
                  <a:ea typeface="黑体" panose="02010609060101010101" pitchFamily="2" charset="-122"/>
                </a:rPr>
                <a:t>A</a:t>
              </a:r>
            </a:p>
            <a:p>
              <a:pPr algn="ctr">
                <a:lnSpc>
                  <a:spcPct val="85000"/>
                </a:lnSpc>
              </a:pPr>
              <a:r>
                <a:rPr kumimoji="1" lang="zh-CN" altLang="en-US" sz="2000" b="1" dirty="0">
                  <a:solidFill>
                    <a:srgbClr val="0000CC"/>
                  </a:solidFill>
                  <a:latin typeface="+mn-lt"/>
                  <a:ea typeface="黑体" panose="02010609060101010101" pitchFamily="2" charset="-122"/>
                </a:rPr>
                <a:t>类</a:t>
              </a:r>
            </a:p>
            <a:p>
              <a:pPr algn="ctr">
                <a:lnSpc>
                  <a:spcPct val="85000"/>
                </a:lnSpc>
              </a:pPr>
              <a:r>
                <a:rPr kumimoji="1" lang="zh-CN" altLang="en-US" sz="2000" b="1" dirty="0">
                  <a:solidFill>
                    <a:srgbClr val="0000CC"/>
                  </a:solidFill>
                  <a:latin typeface="+mn-lt"/>
                  <a:ea typeface="黑体" panose="02010609060101010101" pitchFamily="2" charset="-122"/>
                </a:rPr>
                <a:t>地</a:t>
              </a:r>
            </a:p>
            <a:p>
              <a:pPr algn="ctr">
                <a:lnSpc>
                  <a:spcPct val="85000"/>
                </a:lnSpc>
              </a:pPr>
              <a:r>
                <a:rPr kumimoji="1" lang="zh-CN" altLang="en-US" sz="2000" b="1" dirty="0">
                  <a:solidFill>
                    <a:srgbClr val="0000CC"/>
                  </a:solidFill>
                  <a:latin typeface="+mn-lt"/>
                  <a:ea typeface="黑体" panose="02010609060101010101" pitchFamily="2" charset="-122"/>
                </a:rPr>
                <a:t>址</a:t>
              </a:r>
            </a:p>
          </p:txBody>
        </p:sp>
        <p:sp>
          <p:nvSpPr>
            <p:cNvPr id="511000" name="Rectangle 24"/>
            <p:cNvSpPr>
              <a:spLocks noChangeArrowheads="1"/>
            </p:cNvSpPr>
            <p:nvPr/>
          </p:nvSpPr>
          <p:spPr bwMode="auto">
            <a:xfrm>
              <a:off x="1036507" y="2076228"/>
              <a:ext cx="1721626"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2000" b="1">
                  <a:solidFill>
                    <a:srgbClr val="0000CC"/>
                  </a:solidFill>
                  <a:latin typeface="+mn-lt"/>
                  <a:ea typeface="黑体" panose="02010609060101010101" pitchFamily="2" charset="-122"/>
                </a:rPr>
                <a:t>默认子网掩码</a:t>
              </a:r>
            </a:p>
            <a:p>
              <a:pPr algn="ctr" defTabSz="762000" eaLnBrk="0" hangingPunct="0">
                <a:lnSpc>
                  <a:spcPct val="90000"/>
                </a:lnSpc>
              </a:pPr>
              <a:r>
                <a:rPr kumimoji="1" lang="en-US" altLang="zh-CN" sz="2000" b="1">
                  <a:solidFill>
                    <a:srgbClr val="0000CC"/>
                  </a:solidFill>
                  <a:latin typeface="+mn-lt"/>
                  <a:ea typeface="黑体" panose="02010609060101010101" pitchFamily="2" charset="-122"/>
                </a:rPr>
                <a:t>255.0.0.0</a:t>
              </a:r>
            </a:p>
          </p:txBody>
        </p:sp>
        <p:sp>
          <p:nvSpPr>
            <p:cNvPr id="511001" name="Rectangle 25"/>
            <p:cNvSpPr>
              <a:spLocks noChangeArrowheads="1"/>
            </p:cNvSpPr>
            <p:nvPr/>
          </p:nvSpPr>
          <p:spPr bwMode="auto">
            <a:xfrm>
              <a:off x="1323944" y="3157314"/>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a:solidFill>
                    <a:srgbClr val="0000CC"/>
                  </a:solidFill>
                  <a:latin typeface="+mn-lt"/>
                  <a:ea typeface="黑体" panose="02010609060101010101" pitchFamily="2" charset="-122"/>
                </a:rPr>
                <a:t>网络地址</a:t>
              </a:r>
            </a:p>
          </p:txBody>
        </p:sp>
        <p:sp>
          <p:nvSpPr>
            <p:cNvPr id="511002" name="Text Box 26"/>
            <p:cNvSpPr txBox="1">
              <a:spLocks noChangeArrowheads="1"/>
            </p:cNvSpPr>
            <p:nvPr/>
          </p:nvSpPr>
          <p:spPr bwMode="auto">
            <a:xfrm>
              <a:off x="491083" y="3046190"/>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2000" b="1" dirty="0">
                  <a:solidFill>
                    <a:srgbClr val="0000CC"/>
                  </a:solidFill>
                  <a:latin typeface="+mn-lt"/>
                  <a:ea typeface="黑体" panose="02010609060101010101" pitchFamily="2" charset="-122"/>
                </a:rPr>
                <a:t>B</a:t>
              </a:r>
            </a:p>
            <a:p>
              <a:pPr algn="ctr">
                <a:lnSpc>
                  <a:spcPct val="85000"/>
                </a:lnSpc>
              </a:pPr>
              <a:r>
                <a:rPr kumimoji="1" lang="zh-CN" altLang="en-US" sz="2000" b="1" dirty="0">
                  <a:solidFill>
                    <a:srgbClr val="0000CC"/>
                  </a:solidFill>
                  <a:latin typeface="+mn-lt"/>
                  <a:ea typeface="黑体" panose="02010609060101010101" pitchFamily="2" charset="-122"/>
                </a:rPr>
                <a:t>类</a:t>
              </a:r>
            </a:p>
            <a:p>
              <a:pPr algn="ctr">
                <a:lnSpc>
                  <a:spcPct val="85000"/>
                </a:lnSpc>
              </a:pPr>
              <a:r>
                <a:rPr kumimoji="1" lang="zh-CN" altLang="en-US" sz="2000" b="1" dirty="0">
                  <a:solidFill>
                    <a:srgbClr val="0000CC"/>
                  </a:solidFill>
                  <a:latin typeface="+mn-lt"/>
                  <a:ea typeface="黑体" panose="02010609060101010101" pitchFamily="2" charset="-122"/>
                </a:rPr>
                <a:t>地</a:t>
              </a:r>
            </a:p>
            <a:p>
              <a:pPr algn="ctr">
                <a:lnSpc>
                  <a:spcPct val="85000"/>
                </a:lnSpc>
              </a:pPr>
              <a:r>
                <a:rPr kumimoji="1" lang="zh-CN" altLang="en-US" sz="2000" b="1" dirty="0">
                  <a:solidFill>
                    <a:srgbClr val="0000CC"/>
                  </a:solidFill>
                  <a:latin typeface="+mn-lt"/>
                  <a:ea typeface="黑体" panose="02010609060101010101" pitchFamily="2" charset="-122"/>
                </a:rPr>
                <a:t>址</a:t>
              </a:r>
            </a:p>
          </p:txBody>
        </p:sp>
        <p:sp>
          <p:nvSpPr>
            <p:cNvPr id="511003" name="Rectangle 27"/>
            <p:cNvSpPr>
              <a:spLocks noChangeArrowheads="1"/>
            </p:cNvSpPr>
            <p:nvPr/>
          </p:nvSpPr>
          <p:spPr bwMode="auto">
            <a:xfrm>
              <a:off x="1000392" y="3766915"/>
              <a:ext cx="1721626"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2000" b="1">
                  <a:solidFill>
                    <a:srgbClr val="0000CC"/>
                  </a:solidFill>
                  <a:latin typeface="+mn-lt"/>
                  <a:ea typeface="黑体" panose="02010609060101010101" pitchFamily="2" charset="-122"/>
                </a:rPr>
                <a:t>默认子网掩码</a:t>
              </a:r>
            </a:p>
            <a:p>
              <a:pPr algn="ctr" defTabSz="762000" eaLnBrk="0" hangingPunct="0">
                <a:lnSpc>
                  <a:spcPct val="90000"/>
                </a:lnSpc>
              </a:pPr>
              <a:r>
                <a:rPr kumimoji="1" lang="en-US" altLang="zh-CN" sz="2000" b="1">
                  <a:solidFill>
                    <a:srgbClr val="0000CC"/>
                  </a:solidFill>
                  <a:latin typeface="+mn-lt"/>
                  <a:ea typeface="黑体" panose="02010609060101010101" pitchFamily="2" charset="-122"/>
                </a:rPr>
                <a:t>255.255.0.0</a:t>
              </a:r>
            </a:p>
          </p:txBody>
        </p:sp>
        <p:sp>
          <p:nvSpPr>
            <p:cNvPr id="511007" name="Rectangle 31"/>
            <p:cNvSpPr>
              <a:spLocks noChangeArrowheads="1"/>
            </p:cNvSpPr>
            <p:nvPr/>
          </p:nvSpPr>
          <p:spPr bwMode="auto">
            <a:xfrm>
              <a:off x="2710527" y="3862164"/>
              <a:ext cx="6803496" cy="520700"/>
            </a:xfrm>
            <a:prstGeom prst="rect">
              <a:avLst/>
            </a:prstGeom>
            <a:noFill/>
            <a:ln w="12700">
              <a:solidFill>
                <a:schemeClr val="tx1"/>
              </a:solidFill>
              <a:miter lim="800000"/>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08" name="Rectangle 32"/>
            <p:cNvSpPr>
              <a:spLocks noChangeArrowheads="1"/>
            </p:cNvSpPr>
            <p:nvPr/>
          </p:nvSpPr>
          <p:spPr bwMode="auto">
            <a:xfrm>
              <a:off x="1323944" y="4884514"/>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2000" b="1" dirty="0">
                  <a:solidFill>
                    <a:srgbClr val="0000CC"/>
                  </a:solidFill>
                  <a:latin typeface="+mn-lt"/>
                  <a:ea typeface="黑体" panose="02010609060101010101" pitchFamily="2" charset="-122"/>
                </a:rPr>
                <a:t>网络地址</a:t>
              </a:r>
            </a:p>
          </p:txBody>
        </p:sp>
        <p:sp>
          <p:nvSpPr>
            <p:cNvPr id="511009" name="Text Box 33"/>
            <p:cNvSpPr txBox="1">
              <a:spLocks noChangeArrowheads="1"/>
            </p:cNvSpPr>
            <p:nvPr/>
          </p:nvSpPr>
          <p:spPr bwMode="auto">
            <a:xfrm>
              <a:off x="491083" y="4808315"/>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2000" b="1">
                  <a:solidFill>
                    <a:srgbClr val="0000CC"/>
                  </a:solidFill>
                  <a:latin typeface="+mn-lt"/>
                  <a:ea typeface="黑体" panose="02010609060101010101" pitchFamily="2" charset="-122"/>
                </a:rPr>
                <a:t>C</a:t>
              </a:r>
            </a:p>
            <a:p>
              <a:pPr algn="ctr">
                <a:lnSpc>
                  <a:spcPct val="85000"/>
                </a:lnSpc>
              </a:pPr>
              <a:r>
                <a:rPr kumimoji="1" lang="zh-CN" altLang="en-US" sz="2000" b="1">
                  <a:solidFill>
                    <a:srgbClr val="0000CC"/>
                  </a:solidFill>
                  <a:latin typeface="+mn-lt"/>
                  <a:ea typeface="黑体" panose="02010609060101010101" pitchFamily="2" charset="-122"/>
                </a:rPr>
                <a:t>类</a:t>
              </a:r>
            </a:p>
            <a:p>
              <a:pPr algn="ctr">
                <a:lnSpc>
                  <a:spcPct val="85000"/>
                </a:lnSpc>
              </a:pPr>
              <a:r>
                <a:rPr kumimoji="1" lang="zh-CN" altLang="en-US" sz="2000" b="1">
                  <a:solidFill>
                    <a:srgbClr val="0000CC"/>
                  </a:solidFill>
                  <a:latin typeface="+mn-lt"/>
                  <a:ea typeface="黑体" panose="02010609060101010101" pitchFamily="2" charset="-122"/>
                </a:rPr>
                <a:t>地</a:t>
              </a:r>
            </a:p>
            <a:p>
              <a:pPr algn="ctr">
                <a:lnSpc>
                  <a:spcPct val="85000"/>
                </a:lnSpc>
              </a:pPr>
              <a:r>
                <a:rPr kumimoji="1" lang="zh-CN" altLang="en-US" sz="2000" b="1">
                  <a:solidFill>
                    <a:srgbClr val="0000CC"/>
                  </a:solidFill>
                  <a:latin typeface="+mn-lt"/>
                  <a:ea typeface="黑体" panose="02010609060101010101" pitchFamily="2" charset="-122"/>
                </a:rPr>
                <a:t>址</a:t>
              </a:r>
            </a:p>
          </p:txBody>
        </p:sp>
        <p:sp>
          <p:nvSpPr>
            <p:cNvPr id="511010" name="Rectangle 34"/>
            <p:cNvSpPr>
              <a:spLocks noChangeArrowheads="1"/>
            </p:cNvSpPr>
            <p:nvPr/>
          </p:nvSpPr>
          <p:spPr bwMode="auto">
            <a:xfrm>
              <a:off x="925852" y="5575077"/>
              <a:ext cx="1870706"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2000" b="1">
                  <a:solidFill>
                    <a:srgbClr val="0000CC"/>
                  </a:solidFill>
                  <a:latin typeface="+mn-lt"/>
                  <a:ea typeface="黑体" panose="02010609060101010101" pitchFamily="2" charset="-122"/>
                </a:rPr>
                <a:t>默认子网掩码</a:t>
              </a:r>
            </a:p>
            <a:p>
              <a:pPr algn="ctr" defTabSz="762000" eaLnBrk="0" hangingPunct="0">
                <a:lnSpc>
                  <a:spcPct val="90000"/>
                </a:lnSpc>
              </a:pPr>
              <a:r>
                <a:rPr kumimoji="1" lang="en-US" altLang="zh-CN" sz="2000" b="1">
                  <a:solidFill>
                    <a:srgbClr val="0000CC"/>
                  </a:solidFill>
                  <a:latin typeface="+mn-lt"/>
                  <a:ea typeface="黑体" panose="02010609060101010101" pitchFamily="2" charset="-122"/>
                </a:rPr>
                <a:t>255.255.255.0</a:t>
              </a:r>
            </a:p>
          </p:txBody>
        </p:sp>
        <p:sp>
          <p:nvSpPr>
            <p:cNvPr id="511013" name="Rectangle 37"/>
            <p:cNvSpPr>
              <a:spLocks noChangeArrowheads="1"/>
            </p:cNvSpPr>
            <p:nvPr/>
          </p:nvSpPr>
          <p:spPr bwMode="auto">
            <a:xfrm>
              <a:off x="2705368" y="5619527"/>
              <a:ext cx="6801776" cy="520700"/>
            </a:xfrm>
            <a:prstGeom prst="rect">
              <a:avLst/>
            </a:prstGeom>
            <a:noFill/>
            <a:ln w="12700">
              <a:solidFill>
                <a:schemeClr val="tx1"/>
              </a:solidFill>
              <a:miter lim="800000"/>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21" name="Rectangle 45"/>
            <p:cNvSpPr>
              <a:spLocks noChangeArrowheads="1"/>
            </p:cNvSpPr>
            <p:nvPr/>
          </p:nvSpPr>
          <p:spPr bwMode="auto">
            <a:xfrm>
              <a:off x="6081318" y="3096989"/>
              <a:ext cx="3412067" cy="4826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11022" name="Rectangle 46"/>
            <p:cNvSpPr>
              <a:spLocks noChangeArrowheads="1"/>
            </p:cNvSpPr>
            <p:nvPr/>
          </p:nvSpPr>
          <p:spPr bwMode="auto">
            <a:xfrm>
              <a:off x="7752956" y="4862289"/>
              <a:ext cx="173284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主机号为全 </a:t>
              </a:r>
              <a:r>
                <a:rPr kumimoji="1" lang="en-US" altLang="zh-CN" sz="2000" b="1">
                  <a:solidFill>
                    <a:srgbClr val="0000CC"/>
                  </a:solidFill>
                  <a:latin typeface="+mn-lt"/>
                  <a:ea typeface="黑体" panose="02010609060101010101" pitchFamily="2" charset="-122"/>
                </a:rPr>
                <a:t>0</a:t>
              </a:r>
            </a:p>
          </p:txBody>
        </p:sp>
        <p:sp>
          <p:nvSpPr>
            <p:cNvPr id="511023" name="Rectangle 47"/>
            <p:cNvSpPr>
              <a:spLocks noChangeArrowheads="1"/>
            </p:cNvSpPr>
            <p:nvPr/>
          </p:nvSpPr>
          <p:spPr bwMode="auto">
            <a:xfrm>
              <a:off x="6896500" y="3157314"/>
              <a:ext cx="173284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主机号为全 </a:t>
              </a:r>
              <a:r>
                <a:rPr kumimoji="1" lang="en-US" altLang="zh-CN" sz="2000" b="1">
                  <a:solidFill>
                    <a:srgbClr val="0000CC"/>
                  </a:solidFill>
                  <a:latin typeface="+mn-lt"/>
                  <a:ea typeface="黑体" panose="02010609060101010101" pitchFamily="2" charset="-122"/>
                </a:rPr>
                <a:t>0</a:t>
              </a:r>
            </a:p>
          </p:txBody>
        </p:sp>
        <p:grpSp>
          <p:nvGrpSpPr>
            <p:cNvPr id="2" name="组合 1"/>
            <p:cNvGrpSpPr/>
            <p:nvPr/>
          </p:nvGrpSpPr>
          <p:grpSpPr>
            <a:xfrm>
              <a:off x="416496" y="2844577"/>
              <a:ext cx="9249180" cy="1757362"/>
              <a:chOff x="24077" y="2916585"/>
              <a:chExt cx="9785615" cy="1757362"/>
            </a:xfrm>
          </p:grpSpPr>
          <p:sp>
            <p:nvSpPr>
              <p:cNvPr id="511024" name="Line 48"/>
              <p:cNvSpPr>
                <a:spLocks noChangeShapeType="1"/>
              </p:cNvSpPr>
              <p:nvPr/>
            </p:nvSpPr>
            <p:spPr bwMode="auto">
              <a:xfrm>
                <a:off x="24077" y="2916585"/>
                <a:ext cx="978561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11025" name="Line 49"/>
              <p:cNvSpPr>
                <a:spLocks noChangeShapeType="1"/>
              </p:cNvSpPr>
              <p:nvPr/>
            </p:nvSpPr>
            <p:spPr bwMode="auto">
              <a:xfrm>
                <a:off x="24077" y="4673947"/>
                <a:ext cx="978561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11026" name="Line 50"/>
            <p:cNvSpPr>
              <a:spLocks noChangeShapeType="1"/>
            </p:cNvSpPr>
            <p:nvPr/>
          </p:nvSpPr>
          <p:spPr bwMode="auto">
            <a:xfrm>
              <a:off x="992560" y="1196752"/>
              <a:ext cx="0" cy="5162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11027" name="Rectangle 51"/>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默认子网掩码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子网掩码是一个重要属性</a:t>
            </a:r>
          </a:p>
        </p:txBody>
      </p:sp>
      <p:sp>
        <p:nvSpPr>
          <p:cNvPr id="985091" name="Rectangle 3"/>
          <p:cNvSpPr>
            <a:spLocks noGrp="1" noChangeArrowheads="1"/>
          </p:cNvSpPr>
          <p:nvPr>
            <p:ph idx="1"/>
          </p:nvPr>
        </p:nvSpPr>
        <p:spPr/>
        <p:txBody>
          <a:bodyPr/>
          <a:lstStyle/>
          <a:p>
            <a:pPr>
              <a:lnSpc>
                <a:spcPct val="100000"/>
              </a:lnSpc>
            </a:pPr>
            <a:r>
              <a:rPr lang="zh-CN" altLang="en-US" dirty="0">
                <a:solidFill>
                  <a:srgbClr val="FF0000"/>
                </a:solidFill>
              </a:rPr>
              <a:t>子网掩码是一个网络或一个子网的重要属性。</a:t>
            </a:r>
          </a:p>
          <a:p>
            <a:pPr>
              <a:lnSpc>
                <a:spcPct val="100000"/>
              </a:lnSpc>
            </a:pPr>
            <a:r>
              <a:rPr lang="zh-CN" altLang="en-US" dirty="0"/>
              <a:t>路由器在和相邻路由器交换路由信息时，必须把自己所在网络（或子网）的子网掩码告诉相邻路由器。</a:t>
            </a:r>
          </a:p>
          <a:p>
            <a:pPr>
              <a:lnSpc>
                <a:spcPct val="100000"/>
              </a:lnSpc>
            </a:pPr>
            <a:r>
              <a:rPr lang="zh-CN" altLang="en-US" dirty="0"/>
              <a:t>路由器的路由表中的每一个项目，除了要给出目的网络地址外，还必须同时给出该网络的子网掩码。</a:t>
            </a:r>
          </a:p>
          <a:p>
            <a:pPr>
              <a:lnSpc>
                <a:spcPct val="100000"/>
              </a:lnSpc>
            </a:pPr>
            <a:r>
              <a:rPr lang="zh-CN" altLang="en-US" dirty="0"/>
              <a:t>若一个路由器连接在两个子网上就拥有两个网络地址和两个子网掩码。</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子网划分方法</a:t>
            </a:r>
            <a:endParaRPr lang="zh-CN" altLang="en-US" dirty="0"/>
          </a:p>
        </p:txBody>
      </p:sp>
      <p:sp>
        <p:nvSpPr>
          <p:cNvPr id="3" name="内容占位符 2"/>
          <p:cNvSpPr>
            <a:spLocks noGrp="1"/>
          </p:cNvSpPr>
          <p:nvPr>
            <p:ph idx="1"/>
          </p:nvPr>
        </p:nvSpPr>
        <p:spPr/>
        <p:txBody>
          <a:bodyPr/>
          <a:lstStyle/>
          <a:p>
            <a:r>
              <a:rPr lang="zh-CN" altLang="en-US" sz="2800" dirty="0" smtClean="0"/>
              <a:t>有</a:t>
            </a:r>
            <a:r>
              <a:rPr lang="zh-CN" altLang="en-US" sz="2800" dirty="0" smtClean="0">
                <a:solidFill>
                  <a:srgbClr val="FF0000"/>
                </a:solidFill>
              </a:rPr>
              <a:t>固定长度子网</a:t>
            </a:r>
            <a:r>
              <a:rPr lang="zh-CN" altLang="en-US" sz="2800" dirty="0" smtClean="0"/>
              <a:t>和</a:t>
            </a:r>
            <a:r>
              <a:rPr lang="zh-CN" altLang="en-US" sz="2800" dirty="0" smtClean="0">
                <a:solidFill>
                  <a:srgbClr val="FF0000"/>
                </a:solidFill>
              </a:rPr>
              <a:t>变长子网</a:t>
            </a:r>
            <a:r>
              <a:rPr lang="zh-CN" altLang="en-US" sz="2800" dirty="0" smtClean="0"/>
              <a:t>两种</a:t>
            </a:r>
            <a:r>
              <a:rPr lang="zh-CN" altLang="en-US" sz="2800" dirty="0"/>
              <a:t>子网</a:t>
            </a:r>
            <a:r>
              <a:rPr lang="zh-CN" altLang="en-US" sz="2800" dirty="0" smtClean="0"/>
              <a:t>划分方法。</a:t>
            </a:r>
            <a:endParaRPr lang="en-US" altLang="zh-CN" sz="2800" dirty="0" smtClean="0"/>
          </a:p>
          <a:p>
            <a:r>
              <a:rPr lang="zh-CN" altLang="zh-CN" sz="2800" dirty="0" smtClean="0">
                <a:solidFill>
                  <a:srgbClr val="0000FF"/>
                </a:solidFill>
              </a:rPr>
              <a:t>在</a:t>
            </a:r>
            <a:r>
              <a:rPr lang="zh-CN" altLang="zh-CN" sz="2800" dirty="0">
                <a:solidFill>
                  <a:srgbClr val="0000FF"/>
                </a:solidFill>
              </a:rPr>
              <a:t>采用固定长度子网时，所划分的所有子网的子网掩码都是相同</a:t>
            </a:r>
            <a:r>
              <a:rPr lang="zh-CN" altLang="zh-CN" sz="2800" dirty="0" smtClean="0">
                <a:solidFill>
                  <a:srgbClr val="0000FF"/>
                </a:solidFill>
              </a:rPr>
              <a:t>的</a:t>
            </a:r>
            <a:r>
              <a:rPr lang="zh-CN" altLang="en-US" sz="2800" dirty="0" smtClean="0">
                <a:solidFill>
                  <a:srgbClr val="0000FF"/>
                </a:solidFill>
              </a:rPr>
              <a:t>。</a:t>
            </a:r>
            <a:endParaRPr lang="en-US" altLang="zh-CN" sz="2800" dirty="0" smtClean="0">
              <a:solidFill>
                <a:srgbClr val="0000FF"/>
              </a:solidFill>
            </a:endParaRPr>
          </a:p>
          <a:p>
            <a:r>
              <a:rPr lang="zh-CN" altLang="zh-CN" sz="2800" dirty="0"/>
              <a:t>虽然根据已成为互联网标准协议的</a:t>
            </a:r>
            <a:r>
              <a:rPr lang="en-US" altLang="zh-CN" sz="2800" dirty="0"/>
              <a:t>RFC 950</a:t>
            </a:r>
            <a:r>
              <a:rPr lang="zh-CN" altLang="zh-CN" sz="2800" dirty="0"/>
              <a:t>文档，</a:t>
            </a:r>
            <a:r>
              <a:rPr lang="zh-CN" altLang="zh-CN" sz="2800" dirty="0">
                <a:solidFill>
                  <a:srgbClr val="00B050"/>
                </a:solidFill>
              </a:rPr>
              <a:t>子网号不能为全</a:t>
            </a:r>
            <a:r>
              <a:rPr lang="en-US" altLang="zh-CN" sz="2800" dirty="0">
                <a:solidFill>
                  <a:srgbClr val="00B050"/>
                </a:solidFill>
              </a:rPr>
              <a:t>1</a:t>
            </a:r>
            <a:r>
              <a:rPr lang="zh-CN" altLang="zh-CN" sz="2800" dirty="0">
                <a:solidFill>
                  <a:srgbClr val="00B050"/>
                </a:solidFill>
              </a:rPr>
              <a:t>或全</a:t>
            </a:r>
            <a:r>
              <a:rPr lang="en-US" altLang="zh-CN" sz="2800" dirty="0">
                <a:solidFill>
                  <a:srgbClr val="00B050"/>
                </a:solidFill>
              </a:rPr>
              <a:t>0</a:t>
            </a:r>
            <a:r>
              <a:rPr lang="zh-CN" altLang="zh-CN" sz="2800" dirty="0">
                <a:solidFill>
                  <a:srgbClr val="00B050"/>
                </a:solidFill>
              </a:rPr>
              <a:t>，</a:t>
            </a:r>
            <a:r>
              <a:rPr lang="zh-CN" altLang="zh-CN" sz="2800" dirty="0"/>
              <a:t>但随着无分类域间路由选择</a:t>
            </a:r>
            <a:r>
              <a:rPr lang="en-US" altLang="zh-CN" sz="2800" dirty="0"/>
              <a:t>CIDR</a:t>
            </a:r>
            <a:r>
              <a:rPr lang="zh-CN" altLang="zh-CN" sz="2800" dirty="0"/>
              <a:t>的广泛</a:t>
            </a:r>
            <a:r>
              <a:rPr lang="zh-CN" altLang="zh-CN" sz="2800" dirty="0" smtClean="0"/>
              <a:t>使用</a:t>
            </a:r>
            <a:r>
              <a:rPr lang="zh-CN" altLang="en-US" sz="2800" dirty="0" smtClean="0"/>
              <a:t>，</a:t>
            </a:r>
            <a:r>
              <a:rPr lang="zh-CN" altLang="zh-CN" sz="2800" dirty="0" smtClean="0"/>
              <a:t>现在</a:t>
            </a:r>
            <a:r>
              <a:rPr lang="zh-CN" altLang="zh-CN" sz="2800" dirty="0"/>
              <a:t>全</a:t>
            </a:r>
            <a:r>
              <a:rPr lang="en-US" altLang="zh-CN" sz="2800" dirty="0"/>
              <a:t>1</a:t>
            </a:r>
            <a:r>
              <a:rPr lang="zh-CN" altLang="zh-CN" sz="2800" dirty="0"/>
              <a:t>和全</a:t>
            </a:r>
            <a:r>
              <a:rPr lang="en-US" altLang="zh-CN" sz="2800" dirty="0"/>
              <a:t>0</a:t>
            </a:r>
            <a:r>
              <a:rPr lang="zh-CN" altLang="zh-CN" sz="2800" dirty="0"/>
              <a:t>的子网号也可以使用了，但一定要谨慎使用</a:t>
            </a:r>
            <a:r>
              <a:rPr lang="zh-CN" altLang="zh-CN" sz="2800" dirty="0" smtClean="0"/>
              <a:t>，</a:t>
            </a:r>
            <a:r>
              <a:rPr lang="zh-CN" altLang="en-US" sz="2800" dirty="0" smtClean="0"/>
              <a:t>确认</a:t>
            </a:r>
            <a:r>
              <a:rPr lang="zh-CN" altLang="zh-CN" sz="2800" dirty="0" smtClean="0"/>
              <a:t>你</a:t>
            </a:r>
            <a:r>
              <a:rPr lang="zh-CN" altLang="zh-CN" sz="2800" dirty="0"/>
              <a:t>的路由器所用的路由选择软件是否支持全</a:t>
            </a:r>
            <a:r>
              <a:rPr lang="en-US" altLang="zh-CN" sz="2800" dirty="0"/>
              <a:t>0</a:t>
            </a:r>
            <a:r>
              <a:rPr lang="zh-CN" altLang="zh-CN" sz="2800" dirty="0"/>
              <a:t>或全</a:t>
            </a:r>
            <a:r>
              <a:rPr lang="en-US" altLang="zh-CN" sz="2800" dirty="0"/>
              <a:t>1</a:t>
            </a:r>
            <a:r>
              <a:rPr lang="zh-CN" altLang="zh-CN" sz="2800" dirty="0"/>
              <a:t>的子网号这种较新的用法</a:t>
            </a:r>
            <a:r>
              <a:rPr lang="zh-CN" altLang="zh-CN" sz="2800" dirty="0" smtClean="0"/>
              <a:t>。</a:t>
            </a:r>
            <a:endParaRPr lang="en-US" altLang="zh-CN" sz="2800" dirty="0" smtClean="0"/>
          </a:p>
          <a:p>
            <a:r>
              <a:rPr lang="zh-CN" altLang="zh-CN" sz="2800" dirty="0">
                <a:solidFill>
                  <a:srgbClr val="FF0000"/>
                </a:solidFill>
              </a:rPr>
              <a:t>划分子网增加了灵活性，但却减少了能够连接在网络上的主机总数。</a:t>
            </a:r>
            <a:endParaRPr lang="zh-CN" altLang="en-US" sz="2800" dirty="0">
              <a:solidFill>
                <a:srgbClr val="FF0000"/>
              </a:solidFill>
            </a:endParaRPr>
          </a:p>
        </p:txBody>
      </p:sp>
      <p:sp>
        <p:nvSpPr>
          <p:cNvPr id="4" name="Rectangle 1"/>
          <p:cNvSpPr>
            <a:spLocks noChangeArrowheads="1"/>
          </p:cNvSpPr>
          <p:nvPr/>
        </p:nvSpPr>
        <p:spPr bwMode="auto">
          <a:xfrm>
            <a:off x="416496" y="6209451"/>
            <a:ext cx="94548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Arial Unicode MS"/>
              </a:rPr>
              <a:t>It is useful to preserve and extend the interpretation of these special addresses in subnetted networks. </a:t>
            </a:r>
            <a:endParaRPr kumimoji="0" lang="en-US" altLang="zh-CN" sz="1200" b="0" i="0" u="none" strike="noStrike" cap="none" normalizeH="0" baseline="0" dirty="0" smtClean="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Arial Unicode MS"/>
              </a:rPr>
              <a:t>This means the values of all zeros and all ones in the subnet field should not be assigned to actual (physical) subnets.</a:t>
            </a:r>
            <a:r>
              <a:rPr kumimoji="0" lang="zh-CN" altLang="zh-CN" sz="1000" b="0" i="0" u="none" strike="noStrike" cap="none" normalizeH="0" baseline="0" dirty="0" smtClean="0">
                <a:ln>
                  <a:noFill/>
                </a:ln>
                <a:solidFill>
                  <a:schemeClr val="tx1"/>
                </a:solidFill>
                <a:effectLst/>
              </a:rPr>
              <a:t> </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cxnSp>
        <p:nvCxnSpPr>
          <p:cNvPr id="6" name="直接箭头连接符 5"/>
          <p:cNvCxnSpPr/>
          <p:nvPr/>
        </p:nvCxnSpPr>
        <p:spPr bwMode="auto">
          <a:xfrm>
            <a:off x="3656856" y="3573016"/>
            <a:ext cx="288032" cy="2736304"/>
          </a:xfrm>
          <a:prstGeom prst="straightConnector1">
            <a:avLst/>
          </a:prstGeom>
          <a:solidFill>
            <a:schemeClr val="accent1"/>
          </a:solidFill>
          <a:ln w="57150" cap="flat" cmpd="sng" algn="ctr">
            <a:solidFill>
              <a:srgbClr val="FF0000"/>
            </a:solidFill>
            <a:prstDash val="solid"/>
            <a:round/>
            <a:headEnd type="none" w="med" len="med"/>
            <a:tailEnd type="triangle"/>
          </a:ln>
        </p:spPr>
      </p:cxn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704527" y="764704"/>
          <a:ext cx="8856985" cy="5112562"/>
        </p:xfrm>
        <a:graphic>
          <a:graphicData uri="http://schemas.openxmlformats.org/drawingml/2006/table">
            <a:tbl>
              <a:tblPr>
                <a:tableStyleId>{5C22544A-7EE6-4342-B048-85BDC9FD1C3A}</a:tableStyleId>
              </a:tblPr>
              <a:tblGrid>
                <a:gridCol w="1944216">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2448273">
                  <a:extLst>
                    <a:ext uri="{9D8B030D-6E8A-4147-A177-3AD203B41FA5}">
                      <a16:colId xmlns:a16="http://schemas.microsoft.com/office/drawing/2014/main" val="20003"/>
                    </a:ext>
                  </a:extLst>
                </a:gridCol>
              </a:tblGrid>
              <a:tr h="365183">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子网号的位数</a:t>
                      </a: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子网掩码</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子网数</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1" dirty="0">
                          <a:solidFill>
                            <a:schemeClr val="tx1"/>
                          </a:solidFill>
                          <a:effectLst/>
                          <a:latin typeface="+mn-lt"/>
                          <a:ea typeface="黑体" panose="02010609060101010101" pitchFamily="2" charset="-122"/>
                        </a:rPr>
                        <a:t>每个子网的主机数</a:t>
                      </a: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255.255.192.0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16382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3</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dirty="0">
                          <a:solidFill>
                            <a:schemeClr val="tx1"/>
                          </a:solidFill>
                          <a:effectLst/>
                          <a:latin typeface="+mn-lt"/>
                          <a:ea typeface="黑体" panose="02010609060101010101" pitchFamily="2" charset="-122"/>
                        </a:rPr>
                        <a:t>255.255.224.0</a:t>
                      </a:r>
                      <a:endParaRPr lang="zh-CN" sz="2200" b="1" dirty="0">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8190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4</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255.255.240.0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4094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5</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255.255.248.0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30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2046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255.255.252.0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1022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7</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255.255.254.0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126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510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8</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9</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255.255.255.128</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510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126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10</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255.255.255.192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1022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11</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255.255.255.224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2046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30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12</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255.255.255.240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4094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14</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13</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255.255.255.248</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8190</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6</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365183">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14</a:t>
                      </a:r>
                      <a:endParaRPr lang="zh-CN" sz="2200" b="1">
                        <a:solidFill>
                          <a:schemeClr val="tx1"/>
                        </a:solidFill>
                        <a:effectLst/>
                        <a:latin typeface="+mn-lt"/>
                        <a:ea typeface="黑体" panose="02010609060101010101" pitchFamily="2" charset="-122"/>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2200" b="1">
                          <a:solidFill>
                            <a:schemeClr val="tx1"/>
                          </a:solidFill>
                          <a:effectLst/>
                          <a:latin typeface="+mn-lt"/>
                          <a:ea typeface="黑体" panose="02010609060101010101" pitchFamily="2" charset="-122"/>
                        </a:rPr>
                        <a:t>255.255.255.252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a:solidFill>
                            <a:schemeClr val="tx1"/>
                          </a:solidFill>
                          <a:effectLst/>
                          <a:latin typeface="+mn-lt"/>
                          <a:ea typeface="黑体" panose="02010609060101010101" pitchFamily="2" charset="-122"/>
                        </a:rPr>
                        <a:t>16382</a:t>
                      </a:r>
                      <a:endParaRPr lang="zh-CN" sz="2200" b="1">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1" dirty="0">
                          <a:solidFill>
                            <a:schemeClr val="tx1"/>
                          </a:solidFill>
                          <a:effectLst/>
                          <a:latin typeface="+mn-lt"/>
                          <a:ea typeface="黑体" panose="02010609060101010101" pitchFamily="2" charset="-122"/>
                        </a:rPr>
                        <a:t>2</a:t>
                      </a:r>
                      <a:endParaRPr lang="zh-CN" sz="2200" b="1" dirty="0">
                        <a:solidFill>
                          <a:schemeClr val="tx1"/>
                        </a:solidFill>
                        <a:effectLst/>
                        <a:latin typeface="+mn-lt"/>
                        <a:ea typeface="黑体" panose="02010609060101010101" pitchFamily="2" charset="-122"/>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bl>
          </a:graphicData>
        </a:graphic>
      </p:graphicFrame>
      <p:sp>
        <p:nvSpPr>
          <p:cNvPr id="5" name="矩形 4"/>
          <p:cNvSpPr/>
          <p:nvPr/>
        </p:nvSpPr>
        <p:spPr>
          <a:xfrm>
            <a:off x="1280592" y="303039"/>
            <a:ext cx="7632848"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B </a:t>
            </a:r>
            <a:r>
              <a:rPr lang="zh-CN" altLang="zh-CN" sz="2400" b="1" dirty="0" smtClean="0">
                <a:latin typeface="+mn-lt"/>
                <a:ea typeface="黑体" panose="02010609060101010101" pitchFamily="2" charset="-122"/>
              </a:rPr>
              <a:t>类</a:t>
            </a:r>
            <a:r>
              <a:rPr lang="zh-CN" altLang="zh-CN" sz="2400" b="1" dirty="0">
                <a:latin typeface="+mn-lt"/>
                <a:ea typeface="黑体" panose="02010609060101010101" pitchFamily="2" charset="-122"/>
              </a:rPr>
              <a:t>地址的子网划分选择（使用固定长度子网）</a:t>
            </a:r>
            <a:endParaRPr lang="zh-CN" altLang="en-US" sz="2400" b="1" dirty="0">
              <a:latin typeface="+mn-lt"/>
              <a:ea typeface="黑体" panose="02010609060101010101" pitchFamily="2" charset="-122"/>
            </a:endParaRPr>
          </a:p>
        </p:txBody>
      </p:sp>
      <p:sp>
        <p:nvSpPr>
          <p:cNvPr id="6" name="矩形 5"/>
          <p:cNvSpPr/>
          <p:nvPr/>
        </p:nvSpPr>
        <p:spPr>
          <a:xfrm>
            <a:off x="704528" y="5949280"/>
            <a:ext cx="8841432" cy="400110"/>
          </a:xfrm>
          <a:prstGeom prst="rect">
            <a:avLst/>
          </a:prstGeom>
          <a:solidFill>
            <a:srgbClr val="FFFF66"/>
          </a:solidFill>
          <a:ln>
            <a:solidFill>
              <a:srgbClr val="000066"/>
            </a:solidFill>
          </a:ln>
        </p:spPr>
        <p:txBody>
          <a:bodyPr wrap="square">
            <a:spAutoFit/>
          </a:bodyPr>
          <a:lstStyle/>
          <a:p>
            <a:pPr algn="ctr"/>
            <a:r>
              <a:rPr lang="zh-CN" altLang="zh-CN" sz="2000" b="1" dirty="0">
                <a:solidFill>
                  <a:srgbClr val="000099"/>
                </a:solidFill>
                <a:latin typeface="+mn-lt"/>
                <a:ea typeface="黑体" panose="02010609060101010101" pitchFamily="2" charset="-122"/>
              </a:rPr>
              <a:t>表中的“子网号的位数”中没有</a:t>
            </a:r>
            <a:r>
              <a:rPr lang="en-US" altLang="zh-CN" sz="2000" b="1" dirty="0">
                <a:solidFill>
                  <a:srgbClr val="000099"/>
                </a:solidFill>
                <a:latin typeface="+mn-lt"/>
                <a:ea typeface="黑体" panose="02010609060101010101" pitchFamily="2" charset="-122"/>
              </a:rPr>
              <a:t>0, 1, 15</a:t>
            </a:r>
            <a:r>
              <a:rPr lang="zh-CN" altLang="zh-CN" sz="2000" b="1" dirty="0">
                <a:solidFill>
                  <a:srgbClr val="000099"/>
                </a:solidFill>
                <a:latin typeface="+mn-lt"/>
                <a:ea typeface="黑体" panose="02010609060101010101" pitchFamily="2" charset="-122"/>
              </a:rPr>
              <a:t>和</a:t>
            </a:r>
            <a:r>
              <a:rPr lang="en-US" altLang="zh-CN" sz="2000" b="1" dirty="0">
                <a:solidFill>
                  <a:srgbClr val="000099"/>
                </a:solidFill>
                <a:latin typeface="+mn-lt"/>
                <a:ea typeface="黑体" panose="02010609060101010101" pitchFamily="2" charset="-122"/>
              </a:rPr>
              <a:t>16</a:t>
            </a:r>
            <a:r>
              <a:rPr lang="zh-CN" altLang="zh-CN" sz="2000" b="1" dirty="0">
                <a:solidFill>
                  <a:srgbClr val="000099"/>
                </a:solidFill>
                <a:latin typeface="+mn-lt"/>
                <a:ea typeface="黑体" panose="02010609060101010101" pitchFamily="2" charset="-122"/>
              </a:rPr>
              <a:t>这四种情况，因为这没有意义。</a:t>
            </a:r>
            <a:endParaRPr lang="zh-CN" altLang="en-US" sz="2000" b="1" dirty="0">
              <a:solidFill>
                <a:srgbClr val="000099"/>
              </a:solidFill>
              <a:latin typeface="+mn-lt"/>
              <a:ea typeface="黑体" panose="02010609060101010101" pitchFamily="2" charset="-122"/>
            </a:endParaRPr>
          </a:p>
        </p:txBody>
      </p:sp>
      <p:sp>
        <p:nvSpPr>
          <p:cNvPr id="2" name="五角星 1"/>
          <p:cNvSpPr/>
          <p:nvPr/>
        </p:nvSpPr>
        <p:spPr bwMode="auto">
          <a:xfrm>
            <a:off x="8697416" y="5229200"/>
            <a:ext cx="1064568" cy="1440160"/>
          </a:xfrm>
          <a:prstGeom prst="star5">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93" name="Freeform 57"/>
          <p:cNvSpPr/>
          <p:nvPr/>
        </p:nvSpPr>
        <p:spPr bwMode="auto">
          <a:xfrm>
            <a:off x="6610880" y="2132014"/>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66FF66"/>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7179" name="Rectangle 43"/>
          <p:cNvSpPr>
            <a:spLocks noChangeArrowheads="1"/>
          </p:cNvSpPr>
          <p:nvPr/>
        </p:nvSpPr>
        <p:spPr bwMode="auto">
          <a:xfrm>
            <a:off x="3821377" y="3798889"/>
            <a:ext cx="3159258" cy="344487"/>
          </a:xfrm>
          <a:prstGeom prst="rect">
            <a:avLst/>
          </a:prstGeom>
          <a:solidFill>
            <a:srgbClr val="FF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85" name="Text Box 49"/>
          <p:cNvSpPr txBox="1">
            <a:spLocks noChangeArrowheads="1"/>
          </p:cNvSpPr>
          <p:nvPr/>
        </p:nvSpPr>
        <p:spPr bwMode="auto">
          <a:xfrm>
            <a:off x="4347633" y="3810000"/>
            <a:ext cx="38651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r>
              <a:rPr kumimoji="1" lang="en-US" altLang="zh-CN" sz="1600" b="1" dirty="0">
                <a:solidFill>
                  <a:srgbClr val="0000CC"/>
                </a:solidFill>
                <a:latin typeface="+mn-lt"/>
                <a:ea typeface="黑体" panose="02010609060101010101" pitchFamily="2" charset="-122"/>
              </a:rPr>
              <a:t> 0 1 0 0 0 0 0 0 </a:t>
            </a:r>
            <a:endParaRPr kumimoji="1" lang="en-US" altLang="zh-CN" b="1" dirty="0">
              <a:solidFill>
                <a:srgbClr val="0000CC"/>
              </a:solidFill>
              <a:latin typeface="+mn-lt"/>
              <a:ea typeface="黑体" panose="02010609060101010101" pitchFamily="2" charset="-122"/>
            </a:endParaRPr>
          </a:p>
        </p:txBody>
      </p:sp>
      <p:sp>
        <p:nvSpPr>
          <p:cNvPr id="987172" name="Rectangle 36"/>
          <p:cNvSpPr>
            <a:spLocks noChangeArrowheads="1"/>
          </p:cNvSpPr>
          <p:nvPr/>
        </p:nvSpPr>
        <p:spPr bwMode="auto">
          <a:xfrm>
            <a:off x="3812779" y="3084513"/>
            <a:ext cx="3109383" cy="342900"/>
          </a:xfrm>
          <a:prstGeom prst="rect">
            <a:avLst/>
          </a:prstGeom>
          <a:solidFill>
            <a:srgbClr val="FF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7" name="Rectangle 41"/>
          <p:cNvSpPr>
            <a:spLocks noChangeArrowheads="1"/>
          </p:cNvSpPr>
          <p:nvPr/>
        </p:nvSpPr>
        <p:spPr bwMode="auto">
          <a:xfrm>
            <a:off x="3786982" y="3068639"/>
            <a:ext cx="434093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CC"/>
                </a:solidFill>
                <a:latin typeface="+mn-lt"/>
                <a:ea typeface="黑体" panose="02010609060101010101" pitchFamily="2" charset="-122"/>
              </a:rPr>
              <a:t>1 1 1 1 1 1 1 1 1 1 1 1 1 1 1 1</a:t>
            </a:r>
            <a:r>
              <a:rPr kumimoji="1" lang="en-US" altLang="zh-CN" sz="1800" b="1" dirty="0">
                <a:solidFill>
                  <a:srgbClr val="0000CC"/>
                </a:solidFill>
                <a:latin typeface="+mn-lt"/>
                <a:ea typeface="黑体" panose="02010609060101010101" pitchFamily="2" charset="-122"/>
              </a:rPr>
              <a:t> </a:t>
            </a:r>
            <a:r>
              <a:rPr kumimoji="1" lang="en-US" altLang="zh-CN" sz="1600" b="1" dirty="0" smtClean="0">
                <a:solidFill>
                  <a:srgbClr val="0000CC"/>
                </a:solidFill>
                <a:latin typeface="+mn-lt"/>
                <a:ea typeface="黑体" panose="02010609060101010101" pitchFamily="2" charset="-122"/>
              </a:rPr>
              <a:t>1 </a:t>
            </a:r>
            <a:r>
              <a:rPr kumimoji="1" lang="en-US" altLang="zh-CN" sz="1600" b="1" dirty="0">
                <a:solidFill>
                  <a:srgbClr val="0000CC"/>
                </a:solidFill>
                <a:latin typeface="+mn-lt"/>
                <a:ea typeface="黑体" panose="02010609060101010101" pitchFamily="2" charset="-122"/>
              </a:rPr>
              <a:t>1 0 0 0 0 0 0</a:t>
            </a:r>
          </a:p>
        </p:txBody>
      </p:sp>
      <p:sp>
        <p:nvSpPr>
          <p:cNvPr id="987138" name="Rectangle 2"/>
          <p:cNvSpPr>
            <a:spLocks noGrp="1" noChangeArrowheads="1"/>
          </p:cNvSpPr>
          <p:nvPr>
            <p:ph type="title" idx="4294967295"/>
          </p:nvPr>
        </p:nvSpPr>
        <p:spPr>
          <a:xfrm>
            <a:off x="360040" y="116632"/>
            <a:ext cx="9417496" cy="1055688"/>
          </a:xfrm>
          <a:solidFill>
            <a:srgbClr val="FFFFCC"/>
          </a:solidFill>
          <a:ln>
            <a:solidFill>
              <a:srgbClr val="333399"/>
            </a:solidFill>
            <a:miter lim="800000"/>
          </a:ln>
          <a:effectLst>
            <a:outerShdw dist="35921" dir="2700000" algn="ctr" rotWithShape="0">
              <a:schemeClr val="bg2"/>
            </a:outerShdw>
          </a:effectLst>
        </p:spPr>
        <p:txBody>
          <a:bodyPr/>
          <a:lstStyle/>
          <a:p>
            <a:pPr algn="ctr"/>
            <a:r>
              <a:rPr lang="en-US" altLang="zh-CN" sz="3200" dirty="0">
                <a:solidFill>
                  <a:srgbClr val="0000CC"/>
                </a:solidFill>
              </a:rPr>
              <a:t>【</a:t>
            </a:r>
            <a:r>
              <a:rPr lang="zh-CN" altLang="en-US" sz="3200" dirty="0">
                <a:solidFill>
                  <a:srgbClr val="0000CC"/>
                </a:solidFill>
              </a:rPr>
              <a:t>例</a:t>
            </a:r>
            <a:r>
              <a:rPr lang="en-US" altLang="zh-CN" sz="3200" dirty="0">
                <a:solidFill>
                  <a:srgbClr val="0000CC"/>
                </a:solidFill>
              </a:rPr>
              <a:t>4-2】</a:t>
            </a:r>
            <a:r>
              <a:rPr lang="zh-CN" altLang="en-US" sz="3200" dirty="0">
                <a:solidFill>
                  <a:srgbClr val="0000CC"/>
                </a:solidFill>
              </a:rPr>
              <a:t>已知 </a:t>
            </a:r>
            <a:r>
              <a:rPr lang="en-US" altLang="zh-CN" sz="3200" dirty="0">
                <a:solidFill>
                  <a:srgbClr val="0000CC"/>
                </a:solidFill>
              </a:rPr>
              <a:t>IP </a:t>
            </a:r>
            <a:r>
              <a:rPr lang="zh-CN" altLang="en-US" sz="3200" dirty="0">
                <a:solidFill>
                  <a:srgbClr val="0000CC"/>
                </a:solidFill>
              </a:rPr>
              <a:t>地址是 </a:t>
            </a:r>
            <a:r>
              <a:rPr lang="en-US" altLang="zh-CN" sz="3200" dirty="0">
                <a:solidFill>
                  <a:srgbClr val="0000CC"/>
                </a:solidFill>
              </a:rPr>
              <a:t>141.14.72.24</a:t>
            </a:r>
            <a:r>
              <a:rPr lang="zh-CN" altLang="en-US" sz="3200" dirty="0">
                <a:solidFill>
                  <a:srgbClr val="0000CC"/>
                </a:solidFill>
              </a:rPr>
              <a:t>，子网</a:t>
            </a:r>
            <a:r>
              <a:rPr lang="zh-CN" altLang="en-US" sz="3200" dirty="0" smtClean="0">
                <a:solidFill>
                  <a:srgbClr val="0000CC"/>
                </a:solidFill>
              </a:rPr>
              <a:t>掩码是 </a:t>
            </a:r>
            <a:r>
              <a:rPr lang="en-US" altLang="zh-CN" sz="3200" dirty="0">
                <a:solidFill>
                  <a:srgbClr val="0000CC"/>
                </a:solidFill>
              </a:rPr>
              <a:t>255.255.192.0</a:t>
            </a:r>
            <a:r>
              <a:rPr lang="zh-CN" altLang="en-US" sz="3200" dirty="0">
                <a:solidFill>
                  <a:srgbClr val="0000CC"/>
                </a:solidFill>
              </a:rPr>
              <a:t>。试求网络地址。 </a:t>
            </a:r>
          </a:p>
        </p:txBody>
      </p:sp>
      <p:sp>
        <p:nvSpPr>
          <p:cNvPr id="987169" name="Rectangle 33"/>
          <p:cNvSpPr>
            <a:spLocks noChangeArrowheads="1"/>
          </p:cNvSpPr>
          <p:nvPr/>
        </p:nvSpPr>
        <p:spPr bwMode="auto">
          <a:xfrm>
            <a:off x="3805899" y="1785938"/>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0" name="Rectangle 34"/>
          <p:cNvSpPr>
            <a:spLocks noChangeArrowheads="1"/>
          </p:cNvSpPr>
          <p:nvPr/>
        </p:nvSpPr>
        <p:spPr bwMode="auto">
          <a:xfrm>
            <a:off x="344488" y="1795464"/>
            <a:ext cx="319542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dirty="0">
                <a:latin typeface="+mn-lt"/>
                <a:ea typeface="黑体" panose="02010609060101010101" pitchFamily="2" charset="-122"/>
              </a:rPr>
              <a:t>(a) </a:t>
            </a:r>
            <a:r>
              <a:rPr kumimoji="1" lang="zh-CN" altLang="en-US" b="1" dirty="0">
                <a:latin typeface="+mn-lt"/>
                <a:ea typeface="黑体" panose="02010609060101010101" pitchFamily="2" charset="-122"/>
              </a:rPr>
              <a:t>点分十进制表示的 </a:t>
            </a:r>
            <a:r>
              <a:rPr kumimoji="1" lang="en-US" altLang="zh-CN" b="1" dirty="0">
                <a:latin typeface="+mn-lt"/>
                <a:ea typeface="黑体" panose="02010609060101010101" pitchFamily="2" charset="-122"/>
              </a:rPr>
              <a:t>IP </a:t>
            </a:r>
            <a:r>
              <a:rPr kumimoji="1" lang="zh-CN" altLang="en-US" b="1" dirty="0">
                <a:latin typeface="+mn-lt"/>
                <a:ea typeface="黑体" panose="02010609060101010101" pitchFamily="2" charset="-122"/>
              </a:rPr>
              <a:t>地址</a:t>
            </a:r>
          </a:p>
        </p:txBody>
      </p:sp>
      <p:sp>
        <p:nvSpPr>
          <p:cNvPr id="987171" name="Rectangle 35"/>
          <p:cNvSpPr>
            <a:spLocks noChangeArrowheads="1"/>
          </p:cNvSpPr>
          <p:nvPr/>
        </p:nvSpPr>
        <p:spPr bwMode="auto">
          <a:xfrm>
            <a:off x="3805899" y="4508501"/>
            <a:ext cx="5565246" cy="3603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3" name="Rectangle 37"/>
          <p:cNvSpPr>
            <a:spLocks noChangeArrowheads="1"/>
          </p:cNvSpPr>
          <p:nvPr/>
        </p:nvSpPr>
        <p:spPr bwMode="auto">
          <a:xfrm>
            <a:off x="344489" y="3068639"/>
            <a:ext cx="323005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(c) </a:t>
            </a:r>
            <a:r>
              <a:rPr kumimoji="1" lang="zh-CN" altLang="en-US" b="1">
                <a:latin typeface="+mn-lt"/>
                <a:ea typeface="黑体" panose="02010609060101010101" pitchFamily="2" charset="-122"/>
              </a:rPr>
              <a:t>子网掩码是 </a:t>
            </a:r>
            <a:r>
              <a:rPr kumimoji="1" lang="en-US" altLang="zh-CN" b="1">
                <a:latin typeface="+mn-lt"/>
                <a:ea typeface="黑体" panose="02010609060101010101" pitchFamily="2" charset="-122"/>
              </a:rPr>
              <a:t>255.255.192.0</a:t>
            </a:r>
          </a:p>
        </p:txBody>
      </p:sp>
      <p:sp>
        <p:nvSpPr>
          <p:cNvPr id="987174" name="Line 38"/>
          <p:cNvSpPr>
            <a:spLocks noChangeShapeType="1"/>
          </p:cNvSpPr>
          <p:nvPr/>
        </p:nvSpPr>
        <p:spPr bwMode="auto">
          <a:xfrm>
            <a:off x="6555846" y="3081339"/>
            <a:ext cx="0" cy="3524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5" name="Line 39"/>
          <p:cNvSpPr>
            <a:spLocks noChangeShapeType="1"/>
          </p:cNvSpPr>
          <p:nvPr/>
        </p:nvSpPr>
        <p:spPr bwMode="auto">
          <a:xfrm>
            <a:off x="7964356" y="3071814"/>
            <a:ext cx="0" cy="35718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6" name="Rectangle 40"/>
          <p:cNvSpPr>
            <a:spLocks noChangeArrowheads="1"/>
          </p:cNvSpPr>
          <p:nvPr/>
        </p:nvSpPr>
        <p:spPr bwMode="auto">
          <a:xfrm>
            <a:off x="3805899" y="3074988"/>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78" name="Rectangle 42"/>
          <p:cNvSpPr>
            <a:spLocks noChangeArrowheads="1"/>
          </p:cNvSpPr>
          <p:nvPr/>
        </p:nvSpPr>
        <p:spPr bwMode="auto">
          <a:xfrm>
            <a:off x="7936840" y="3098801"/>
            <a:ext cx="1497206"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CC"/>
                </a:solidFill>
                <a:latin typeface="+mn-lt"/>
                <a:ea typeface="黑体" panose="02010609060101010101" pitchFamily="2" charset="-122"/>
              </a:rPr>
              <a:t>0 0 0 0 0 0 0 0</a:t>
            </a:r>
          </a:p>
        </p:txBody>
      </p:sp>
      <p:sp>
        <p:nvSpPr>
          <p:cNvPr id="987180" name="Rectangle 44"/>
          <p:cNvSpPr>
            <a:spLocks noChangeArrowheads="1"/>
          </p:cNvSpPr>
          <p:nvPr/>
        </p:nvSpPr>
        <p:spPr bwMode="auto">
          <a:xfrm>
            <a:off x="3816218" y="3789363"/>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81" name="Text Box 45"/>
          <p:cNvSpPr txBox="1">
            <a:spLocks noChangeArrowheads="1"/>
          </p:cNvSpPr>
          <p:nvPr/>
        </p:nvSpPr>
        <p:spPr bwMode="auto">
          <a:xfrm>
            <a:off x="4347633" y="1795463"/>
            <a:ext cx="26853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p>
        </p:txBody>
      </p:sp>
      <p:sp>
        <p:nvSpPr>
          <p:cNvPr id="987182" name="Text Box 46"/>
          <p:cNvSpPr txBox="1">
            <a:spLocks noChangeArrowheads="1"/>
          </p:cNvSpPr>
          <p:nvPr/>
        </p:nvSpPr>
        <p:spPr bwMode="auto">
          <a:xfrm>
            <a:off x="7001272" y="1795463"/>
            <a:ext cx="2108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 72          .          24</a:t>
            </a:r>
          </a:p>
        </p:txBody>
      </p:sp>
      <p:sp>
        <p:nvSpPr>
          <p:cNvPr id="987183" name="Text Box 47"/>
          <p:cNvSpPr txBox="1">
            <a:spLocks noChangeArrowheads="1"/>
          </p:cNvSpPr>
          <p:nvPr/>
        </p:nvSpPr>
        <p:spPr bwMode="auto">
          <a:xfrm>
            <a:off x="4347633" y="4529138"/>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p>
        </p:txBody>
      </p:sp>
      <p:sp>
        <p:nvSpPr>
          <p:cNvPr id="987184" name="Text Box 48"/>
          <p:cNvSpPr txBox="1">
            <a:spLocks noChangeArrowheads="1"/>
          </p:cNvSpPr>
          <p:nvPr/>
        </p:nvSpPr>
        <p:spPr bwMode="auto">
          <a:xfrm>
            <a:off x="7059745" y="4529138"/>
            <a:ext cx="20441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64          .            0</a:t>
            </a:r>
          </a:p>
        </p:txBody>
      </p:sp>
      <p:sp>
        <p:nvSpPr>
          <p:cNvPr id="987186" name="Text Box 50"/>
          <p:cNvSpPr txBox="1">
            <a:spLocks noChangeArrowheads="1"/>
          </p:cNvSpPr>
          <p:nvPr/>
        </p:nvSpPr>
        <p:spPr bwMode="auto">
          <a:xfrm>
            <a:off x="7883525" y="3810000"/>
            <a:ext cx="11464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smtClean="0">
                <a:solidFill>
                  <a:srgbClr val="0000CC"/>
                </a:solidFill>
                <a:latin typeface="+mn-lt"/>
                <a:ea typeface="黑体" panose="02010609060101010101" pitchFamily="2" charset="-122"/>
              </a:rPr>
              <a:t> .           </a:t>
            </a:r>
            <a:r>
              <a:rPr kumimoji="1" lang="en-US" altLang="zh-CN" b="1" dirty="0">
                <a:solidFill>
                  <a:srgbClr val="0000CC"/>
                </a:solidFill>
                <a:latin typeface="+mn-lt"/>
                <a:ea typeface="黑体" panose="02010609060101010101" pitchFamily="2" charset="-122"/>
              </a:rPr>
              <a:t>0</a:t>
            </a:r>
          </a:p>
        </p:txBody>
      </p:sp>
      <p:sp>
        <p:nvSpPr>
          <p:cNvPr id="987187" name="Line 51"/>
          <p:cNvSpPr>
            <a:spLocks noChangeShapeType="1"/>
          </p:cNvSpPr>
          <p:nvPr/>
        </p:nvSpPr>
        <p:spPr bwMode="auto">
          <a:xfrm>
            <a:off x="5205810" y="3071814"/>
            <a:ext cx="0" cy="3524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88" name="Rectangle 52"/>
          <p:cNvSpPr>
            <a:spLocks noChangeArrowheads="1"/>
          </p:cNvSpPr>
          <p:nvPr/>
        </p:nvSpPr>
        <p:spPr bwMode="auto">
          <a:xfrm>
            <a:off x="6531769" y="2433639"/>
            <a:ext cx="1554914"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smtClean="0">
                <a:solidFill>
                  <a:srgbClr val="0000CC"/>
                </a:solidFill>
                <a:latin typeface="+mn-lt"/>
                <a:ea typeface="黑体" panose="02010609060101010101" pitchFamily="2" charset="-122"/>
              </a:rPr>
              <a:t> 0 </a:t>
            </a:r>
            <a:r>
              <a:rPr kumimoji="1" lang="en-US" altLang="zh-CN" sz="1600" b="1" dirty="0">
                <a:solidFill>
                  <a:srgbClr val="0000CC"/>
                </a:solidFill>
                <a:latin typeface="+mn-lt"/>
                <a:ea typeface="黑体" panose="02010609060101010101" pitchFamily="2" charset="-122"/>
              </a:rPr>
              <a:t>1 0 0 1 0 0 </a:t>
            </a:r>
            <a:r>
              <a:rPr kumimoji="1" lang="en-US" altLang="zh-CN" sz="1600" b="1" dirty="0" smtClean="0">
                <a:solidFill>
                  <a:srgbClr val="0000CC"/>
                </a:solidFill>
                <a:latin typeface="+mn-lt"/>
                <a:ea typeface="黑体" panose="02010609060101010101" pitchFamily="2" charset="-122"/>
              </a:rPr>
              <a:t>0</a:t>
            </a:r>
            <a:endParaRPr kumimoji="1" lang="en-US" altLang="zh-CN" sz="1600" b="1" dirty="0">
              <a:solidFill>
                <a:srgbClr val="0000CC"/>
              </a:solidFill>
              <a:latin typeface="+mn-lt"/>
              <a:ea typeface="黑体" panose="02010609060101010101" pitchFamily="2" charset="-122"/>
            </a:endParaRPr>
          </a:p>
        </p:txBody>
      </p:sp>
      <p:sp>
        <p:nvSpPr>
          <p:cNvPr id="987189" name="Rectangle 53"/>
          <p:cNvSpPr>
            <a:spLocks noChangeArrowheads="1"/>
          </p:cNvSpPr>
          <p:nvPr/>
        </p:nvSpPr>
        <p:spPr bwMode="auto">
          <a:xfrm>
            <a:off x="3802460" y="2419351"/>
            <a:ext cx="5565246" cy="360363"/>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90" name="Text Box 54"/>
          <p:cNvSpPr txBox="1">
            <a:spLocks noChangeArrowheads="1"/>
          </p:cNvSpPr>
          <p:nvPr/>
        </p:nvSpPr>
        <p:spPr bwMode="auto">
          <a:xfrm>
            <a:off x="4347633" y="2430463"/>
            <a:ext cx="24288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a:t>
            </a:r>
            <a:endParaRPr kumimoji="1" lang="en-US" altLang="zh-CN" b="1" dirty="0">
              <a:solidFill>
                <a:srgbClr val="0000CC"/>
              </a:solidFill>
              <a:latin typeface="+mn-lt"/>
              <a:ea typeface="黑体" panose="02010609060101010101" pitchFamily="2" charset="-122"/>
            </a:endParaRPr>
          </a:p>
        </p:txBody>
      </p:sp>
      <p:sp>
        <p:nvSpPr>
          <p:cNvPr id="987191" name="Text Box 55"/>
          <p:cNvSpPr txBox="1">
            <a:spLocks noChangeArrowheads="1"/>
          </p:cNvSpPr>
          <p:nvPr/>
        </p:nvSpPr>
        <p:spPr bwMode="auto">
          <a:xfrm>
            <a:off x="7859448" y="2430463"/>
            <a:ext cx="12105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smtClean="0">
                <a:solidFill>
                  <a:srgbClr val="0000CC"/>
                </a:solidFill>
                <a:latin typeface="+mn-lt"/>
                <a:ea typeface="黑体" panose="02010609060101010101" pitchFamily="2" charset="-122"/>
              </a:rPr>
              <a:t> .          </a:t>
            </a:r>
            <a:r>
              <a:rPr kumimoji="1" lang="en-US" altLang="zh-CN" b="1" dirty="0">
                <a:solidFill>
                  <a:srgbClr val="0000CC"/>
                </a:solidFill>
                <a:latin typeface="+mn-lt"/>
                <a:ea typeface="黑体" panose="02010609060101010101" pitchFamily="2" charset="-122"/>
              </a:rPr>
              <a:t>24</a:t>
            </a:r>
          </a:p>
        </p:txBody>
      </p:sp>
      <p:sp>
        <p:nvSpPr>
          <p:cNvPr id="987192" name="Rectangle 56"/>
          <p:cNvSpPr>
            <a:spLocks noChangeArrowheads="1"/>
          </p:cNvSpPr>
          <p:nvPr/>
        </p:nvSpPr>
        <p:spPr bwMode="auto">
          <a:xfrm>
            <a:off x="6922162" y="1795463"/>
            <a:ext cx="701675" cy="360362"/>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7194" name="Rectangle 58"/>
          <p:cNvSpPr>
            <a:spLocks noChangeArrowheads="1"/>
          </p:cNvSpPr>
          <p:nvPr/>
        </p:nvSpPr>
        <p:spPr bwMode="auto">
          <a:xfrm>
            <a:off x="344489" y="2419351"/>
            <a:ext cx="340061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(b) IP </a:t>
            </a:r>
            <a:r>
              <a:rPr kumimoji="1" lang="zh-CN" altLang="en-US" b="1">
                <a:latin typeface="+mn-lt"/>
                <a:ea typeface="黑体" panose="02010609060101010101" pitchFamily="2" charset="-122"/>
              </a:rPr>
              <a:t>地址的第 </a:t>
            </a:r>
            <a:r>
              <a:rPr kumimoji="1" lang="en-US" altLang="zh-CN" b="1">
                <a:latin typeface="+mn-lt"/>
                <a:ea typeface="黑体" panose="02010609060101010101" pitchFamily="2" charset="-122"/>
              </a:rPr>
              <a:t>3 </a:t>
            </a:r>
            <a:r>
              <a:rPr kumimoji="1" lang="zh-CN" altLang="en-US" b="1">
                <a:latin typeface="+mn-lt"/>
                <a:ea typeface="黑体" panose="02010609060101010101" pitchFamily="2" charset="-122"/>
              </a:rPr>
              <a:t>字节是二进制</a:t>
            </a:r>
          </a:p>
        </p:txBody>
      </p:sp>
      <p:sp>
        <p:nvSpPr>
          <p:cNvPr id="987195" name="Rectangle 59"/>
          <p:cNvSpPr>
            <a:spLocks noChangeArrowheads="1"/>
          </p:cNvSpPr>
          <p:nvPr/>
        </p:nvSpPr>
        <p:spPr bwMode="auto">
          <a:xfrm>
            <a:off x="344488" y="3787776"/>
            <a:ext cx="337656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(d) IP </a:t>
            </a:r>
            <a:r>
              <a:rPr kumimoji="1" lang="zh-CN" altLang="en-US" b="1">
                <a:latin typeface="+mn-lt"/>
                <a:ea typeface="黑体" panose="02010609060101010101" pitchFamily="2" charset="-122"/>
              </a:rPr>
              <a:t>地址与子网掩码逐位相与</a:t>
            </a:r>
          </a:p>
        </p:txBody>
      </p:sp>
      <p:sp>
        <p:nvSpPr>
          <p:cNvPr id="987196" name="Rectangle 60"/>
          <p:cNvSpPr>
            <a:spLocks noChangeArrowheads="1"/>
          </p:cNvSpPr>
          <p:nvPr/>
        </p:nvSpPr>
        <p:spPr bwMode="auto">
          <a:xfrm>
            <a:off x="344489" y="4532314"/>
            <a:ext cx="355065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(e) </a:t>
            </a:r>
            <a:r>
              <a:rPr kumimoji="1" lang="zh-CN" altLang="en-US" b="1">
                <a:latin typeface="+mn-lt"/>
                <a:ea typeface="黑体" panose="02010609060101010101" pitchFamily="2" charset="-122"/>
              </a:rPr>
              <a:t>网络地址（点分十进制表示）</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7" name="Rectangle 3"/>
          <p:cNvSpPr>
            <a:spLocks noChangeArrowheads="1"/>
          </p:cNvSpPr>
          <p:nvPr/>
        </p:nvSpPr>
        <p:spPr bwMode="auto">
          <a:xfrm>
            <a:off x="3821377" y="3798889"/>
            <a:ext cx="3269325" cy="344487"/>
          </a:xfrm>
          <a:prstGeom prst="rect">
            <a:avLst/>
          </a:prstGeom>
          <a:solidFill>
            <a:srgbClr val="FF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88" name="Text Box 4"/>
          <p:cNvSpPr txBox="1">
            <a:spLocks noChangeArrowheads="1"/>
          </p:cNvSpPr>
          <p:nvPr/>
        </p:nvSpPr>
        <p:spPr bwMode="auto">
          <a:xfrm>
            <a:off x="4347633" y="3810000"/>
            <a:ext cx="39036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0 1 0 0 0 0 0 0 </a:t>
            </a:r>
          </a:p>
        </p:txBody>
      </p:sp>
      <p:sp>
        <p:nvSpPr>
          <p:cNvPr id="989189" name="Rectangle 5"/>
          <p:cNvSpPr>
            <a:spLocks noChangeArrowheads="1"/>
          </p:cNvSpPr>
          <p:nvPr/>
        </p:nvSpPr>
        <p:spPr bwMode="auto">
          <a:xfrm>
            <a:off x="3812779" y="3084513"/>
            <a:ext cx="3274483" cy="342900"/>
          </a:xfrm>
          <a:prstGeom prst="rect">
            <a:avLst/>
          </a:prstGeom>
          <a:solidFill>
            <a:srgbClr val="FF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0" name="Rectangle 6"/>
          <p:cNvSpPr>
            <a:spLocks noChangeArrowheads="1"/>
          </p:cNvSpPr>
          <p:nvPr/>
        </p:nvSpPr>
        <p:spPr bwMode="auto">
          <a:xfrm>
            <a:off x="3786982" y="3068639"/>
            <a:ext cx="434093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CC"/>
                </a:solidFill>
                <a:latin typeface="+mn-lt"/>
                <a:ea typeface="黑体" panose="02010609060101010101" pitchFamily="2" charset="-122"/>
              </a:rPr>
              <a:t>1 1 1 1 1 1 1 1 1 1 1 1 1 1 1 1</a:t>
            </a:r>
            <a:r>
              <a:rPr kumimoji="1" lang="en-US" altLang="zh-CN" sz="1800" b="1" dirty="0">
                <a:solidFill>
                  <a:srgbClr val="0000CC"/>
                </a:solidFill>
                <a:latin typeface="+mn-lt"/>
                <a:ea typeface="黑体" panose="02010609060101010101" pitchFamily="2" charset="-122"/>
              </a:rPr>
              <a:t> </a:t>
            </a:r>
            <a:r>
              <a:rPr kumimoji="1" lang="en-US" altLang="zh-CN" sz="800" b="1" dirty="0" smtClean="0">
                <a:solidFill>
                  <a:srgbClr val="0000CC"/>
                </a:solidFill>
                <a:latin typeface="+mn-lt"/>
                <a:ea typeface="黑体" panose="02010609060101010101" pitchFamily="2" charset="-122"/>
              </a:rPr>
              <a:t> </a:t>
            </a:r>
            <a:r>
              <a:rPr kumimoji="1" lang="en-US" altLang="zh-CN" sz="1600" b="1" dirty="0">
                <a:solidFill>
                  <a:srgbClr val="0000CC"/>
                </a:solidFill>
                <a:latin typeface="+mn-lt"/>
                <a:ea typeface="黑体" panose="02010609060101010101" pitchFamily="2" charset="-122"/>
              </a:rPr>
              <a:t>1 1 1 0 0 0 0 0</a:t>
            </a:r>
          </a:p>
        </p:txBody>
      </p:sp>
      <p:sp>
        <p:nvSpPr>
          <p:cNvPr id="989186" name="Freeform 2"/>
          <p:cNvSpPr/>
          <p:nvPr/>
        </p:nvSpPr>
        <p:spPr bwMode="auto">
          <a:xfrm>
            <a:off x="6610880" y="2132014"/>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66FF66"/>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89191" name="Rectangle 7"/>
          <p:cNvSpPr>
            <a:spLocks noGrp="1" noChangeArrowheads="1"/>
          </p:cNvSpPr>
          <p:nvPr>
            <p:ph type="title" idx="4294967295"/>
          </p:nvPr>
        </p:nvSpPr>
        <p:spPr>
          <a:xfrm>
            <a:off x="344488" y="141064"/>
            <a:ext cx="9505056" cy="1055688"/>
          </a:xfrm>
          <a:solidFill>
            <a:srgbClr val="FFFFCC"/>
          </a:solidFill>
          <a:ln>
            <a:solidFill>
              <a:srgbClr val="333399"/>
            </a:solidFill>
            <a:miter lim="800000"/>
          </a:ln>
          <a:effectLst>
            <a:outerShdw dist="35921" dir="2700000" algn="ctr" rotWithShape="0">
              <a:schemeClr val="bg2"/>
            </a:outerShdw>
          </a:effectLst>
        </p:spPr>
        <p:txBody>
          <a:bodyPr vert="horz" wrap="square" lIns="91440" tIns="45720" rIns="91440" bIns="45720" numCol="1" anchor="b" anchorCtr="0" compatLnSpc="1"/>
          <a:lstStyle/>
          <a:p>
            <a:pPr algn="ctr"/>
            <a:r>
              <a:rPr lang="en-US" altLang="zh-CN" sz="3200" dirty="0">
                <a:solidFill>
                  <a:srgbClr val="0000CC"/>
                </a:solidFill>
              </a:rPr>
              <a:t>【</a:t>
            </a:r>
            <a:r>
              <a:rPr lang="zh-CN" altLang="en-US" sz="3200" dirty="0">
                <a:solidFill>
                  <a:srgbClr val="0000CC"/>
                </a:solidFill>
              </a:rPr>
              <a:t>例</a:t>
            </a:r>
            <a:r>
              <a:rPr lang="en-US" altLang="zh-CN" sz="3200" dirty="0">
                <a:solidFill>
                  <a:srgbClr val="0000CC"/>
                </a:solidFill>
              </a:rPr>
              <a:t>4-3】</a:t>
            </a:r>
            <a:r>
              <a:rPr lang="zh-CN" altLang="en-US" sz="3200" dirty="0">
                <a:solidFill>
                  <a:srgbClr val="0000CC"/>
                </a:solidFill>
              </a:rPr>
              <a:t>上例中，若子网掩码改为</a:t>
            </a:r>
            <a:r>
              <a:rPr lang="en-US" altLang="zh-CN" sz="3200" dirty="0" smtClean="0">
                <a:solidFill>
                  <a:srgbClr val="0000CC"/>
                </a:solidFill>
              </a:rPr>
              <a:t>255.255.224.0</a:t>
            </a:r>
            <a:r>
              <a:rPr lang="zh-CN" altLang="en-US" sz="3200" dirty="0" smtClean="0">
                <a:solidFill>
                  <a:srgbClr val="0000CC"/>
                </a:solidFill>
              </a:rPr>
              <a:t>，试</a:t>
            </a:r>
            <a:r>
              <a:rPr lang="zh-CN" altLang="en-US" sz="3200" dirty="0">
                <a:solidFill>
                  <a:srgbClr val="0000CC"/>
                </a:solidFill>
              </a:rPr>
              <a:t>求网络地址，讨论所得结果。 </a:t>
            </a:r>
          </a:p>
        </p:txBody>
      </p:sp>
      <p:sp>
        <p:nvSpPr>
          <p:cNvPr id="989192" name="Rectangle 8"/>
          <p:cNvSpPr>
            <a:spLocks noChangeArrowheads="1"/>
          </p:cNvSpPr>
          <p:nvPr/>
        </p:nvSpPr>
        <p:spPr bwMode="auto">
          <a:xfrm>
            <a:off x="3805899" y="1785938"/>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3" name="Rectangle 9"/>
          <p:cNvSpPr>
            <a:spLocks noChangeArrowheads="1"/>
          </p:cNvSpPr>
          <p:nvPr/>
        </p:nvSpPr>
        <p:spPr bwMode="auto">
          <a:xfrm>
            <a:off x="344488" y="1795464"/>
            <a:ext cx="319542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(a) </a:t>
            </a:r>
            <a:r>
              <a:rPr kumimoji="1" lang="zh-CN" altLang="en-US" b="1">
                <a:latin typeface="+mn-lt"/>
                <a:ea typeface="黑体" panose="02010609060101010101" pitchFamily="2" charset="-122"/>
              </a:rPr>
              <a:t>点分十进制表示的 </a:t>
            </a:r>
            <a:r>
              <a:rPr kumimoji="1" lang="en-US" altLang="zh-CN" b="1">
                <a:latin typeface="+mn-lt"/>
                <a:ea typeface="黑体" panose="02010609060101010101" pitchFamily="2" charset="-122"/>
              </a:rPr>
              <a:t>IP </a:t>
            </a:r>
            <a:r>
              <a:rPr kumimoji="1" lang="zh-CN" altLang="en-US" b="1">
                <a:latin typeface="+mn-lt"/>
                <a:ea typeface="黑体" panose="02010609060101010101" pitchFamily="2" charset="-122"/>
              </a:rPr>
              <a:t>地址</a:t>
            </a:r>
          </a:p>
        </p:txBody>
      </p:sp>
      <p:sp>
        <p:nvSpPr>
          <p:cNvPr id="989194" name="Rectangle 10"/>
          <p:cNvSpPr>
            <a:spLocks noChangeArrowheads="1"/>
          </p:cNvSpPr>
          <p:nvPr/>
        </p:nvSpPr>
        <p:spPr bwMode="auto">
          <a:xfrm>
            <a:off x="3805899" y="4508501"/>
            <a:ext cx="5565246" cy="36036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5" name="Rectangle 11"/>
          <p:cNvSpPr>
            <a:spLocks noChangeArrowheads="1"/>
          </p:cNvSpPr>
          <p:nvPr/>
        </p:nvSpPr>
        <p:spPr bwMode="auto">
          <a:xfrm>
            <a:off x="344489" y="3068639"/>
            <a:ext cx="323005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(c) </a:t>
            </a:r>
            <a:r>
              <a:rPr kumimoji="1" lang="zh-CN" altLang="en-US" b="1">
                <a:latin typeface="+mn-lt"/>
                <a:ea typeface="黑体" panose="02010609060101010101" pitchFamily="2" charset="-122"/>
              </a:rPr>
              <a:t>子网掩码是 </a:t>
            </a:r>
            <a:r>
              <a:rPr kumimoji="1" lang="en-US" altLang="zh-CN" b="1">
                <a:latin typeface="+mn-lt"/>
                <a:ea typeface="黑体" panose="02010609060101010101" pitchFamily="2" charset="-122"/>
              </a:rPr>
              <a:t>255.255.224.0</a:t>
            </a:r>
          </a:p>
        </p:txBody>
      </p:sp>
      <p:sp>
        <p:nvSpPr>
          <p:cNvPr id="989196" name="Line 12"/>
          <p:cNvSpPr>
            <a:spLocks noChangeShapeType="1"/>
          </p:cNvSpPr>
          <p:nvPr/>
        </p:nvSpPr>
        <p:spPr bwMode="auto">
          <a:xfrm>
            <a:off x="6555846" y="3081339"/>
            <a:ext cx="0" cy="3524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7" name="Line 13"/>
          <p:cNvSpPr>
            <a:spLocks noChangeShapeType="1"/>
          </p:cNvSpPr>
          <p:nvPr/>
        </p:nvSpPr>
        <p:spPr bwMode="auto">
          <a:xfrm>
            <a:off x="7964356" y="3071814"/>
            <a:ext cx="0" cy="35718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8" name="Rectangle 14"/>
          <p:cNvSpPr>
            <a:spLocks noChangeArrowheads="1"/>
          </p:cNvSpPr>
          <p:nvPr/>
        </p:nvSpPr>
        <p:spPr bwMode="auto">
          <a:xfrm>
            <a:off x="3805899" y="3074988"/>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199" name="Rectangle 15"/>
          <p:cNvSpPr>
            <a:spLocks noChangeArrowheads="1"/>
          </p:cNvSpPr>
          <p:nvPr/>
        </p:nvSpPr>
        <p:spPr bwMode="auto">
          <a:xfrm>
            <a:off x="7936840" y="3098801"/>
            <a:ext cx="1497206"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solidFill>
                  <a:srgbClr val="0000CC"/>
                </a:solidFill>
                <a:latin typeface="+mn-lt"/>
                <a:ea typeface="黑体" panose="02010609060101010101" pitchFamily="2" charset="-122"/>
              </a:rPr>
              <a:t>0 0 0 0 0 0 0 0</a:t>
            </a:r>
          </a:p>
        </p:txBody>
      </p:sp>
      <p:sp>
        <p:nvSpPr>
          <p:cNvPr id="989200" name="Rectangle 16"/>
          <p:cNvSpPr>
            <a:spLocks noChangeArrowheads="1"/>
          </p:cNvSpPr>
          <p:nvPr/>
        </p:nvSpPr>
        <p:spPr bwMode="auto">
          <a:xfrm>
            <a:off x="3816218" y="3789363"/>
            <a:ext cx="5565246" cy="360362"/>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01" name="Text Box 17"/>
          <p:cNvSpPr txBox="1">
            <a:spLocks noChangeArrowheads="1"/>
          </p:cNvSpPr>
          <p:nvPr/>
        </p:nvSpPr>
        <p:spPr bwMode="auto">
          <a:xfrm>
            <a:off x="4347633" y="1795463"/>
            <a:ext cx="26853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p>
        </p:txBody>
      </p:sp>
      <p:sp>
        <p:nvSpPr>
          <p:cNvPr id="989202" name="Text Box 18"/>
          <p:cNvSpPr txBox="1">
            <a:spLocks noChangeArrowheads="1"/>
          </p:cNvSpPr>
          <p:nvPr/>
        </p:nvSpPr>
        <p:spPr bwMode="auto">
          <a:xfrm>
            <a:off x="7001272" y="1795463"/>
            <a:ext cx="2108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CC"/>
                </a:solidFill>
                <a:latin typeface="+mn-lt"/>
                <a:ea typeface="黑体" panose="02010609060101010101" pitchFamily="2" charset="-122"/>
              </a:rPr>
              <a:t> 72          .          24</a:t>
            </a:r>
          </a:p>
        </p:txBody>
      </p:sp>
      <p:sp>
        <p:nvSpPr>
          <p:cNvPr id="989203" name="Text Box 19"/>
          <p:cNvSpPr txBox="1">
            <a:spLocks noChangeArrowheads="1"/>
          </p:cNvSpPr>
          <p:nvPr/>
        </p:nvSpPr>
        <p:spPr bwMode="auto">
          <a:xfrm>
            <a:off x="4347633" y="4529138"/>
            <a:ext cx="26853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p>
        </p:txBody>
      </p:sp>
      <p:sp>
        <p:nvSpPr>
          <p:cNvPr id="989204" name="Text Box 20"/>
          <p:cNvSpPr txBox="1">
            <a:spLocks noChangeArrowheads="1"/>
          </p:cNvSpPr>
          <p:nvPr/>
        </p:nvSpPr>
        <p:spPr bwMode="auto">
          <a:xfrm>
            <a:off x="7059745" y="4529138"/>
            <a:ext cx="20441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64          .           </a:t>
            </a:r>
            <a:r>
              <a:rPr kumimoji="1" lang="en-US" altLang="zh-CN" b="1" dirty="0" smtClean="0">
                <a:solidFill>
                  <a:srgbClr val="0000CC"/>
                </a:solidFill>
                <a:latin typeface="+mn-lt"/>
                <a:ea typeface="黑体" panose="02010609060101010101" pitchFamily="2" charset="-122"/>
              </a:rPr>
              <a:t>0</a:t>
            </a:r>
            <a:endParaRPr kumimoji="1" lang="en-US" altLang="zh-CN" b="1" dirty="0">
              <a:solidFill>
                <a:srgbClr val="0000CC"/>
              </a:solidFill>
              <a:latin typeface="+mn-lt"/>
              <a:ea typeface="黑体" panose="02010609060101010101" pitchFamily="2" charset="-122"/>
            </a:endParaRPr>
          </a:p>
        </p:txBody>
      </p:sp>
      <p:sp>
        <p:nvSpPr>
          <p:cNvPr id="989205" name="Text Box 21"/>
          <p:cNvSpPr txBox="1">
            <a:spLocks noChangeArrowheads="1"/>
          </p:cNvSpPr>
          <p:nvPr/>
        </p:nvSpPr>
        <p:spPr bwMode="auto">
          <a:xfrm>
            <a:off x="7883525" y="3810000"/>
            <a:ext cx="11464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smtClean="0">
                <a:solidFill>
                  <a:srgbClr val="0000CC"/>
                </a:solidFill>
                <a:latin typeface="+mn-lt"/>
                <a:ea typeface="黑体" panose="02010609060101010101" pitchFamily="2" charset="-122"/>
              </a:rPr>
              <a:t>. .          0</a:t>
            </a:r>
            <a:endParaRPr kumimoji="1" lang="en-US" altLang="zh-CN" b="1" dirty="0">
              <a:solidFill>
                <a:srgbClr val="0000CC"/>
              </a:solidFill>
              <a:latin typeface="+mn-lt"/>
              <a:ea typeface="黑体" panose="02010609060101010101" pitchFamily="2" charset="-122"/>
            </a:endParaRPr>
          </a:p>
        </p:txBody>
      </p:sp>
      <p:sp>
        <p:nvSpPr>
          <p:cNvPr id="989206" name="Line 22"/>
          <p:cNvSpPr>
            <a:spLocks noChangeShapeType="1"/>
          </p:cNvSpPr>
          <p:nvPr/>
        </p:nvSpPr>
        <p:spPr bwMode="auto">
          <a:xfrm>
            <a:off x="5205810" y="3071814"/>
            <a:ext cx="0" cy="35242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07" name="Rectangle 23"/>
          <p:cNvSpPr>
            <a:spLocks noChangeArrowheads="1"/>
          </p:cNvSpPr>
          <p:nvPr/>
        </p:nvSpPr>
        <p:spPr bwMode="auto">
          <a:xfrm>
            <a:off x="6531769" y="2433639"/>
            <a:ext cx="1497206"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solidFill>
                  <a:srgbClr val="0000CC"/>
                </a:solidFill>
                <a:latin typeface="+mn-lt"/>
                <a:ea typeface="黑体" panose="02010609060101010101" pitchFamily="2" charset="-122"/>
              </a:rPr>
              <a:t>0 1 0 0 1 0 0 0</a:t>
            </a:r>
          </a:p>
        </p:txBody>
      </p:sp>
      <p:sp>
        <p:nvSpPr>
          <p:cNvPr id="989208" name="Rectangle 24"/>
          <p:cNvSpPr>
            <a:spLocks noChangeArrowheads="1"/>
          </p:cNvSpPr>
          <p:nvPr/>
        </p:nvSpPr>
        <p:spPr bwMode="auto">
          <a:xfrm>
            <a:off x="3802460" y="2419351"/>
            <a:ext cx="5565246" cy="360363"/>
          </a:xfrm>
          <a:prstGeom prst="rect">
            <a:avLst/>
          </a:prstGeom>
          <a:noFill/>
          <a:ln w="952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09" name="Text Box 25"/>
          <p:cNvSpPr txBox="1">
            <a:spLocks noChangeArrowheads="1"/>
          </p:cNvSpPr>
          <p:nvPr/>
        </p:nvSpPr>
        <p:spPr bwMode="auto">
          <a:xfrm>
            <a:off x="4347633" y="2430463"/>
            <a:ext cx="24288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141       .        14   </a:t>
            </a:r>
            <a:r>
              <a:rPr kumimoji="1" lang="en-US" altLang="zh-CN" b="1" dirty="0" smtClean="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a:t>
            </a:r>
          </a:p>
        </p:txBody>
      </p:sp>
      <p:sp>
        <p:nvSpPr>
          <p:cNvPr id="989210" name="Text Box 26"/>
          <p:cNvSpPr txBox="1">
            <a:spLocks noChangeArrowheads="1"/>
          </p:cNvSpPr>
          <p:nvPr/>
        </p:nvSpPr>
        <p:spPr bwMode="auto">
          <a:xfrm>
            <a:off x="7859448" y="2430463"/>
            <a:ext cx="12105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CC"/>
                </a:solidFill>
                <a:latin typeface="+mn-lt"/>
                <a:ea typeface="黑体" panose="02010609060101010101" pitchFamily="2" charset="-122"/>
              </a:rPr>
              <a:t>.          </a:t>
            </a:r>
            <a:r>
              <a:rPr kumimoji="1" lang="en-US" altLang="zh-CN" b="1" dirty="0" smtClean="0">
                <a:solidFill>
                  <a:srgbClr val="0000CC"/>
                </a:solidFill>
                <a:latin typeface="+mn-lt"/>
                <a:ea typeface="黑体" panose="02010609060101010101" pitchFamily="2" charset="-122"/>
              </a:rPr>
              <a:t> 24</a:t>
            </a:r>
            <a:endParaRPr kumimoji="1" lang="en-US" altLang="zh-CN" b="1" dirty="0">
              <a:solidFill>
                <a:srgbClr val="0000CC"/>
              </a:solidFill>
              <a:latin typeface="+mn-lt"/>
              <a:ea typeface="黑体" panose="02010609060101010101" pitchFamily="2" charset="-122"/>
            </a:endParaRPr>
          </a:p>
        </p:txBody>
      </p:sp>
      <p:sp>
        <p:nvSpPr>
          <p:cNvPr id="989211" name="Rectangle 27"/>
          <p:cNvSpPr>
            <a:spLocks noChangeArrowheads="1"/>
          </p:cNvSpPr>
          <p:nvPr/>
        </p:nvSpPr>
        <p:spPr bwMode="auto">
          <a:xfrm>
            <a:off x="6922162" y="1795463"/>
            <a:ext cx="701675" cy="360362"/>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9212" name="Rectangle 28"/>
          <p:cNvSpPr>
            <a:spLocks noChangeArrowheads="1"/>
          </p:cNvSpPr>
          <p:nvPr/>
        </p:nvSpPr>
        <p:spPr bwMode="auto">
          <a:xfrm>
            <a:off x="344489" y="2419351"/>
            <a:ext cx="340061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(b) IP </a:t>
            </a:r>
            <a:r>
              <a:rPr kumimoji="1" lang="zh-CN" altLang="en-US" b="1">
                <a:latin typeface="+mn-lt"/>
                <a:ea typeface="黑体" panose="02010609060101010101" pitchFamily="2" charset="-122"/>
              </a:rPr>
              <a:t>地址的第 </a:t>
            </a:r>
            <a:r>
              <a:rPr kumimoji="1" lang="en-US" altLang="zh-CN" b="1">
                <a:latin typeface="+mn-lt"/>
                <a:ea typeface="黑体" panose="02010609060101010101" pitchFamily="2" charset="-122"/>
              </a:rPr>
              <a:t>3 </a:t>
            </a:r>
            <a:r>
              <a:rPr kumimoji="1" lang="zh-CN" altLang="en-US" b="1">
                <a:latin typeface="+mn-lt"/>
                <a:ea typeface="黑体" panose="02010609060101010101" pitchFamily="2" charset="-122"/>
              </a:rPr>
              <a:t>字节是二进制</a:t>
            </a:r>
          </a:p>
        </p:txBody>
      </p:sp>
      <p:sp>
        <p:nvSpPr>
          <p:cNvPr id="989213" name="Rectangle 29"/>
          <p:cNvSpPr>
            <a:spLocks noChangeArrowheads="1"/>
          </p:cNvSpPr>
          <p:nvPr/>
        </p:nvSpPr>
        <p:spPr bwMode="auto">
          <a:xfrm>
            <a:off x="344488" y="3787776"/>
            <a:ext cx="337656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(d) IP </a:t>
            </a:r>
            <a:r>
              <a:rPr kumimoji="1" lang="zh-CN" altLang="en-US" b="1">
                <a:latin typeface="+mn-lt"/>
                <a:ea typeface="黑体" panose="02010609060101010101" pitchFamily="2" charset="-122"/>
              </a:rPr>
              <a:t>地址与子网掩码逐位相与</a:t>
            </a:r>
          </a:p>
        </p:txBody>
      </p:sp>
      <p:sp>
        <p:nvSpPr>
          <p:cNvPr id="989214" name="Rectangle 30"/>
          <p:cNvSpPr>
            <a:spLocks noChangeArrowheads="1"/>
          </p:cNvSpPr>
          <p:nvPr/>
        </p:nvSpPr>
        <p:spPr bwMode="auto">
          <a:xfrm>
            <a:off x="344489" y="4532314"/>
            <a:ext cx="355065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b="1">
                <a:latin typeface="+mn-lt"/>
                <a:ea typeface="黑体" panose="02010609060101010101" pitchFamily="2" charset="-122"/>
              </a:rPr>
              <a:t>(e) </a:t>
            </a:r>
            <a:r>
              <a:rPr kumimoji="1" lang="zh-CN" altLang="en-US" b="1">
                <a:latin typeface="+mn-lt"/>
                <a:ea typeface="黑体" panose="02010609060101010101" pitchFamily="2" charset="-122"/>
              </a:rPr>
              <a:t>网络地址（点分十进制表示）</a:t>
            </a:r>
          </a:p>
        </p:txBody>
      </p:sp>
      <p:sp>
        <p:nvSpPr>
          <p:cNvPr id="989215" name="Text Box 31"/>
          <p:cNvSpPr txBox="1">
            <a:spLocks noChangeArrowheads="1"/>
          </p:cNvSpPr>
          <p:nvPr/>
        </p:nvSpPr>
        <p:spPr bwMode="auto">
          <a:xfrm>
            <a:off x="2135031" y="5085184"/>
            <a:ext cx="6316152" cy="1040285"/>
          </a:xfrm>
          <a:prstGeom prst="rect">
            <a:avLst/>
          </a:prstGeom>
          <a:solidFill>
            <a:srgbClr val="66FF66"/>
          </a:solidFill>
          <a:ln w="12700">
            <a:solidFill>
              <a:srgbClr val="333399"/>
            </a:solidFill>
            <a:miter lim="800000"/>
          </a:ln>
          <a:effectLst>
            <a:outerShdw dist="35921" dir="2700000" algn="ctr" rotWithShape="0">
              <a:schemeClr val="bg2"/>
            </a:outerShdw>
          </a:effectLst>
        </p:spPr>
        <p:txBody>
          <a:bodyPr wrap="none">
            <a:spAutoFit/>
          </a:bodyPr>
          <a:lstStyle/>
          <a:p>
            <a:pPr algn="ctr">
              <a:lnSpc>
                <a:spcPct val="110000"/>
              </a:lnSpc>
            </a:pPr>
            <a:r>
              <a:rPr lang="zh-CN" altLang="en-US" sz="2800" b="1" dirty="0">
                <a:solidFill>
                  <a:srgbClr val="000099"/>
                </a:solidFill>
                <a:latin typeface="+mn-lt"/>
                <a:ea typeface="黑体" panose="02010609060101010101" pitchFamily="2" charset="-122"/>
              </a:rPr>
              <a:t>不同的子网掩码得出</a:t>
            </a:r>
            <a:r>
              <a:rPr lang="zh-CN" altLang="en-US" sz="2800" b="1" dirty="0">
                <a:solidFill>
                  <a:srgbClr val="FF0000"/>
                </a:solidFill>
                <a:latin typeface="+mn-lt"/>
                <a:ea typeface="黑体" panose="02010609060101010101" pitchFamily="2" charset="-122"/>
              </a:rPr>
              <a:t>相同</a:t>
            </a:r>
            <a:r>
              <a:rPr lang="zh-CN" altLang="en-US" sz="2800" b="1" dirty="0">
                <a:solidFill>
                  <a:srgbClr val="000099"/>
                </a:solidFill>
                <a:latin typeface="+mn-lt"/>
                <a:ea typeface="黑体" panose="02010609060101010101" pitchFamily="2" charset="-122"/>
              </a:rPr>
              <a:t>的网络地址。</a:t>
            </a:r>
          </a:p>
          <a:p>
            <a:pPr algn="ctr">
              <a:lnSpc>
                <a:spcPct val="110000"/>
              </a:lnSpc>
            </a:pPr>
            <a:r>
              <a:rPr lang="zh-CN" altLang="en-US" sz="2800" b="1" dirty="0">
                <a:solidFill>
                  <a:srgbClr val="000099"/>
                </a:solidFill>
                <a:latin typeface="+mn-lt"/>
                <a:ea typeface="黑体" panose="02010609060101010101" pitchFamily="2" charset="-122"/>
              </a:rPr>
              <a:t>但不同的掩码的效果是不同的。 </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3" name="Rectangle 3"/>
          <p:cNvSpPr>
            <a:spLocks noGrp="1" noChangeArrowheads="1"/>
          </p:cNvSpPr>
          <p:nvPr>
            <p:ph type="title"/>
          </p:nvPr>
        </p:nvSpPr>
        <p:spPr/>
        <p:txBody>
          <a:bodyPr/>
          <a:lstStyle/>
          <a:p>
            <a:r>
              <a:rPr lang="en-US" altLang="zh-CN" sz="4000" dirty="0"/>
              <a:t>4.3.2  </a:t>
            </a:r>
            <a:r>
              <a:rPr lang="zh-CN" altLang="en-US" sz="4000" dirty="0"/>
              <a:t>使用</a:t>
            </a:r>
            <a:r>
              <a:rPr lang="zh-CN" altLang="en-US" sz="4000" dirty="0" smtClean="0"/>
              <a:t>子网</a:t>
            </a:r>
            <a:r>
              <a:rPr lang="zh-CN" altLang="en-US" sz="4000" dirty="0"/>
              <a:t>时分组的转发</a:t>
            </a:r>
          </a:p>
        </p:txBody>
      </p:sp>
      <p:sp>
        <p:nvSpPr>
          <p:cNvPr id="512002" name="Rectangle 2"/>
          <p:cNvSpPr>
            <a:spLocks noGrp="1" noChangeArrowheads="1"/>
          </p:cNvSpPr>
          <p:nvPr>
            <p:ph idx="1"/>
          </p:nvPr>
        </p:nvSpPr>
        <p:spPr/>
        <p:txBody>
          <a:bodyPr/>
          <a:lstStyle/>
          <a:p>
            <a:r>
              <a:rPr lang="zh-CN" altLang="en-US" dirty="0"/>
              <a:t>在不划分子网的两级 </a:t>
            </a:r>
            <a:r>
              <a:rPr lang="en-US" altLang="zh-CN" dirty="0"/>
              <a:t>IP </a:t>
            </a:r>
            <a:r>
              <a:rPr lang="zh-CN" altLang="en-US" dirty="0"/>
              <a:t>地址下，从 </a:t>
            </a:r>
            <a:r>
              <a:rPr lang="en-US" altLang="zh-CN" dirty="0"/>
              <a:t>IP </a:t>
            </a:r>
            <a:r>
              <a:rPr lang="zh-CN" altLang="en-US" dirty="0"/>
              <a:t>地址得出网络地址是个很简单的事。</a:t>
            </a:r>
          </a:p>
          <a:p>
            <a:r>
              <a:rPr lang="zh-CN" altLang="en-US" dirty="0">
                <a:solidFill>
                  <a:srgbClr val="00B050"/>
                </a:solidFill>
              </a:rPr>
              <a:t>但在划分子网的情况下，从 </a:t>
            </a:r>
            <a:r>
              <a:rPr lang="en-US" altLang="zh-CN" dirty="0">
                <a:solidFill>
                  <a:srgbClr val="00B050"/>
                </a:solidFill>
              </a:rPr>
              <a:t>IP </a:t>
            </a:r>
            <a:r>
              <a:rPr lang="zh-CN" altLang="en-US" dirty="0">
                <a:solidFill>
                  <a:srgbClr val="00B050"/>
                </a:solidFill>
              </a:rPr>
              <a:t>地址却不能唯一地得出网络地址来，这是因为网络地址取决于那个网络所采用的子网掩码，但数据报的首部并没有提供子网掩码的信息。</a:t>
            </a:r>
          </a:p>
          <a:p>
            <a:r>
              <a:rPr lang="zh-CN" altLang="en-US" dirty="0">
                <a:solidFill>
                  <a:srgbClr val="00B050"/>
                </a:solidFill>
              </a:rPr>
              <a:t>因此分组转发的算法也必须做相应的改动。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0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pPr algn="ctr"/>
            <a:r>
              <a:rPr lang="zh-CN" altLang="en-US" sz="3200" dirty="0"/>
              <a:t>在划分</a:t>
            </a:r>
            <a:r>
              <a:rPr lang="zh-CN" altLang="en-US" sz="3200" dirty="0" smtClean="0"/>
              <a:t>子网情况</a:t>
            </a:r>
            <a:r>
              <a:rPr lang="zh-CN" altLang="en-US" sz="3200" dirty="0"/>
              <a:t>下路由器转发分组的算法 </a:t>
            </a:r>
          </a:p>
        </p:txBody>
      </p:sp>
      <p:sp>
        <p:nvSpPr>
          <p:cNvPr id="3" name="内容占位符 2"/>
          <p:cNvSpPr>
            <a:spLocks noGrp="1"/>
          </p:cNvSpPr>
          <p:nvPr>
            <p:ph idx="1"/>
          </p:nvPr>
        </p:nvSpPr>
        <p:spPr/>
        <p:txBody>
          <a:bodyPr/>
          <a:lstStyle/>
          <a:p>
            <a:pPr marL="0" indent="0">
              <a:lnSpc>
                <a:spcPct val="100000"/>
              </a:lnSpc>
              <a:spcAft>
                <a:spcPct val="10000"/>
              </a:spcAft>
              <a:buNone/>
            </a:pPr>
            <a:r>
              <a:rPr lang="en-US" altLang="zh-CN" sz="2400" dirty="0"/>
              <a:t>(1) </a:t>
            </a:r>
            <a:r>
              <a:rPr lang="zh-CN" altLang="en-US" sz="2400" dirty="0"/>
              <a:t>从收到的分组的首部提取</a:t>
            </a:r>
            <a:r>
              <a:rPr lang="zh-CN" altLang="en-US" sz="2400" dirty="0">
                <a:solidFill>
                  <a:srgbClr val="FF0000"/>
                </a:solidFill>
              </a:rPr>
              <a:t>目的 </a:t>
            </a:r>
            <a:r>
              <a:rPr lang="en-US" altLang="zh-CN" sz="2400" dirty="0">
                <a:solidFill>
                  <a:srgbClr val="FF0000"/>
                </a:solidFill>
              </a:rPr>
              <a:t>IP </a:t>
            </a:r>
            <a:r>
              <a:rPr lang="zh-CN" altLang="en-US" sz="2400" dirty="0">
                <a:solidFill>
                  <a:srgbClr val="FF0000"/>
                </a:solidFill>
              </a:rPr>
              <a:t>地址 </a:t>
            </a:r>
            <a:r>
              <a:rPr lang="en-US" altLang="zh-CN" sz="2400" dirty="0">
                <a:solidFill>
                  <a:srgbClr val="FF0000"/>
                </a:solidFill>
              </a:rPr>
              <a:t>D</a:t>
            </a:r>
            <a:r>
              <a:rPr lang="zh-CN" altLang="en-US" sz="2400" dirty="0">
                <a:solidFill>
                  <a:srgbClr val="FF0000"/>
                </a:solidFill>
              </a:rPr>
              <a:t>。</a:t>
            </a:r>
          </a:p>
          <a:p>
            <a:pPr marL="0" indent="0">
              <a:lnSpc>
                <a:spcPct val="100000"/>
              </a:lnSpc>
              <a:buNone/>
            </a:pPr>
            <a:r>
              <a:rPr lang="en-US" altLang="zh-CN" sz="2400" dirty="0"/>
              <a:t>(2) </a:t>
            </a:r>
            <a:r>
              <a:rPr lang="zh-CN" altLang="en-US" sz="2400" dirty="0"/>
              <a:t>先用各网络的</a:t>
            </a:r>
            <a:r>
              <a:rPr lang="zh-CN" altLang="en-US" sz="2400" dirty="0">
                <a:solidFill>
                  <a:srgbClr val="FF0000"/>
                </a:solidFill>
              </a:rPr>
              <a:t>子网掩码和 </a:t>
            </a:r>
            <a:r>
              <a:rPr lang="en-US" altLang="zh-CN" sz="2400" i="1" dirty="0">
                <a:solidFill>
                  <a:srgbClr val="FF0000"/>
                </a:solidFill>
              </a:rPr>
              <a:t>D </a:t>
            </a:r>
            <a:r>
              <a:rPr lang="zh-CN" altLang="en-US" sz="2400" dirty="0">
                <a:solidFill>
                  <a:srgbClr val="FF0000"/>
                </a:solidFill>
              </a:rPr>
              <a:t>逐位相“与”</a:t>
            </a:r>
            <a:r>
              <a:rPr lang="zh-CN" altLang="en-US" sz="2400" dirty="0"/>
              <a:t>，看是否</a:t>
            </a:r>
            <a:r>
              <a:rPr lang="zh-CN" altLang="en-US" sz="2400" dirty="0" smtClean="0"/>
              <a:t>和相应</a:t>
            </a:r>
            <a:r>
              <a:rPr lang="zh-CN" altLang="en-US" sz="2400" dirty="0"/>
              <a:t>的</a:t>
            </a:r>
            <a:r>
              <a:rPr lang="zh-CN" altLang="en-US" sz="2400" dirty="0" smtClean="0"/>
              <a:t>网</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络</a:t>
            </a:r>
            <a:r>
              <a:rPr lang="zh-CN" altLang="en-US" sz="2400" dirty="0"/>
              <a:t>地址匹配。若匹配，则将分组直接</a:t>
            </a:r>
            <a:r>
              <a:rPr lang="zh-CN" altLang="en-US" sz="2400" dirty="0">
                <a:solidFill>
                  <a:srgbClr val="FF0000"/>
                </a:solidFill>
              </a:rPr>
              <a:t>交付。</a:t>
            </a:r>
            <a:r>
              <a:rPr lang="zh-CN" altLang="en-US" sz="2400" dirty="0" smtClean="0"/>
              <a:t>否则</a:t>
            </a:r>
            <a:r>
              <a:rPr lang="zh-CN" altLang="en-US" sz="2400" dirty="0"/>
              <a:t>就是间接交付</a:t>
            </a:r>
            <a:r>
              <a:rPr lang="zh-CN" altLang="en-US" sz="2400" dirty="0" smtClean="0"/>
              <a:t>，</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执行 </a:t>
            </a:r>
            <a:r>
              <a:rPr lang="en-US" altLang="zh-CN" sz="2400" dirty="0" smtClean="0"/>
              <a:t>(</a:t>
            </a:r>
            <a:r>
              <a:rPr lang="en-US" altLang="zh-CN" sz="2400" dirty="0"/>
              <a:t>3)</a:t>
            </a:r>
            <a:r>
              <a:rPr lang="zh-CN" altLang="en-US" sz="2400" dirty="0"/>
              <a:t>。</a:t>
            </a:r>
          </a:p>
          <a:p>
            <a:pPr marL="0" indent="0">
              <a:lnSpc>
                <a:spcPct val="100000"/>
              </a:lnSpc>
              <a:buNone/>
            </a:pPr>
            <a:r>
              <a:rPr lang="en-US" altLang="zh-CN" sz="2400" dirty="0"/>
              <a:t>(3) </a:t>
            </a:r>
            <a:r>
              <a:rPr lang="zh-CN" altLang="en-US" sz="2400" dirty="0"/>
              <a:t>若路由表中有目的地址为 </a:t>
            </a:r>
            <a:r>
              <a:rPr lang="en-US" altLang="zh-CN" sz="2400" i="1" dirty="0"/>
              <a:t>D </a:t>
            </a:r>
            <a:r>
              <a:rPr lang="zh-CN" altLang="en-US" sz="2400" dirty="0"/>
              <a:t>的</a:t>
            </a:r>
            <a:r>
              <a:rPr lang="zh-CN" altLang="en-US" sz="2400" dirty="0">
                <a:solidFill>
                  <a:srgbClr val="FF0000"/>
                </a:solidFill>
              </a:rPr>
              <a:t>特定主机路由</a:t>
            </a:r>
            <a:r>
              <a:rPr lang="zh-CN" altLang="en-US" sz="2400" dirty="0"/>
              <a:t>，则</a:t>
            </a:r>
            <a:r>
              <a:rPr lang="zh-CN" altLang="en-US" sz="2400" dirty="0" smtClean="0"/>
              <a:t>将分组</a:t>
            </a:r>
            <a:r>
              <a:rPr lang="zh-CN" altLang="en-US" sz="2400" dirty="0"/>
              <a:t>传送</a:t>
            </a:r>
            <a:r>
              <a:rPr lang="zh-CN" altLang="en-US" sz="2400" dirty="0" smtClean="0"/>
              <a:t>给</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指明</a:t>
            </a:r>
            <a:r>
              <a:rPr lang="zh-CN" altLang="en-US" sz="2400" dirty="0"/>
              <a:t>的下一跳路由器；否则，</a:t>
            </a:r>
            <a:r>
              <a:rPr lang="zh-CN" altLang="en-US" sz="2400" dirty="0" smtClean="0"/>
              <a:t>执行 </a:t>
            </a:r>
            <a:r>
              <a:rPr lang="en-US" altLang="zh-CN" sz="2400" dirty="0" smtClean="0"/>
              <a:t>(</a:t>
            </a:r>
            <a:r>
              <a:rPr lang="en-US" altLang="zh-CN" sz="2400" dirty="0"/>
              <a:t>4)</a:t>
            </a:r>
            <a:r>
              <a:rPr lang="zh-CN" altLang="en-US" sz="2400" dirty="0"/>
              <a:t>。</a:t>
            </a:r>
          </a:p>
          <a:p>
            <a:pPr marL="449580" indent="-449580">
              <a:lnSpc>
                <a:spcPct val="100000"/>
              </a:lnSpc>
              <a:buNone/>
            </a:pPr>
            <a:r>
              <a:rPr lang="en-US" altLang="zh-CN" sz="2400" dirty="0"/>
              <a:t>(4) </a:t>
            </a:r>
            <a:r>
              <a:rPr lang="zh-CN" altLang="en-US" sz="2400" dirty="0"/>
              <a:t>对路由表中的每</a:t>
            </a:r>
            <a:r>
              <a:rPr lang="zh-CN" altLang="en-US" sz="2400" dirty="0" smtClean="0"/>
              <a:t>一行，将</a:t>
            </a:r>
            <a:r>
              <a:rPr lang="zh-CN" altLang="en-US" sz="2400" dirty="0" smtClean="0">
                <a:solidFill>
                  <a:srgbClr val="FF0000"/>
                </a:solidFill>
              </a:rPr>
              <a:t>子网</a:t>
            </a:r>
            <a:r>
              <a:rPr lang="zh-CN" altLang="en-US" sz="2400" dirty="0">
                <a:solidFill>
                  <a:srgbClr val="FF0000"/>
                </a:solidFill>
              </a:rPr>
              <a:t>掩码和 </a:t>
            </a:r>
            <a:r>
              <a:rPr lang="en-US" altLang="zh-CN" sz="2400" i="1" dirty="0">
                <a:solidFill>
                  <a:srgbClr val="FF0000"/>
                </a:solidFill>
              </a:rPr>
              <a:t>D </a:t>
            </a:r>
            <a:r>
              <a:rPr lang="zh-CN" altLang="en-US" sz="2400" dirty="0">
                <a:solidFill>
                  <a:srgbClr val="FF0000"/>
                </a:solidFill>
              </a:rPr>
              <a:t>逐位相</a:t>
            </a:r>
            <a:r>
              <a:rPr lang="zh-CN" altLang="en-US" sz="2400" dirty="0" smtClean="0">
                <a:solidFill>
                  <a:srgbClr val="FF0000"/>
                </a:solidFill>
              </a:rPr>
              <a:t>“与”</a:t>
            </a:r>
            <a:r>
              <a:rPr lang="zh-CN" altLang="en-US" sz="2400" dirty="0">
                <a:solidFill>
                  <a:srgbClr val="FF0000"/>
                </a:solidFill>
              </a:rPr>
              <a:t>。</a:t>
            </a:r>
            <a:r>
              <a:rPr lang="zh-CN" altLang="en-US" sz="2400" dirty="0" smtClean="0"/>
              <a:t>若结果</a:t>
            </a:r>
            <a:r>
              <a:rPr lang="zh-CN" altLang="en-US" sz="2400" dirty="0"/>
              <a:t>与该行的目的网络</a:t>
            </a:r>
            <a:r>
              <a:rPr lang="zh-CN" altLang="en-US" sz="2400" dirty="0" smtClean="0"/>
              <a:t>地址匹配</a:t>
            </a:r>
            <a:r>
              <a:rPr lang="zh-CN" altLang="en-US" sz="2400" dirty="0"/>
              <a:t>，则将分组</a:t>
            </a:r>
            <a:r>
              <a:rPr lang="zh-CN" altLang="en-US" sz="2400" dirty="0" smtClean="0"/>
              <a:t>传送给</a:t>
            </a:r>
            <a:r>
              <a:rPr lang="zh-CN" altLang="en-US" sz="2400" dirty="0"/>
              <a:t>该行指明的下一跳路由器；否则，</a:t>
            </a:r>
            <a:r>
              <a:rPr lang="zh-CN" altLang="en-US" sz="2400" dirty="0" smtClean="0"/>
              <a:t>执行 </a:t>
            </a:r>
            <a:r>
              <a:rPr lang="en-US" altLang="zh-CN" sz="2400" dirty="0" smtClean="0"/>
              <a:t>(</a:t>
            </a:r>
            <a:r>
              <a:rPr lang="en-US" altLang="zh-CN" sz="2400" dirty="0"/>
              <a:t>5)</a:t>
            </a:r>
            <a:r>
              <a:rPr lang="zh-CN" altLang="en-US" sz="2400" dirty="0"/>
              <a:t>。</a:t>
            </a:r>
          </a:p>
          <a:p>
            <a:pPr marL="0" indent="0">
              <a:lnSpc>
                <a:spcPct val="100000"/>
              </a:lnSpc>
              <a:buNone/>
            </a:pPr>
            <a:r>
              <a:rPr lang="en-US" altLang="zh-CN" sz="2400" dirty="0"/>
              <a:t>(5) </a:t>
            </a:r>
            <a:r>
              <a:rPr lang="zh-CN" altLang="en-US" sz="2400" dirty="0"/>
              <a:t>若路由表中有一个</a:t>
            </a:r>
            <a:r>
              <a:rPr lang="zh-CN" altLang="en-US" sz="2400" dirty="0">
                <a:solidFill>
                  <a:srgbClr val="FF0000"/>
                </a:solidFill>
              </a:rPr>
              <a:t>默认路由，</a:t>
            </a:r>
            <a:r>
              <a:rPr lang="zh-CN" altLang="en-US" sz="2400" dirty="0"/>
              <a:t>则将分组传送给路由</a:t>
            </a:r>
            <a:r>
              <a:rPr lang="zh-CN" altLang="en-US" sz="2400" dirty="0" smtClean="0"/>
              <a:t>表中</a:t>
            </a:r>
            <a:r>
              <a:rPr lang="zh-CN" altLang="en-US" sz="2400" dirty="0"/>
              <a:t>所</a:t>
            </a:r>
            <a:r>
              <a:rPr lang="zh-CN" altLang="en-US" sz="2400" dirty="0" smtClean="0"/>
              <a:t>指明</a:t>
            </a:r>
            <a:endParaRPr lang="en-US" altLang="zh-CN" sz="2400" dirty="0" smtClean="0"/>
          </a:p>
          <a:p>
            <a:pPr marL="0" indent="0">
              <a:lnSpc>
                <a:spcPct val="100000"/>
              </a:lnSpc>
              <a:buNone/>
            </a:pPr>
            <a:r>
              <a:rPr lang="en-US" altLang="zh-CN" sz="2400" dirty="0"/>
              <a:t> </a:t>
            </a:r>
            <a:r>
              <a:rPr lang="en-US" altLang="zh-CN" sz="2400" dirty="0" smtClean="0"/>
              <a:t>    </a:t>
            </a:r>
            <a:r>
              <a:rPr lang="zh-CN" altLang="en-US" sz="2400" dirty="0" smtClean="0"/>
              <a:t>的</a:t>
            </a:r>
            <a:r>
              <a:rPr lang="zh-CN" altLang="en-US" sz="2400" dirty="0"/>
              <a:t>默认路由器；否则，</a:t>
            </a:r>
            <a:r>
              <a:rPr lang="zh-CN" altLang="en-US" sz="2400" dirty="0" smtClean="0"/>
              <a:t>执行 </a:t>
            </a:r>
            <a:r>
              <a:rPr lang="en-US" altLang="zh-CN" sz="2400" dirty="0" smtClean="0"/>
              <a:t>(</a:t>
            </a:r>
            <a:r>
              <a:rPr lang="en-US" altLang="zh-CN" sz="2400" dirty="0"/>
              <a:t>6)</a:t>
            </a:r>
            <a:r>
              <a:rPr lang="zh-CN" altLang="en-US" sz="2400" dirty="0"/>
              <a:t>。</a:t>
            </a:r>
          </a:p>
          <a:p>
            <a:pPr marL="0" indent="0">
              <a:lnSpc>
                <a:spcPct val="100000"/>
              </a:lnSpc>
              <a:buNone/>
            </a:pPr>
            <a:r>
              <a:rPr lang="en-US" altLang="zh-CN" sz="2400" dirty="0"/>
              <a:t>(6) </a:t>
            </a:r>
            <a:r>
              <a:rPr lang="zh-CN" altLang="en-US" sz="2400" dirty="0"/>
              <a:t>报告转发分组出错</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ltLang="zh-CN" dirty="0"/>
              <a:t>4.2.1  </a:t>
            </a:r>
            <a:r>
              <a:rPr lang="zh-CN" altLang="en-US" dirty="0"/>
              <a:t>虚拟互连网络 </a:t>
            </a:r>
          </a:p>
        </p:txBody>
      </p:sp>
      <p:sp>
        <p:nvSpPr>
          <p:cNvPr id="140291" name="Rectangle 3"/>
          <p:cNvSpPr>
            <a:spLocks noGrp="1" noChangeArrowheads="1"/>
          </p:cNvSpPr>
          <p:nvPr>
            <p:ph idx="1"/>
          </p:nvPr>
        </p:nvSpPr>
        <p:spPr/>
        <p:txBody>
          <a:bodyPr/>
          <a:lstStyle/>
          <a:p>
            <a:pPr>
              <a:lnSpc>
                <a:spcPct val="100000"/>
              </a:lnSpc>
            </a:pPr>
            <a:r>
              <a:rPr lang="zh-CN" altLang="en-US" sz="2400" dirty="0"/>
              <a:t>将</a:t>
            </a:r>
            <a:r>
              <a:rPr lang="zh-CN" altLang="zh-CN" sz="2400" dirty="0" smtClean="0"/>
              <a:t>网络互连并能够互相通信</a:t>
            </a:r>
            <a:r>
              <a:rPr lang="zh-CN" altLang="en-US" sz="2400" dirty="0" smtClean="0"/>
              <a:t>，</a:t>
            </a:r>
            <a:r>
              <a:rPr lang="zh-CN" altLang="en-US" sz="2400" dirty="0"/>
              <a:t>会遇到许多问题需要解决，如：</a:t>
            </a:r>
          </a:p>
          <a:p>
            <a:pPr lvl="1">
              <a:lnSpc>
                <a:spcPct val="100000"/>
              </a:lnSpc>
            </a:pPr>
            <a:r>
              <a:rPr lang="zh-CN" altLang="en-US" sz="2400" dirty="0">
                <a:latin typeface="Arial" panose="020B0604020202020204" pitchFamily="34" charset="0"/>
                <a:ea typeface="黑体" panose="02010609060101010101" pitchFamily="2" charset="-122"/>
              </a:rPr>
              <a:t>不同的寻址方案</a:t>
            </a:r>
          </a:p>
          <a:p>
            <a:pPr lvl="1">
              <a:lnSpc>
                <a:spcPct val="100000"/>
              </a:lnSpc>
            </a:pPr>
            <a:r>
              <a:rPr lang="zh-CN" altLang="en-US" sz="2400" dirty="0">
                <a:latin typeface="Arial" panose="020B0604020202020204" pitchFamily="34" charset="0"/>
                <a:ea typeface="黑体" panose="02010609060101010101" pitchFamily="2" charset="-122"/>
              </a:rPr>
              <a:t>不同的最大分组长度</a:t>
            </a:r>
          </a:p>
          <a:p>
            <a:pPr lvl="1">
              <a:lnSpc>
                <a:spcPct val="100000"/>
              </a:lnSpc>
            </a:pPr>
            <a:r>
              <a:rPr lang="zh-CN" altLang="en-US" sz="2400" dirty="0">
                <a:latin typeface="Arial" panose="020B0604020202020204" pitchFamily="34" charset="0"/>
                <a:ea typeface="黑体" panose="02010609060101010101" pitchFamily="2" charset="-122"/>
              </a:rPr>
              <a:t>不同的网络接入机制</a:t>
            </a:r>
          </a:p>
          <a:p>
            <a:pPr lvl="1">
              <a:lnSpc>
                <a:spcPct val="100000"/>
              </a:lnSpc>
            </a:pPr>
            <a:r>
              <a:rPr lang="zh-CN" altLang="en-US" sz="2400" dirty="0">
                <a:latin typeface="Arial" panose="020B0604020202020204" pitchFamily="34" charset="0"/>
                <a:ea typeface="黑体" panose="02010609060101010101" pitchFamily="2" charset="-122"/>
              </a:rPr>
              <a:t>不同的超时控制</a:t>
            </a:r>
          </a:p>
          <a:p>
            <a:pPr lvl="1">
              <a:lnSpc>
                <a:spcPct val="100000"/>
              </a:lnSpc>
            </a:pPr>
            <a:r>
              <a:rPr lang="zh-CN" altLang="en-US" sz="2400" dirty="0">
                <a:latin typeface="Arial" panose="020B0604020202020204" pitchFamily="34" charset="0"/>
                <a:ea typeface="黑体" panose="02010609060101010101" pitchFamily="2" charset="-122"/>
              </a:rPr>
              <a:t>不同的差错恢复方法</a:t>
            </a:r>
          </a:p>
          <a:p>
            <a:pPr lvl="1">
              <a:lnSpc>
                <a:spcPct val="100000"/>
              </a:lnSpc>
            </a:pPr>
            <a:r>
              <a:rPr lang="zh-CN" altLang="en-US" sz="2400" dirty="0">
                <a:latin typeface="Arial" panose="020B0604020202020204" pitchFamily="34" charset="0"/>
                <a:ea typeface="黑体" panose="02010609060101010101" pitchFamily="2" charset="-122"/>
              </a:rPr>
              <a:t>不同的状态报告方法</a:t>
            </a:r>
          </a:p>
          <a:p>
            <a:pPr lvl="1">
              <a:lnSpc>
                <a:spcPct val="100000"/>
              </a:lnSpc>
            </a:pPr>
            <a:r>
              <a:rPr lang="zh-CN" altLang="en-US" sz="2400" dirty="0">
                <a:latin typeface="Arial" panose="020B0604020202020204" pitchFamily="34" charset="0"/>
                <a:ea typeface="黑体" panose="02010609060101010101" pitchFamily="2" charset="-122"/>
              </a:rPr>
              <a:t>不同的路由选择技术</a:t>
            </a:r>
          </a:p>
          <a:p>
            <a:pPr lvl="1">
              <a:lnSpc>
                <a:spcPct val="100000"/>
              </a:lnSpc>
            </a:pPr>
            <a:r>
              <a:rPr lang="zh-CN" altLang="en-US" sz="2400" dirty="0">
                <a:latin typeface="Arial" panose="020B0604020202020204" pitchFamily="34" charset="0"/>
                <a:ea typeface="黑体" panose="02010609060101010101" pitchFamily="2" charset="-122"/>
              </a:rPr>
              <a:t>不同的用户接入控制</a:t>
            </a:r>
          </a:p>
          <a:p>
            <a:pPr lvl="1">
              <a:lnSpc>
                <a:spcPct val="100000"/>
              </a:lnSpc>
            </a:pPr>
            <a:r>
              <a:rPr lang="zh-CN" altLang="en-US" sz="2400" dirty="0">
                <a:latin typeface="Arial" panose="020B0604020202020204" pitchFamily="34" charset="0"/>
                <a:ea typeface="黑体" panose="02010609060101010101" pitchFamily="2" charset="-122"/>
              </a:rPr>
              <a:t>不同的服务（面向连接服务和无连接服务）</a:t>
            </a:r>
          </a:p>
          <a:p>
            <a:pPr lvl="1">
              <a:lnSpc>
                <a:spcPct val="100000"/>
              </a:lnSpc>
            </a:pPr>
            <a:r>
              <a:rPr lang="zh-CN" altLang="en-US" sz="2400" dirty="0">
                <a:latin typeface="Arial" panose="020B0604020202020204" pitchFamily="34" charset="0"/>
                <a:ea typeface="黑体" panose="02010609060101010101" pitchFamily="2" charset="-122"/>
              </a:rPr>
              <a:t>不同的管理与控制方式 </a:t>
            </a:r>
            <a:r>
              <a:rPr lang="zh-CN" altLang="en-US" sz="2400" dirty="0" smtClean="0">
                <a:latin typeface="Arial" panose="020B0604020202020204" pitchFamily="34" charset="0"/>
                <a:ea typeface="黑体" panose="02010609060101010101" pitchFamily="2" charset="-122"/>
              </a:rPr>
              <a:t> 等</a:t>
            </a:r>
            <a:endParaRPr lang="zh-CN" altLang="en-US" sz="2400" dirty="0">
              <a:latin typeface="Arial" panose="020B0604020202020204" pitchFamily="34" charset="0"/>
              <a:ea typeface="黑体" panose="02010609060101010101" pitchFamily="2" charset="-122"/>
            </a:endParaRPr>
          </a:p>
        </p:txBody>
      </p:sp>
      <p:sp>
        <p:nvSpPr>
          <p:cNvPr id="2" name="矩形 1"/>
          <p:cNvSpPr/>
          <p:nvPr/>
        </p:nvSpPr>
        <p:spPr>
          <a:xfrm>
            <a:off x="5601072" y="2996952"/>
            <a:ext cx="3744416" cy="1077218"/>
          </a:xfrm>
          <a:prstGeom prst="rect">
            <a:avLst/>
          </a:prstGeom>
          <a:solidFill>
            <a:srgbClr val="FF0000"/>
          </a:solidFill>
        </p:spPr>
        <p:txBody>
          <a:bodyPr wrap="square">
            <a:spAutoFit/>
          </a:bodyPr>
          <a:lstStyle/>
          <a:p>
            <a:pPr algn="ctr"/>
            <a:r>
              <a:rPr lang="zh-CN" altLang="en-US" sz="3200" b="1" dirty="0" smtClean="0">
                <a:solidFill>
                  <a:schemeClr val="bg1"/>
                </a:solidFill>
                <a:latin typeface="+mn-lt"/>
                <a:ea typeface="黑体" panose="02010609060101010101" pitchFamily="2" charset="-122"/>
              </a:rPr>
              <a:t>如何</a:t>
            </a:r>
            <a:r>
              <a:rPr lang="zh-CN" altLang="zh-CN" sz="3200" b="1" dirty="0" smtClean="0">
                <a:solidFill>
                  <a:schemeClr val="bg1"/>
                </a:solidFill>
                <a:latin typeface="+mn-lt"/>
                <a:ea typeface="黑体" panose="02010609060101010101" pitchFamily="2" charset="-122"/>
              </a:rPr>
              <a:t>将</a:t>
            </a:r>
            <a:r>
              <a:rPr lang="zh-CN" altLang="en-US" sz="3200" b="1" dirty="0" smtClean="0">
                <a:solidFill>
                  <a:schemeClr val="bg1"/>
                </a:solidFill>
                <a:latin typeface="+mn-lt"/>
                <a:ea typeface="黑体" panose="02010609060101010101" pitchFamily="2" charset="-122"/>
              </a:rPr>
              <a:t>异构的</a:t>
            </a:r>
            <a:r>
              <a:rPr lang="zh-CN" altLang="zh-CN" sz="3200" b="1" dirty="0" smtClean="0">
                <a:solidFill>
                  <a:schemeClr val="bg1"/>
                </a:solidFill>
                <a:latin typeface="+mn-lt"/>
                <a:ea typeface="黑体" panose="02010609060101010101" pitchFamily="2" charset="-122"/>
              </a:rPr>
              <a:t>网络</a:t>
            </a:r>
            <a:endParaRPr lang="en-US" altLang="zh-CN" sz="3200" b="1" dirty="0" smtClean="0">
              <a:solidFill>
                <a:schemeClr val="bg1"/>
              </a:solidFill>
              <a:latin typeface="+mn-lt"/>
              <a:ea typeface="黑体" panose="02010609060101010101" pitchFamily="2" charset="-122"/>
            </a:endParaRPr>
          </a:p>
          <a:p>
            <a:pPr algn="ctr"/>
            <a:r>
              <a:rPr lang="zh-CN" altLang="zh-CN" sz="3200" b="1" dirty="0" smtClean="0">
                <a:solidFill>
                  <a:schemeClr val="bg1"/>
                </a:solidFill>
                <a:latin typeface="+mn-lt"/>
                <a:ea typeface="黑体" panose="02010609060101010101" pitchFamily="2" charset="-122"/>
              </a:rPr>
              <a:t>互相</a:t>
            </a:r>
            <a:r>
              <a:rPr lang="zh-CN" altLang="zh-CN" sz="3200" b="1" dirty="0">
                <a:solidFill>
                  <a:schemeClr val="bg1"/>
                </a:solidFill>
                <a:latin typeface="+mn-lt"/>
                <a:ea typeface="黑体" panose="02010609060101010101" pitchFamily="2" charset="-122"/>
              </a:rPr>
              <a:t>连接</a:t>
            </a:r>
            <a:r>
              <a:rPr lang="zh-CN" altLang="zh-CN" sz="3200" b="1" dirty="0" smtClean="0">
                <a:solidFill>
                  <a:schemeClr val="bg1"/>
                </a:solidFill>
                <a:latin typeface="+mn-lt"/>
                <a:ea typeface="黑体" panose="02010609060101010101" pitchFamily="2" charset="-122"/>
              </a:rPr>
              <a:t>起来</a:t>
            </a:r>
            <a:r>
              <a:rPr lang="zh-CN" altLang="en-US" sz="3200" b="1" dirty="0" smtClean="0">
                <a:solidFill>
                  <a:schemeClr val="bg1"/>
                </a:solidFill>
                <a:latin typeface="+mn-lt"/>
                <a:ea typeface="黑体" panose="02010609060101010101" pitchFamily="2" charset="-122"/>
              </a:rPr>
              <a:t>？</a:t>
            </a:r>
            <a:endParaRPr lang="zh-CN" altLang="en-US" sz="32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13028"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graphicFrame>
        <p:nvGraphicFramePr>
          <p:cNvPr id="513029" name="Group 5"/>
          <p:cNvGraphicFramePr>
            <a:graphicFrameLocks noGrp="1"/>
          </p:cNvGraphicFramePr>
          <p:nvPr/>
        </p:nvGraphicFramePr>
        <p:xfrm>
          <a:off x="4745426" y="2052639"/>
          <a:ext cx="5032110" cy="1376553"/>
        </p:xfrm>
        <a:graphic>
          <a:graphicData uri="http://schemas.openxmlformats.org/drawingml/2006/table">
            <a:tbl>
              <a:tblPr/>
              <a:tblGrid>
                <a:gridCol w="1807500">
                  <a:extLst>
                    <a:ext uri="{9D8B030D-6E8A-4147-A177-3AD203B41FA5}">
                      <a16:colId xmlns:a16="http://schemas.microsoft.com/office/drawing/2014/main" val="20000"/>
                    </a:ext>
                  </a:extLst>
                </a:gridCol>
                <a:gridCol w="2165218">
                  <a:extLst>
                    <a:ext uri="{9D8B030D-6E8A-4147-A177-3AD203B41FA5}">
                      <a16:colId xmlns:a16="http://schemas.microsoft.com/office/drawing/2014/main" val="20001"/>
                    </a:ext>
                  </a:extLst>
                </a:gridCol>
                <a:gridCol w="10593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bl>
          </a:graphicData>
        </a:graphic>
      </p:graphicFrame>
      <p:sp>
        <p:nvSpPr>
          <p:cNvPr id="513043"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44"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45"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46"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513047"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48"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513049"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513051"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2"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3"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4"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5"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513056"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57"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13058" name="Group 34"/>
          <p:cNvGrpSpPr/>
          <p:nvPr/>
        </p:nvGrpSpPr>
        <p:grpSpPr bwMode="auto">
          <a:xfrm>
            <a:off x="2619763" y="3459164"/>
            <a:ext cx="663840" cy="460375"/>
            <a:chOff x="864" y="1824"/>
            <a:chExt cx="432" cy="288"/>
          </a:xfrm>
        </p:grpSpPr>
        <p:pic>
          <p:nvPicPr>
            <p:cNvPr id="513059"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3060" name="Picture 3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513061"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62"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63"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64"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grpSp>
        <p:nvGrpSpPr>
          <p:cNvPr id="513065" name="Group 41"/>
          <p:cNvGrpSpPr/>
          <p:nvPr/>
        </p:nvGrpSpPr>
        <p:grpSpPr bwMode="auto">
          <a:xfrm>
            <a:off x="3319718" y="1628775"/>
            <a:ext cx="5945319" cy="2278063"/>
            <a:chOff x="1836" y="1026"/>
            <a:chExt cx="3457" cy="1435"/>
          </a:xfrm>
        </p:grpSpPr>
        <p:sp>
          <p:nvSpPr>
            <p:cNvPr id="513066"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990000"/>
                  </a:solidFill>
                  <a:latin typeface="+mn-lt"/>
                  <a:ea typeface="黑体" panose="02010609060101010101" pitchFamily="2" charset="-122"/>
                </a:rPr>
                <a:t>R</a:t>
              </a:r>
              <a:r>
                <a:rPr kumimoji="1" lang="en-US" altLang="zh-CN" sz="2000" b="1" baseline="-25000">
                  <a:solidFill>
                    <a:srgbClr val="990000"/>
                  </a:solidFill>
                  <a:latin typeface="+mn-lt"/>
                  <a:ea typeface="黑体" panose="02010609060101010101" pitchFamily="2" charset="-122"/>
                </a:rPr>
                <a:t>1</a:t>
              </a:r>
              <a:r>
                <a:rPr kumimoji="1" lang="en-US" altLang="zh-CN" sz="2000" b="1">
                  <a:solidFill>
                    <a:srgbClr val="990000"/>
                  </a:solidFill>
                  <a:latin typeface="+mn-lt"/>
                  <a:ea typeface="黑体" panose="02010609060101010101" pitchFamily="2" charset="-122"/>
                </a:rPr>
                <a:t> </a:t>
              </a:r>
              <a:r>
                <a:rPr kumimoji="1" lang="zh-CN" altLang="en-US" sz="2000" b="1">
                  <a:solidFill>
                    <a:srgbClr val="990000"/>
                  </a:solidFill>
                  <a:latin typeface="+mn-lt"/>
                  <a:ea typeface="黑体" panose="02010609060101010101" pitchFamily="2" charset="-122"/>
                </a:rPr>
                <a:t>的路由表（未给出默认路由器）</a:t>
              </a:r>
              <a:endParaRPr kumimoji="1" lang="zh-CN" altLang="en-US" sz="2000" b="1" baseline="-25000">
                <a:solidFill>
                  <a:srgbClr val="990000"/>
                </a:solidFill>
                <a:latin typeface="+mn-lt"/>
                <a:ea typeface="黑体" panose="02010609060101010101" pitchFamily="2" charset="-122"/>
              </a:endParaRPr>
            </a:p>
          </p:txBody>
        </p:sp>
        <p:sp>
          <p:nvSpPr>
            <p:cNvPr id="513067"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sp>
        <p:nvSpPr>
          <p:cNvPr id="513068"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513069"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513070" name="Group 46"/>
          <p:cNvGrpSpPr/>
          <p:nvPr/>
        </p:nvGrpSpPr>
        <p:grpSpPr bwMode="auto">
          <a:xfrm>
            <a:off x="1644641" y="4843464"/>
            <a:ext cx="663840" cy="460375"/>
            <a:chOff x="864" y="1824"/>
            <a:chExt cx="432" cy="288"/>
          </a:xfrm>
        </p:grpSpPr>
        <p:pic>
          <p:nvPicPr>
            <p:cNvPr id="513071"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3072" name="Picture 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513073"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513074"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513075"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76"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513077" name="Text Box 53"/>
          <p:cNvSpPr txBox="1">
            <a:spLocks noChangeArrowheads="1"/>
          </p:cNvSpPr>
          <p:nvPr/>
        </p:nvSpPr>
        <p:spPr bwMode="auto">
          <a:xfrm>
            <a:off x="378922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513078"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513079"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513080"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513081"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513082"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83"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513084" name="Text Box 60"/>
          <p:cNvSpPr txBox="1">
            <a:spLocks noChangeArrowheads="1"/>
          </p:cNvSpPr>
          <p:nvPr/>
        </p:nvSpPr>
        <p:spPr bwMode="auto">
          <a:xfrm>
            <a:off x="199031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513085"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513086" name="Text Box 62"/>
          <p:cNvSpPr txBox="1">
            <a:spLocks noChangeArrowheads="1"/>
          </p:cNvSpPr>
          <p:nvPr/>
        </p:nvSpPr>
        <p:spPr bwMode="auto">
          <a:xfrm>
            <a:off x="269027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513087" name="Rectangle 63"/>
          <p:cNvSpPr>
            <a:spLocks noGrp="1" noChangeArrowheads="1"/>
          </p:cNvSpPr>
          <p:nvPr>
            <p:ph type="title" idx="4294967295"/>
          </p:nvPr>
        </p:nvSpPr>
        <p:spPr>
          <a:xfrm>
            <a:off x="349820" y="96292"/>
            <a:ext cx="9283700" cy="1460500"/>
          </a:xfrm>
          <a:solidFill>
            <a:srgbClr val="66FFFF"/>
          </a:solidFill>
          <a:ln>
            <a:solidFill>
              <a:srgbClr val="333399"/>
            </a:solidFill>
            <a:miter lim="800000"/>
          </a:ln>
          <a:effectLst>
            <a:outerShdw dist="35921" dir="2700000" algn="ctr" rotWithShape="0">
              <a:schemeClr val="bg2"/>
            </a:outerShdw>
          </a:effectLst>
        </p:spPr>
        <p:txBody>
          <a:bodyPr/>
          <a:lstStyle/>
          <a:p>
            <a:pPr algn="ctr"/>
            <a:r>
              <a:rPr lang="en-US" altLang="zh-CN" sz="2800"/>
              <a:t>【</a:t>
            </a:r>
            <a:r>
              <a:rPr lang="zh-CN" altLang="en-US" sz="2800"/>
              <a:t>例</a:t>
            </a:r>
            <a:r>
              <a:rPr lang="en-US" altLang="zh-CN" sz="2800"/>
              <a:t>4-4】</a:t>
            </a:r>
            <a:r>
              <a:rPr lang="zh-CN" altLang="en-US" sz="2800"/>
              <a:t>已知互联网和路由器 </a:t>
            </a:r>
            <a:r>
              <a:rPr lang="en-US" altLang="zh-CN" sz="2800"/>
              <a:t>R</a:t>
            </a:r>
            <a:r>
              <a:rPr lang="en-US" altLang="zh-CN" sz="2800" baseline="-25000"/>
              <a:t>1 </a:t>
            </a:r>
            <a:r>
              <a:rPr lang="zh-CN" altLang="en-US" sz="2800"/>
              <a:t>中的路由表。主机 </a:t>
            </a:r>
            <a:r>
              <a:rPr lang="en-US" altLang="zh-CN" sz="2800"/>
              <a:t>H</a:t>
            </a:r>
            <a:r>
              <a:rPr lang="en-US" altLang="zh-CN" sz="2800" baseline="-25000"/>
              <a:t>1 </a:t>
            </a:r>
            <a:r>
              <a:rPr lang="zh-CN" altLang="en-US" sz="2800"/>
              <a:t>向 </a:t>
            </a:r>
            <a:r>
              <a:rPr lang="en-US" altLang="zh-CN" sz="2800"/>
              <a:t>H</a:t>
            </a:r>
            <a:r>
              <a:rPr lang="en-US" altLang="zh-CN" sz="2800" baseline="-25000"/>
              <a:t>2 </a:t>
            </a:r>
            <a:r>
              <a:rPr lang="zh-CN" altLang="en-US" sz="2800"/>
              <a:t>发送分组。试讨论 </a:t>
            </a:r>
            <a:r>
              <a:rPr lang="en-US" altLang="zh-CN" sz="2800"/>
              <a:t>R</a:t>
            </a:r>
            <a:r>
              <a:rPr lang="en-US" altLang="zh-CN" sz="2800" baseline="-25000"/>
              <a:t>1 </a:t>
            </a:r>
            <a:r>
              <a:rPr lang="zh-CN" altLang="en-US" sz="2800"/>
              <a:t>收到 </a:t>
            </a:r>
            <a:r>
              <a:rPr lang="en-US" altLang="zh-CN" sz="2800"/>
              <a:t>H</a:t>
            </a:r>
            <a:r>
              <a:rPr lang="en-US" altLang="zh-CN" sz="2800" baseline="-25000"/>
              <a:t>1 </a:t>
            </a:r>
            <a:br>
              <a:rPr lang="en-US" altLang="zh-CN" sz="2800" baseline="-25000"/>
            </a:br>
            <a:r>
              <a:rPr lang="zh-CN" altLang="en-US" sz="2800"/>
              <a:t>向 </a:t>
            </a:r>
            <a:r>
              <a:rPr lang="en-US" altLang="zh-CN" sz="2800"/>
              <a:t>H</a:t>
            </a:r>
            <a:r>
              <a:rPr lang="en-US" altLang="zh-CN" sz="2800" baseline="-25000"/>
              <a:t>2 </a:t>
            </a:r>
            <a:r>
              <a:rPr lang="zh-CN" altLang="en-US" sz="2800"/>
              <a:t>发送的分组后查找路由表的过程。 </a:t>
            </a:r>
          </a:p>
        </p:txBody>
      </p:sp>
      <p:sp>
        <p:nvSpPr>
          <p:cNvPr id="513088" name="Line 64"/>
          <p:cNvSpPr>
            <a:spLocks noChangeShapeType="1"/>
          </p:cNvSpPr>
          <p:nvPr/>
        </p:nvSpPr>
        <p:spPr bwMode="auto">
          <a:xfrm>
            <a:off x="1214692" y="2636838"/>
            <a:ext cx="3276204" cy="2305050"/>
          </a:xfrm>
          <a:prstGeom prst="line">
            <a:avLst/>
          </a:prstGeom>
          <a:noFill/>
          <a:ln w="76200">
            <a:solidFill>
              <a:srgbClr val="FF0000">
                <a:alpha val="80000"/>
              </a:srgb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13050" name="Text Box 26"/>
          <p:cNvSpPr txBox="1">
            <a:spLocks noChangeArrowheads="1"/>
          </p:cNvSpPr>
          <p:nvPr/>
        </p:nvSpPr>
        <p:spPr bwMode="auto">
          <a:xfrm>
            <a:off x="746909" y="2189164"/>
            <a:ext cx="378526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800" b="1">
                <a:solidFill>
                  <a:srgbClr val="000099"/>
                </a:solidFill>
                <a:latin typeface="+mn-lt"/>
                <a:ea typeface="黑体" panose="02010609060101010101" pitchFamily="2" charset="-122"/>
              </a:rPr>
              <a:t>子网</a:t>
            </a:r>
            <a:r>
              <a:rPr kumimoji="1" lang="en-US" altLang="zh-CN" sz="1800" b="1">
                <a:solidFill>
                  <a:srgbClr val="000099"/>
                </a:solidFill>
                <a:latin typeface="+mn-lt"/>
                <a:ea typeface="黑体" panose="02010609060101010101" pitchFamily="2" charset="-122"/>
              </a:rPr>
              <a:t>1</a:t>
            </a:r>
            <a:r>
              <a:rPr kumimoji="1" lang="zh-CN" altLang="en-US" sz="1800" b="1">
                <a:solidFill>
                  <a:srgbClr val="000099"/>
                </a:solidFill>
                <a:latin typeface="+mn-lt"/>
                <a:ea typeface="黑体" panose="02010609060101010101" pitchFamily="2" charset="-122"/>
              </a:rPr>
              <a:t>：</a:t>
            </a:r>
          </a:p>
          <a:p>
            <a:pPr algn="ctr"/>
            <a:r>
              <a:rPr kumimoji="1" lang="zh-CN" altLang="en-US" sz="1800" b="1">
                <a:solidFill>
                  <a:srgbClr val="000099"/>
                </a:solidFill>
                <a:latin typeface="+mn-lt"/>
                <a:ea typeface="黑体" panose="02010609060101010101" pitchFamily="2" charset="-122"/>
              </a:rPr>
              <a:t>    网络地址 </a:t>
            </a:r>
            <a:r>
              <a:rPr kumimoji="1" lang="en-US" altLang="zh-CN" sz="1800" b="1">
                <a:solidFill>
                  <a:srgbClr val="000099"/>
                </a:solidFill>
                <a:latin typeface="+mn-lt"/>
                <a:ea typeface="黑体" panose="02010609060101010101" pitchFamily="2" charset="-122"/>
              </a:rPr>
              <a:t>128.30.33.0</a:t>
            </a:r>
          </a:p>
          <a:p>
            <a:pPr algn="ct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子网掩码 </a:t>
            </a:r>
            <a:r>
              <a:rPr kumimoji="1" lang="en-US" altLang="zh-CN" sz="1800" b="1">
                <a:solidFill>
                  <a:srgbClr val="000099"/>
                </a:solidFill>
                <a:latin typeface="+mn-lt"/>
                <a:ea typeface="黑体" panose="02010609060101010101" pitchFamily="2" charset="-122"/>
              </a:rPr>
              <a:t>255.255.255.128</a:t>
            </a:r>
          </a:p>
        </p:txBody>
      </p:sp>
      <p:sp>
        <p:nvSpPr>
          <p:cNvPr id="513027"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51306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idx="4294967295"/>
          </p:nvPr>
        </p:nvSpPr>
        <p:spPr>
          <a:xfrm>
            <a:off x="397394" y="140816"/>
            <a:ext cx="6434138" cy="623888"/>
          </a:xfrm>
          <a:solidFill>
            <a:srgbClr val="66FFFF"/>
          </a:solidFill>
          <a:ln>
            <a:solidFill>
              <a:srgbClr val="000099"/>
            </a:solidFill>
          </a:ln>
        </p:spPr>
        <p:txBody>
          <a:bodyPr/>
          <a:lstStyle/>
          <a:p>
            <a:pPr algn="ctr"/>
            <a:r>
              <a:rPr lang="zh-CN" altLang="en-US" sz="3200" dirty="0"/>
              <a:t>主机 </a:t>
            </a:r>
            <a:r>
              <a:rPr lang="en-US" altLang="zh-CN" sz="3200" dirty="0"/>
              <a:t>H</a:t>
            </a:r>
            <a:r>
              <a:rPr lang="en-US" altLang="zh-CN" sz="3200" baseline="-25000" dirty="0"/>
              <a:t>1 </a:t>
            </a:r>
            <a:r>
              <a:rPr lang="zh-CN" altLang="en-US" sz="3200" dirty="0"/>
              <a:t>要发送分组给 </a:t>
            </a:r>
            <a:r>
              <a:rPr lang="en-US" altLang="zh-CN" sz="3200" dirty="0"/>
              <a:t>H</a:t>
            </a:r>
            <a:r>
              <a:rPr lang="en-US" altLang="zh-CN" sz="3200" baseline="-25000" dirty="0"/>
              <a:t>2</a:t>
            </a:r>
            <a:r>
              <a:rPr lang="en-US" altLang="zh-CN" sz="3200" dirty="0"/>
              <a:t> </a:t>
            </a:r>
          </a:p>
        </p:txBody>
      </p:sp>
      <p:sp>
        <p:nvSpPr>
          <p:cNvPr id="514112" name="Rectangle 64"/>
          <p:cNvSpPr>
            <a:spLocks noChangeArrowheads="1"/>
          </p:cNvSpPr>
          <p:nvPr/>
        </p:nvSpPr>
        <p:spPr bwMode="auto">
          <a:xfrm>
            <a:off x="1209014" y="908720"/>
            <a:ext cx="7020190" cy="5048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zh-CN" altLang="en-US" sz="2400" b="1" dirty="0">
                <a:solidFill>
                  <a:srgbClr val="000099"/>
                </a:solidFill>
                <a:latin typeface="+mn-lt"/>
                <a:ea typeface="黑体" panose="02010609060101010101" pitchFamily="2" charset="-122"/>
              </a:rPr>
              <a:t>要发送的分组的目的 </a:t>
            </a:r>
            <a:r>
              <a:rPr lang="en-US" altLang="zh-CN" sz="2400" b="1" dirty="0">
                <a:solidFill>
                  <a:srgbClr val="000099"/>
                </a:solidFill>
                <a:latin typeface="+mn-lt"/>
                <a:ea typeface="黑体" panose="02010609060101010101" pitchFamily="2" charset="-122"/>
              </a:rPr>
              <a:t>IP </a:t>
            </a:r>
            <a:r>
              <a:rPr lang="zh-CN" altLang="en-US" sz="2400" b="1" dirty="0">
                <a:solidFill>
                  <a:srgbClr val="000099"/>
                </a:solidFill>
                <a:latin typeface="+mn-lt"/>
                <a:ea typeface="黑体" panose="02010609060101010101" pitchFamily="2" charset="-122"/>
              </a:rPr>
              <a:t>地址：</a:t>
            </a:r>
            <a:r>
              <a:rPr lang="en-US" altLang="zh-CN" sz="2400" b="1" dirty="0">
                <a:solidFill>
                  <a:srgbClr val="000099"/>
                </a:solidFill>
                <a:latin typeface="+mn-lt"/>
                <a:ea typeface="黑体" panose="02010609060101010101" pitchFamily="2" charset="-122"/>
              </a:rPr>
              <a:t>128.30.33.138</a:t>
            </a:r>
          </a:p>
        </p:txBody>
      </p:sp>
      <p:sp>
        <p:nvSpPr>
          <p:cNvPr id="514113" name="Line 65"/>
          <p:cNvSpPr>
            <a:spLocks noChangeShapeType="1"/>
          </p:cNvSpPr>
          <p:nvPr/>
        </p:nvSpPr>
        <p:spPr bwMode="auto">
          <a:xfrm flipH="1">
            <a:off x="2579720" y="1413545"/>
            <a:ext cx="1042562" cy="2123405"/>
          </a:xfrm>
          <a:prstGeom prst="line">
            <a:avLst/>
          </a:prstGeom>
          <a:noFill/>
          <a:ln w="28575">
            <a:solidFill>
              <a:srgbClr val="FF0000">
                <a:alpha val="80000"/>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6"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graphicFrame>
        <p:nvGraphicFramePr>
          <p:cNvPr id="57" name="Group 5"/>
          <p:cNvGraphicFramePr>
            <a:graphicFrameLocks noGrp="1"/>
          </p:cNvGraphicFramePr>
          <p:nvPr/>
        </p:nvGraphicFramePr>
        <p:xfrm>
          <a:off x="4745426" y="2052639"/>
          <a:ext cx="5032110" cy="1376553"/>
        </p:xfrm>
        <a:graphic>
          <a:graphicData uri="http://schemas.openxmlformats.org/drawingml/2006/table">
            <a:tbl>
              <a:tblPr/>
              <a:tblGrid>
                <a:gridCol w="1807500">
                  <a:extLst>
                    <a:ext uri="{9D8B030D-6E8A-4147-A177-3AD203B41FA5}">
                      <a16:colId xmlns:a16="http://schemas.microsoft.com/office/drawing/2014/main" val="20000"/>
                    </a:ext>
                  </a:extLst>
                </a:gridCol>
                <a:gridCol w="2165218">
                  <a:extLst>
                    <a:ext uri="{9D8B030D-6E8A-4147-A177-3AD203B41FA5}">
                      <a16:colId xmlns:a16="http://schemas.microsoft.com/office/drawing/2014/main" val="20001"/>
                    </a:ext>
                  </a:extLst>
                </a:gridCol>
                <a:gridCol w="10593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bl>
          </a:graphicData>
        </a:graphic>
      </p:graphicFrame>
      <p:sp>
        <p:nvSpPr>
          <p:cNvPr id="58"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9"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0"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1"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64"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65"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29"/>
          <p:cNvSpPr>
            <a:spLocks noChangeShapeType="1"/>
          </p:cNvSpPr>
          <p:nvPr/>
        </p:nvSpPr>
        <p:spPr bwMode="auto">
          <a:xfrm>
            <a:off x="108006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8"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9"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70"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88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2" name="Group 34"/>
          <p:cNvGrpSpPr/>
          <p:nvPr/>
        </p:nvGrpSpPr>
        <p:grpSpPr bwMode="auto">
          <a:xfrm>
            <a:off x="2619763" y="3459164"/>
            <a:ext cx="663840" cy="460375"/>
            <a:chOff x="864" y="1824"/>
            <a:chExt cx="432" cy="288"/>
          </a:xfrm>
        </p:grpSpPr>
        <p:pic>
          <p:nvPicPr>
            <p:cNvPr id="73"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4" name="Picture 3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75"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7" name="Line 39"/>
          <p:cNvSpPr>
            <a:spLocks noChangeShapeType="1"/>
          </p:cNvSpPr>
          <p:nvPr/>
        </p:nvSpPr>
        <p:spPr bwMode="auto">
          <a:xfrm>
            <a:off x="74126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8"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grpSp>
        <p:nvGrpSpPr>
          <p:cNvPr id="79" name="Group 41"/>
          <p:cNvGrpSpPr/>
          <p:nvPr/>
        </p:nvGrpSpPr>
        <p:grpSpPr bwMode="auto">
          <a:xfrm>
            <a:off x="3319718" y="1628775"/>
            <a:ext cx="5945319" cy="2278063"/>
            <a:chOff x="1836" y="1026"/>
            <a:chExt cx="3457" cy="1435"/>
          </a:xfrm>
        </p:grpSpPr>
        <p:sp>
          <p:nvSpPr>
            <p:cNvPr id="80"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990000"/>
                  </a:solidFill>
                  <a:latin typeface="+mn-lt"/>
                  <a:ea typeface="黑体" panose="02010609060101010101" pitchFamily="2" charset="-122"/>
                </a:rPr>
                <a:t>R</a:t>
              </a:r>
              <a:r>
                <a:rPr kumimoji="1" lang="en-US" altLang="zh-CN" sz="2000" b="1" baseline="-25000">
                  <a:solidFill>
                    <a:srgbClr val="990000"/>
                  </a:solidFill>
                  <a:latin typeface="+mn-lt"/>
                  <a:ea typeface="黑体" panose="02010609060101010101" pitchFamily="2" charset="-122"/>
                </a:rPr>
                <a:t>1</a:t>
              </a:r>
              <a:r>
                <a:rPr kumimoji="1" lang="en-US" altLang="zh-CN" sz="2000" b="1">
                  <a:solidFill>
                    <a:srgbClr val="990000"/>
                  </a:solidFill>
                  <a:latin typeface="+mn-lt"/>
                  <a:ea typeface="黑体" panose="02010609060101010101" pitchFamily="2" charset="-122"/>
                </a:rPr>
                <a:t> </a:t>
              </a:r>
              <a:r>
                <a:rPr kumimoji="1" lang="zh-CN" altLang="en-US" sz="2000" b="1">
                  <a:solidFill>
                    <a:srgbClr val="990000"/>
                  </a:solidFill>
                  <a:latin typeface="+mn-lt"/>
                  <a:ea typeface="黑体" panose="02010609060101010101" pitchFamily="2" charset="-122"/>
                </a:rPr>
                <a:t>的路由表（未给出默认路由器）</a:t>
              </a:r>
              <a:endParaRPr kumimoji="1" lang="zh-CN" altLang="en-US" sz="2000" b="1" baseline="-25000">
                <a:solidFill>
                  <a:srgbClr val="990000"/>
                </a:solidFill>
                <a:latin typeface="+mn-lt"/>
                <a:ea typeface="黑体" panose="02010609060101010101" pitchFamily="2" charset="-122"/>
              </a:endParaRPr>
            </a:p>
          </p:txBody>
        </p:sp>
        <p:sp>
          <p:nvSpPr>
            <p:cNvPr id="81"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sp>
        <p:nvSpPr>
          <p:cNvPr id="82"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83"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84" name="Group 46"/>
          <p:cNvGrpSpPr/>
          <p:nvPr/>
        </p:nvGrpSpPr>
        <p:grpSpPr bwMode="auto">
          <a:xfrm>
            <a:off x="1644641" y="4843464"/>
            <a:ext cx="663840" cy="460375"/>
            <a:chOff x="864" y="1824"/>
            <a:chExt cx="432" cy="288"/>
          </a:xfrm>
        </p:grpSpPr>
        <p:pic>
          <p:nvPicPr>
            <p:cNvPr id="85"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6" name="Picture 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87"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88" name="Line 50"/>
          <p:cNvSpPr>
            <a:spLocks noChangeShapeType="1"/>
          </p:cNvSpPr>
          <p:nvPr/>
        </p:nvSpPr>
        <p:spPr bwMode="auto">
          <a:xfrm>
            <a:off x="257972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89"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91" name="Text Box 53"/>
          <p:cNvSpPr txBox="1">
            <a:spLocks noChangeArrowheads="1"/>
          </p:cNvSpPr>
          <p:nvPr/>
        </p:nvSpPr>
        <p:spPr bwMode="auto">
          <a:xfrm>
            <a:off x="380421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92"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93"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94" name="Text Box 56"/>
          <p:cNvSpPr txBox="1">
            <a:spLocks noChangeArrowheads="1"/>
          </p:cNvSpPr>
          <p:nvPr/>
        </p:nvSpPr>
        <p:spPr bwMode="auto">
          <a:xfrm>
            <a:off x="159427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5"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96"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054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 Box 59"/>
          <p:cNvSpPr txBox="1">
            <a:spLocks noChangeArrowheads="1"/>
          </p:cNvSpPr>
          <p:nvPr/>
        </p:nvSpPr>
        <p:spPr bwMode="auto">
          <a:xfrm>
            <a:off x="201046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98" name="Text Box 60"/>
          <p:cNvSpPr txBox="1">
            <a:spLocks noChangeArrowheads="1"/>
          </p:cNvSpPr>
          <p:nvPr/>
        </p:nvSpPr>
        <p:spPr bwMode="auto">
          <a:xfrm>
            <a:off x="200530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99" name="Text Box 61"/>
          <p:cNvSpPr txBox="1">
            <a:spLocks noChangeArrowheads="1"/>
          </p:cNvSpPr>
          <p:nvPr/>
        </p:nvSpPr>
        <p:spPr bwMode="auto">
          <a:xfrm>
            <a:off x="453168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100" name="Text Box 62"/>
          <p:cNvSpPr txBox="1">
            <a:spLocks noChangeArrowheads="1"/>
          </p:cNvSpPr>
          <p:nvPr/>
        </p:nvSpPr>
        <p:spPr bwMode="auto">
          <a:xfrm>
            <a:off x="270526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101" name="Line 64"/>
          <p:cNvSpPr>
            <a:spLocks noChangeShapeType="1"/>
          </p:cNvSpPr>
          <p:nvPr/>
        </p:nvSpPr>
        <p:spPr bwMode="auto">
          <a:xfrm>
            <a:off x="1214692" y="2636838"/>
            <a:ext cx="3276204" cy="2305050"/>
          </a:xfrm>
          <a:prstGeom prst="line">
            <a:avLst/>
          </a:prstGeom>
          <a:noFill/>
          <a:ln w="76200">
            <a:solidFill>
              <a:srgbClr val="FF0000">
                <a:alpha val="80000"/>
              </a:srgb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 name="Text Box 26"/>
          <p:cNvSpPr txBox="1">
            <a:spLocks noChangeArrowheads="1"/>
          </p:cNvSpPr>
          <p:nvPr/>
        </p:nvSpPr>
        <p:spPr bwMode="auto">
          <a:xfrm>
            <a:off x="746909" y="2189164"/>
            <a:ext cx="378526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800" b="1">
                <a:solidFill>
                  <a:srgbClr val="000099"/>
                </a:solidFill>
                <a:latin typeface="+mn-lt"/>
                <a:ea typeface="黑体" panose="02010609060101010101" pitchFamily="2" charset="-122"/>
              </a:rPr>
              <a:t>子网</a:t>
            </a:r>
            <a:r>
              <a:rPr kumimoji="1" lang="en-US" altLang="zh-CN" sz="1800" b="1">
                <a:solidFill>
                  <a:srgbClr val="000099"/>
                </a:solidFill>
                <a:latin typeface="+mn-lt"/>
                <a:ea typeface="黑体" panose="02010609060101010101" pitchFamily="2" charset="-122"/>
              </a:rPr>
              <a:t>1</a:t>
            </a:r>
            <a:r>
              <a:rPr kumimoji="1" lang="zh-CN" altLang="en-US" sz="1800" b="1">
                <a:solidFill>
                  <a:srgbClr val="000099"/>
                </a:solidFill>
                <a:latin typeface="+mn-lt"/>
                <a:ea typeface="黑体" panose="02010609060101010101" pitchFamily="2" charset="-122"/>
              </a:rPr>
              <a:t>：</a:t>
            </a:r>
          </a:p>
          <a:p>
            <a:pPr algn="ctr"/>
            <a:r>
              <a:rPr kumimoji="1" lang="zh-CN" altLang="en-US" sz="1800" b="1">
                <a:solidFill>
                  <a:srgbClr val="000099"/>
                </a:solidFill>
                <a:latin typeface="+mn-lt"/>
                <a:ea typeface="黑体" panose="02010609060101010101" pitchFamily="2" charset="-122"/>
              </a:rPr>
              <a:t>    网络地址 </a:t>
            </a:r>
            <a:r>
              <a:rPr kumimoji="1" lang="en-US" altLang="zh-CN" sz="1800" b="1">
                <a:solidFill>
                  <a:srgbClr val="000099"/>
                </a:solidFill>
                <a:latin typeface="+mn-lt"/>
                <a:ea typeface="黑体" panose="02010609060101010101" pitchFamily="2" charset="-122"/>
              </a:rPr>
              <a:t>128.30.33.0</a:t>
            </a:r>
          </a:p>
          <a:p>
            <a:pPr algn="ct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子网掩码 </a:t>
            </a:r>
            <a:r>
              <a:rPr kumimoji="1" lang="en-US" altLang="zh-CN" sz="1800" b="1">
                <a:solidFill>
                  <a:srgbClr val="000099"/>
                </a:solidFill>
                <a:latin typeface="+mn-lt"/>
                <a:ea typeface="黑体" panose="02010609060101010101" pitchFamily="2" charset="-122"/>
              </a:rPr>
              <a:t>255.255.255.128</a:t>
            </a:r>
          </a:p>
        </p:txBody>
      </p:sp>
      <p:sp>
        <p:nvSpPr>
          <p:cNvPr id="103"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sp>
        <p:nvSpPr>
          <p:cNvPr id="514114" name="Rectangle 66"/>
          <p:cNvSpPr>
            <a:spLocks noChangeArrowheads="1"/>
          </p:cNvSpPr>
          <p:nvPr/>
        </p:nvSpPr>
        <p:spPr bwMode="auto">
          <a:xfrm>
            <a:off x="242488" y="5301208"/>
            <a:ext cx="9678468" cy="1557337"/>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zh-CN" altLang="en-US" sz="2400" b="1" dirty="0">
                <a:solidFill>
                  <a:srgbClr val="0000CC"/>
                </a:solidFill>
                <a:latin typeface="+mn-lt"/>
                <a:ea typeface="黑体" panose="02010609060101010101" pitchFamily="2" charset="-122"/>
              </a:rPr>
              <a:t>请注意：</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并不知道 </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2</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连接在哪一个网络上。</a:t>
            </a:r>
          </a:p>
          <a:p>
            <a:pPr algn="ctr">
              <a:lnSpc>
                <a:spcPct val="110000"/>
              </a:lnSpc>
            </a:pP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仅仅知道 </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2</a:t>
            </a:r>
            <a:r>
              <a:rPr lang="en-US" altLang="zh-CN" sz="2400" b="1" dirty="0">
                <a:solidFill>
                  <a:srgbClr val="0000CC"/>
                </a:solidFill>
                <a:latin typeface="+mn-lt"/>
                <a:ea typeface="黑体" panose="02010609060101010101" pitchFamily="2" charset="-122"/>
              </a:rPr>
              <a:t> </a:t>
            </a:r>
            <a:r>
              <a:rPr lang="zh-CN" altLang="en-US" sz="2400" b="1" dirty="0">
                <a:solidFill>
                  <a:srgbClr val="0000CC"/>
                </a:solidFill>
                <a:latin typeface="+mn-lt"/>
                <a:ea typeface="黑体" panose="02010609060101010101" pitchFamily="2" charset="-122"/>
              </a:rPr>
              <a:t>的 </a:t>
            </a:r>
            <a:r>
              <a:rPr lang="en-US" altLang="zh-CN" sz="2400" b="1" dirty="0">
                <a:solidFill>
                  <a:srgbClr val="0000CC"/>
                </a:solidFill>
                <a:latin typeface="+mn-lt"/>
                <a:ea typeface="黑体" panose="02010609060101010101" pitchFamily="2" charset="-122"/>
              </a:rPr>
              <a:t>IP </a:t>
            </a:r>
            <a:r>
              <a:rPr lang="zh-CN" altLang="en-US" sz="2400" b="1" dirty="0">
                <a:solidFill>
                  <a:srgbClr val="0000CC"/>
                </a:solidFill>
                <a:latin typeface="+mn-lt"/>
                <a:ea typeface="黑体" panose="02010609060101010101" pitchFamily="2" charset="-122"/>
              </a:rPr>
              <a:t>地址是</a:t>
            </a:r>
          </a:p>
          <a:p>
            <a:pPr algn="ctr">
              <a:lnSpc>
                <a:spcPct val="110000"/>
              </a:lnSpc>
            </a:pPr>
            <a:r>
              <a:rPr lang="en-US" altLang="zh-CN" sz="2400" b="1" dirty="0">
                <a:solidFill>
                  <a:srgbClr val="0000CC"/>
                </a:solidFill>
                <a:latin typeface="+mn-lt"/>
                <a:ea typeface="黑体" panose="02010609060101010101" pitchFamily="2" charset="-122"/>
              </a:rPr>
              <a:t>128.30.33.138</a:t>
            </a:r>
          </a:p>
        </p:txBody>
      </p:sp>
      <p:sp>
        <p:nvSpPr>
          <p:cNvPr id="514115" name="Rectangle 67"/>
          <p:cNvSpPr>
            <a:spLocks noChangeArrowheads="1"/>
          </p:cNvSpPr>
          <p:nvPr/>
        </p:nvSpPr>
        <p:spPr bwMode="auto">
          <a:xfrm>
            <a:off x="242488" y="5301208"/>
            <a:ext cx="9694054" cy="1557337"/>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zh-CN" altLang="en-US" sz="2400" b="1" dirty="0">
                <a:solidFill>
                  <a:srgbClr val="0000CC"/>
                </a:solidFill>
                <a:latin typeface="+mn-lt"/>
                <a:ea typeface="黑体" panose="02010609060101010101" pitchFamily="2" charset="-122"/>
              </a:rPr>
              <a:t>因此 </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 </a:t>
            </a:r>
            <a:r>
              <a:rPr lang="zh-CN" altLang="en-US" sz="2400" b="1" dirty="0">
                <a:solidFill>
                  <a:srgbClr val="0000CC"/>
                </a:solidFill>
                <a:latin typeface="+mn-lt"/>
                <a:ea typeface="黑体" panose="02010609060101010101" pitchFamily="2" charset="-122"/>
              </a:rPr>
              <a:t>首先检查主机 </a:t>
            </a:r>
            <a:r>
              <a:rPr lang="en-US" altLang="zh-CN" sz="2400" b="1" dirty="0">
                <a:solidFill>
                  <a:srgbClr val="0000CC"/>
                </a:solidFill>
                <a:latin typeface="+mn-lt"/>
                <a:ea typeface="黑体" panose="02010609060101010101" pitchFamily="2" charset="-122"/>
              </a:rPr>
              <a:t>128.30.33.138 </a:t>
            </a:r>
            <a:r>
              <a:rPr lang="zh-CN" altLang="en-US" sz="2400" b="1" dirty="0">
                <a:solidFill>
                  <a:srgbClr val="0000CC"/>
                </a:solidFill>
                <a:latin typeface="+mn-lt"/>
                <a:ea typeface="黑体" panose="02010609060101010101" pitchFamily="2" charset="-122"/>
              </a:rPr>
              <a:t>是否连接在本网络上</a:t>
            </a:r>
          </a:p>
          <a:p>
            <a:pPr algn="ctr">
              <a:lnSpc>
                <a:spcPct val="110000"/>
              </a:lnSpc>
            </a:pPr>
            <a:r>
              <a:rPr lang="zh-CN" altLang="en-US" sz="2400" b="1" dirty="0">
                <a:solidFill>
                  <a:srgbClr val="0000CC"/>
                </a:solidFill>
                <a:latin typeface="+mn-lt"/>
                <a:ea typeface="黑体" panose="02010609060101010101" pitchFamily="2" charset="-122"/>
              </a:rPr>
              <a:t>如果是，则直接交付；</a:t>
            </a:r>
          </a:p>
          <a:p>
            <a:pPr algn="ctr">
              <a:lnSpc>
                <a:spcPct val="110000"/>
              </a:lnSpc>
            </a:pPr>
            <a:r>
              <a:rPr lang="zh-CN" altLang="en-US" sz="2400" b="1" dirty="0">
                <a:solidFill>
                  <a:srgbClr val="0000CC"/>
                </a:solidFill>
                <a:latin typeface="+mn-lt"/>
                <a:ea typeface="黑体" panose="02010609060101010101" pitchFamily="2" charset="-122"/>
              </a:rPr>
              <a:t>否则，就送交路由器 </a:t>
            </a:r>
            <a:r>
              <a:rPr lang="en-US" altLang="zh-CN" sz="2400" b="1" dirty="0">
                <a:solidFill>
                  <a:srgbClr val="0000CC"/>
                </a:solidFill>
                <a:latin typeface="+mn-lt"/>
                <a:ea typeface="黑体" panose="02010609060101010101" pitchFamily="2" charset="-122"/>
              </a:rPr>
              <a:t>R</a:t>
            </a:r>
            <a:r>
              <a:rPr lang="en-US" altLang="zh-CN" sz="2400" b="1" baseline="-25000" dirty="0">
                <a:solidFill>
                  <a:srgbClr val="0000CC"/>
                </a:solidFill>
                <a:latin typeface="+mn-lt"/>
                <a:ea typeface="黑体" panose="02010609060101010101" pitchFamily="2" charset="-122"/>
              </a:rPr>
              <a:t>1</a:t>
            </a:r>
            <a:r>
              <a:rPr lang="zh-CN" altLang="en-US" sz="2400" b="1" dirty="0">
                <a:solidFill>
                  <a:srgbClr val="0000CC"/>
                </a:solidFill>
                <a:latin typeface="+mn-lt"/>
                <a:ea typeface="黑体" panose="02010609060101010101" pitchFamily="2" charset="-122"/>
              </a:rPr>
              <a:t>，并逐项查找路由表。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2000"/>
                                        <p:tgtEl>
                                          <p:spTgt spid="101"/>
                                        </p:tgtEl>
                                      </p:cBhvr>
                                    </p:animEffect>
                                  </p:childTnLst>
                                </p:cTn>
                              </p:par>
                            </p:childTnLst>
                          </p:cTn>
                        </p:par>
                        <p:par>
                          <p:cTn id="8" fill="hold">
                            <p:stCondLst>
                              <p:cond delay="2000"/>
                            </p:stCondLst>
                            <p:childTnLst>
                              <p:par>
                                <p:cTn id="9" presetID="4" presetClass="entr" presetSubtype="32" fill="hold" grpId="0" nodeType="afterEffect">
                                  <p:stCondLst>
                                    <p:cond delay="0"/>
                                  </p:stCondLst>
                                  <p:childTnLst>
                                    <p:set>
                                      <p:cBhvr>
                                        <p:cTn id="10" dur="1" fill="hold">
                                          <p:stCondLst>
                                            <p:cond delay="0"/>
                                          </p:stCondLst>
                                        </p:cTn>
                                        <p:tgtEl>
                                          <p:spTgt spid="514114"/>
                                        </p:tgtEl>
                                        <p:attrNameLst>
                                          <p:attrName>style.visibility</p:attrName>
                                        </p:attrNameLst>
                                      </p:cBhvr>
                                      <p:to>
                                        <p:strVal val="visible"/>
                                      </p:to>
                                    </p:set>
                                    <p:animEffect transition="in" filter="box(out)">
                                      <p:cBhvr>
                                        <p:cTn id="11" dur="2000"/>
                                        <p:tgtEl>
                                          <p:spTgt spid="5141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4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514114" grpId="0" animBg="1"/>
      <p:bldP spid="5141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135" name="Rectangle 63"/>
          <p:cNvSpPr>
            <a:spLocks noGrp="1" noChangeArrowheads="1"/>
          </p:cNvSpPr>
          <p:nvPr>
            <p:ph type="title" idx="4294967295"/>
          </p:nvPr>
        </p:nvSpPr>
        <p:spPr>
          <a:xfrm>
            <a:off x="231576" y="70892"/>
            <a:ext cx="9674424" cy="1485900"/>
          </a:xfrm>
          <a:noFill/>
        </p:spPr>
        <p:txBody>
          <a:bodyPr/>
          <a:lstStyle/>
          <a:p>
            <a:pPr>
              <a:lnSpc>
                <a:spcPct val="110000"/>
              </a:lnSpc>
            </a:pPr>
            <a:r>
              <a:rPr lang="zh-CN" altLang="en-US" sz="2800" dirty="0">
                <a:solidFill>
                  <a:srgbClr val="000099"/>
                </a:solidFill>
              </a:rPr>
              <a:t>主机 </a:t>
            </a:r>
            <a:r>
              <a:rPr lang="en-US" altLang="zh-CN" sz="2800" dirty="0">
                <a:solidFill>
                  <a:srgbClr val="000099"/>
                </a:solidFill>
              </a:rPr>
              <a:t>H</a:t>
            </a:r>
            <a:r>
              <a:rPr lang="en-US" altLang="zh-CN" sz="2800" baseline="-25000" dirty="0">
                <a:solidFill>
                  <a:srgbClr val="000099"/>
                </a:solidFill>
              </a:rPr>
              <a:t>1</a:t>
            </a:r>
            <a:r>
              <a:rPr lang="en-US" altLang="zh-CN" sz="2800" dirty="0">
                <a:solidFill>
                  <a:srgbClr val="000099"/>
                </a:solidFill>
              </a:rPr>
              <a:t> </a:t>
            </a:r>
            <a:r>
              <a:rPr lang="zh-CN" altLang="en-US" sz="2800" dirty="0">
                <a:solidFill>
                  <a:srgbClr val="000099"/>
                </a:solidFill>
              </a:rPr>
              <a:t>首先将</a:t>
            </a:r>
            <a:br>
              <a:rPr lang="zh-CN" altLang="en-US" sz="2800" dirty="0">
                <a:solidFill>
                  <a:srgbClr val="000099"/>
                </a:solidFill>
              </a:rPr>
            </a:br>
            <a:r>
              <a:rPr lang="zh-CN" altLang="en-US" sz="2800" dirty="0">
                <a:solidFill>
                  <a:srgbClr val="000099"/>
                </a:solidFill>
              </a:rPr>
              <a:t>本子网的子网掩码 </a:t>
            </a:r>
            <a:r>
              <a:rPr lang="en-US" altLang="zh-CN" sz="2800" dirty="0">
                <a:solidFill>
                  <a:srgbClr val="000099"/>
                </a:solidFill>
              </a:rPr>
              <a:t>255.255.255.128</a:t>
            </a:r>
            <a:br>
              <a:rPr lang="en-US" altLang="zh-CN" sz="2800" dirty="0">
                <a:solidFill>
                  <a:srgbClr val="000099"/>
                </a:solidFill>
              </a:rPr>
            </a:br>
            <a:r>
              <a:rPr lang="zh-CN" altLang="en-US" sz="2800" dirty="0">
                <a:solidFill>
                  <a:srgbClr val="000099"/>
                </a:solidFill>
              </a:rPr>
              <a:t>与分组的</a:t>
            </a:r>
            <a:r>
              <a:rPr lang="zh-CN" altLang="en-US" sz="1600" dirty="0">
                <a:solidFill>
                  <a:srgbClr val="000099"/>
                </a:solidFill>
              </a:rPr>
              <a:t> </a:t>
            </a:r>
            <a:r>
              <a:rPr lang="en-US" altLang="zh-CN" sz="2800" dirty="0">
                <a:solidFill>
                  <a:srgbClr val="000099"/>
                </a:solidFill>
              </a:rPr>
              <a:t>IP</a:t>
            </a:r>
            <a:r>
              <a:rPr lang="en-US" altLang="zh-CN" sz="1600" dirty="0">
                <a:solidFill>
                  <a:srgbClr val="000099"/>
                </a:solidFill>
              </a:rPr>
              <a:t> </a:t>
            </a:r>
            <a:r>
              <a:rPr lang="zh-CN" altLang="en-US" sz="2800" dirty="0">
                <a:solidFill>
                  <a:srgbClr val="000099"/>
                </a:solidFill>
              </a:rPr>
              <a:t>地址 </a:t>
            </a:r>
            <a:r>
              <a:rPr lang="en-US" altLang="zh-CN" sz="2800" dirty="0">
                <a:solidFill>
                  <a:srgbClr val="000099"/>
                </a:solidFill>
              </a:rPr>
              <a:t>128.30.33.138 </a:t>
            </a:r>
            <a:r>
              <a:rPr lang="zh-CN" altLang="en-US" sz="2800" dirty="0">
                <a:solidFill>
                  <a:srgbClr val="C00000"/>
                </a:solidFill>
              </a:rPr>
              <a:t>逐比特相“与”</a:t>
            </a:r>
            <a:r>
              <a:rPr lang="en-US" altLang="zh-CN" sz="2800" dirty="0">
                <a:solidFill>
                  <a:srgbClr val="000099"/>
                </a:solidFill>
              </a:rPr>
              <a:t>(AND </a:t>
            </a:r>
            <a:r>
              <a:rPr lang="zh-CN" altLang="en-US" sz="2800" dirty="0">
                <a:solidFill>
                  <a:srgbClr val="000099"/>
                </a:solidFill>
              </a:rPr>
              <a:t>操作</a:t>
            </a:r>
            <a:r>
              <a:rPr lang="en-US" altLang="zh-CN" sz="2800" dirty="0">
                <a:solidFill>
                  <a:srgbClr val="000099"/>
                </a:solidFill>
              </a:rPr>
              <a:t>) </a:t>
            </a:r>
          </a:p>
        </p:txBody>
      </p:sp>
      <p:sp>
        <p:nvSpPr>
          <p:cNvPr id="66" name="Rectangle 63"/>
          <p:cNvSpPr>
            <a:spLocks noChangeArrowheads="1"/>
          </p:cNvSpPr>
          <p:nvPr/>
        </p:nvSpPr>
        <p:spPr bwMode="auto">
          <a:xfrm>
            <a:off x="417512" y="1655787"/>
            <a:ext cx="9144000" cy="50577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800" b="0" i="0" u="none" strike="noStrike" kern="0" cap="none" spc="0" normalizeH="0" baseline="0" noProof="0">
              <a:ln>
                <a:noFill/>
              </a:ln>
              <a:solidFill>
                <a:sysClr val="windowText" lastClr="000000"/>
              </a:solidFill>
              <a:effectLst/>
              <a:uLnTx/>
              <a:uFillTx/>
            </a:endParaRPr>
          </a:p>
        </p:txBody>
      </p:sp>
      <p:sp>
        <p:nvSpPr>
          <p:cNvPr id="67" name="Text Box 64"/>
          <p:cNvSpPr txBox="1">
            <a:spLocks noChangeArrowheads="1"/>
          </p:cNvSpPr>
          <p:nvPr/>
        </p:nvSpPr>
        <p:spPr bwMode="auto">
          <a:xfrm>
            <a:off x="1317625" y="1628800"/>
            <a:ext cx="742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255.255.255.128 </a:t>
            </a:r>
            <a:r>
              <a:rPr kumimoji="0" lang="en-US" altLang="zh-CN" sz="2800" b="1" i="0" u="none" strike="noStrike" kern="0" cap="none" spc="0" normalizeH="0" baseline="0" noProof="0" dirty="0">
                <a:ln>
                  <a:noFill/>
                </a:ln>
                <a:solidFill>
                  <a:srgbClr val="FF0000"/>
                </a:solidFill>
                <a:effectLst/>
                <a:uLnTx/>
                <a:uFillTx/>
                <a:latin typeface="+mn-lt"/>
                <a:ea typeface="黑体" panose="02010609060101010101" pitchFamily="2" charset="-122"/>
              </a:rPr>
              <a:t>AND</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 128.30.33.138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的计算</a:t>
            </a:r>
          </a:p>
        </p:txBody>
      </p:sp>
      <p:sp>
        <p:nvSpPr>
          <p:cNvPr id="68" name="Text Box 65"/>
          <p:cNvSpPr txBox="1">
            <a:spLocks noChangeArrowheads="1"/>
          </p:cNvSpPr>
          <p:nvPr/>
        </p:nvSpPr>
        <p:spPr bwMode="auto">
          <a:xfrm>
            <a:off x="884237" y="2204864"/>
            <a:ext cx="849944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255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就是二进制的全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1</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，因此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255 AND xyz = xyz</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这里只需计算最后的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128 AND 138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即可。</a:t>
            </a:r>
          </a:p>
        </p:txBody>
      </p:sp>
      <p:sp>
        <p:nvSpPr>
          <p:cNvPr id="69" name="Text Box 66"/>
          <p:cNvSpPr txBox="1">
            <a:spLocks noChangeArrowheads="1"/>
          </p:cNvSpPr>
          <p:nvPr/>
        </p:nvSpPr>
        <p:spPr bwMode="auto">
          <a:xfrm>
            <a:off x="2911475" y="3170262"/>
            <a:ext cx="29194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a:solidFill>
                  <a:srgbClr val="0000CC"/>
                </a:solidFill>
                <a:latin typeface="+mn-lt"/>
                <a:ea typeface="黑体" panose="02010609060101010101" pitchFamily="2" charset="-122"/>
              </a:rPr>
              <a:t>128 → 10000000</a:t>
            </a:r>
          </a:p>
          <a:p>
            <a:r>
              <a:rPr kumimoji="0" lang="en-US" altLang="zh-CN" sz="2800" b="1">
                <a:solidFill>
                  <a:srgbClr val="0000CC"/>
                </a:solidFill>
                <a:latin typeface="+mn-lt"/>
                <a:ea typeface="黑体" panose="02010609060101010101" pitchFamily="2" charset="-122"/>
              </a:rPr>
              <a:t>138 → 10001010</a:t>
            </a:r>
          </a:p>
        </p:txBody>
      </p:sp>
      <p:sp>
        <p:nvSpPr>
          <p:cNvPr id="70" name="Line 67"/>
          <p:cNvSpPr>
            <a:spLocks noChangeShapeType="1"/>
          </p:cNvSpPr>
          <p:nvPr/>
        </p:nvSpPr>
        <p:spPr bwMode="auto">
          <a:xfrm>
            <a:off x="2695575" y="4105300"/>
            <a:ext cx="331152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1" name="Text Box 68"/>
          <p:cNvSpPr txBox="1">
            <a:spLocks noChangeArrowheads="1"/>
          </p:cNvSpPr>
          <p:nvPr/>
        </p:nvSpPr>
        <p:spPr bwMode="auto">
          <a:xfrm>
            <a:off x="646112" y="4164037"/>
            <a:ext cx="65133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逐比特 </a:t>
            </a: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AND </a:t>
            </a: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操作后   </a:t>
            </a: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10000000 → 128</a:t>
            </a:r>
          </a:p>
        </p:txBody>
      </p:sp>
      <p:grpSp>
        <p:nvGrpSpPr>
          <p:cNvPr id="72" name="Group 71"/>
          <p:cNvGrpSpPr/>
          <p:nvPr/>
        </p:nvGrpSpPr>
        <p:grpSpPr bwMode="auto">
          <a:xfrm>
            <a:off x="827087" y="4868889"/>
            <a:ext cx="5764213" cy="1531938"/>
            <a:chOff x="252" y="3158"/>
            <a:chExt cx="3631" cy="965"/>
          </a:xfrm>
        </p:grpSpPr>
        <p:sp>
          <p:nvSpPr>
            <p:cNvPr id="73" name="Text Box 72"/>
            <p:cNvSpPr txBox="1">
              <a:spLocks noChangeArrowheads="1"/>
            </p:cNvSpPr>
            <p:nvPr/>
          </p:nvSpPr>
          <p:spPr bwMode="auto">
            <a:xfrm>
              <a:off x="2064" y="3158"/>
              <a:ext cx="1819"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255.255.255.128</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128.  30.  33.138</a:t>
              </a:r>
            </a:p>
          </p:txBody>
        </p:sp>
        <p:sp>
          <p:nvSpPr>
            <p:cNvPr id="74" name="Text Box 73"/>
            <p:cNvSpPr txBox="1">
              <a:spLocks noChangeArrowheads="1"/>
            </p:cNvSpPr>
            <p:nvPr/>
          </p:nvSpPr>
          <p:spPr bwMode="auto">
            <a:xfrm>
              <a:off x="2064" y="3793"/>
              <a:ext cx="181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128.  30.  33.128</a:t>
              </a:r>
            </a:p>
          </p:txBody>
        </p:sp>
        <p:sp>
          <p:nvSpPr>
            <p:cNvPr id="75" name="Line 74"/>
            <p:cNvSpPr>
              <a:spLocks noChangeShapeType="1"/>
            </p:cNvSpPr>
            <p:nvPr/>
          </p:nvSpPr>
          <p:spPr bwMode="auto">
            <a:xfrm>
              <a:off x="295" y="3748"/>
              <a:ext cx="35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6" name="Text Box 75"/>
            <p:cNvSpPr txBox="1">
              <a:spLocks noChangeArrowheads="1"/>
            </p:cNvSpPr>
            <p:nvPr/>
          </p:nvSpPr>
          <p:spPr bwMode="auto">
            <a:xfrm>
              <a:off x="252" y="3421"/>
              <a:ext cx="18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逐比特 </a:t>
              </a:r>
              <a:r>
                <a:rPr kumimoji="0" lang="en-US" altLang="zh-CN" sz="2800" b="1" i="0" u="none" strike="noStrike" kern="0" cap="none" spc="0" normalizeH="0" baseline="0" noProof="0">
                  <a:ln>
                    <a:noFill/>
                  </a:ln>
                  <a:solidFill>
                    <a:srgbClr val="0000CC"/>
                  </a:solidFill>
                  <a:effectLst/>
                  <a:uLnTx/>
                  <a:uFillTx/>
                  <a:latin typeface="+mn-lt"/>
                  <a:ea typeface="黑体" panose="02010609060101010101" pitchFamily="2" charset="-122"/>
                </a:rPr>
                <a:t>AND </a:t>
              </a:r>
              <a:r>
                <a:rPr kumimoji="0" lang="zh-CN" altLang="en-US" sz="2800" b="1" i="0" u="none" strike="noStrike" kern="0" cap="none" spc="0" normalizeH="0" baseline="0" noProof="0">
                  <a:ln>
                    <a:noFill/>
                  </a:ln>
                  <a:solidFill>
                    <a:srgbClr val="0000CC"/>
                  </a:solidFill>
                  <a:effectLst/>
                  <a:uLnTx/>
                  <a:uFillTx/>
                  <a:latin typeface="+mn-lt"/>
                  <a:ea typeface="黑体" panose="02010609060101010101" pitchFamily="2" charset="-122"/>
                </a:rPr>
                <a:t>操作</a:t>
              </a:r>
            </a:p>
          </p:txBody>
        </p:sp>
      </p:grpSp>
      <p:sp>
        <p:nvSpPr>
          <p:cNvPr id="77" name="Rectangle 76"/>
          <p:cNvSpPr>
            <a:spLocks noChangeArrowheads="1"/>
          </p:cNvSpPr>
          <p:nvPr/>
        </p:nvSpPr>
        <p:spPr bwMode="auto">
          <a:xfrm>
            <a:off x="3703637" y="4881141"/>
            <a:ext cx="2159000" cy="1500187"/>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8" name="Rectangle 77"/>
          <p:cNvSpPr>
            <a:spLocks noChangeArrowheads="1"/>
          </p:cNvSpPr>
          <p:nvPr/>
        </p:nvSpPr>
        <p:spPr bwMode="auto">
          <a:xfrm>
            <a:off x="5864225" y="4884150"/>
            <a:ext cx="719137" cy="1500188"/>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79" name="Text Box 78"/>
          <p:cNvSpPr txBox="1">
            <a:spLocks noChangeArrowheads="1"/>
          </p:cNvSpPr>
          <p:nvPr/>
        </p:nvSpPr>
        <p:spPr bwMode="auto">
          <a:xfrm>
            <a:off x="6640774" y="5733256"/>
            <a:ext cx="27767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dirty="0">
                <a:ln>
                  <a:noFill/>
                </a:ln>
                <a:solidFill>
                  <a:srgbClr val="FF0000"/>
                </a:solidFill>
                <a:effectLst/>
                <a:uLnTx/>
                <a:uFillTx/>
                <a:latin typeface="+mn-lt"/>
                <a:ea typeface="黑体" panose="02010609060101010101" pitchFamily="2" charset="-122"/>
                <a:sym typeface="Symbol" panose="05050102010706020507" pitchFamily="18" charset="2"/>
              </a:rPr>
              <a:t></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rPr>
              <a:t> H</a:t>
            </a:r>
            <a:r>
              <a:rPr kumimoji="0" lang="en-US" altLang="zh-CN" sz="2800" b="1" i="0" u="none" strike="noStrike" kern="0" cap="none" spc="0" normalizeH="0" baseline="-25000" noProof="0" dirty="0">
                <a:ln>
                  <a:noFill/>
                </a:ln>
                <a:solidFill>
                  <a:srgbClr val="0000CC"/>
                </a:solidFill>
                <a:effectLst/>
                <a:uLnTx/>
                <a:uFillTx/>
                <a:latin typeface="+mn-lt"/>
                <a:ea typeface="黑体" panose="02010609060101010101" pitchFamily="2" charset="-122"/>
                <a:sym typeface="Symbol" panose="05050102010706020507" pitchFamily="18" charset="2"/>
              </a:rPr>
              <a:t>1</a:t>
            </a:r>
            <a:r>
              <a:rPr kumimoji="0" lang="en-US" altLang="zh-CN" sz="12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rPr>
              <a:t>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sym typeface="Symbol" panose="05050102010706020507" pitchFamily="18" charset="2"/>
              </a:rPr>
              <a:t>的网络地址</a:t>
            </a:r>
          </a:p>
        </p:txBody>
      </p:sp>
      <p:sp>
        <p:nvSpPr>
          <p:cNvPr id="80" name="Rectangle 69"/>
          <p:cNvSpPr>
            <a:spLocks noChangeArrowheads="1"/>
          </p:cNvSpPr>
          <p:nvPr/>
        </p:nvSpPr>
        <p:spPr bwMode="auto">
          <a:xfrm>
            <a:off x="4058924" y="3200459"/>
            <a:ext cx="271463" cy="1500187"/>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
        <p:nvSpPr>
          <p:cNvPr id="81" name="Rectangle 70"/>
          <p:cNvSpPr>
            <a:spLocks noChangeArrowheads="1"/>
          </p:cNvSpPr>
          <p:nvPr/>
        </p:nvSpPr>
        <p:spPr bwMode="auto">
          <a:xfrm>
            <a:off x="4330361" y="3212976"/>
            <a:ext cx="1528763" cy="1500188"/>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CC"/>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80"/>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80"/>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81"/>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grpId="1" nodeType="afterEffect">
                                  <p:stCondLst>
                                    <p:cond delay="0"/>
                                  </p:stCondLst>
                                  <p:childTnLst>
                                    <p:anim calcmode="discrete" valueType="str">
                                      <p:cBhvr>
                                        <p:cTn id="18" dur="1000" fill="hold"/>
                                        <p:tgtEl>
                                          <p:spTgt spid="81"/>
                                        </p:tgtEl>
                                        <p:attrNameLst>
                                          <p:attrName>style.visibility</p:attrName>
                                        </p:attrNameLst>
                                      </p:cBhvr>
                                      <p:tavLst>
                                        <p:tav tm="0">
                                          <p:val>
                                            <p:strVal val="hidden"/>
                                          </p:val>
                                        </p:tav>
                                        <p:tav tm="50000">
                                          <p:val>
                                            <p:strVal val="visible"/>
                                          </p:val>
                                        </p:tav>
                                      </p:tavLst>
                                    </p:anim>
                                  </p:childTnLst>
                                </p:cTn>
                              </p:par>
                            </p:childTnLst>
                          </p:cTn>
                        </p:par>
                        <p:par>
                          <p:cTn id="19" fill="hold">
                            <p:stCondLst>
                              <p:cond delay="2500"/>
                            </p:stCondLst>
                            <p:childTnLst>
                              <p:par>
                                <p:cTn id="20" presetID="1" presetClass="exit" presetSubtype="0" fill="hold" grpId="2" nodeType="afterEffect">
                                  <p:stCondLst>
                                    <p:cond delay="0"/>
                                  </p:stCondLst>
                                  <p:childTnLst>
                                    <p:set>
                                      <p:cBhvr>
                                        <p:cTn id="21" dur="1" fill="hold">
                                          <p:stCondLst>
                                            <p:cond delay="0"/>
                                          </p:stCondLst>
                                        </p:cTn>
                                        <p:tgtEl>
                                          <p:spTgt spid="8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par>
                          <p:cTn id="29" fill="hold">
                            <p:stCondLst>
                              <p:cond delay="0"/>
                            </p:stCondLst>
                            <p:childTnLst>
                              <p:par>
                                <p:cTn id="30" presetID="35" presetClass="emph" presetSubtype="0" repeatCount="3000" fill="hold" grpId="1" nodeType="afterEffect">
                                  <p:stCondLst>
                                    <p:cond delay="0"/>
                                  </p:stCondLst>
                                  <p:childTnLst>
                                    <p:anim calcmode="discrete" valueType="str">
                                      <p:cBhvr>
                                        <p:cTn id="31" dur="1000" fill="hold"/>
                                        <p:tgtEl>
                                          <p:spTgt spid="77"/>
                                        </p:tgtEl>
                                        <p:attrNameLst>
                                          <p:attrName>style.visibility</p:attrName>
                                        </p:attrNameLst>
                                      </p:cBhvr>
                                      <p:tavLst>
                                        <p:tav tm="0">
                                          <p:val>
                                            <p:strVal val="hidden"/>
                                          </p:val>
                                        </p:tav>
                                        <p:tav tm="50000">
                                          <p:val>
                                            <p:strVal val="visible"/>
                                          </p:val>
                                        </p:tav>
                                      </p:tavLst>
                                    </p:anim>
                                  </p:childTnLst>
                                </p:cTn>
                              </p:par>
                            </p:childTnLst>
                          </p:cTn>
                        </p:par>
                        <p:par>
                          <p:cTn id="32" fill="hold">
                            <p:stCondLst>
                              <p:cond delay="1000"/>
                            </p:stCondLst>
                            <p:childTnLst>
                              <p:par>
                                <p:cTn id="33" presetID="1" presetClass="exit" presetSubtype="0" fill="hold" grpId="2" nodeType="afterEffect">
                                  <p:stCondLst>
                                    <p:cond delay="0"/>
                                  </p:stCondLst>
                                  <p:childTnLst>
                                    <p:set>
                                      <p:cBhvr>
                                        <p:cTn id="34" dur="1" fill="hold">
                                          <p:stCondLst>
                                            <p:cond delay="0"/>
                                          </p:stCondLst>
                                        </p:cTn>
                                        <p:tgtEl>
                                          <p:spTgt spid="77"/>
                                        </p:tgtEl>
                                        <p:attrNameLst>
                                          <p:attrName>style.visibility</p:attrName>
                                        </p:attrNameLst>
                                      </p:cBhvr>
                                      <p:to>
                                        <p:strVal val="hidden"/>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childTnLst>
                                </p:cTn>
                              </p:par>
                            </p:childTnLst>
                          </p:cTn>
                        </p:par>
                        <p:par>
                          <p:cTn id="38" fill="hold">
                            <p:stCondLst>
                              <p:cond delay="1000"/>
                            </p:stCondLst>
                            <p:childTnLst>
                              <p:par>
                                <p:cTn id="39" presetID="35" presetClass="emph" presetSubtype="0" repeatCount="3000" fill="hold" grpId="1" nodeType="afterEffect">
                                  <p:stCondLst>
                                    <p:cond delay="0"/>
                                  </p:stCondLst>
                                  <p:childTnLst>
                                    <p:anim calcmode="discrete" valueType="str">
                                      <p:cBhvr>
                                        <p:cTn id="40" dur="1000" fill="hold"/>
                                        <p:tgtEl>
                                          <p:spTgt spid="78"/>
                                        </p:tgtEl>
                                        <p:attrNameLst>
                                          <p:attrName>style.visibility</p:attrName>
                                        </p:attrNameLst>
                                      </p:cBhvr>
                                      <p:tavLst>
                                        <p:tav tm="0">
                                          <p:val>
                                            <p:strVal val="hidden"/>
                                          </p:val>
                                        </p:tav>
                                        <p:tav tm="50000">
                                          <p:val>
                                            <p:strVal val="visible"/>
                                          </p:val>
                                        </p:tav>
                                      </p:tavLst>
                                    </p:anim>
                                  </p:childTnLst>
                                </p:cTn>
                              </p:par>
                            </p:childTnLst>
                          </p:cTn>
                        </p:par>
                        <p:par>
                          <p:cTn id="41" fill="hold">
                            <p:stCondLst>
                              <p:cond delay="2000"/>
                            </p:stCondLst>
                            <p:childTnLst>
                              <p:par>
                                <p:cTn id="42" presetID="1" presetClass="exit" presetSubtype="0" fill="hold" grpId="2" nodeType="afterEffect">
                                  <p:stCondLst>
                                    <p:cond delay="0"/>
                                  </p:stCondLst>
                                  <p:childTnLst>
                                    <p:set>
                                      <p:cBhvr>
                                        <p:cTn id="43" dur="1" fill="hold">
                                          <p:stCondLst>
                                            <p:cond delay="0"/>
                                          </p:stCondLst>
                                        </p:cTn>
                                        <p:tgtEl>
                                          <p:spTgt spid="78"/>
                                        </p:tgtEl>
                                        <p:attrNameLst>
                                          <p:attrName>style.visibility</p:attrName>
                                        </p:attrNameLst>
                                      </p:cBhvr>
                                      <p:to>
                                        <p:strVal val="hidden"/>
                                      </p:to>
                                    </p:set>
                                  </p:childTnLst>
                                </p:cTn>
                              </p:par>
                            </p:childTnLst>
                          </p:cTn>
                        </p:par>
                        <p:par>
                          <p:cTn id="44" fill="hold">
                            <p:stCondLst>
                              <p:cond delay="2000"/>
                            </p:stCondLst>
                            <p:childTnLst>
                              <p:par>
                                <p:cTn id="45" presetID="1" presetClass="entr" presetSubtype="0" fill="hold" grpId="0" nodeType="afterEffect">
                                  <p:stCondLst>
                                    <p:cond delay="50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7" grpId="2" animBg="1"/>
      <p:bldP spid="78" grpId="0" animBg="1"/>
      <p:bldP spid="78" grpId="1" animBg="1"/>
      <p:bldP spid="78" grpId="2" animBg="1"/>
      <p:bldP spid="79" grpId="0"/>
      <p:bldP spid="80" grpId="0" animBg="1"/>
      <p:bldP spid="80" grpId="1" animBg="1"/>
      <p:bldP spid="80" grpId="2" animBg="1"/>
      <p:bldP spid="81" grpId="0" animBg="1"/>
      <p:bldP spid="81" grpId="1" animBg="1"/>
      <p:bldP spid="81" grpId="2"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idx="4294967295"/>
          </p:nvPr>
        </p:nvSpPr>
        <p:spPr>
          <a:xfrm>
            <a:off x="271726" y="44624"/>
            <a:ext cx="9577817" cy="1063625"/>
          </a:xfrm>
          <a:solidFill>
            <a:srgbClr val="66FFFF"/>
          </a:solidFill>
          <a:ln>
            <a:solidFill>
              <a:schemeClr val="tx2"/>
            </a:solidFill>
            <a:miter lim="800000"/>
          </a:ln>
        </p:spPr>
        <p:txBody>
          <a:bodyPr/>
          <a:lstStyle/>
          <a:p>
            <a:pPr algn="ctr"/>
            <a:r>
              <a:rPr lang="zh-CN" altLang="en-US" sz="3200"/>
              <a:t>因此 </a:t>
            </a:r>
            <a:r>
              <a:rPr lang="en-US" altLang="zh-CN" sz="3200"/>
              <a:t>H</a:t>
            </a:r>
            <a:r>
              <a:rPr lang="en-US" altLang="zh-CN" sz="3200" baseline="-25000"/>
              <a:t>1 </a:t>
            </a:r>
            <a:r>
              <a:rPr lang="zh-CN" altLang="en-US" sz="3200"/>
              <a:t>必须把分组传送到路由器 </a:t>
            </a:r>
            <a:r>
              <a:rPr lang="en-US" altLang="zh-CN" sz="3200"/>
              <a:t>R</a:t>
            </a:r>
            <a:r>
              <a:rPr lang="en-US" altLang="zh-CN" sz="3200" baseline="-25000"/>
              <a:t>1</a:t>
            </a:r>
            <a:r>
              <a:rPr lang="en-US" altLang="zh-CN" sz="3200"/>
              <a:t/>
            </a:r>
            <a:br>
              <a:rPr lang="en-US" altLang="zh-CN" sz="3200"/>
            </a:br>
            <a:r>
              <a:rPr lang="zh-CN" altLang="en-US" sz="3200"/>
              <a:t>然后逐项查找路由表</a:t>
            </a:r>
          </a:p>
        </p:txBody>
      </p:sp>
      <p:graphicFrame>
        <p:nvGraphicFramePr>
          <p:cNvPr id="55" name="Group 5"/>
          <p:cNvGraphicFramePr>
            <a:graphicFrameLocks noGrp="1"/>
          </p:cNvGraphicFramePr>
          <p:nvPr/>
        </p:nvGraphicFramePr>
        <p:xfrm>
          <a:off x="4745426" y="2052639"/>
          <a:ext cx="5032110" cy="1376553"/>
        </p:xfrm>
        <a:graphic>
          <a:graphicData uri="http://schemas.openxmlformats.org/drawingml/2006/table">
            <a:tbl>
              <a:tblPr/>
              <a:tblGrid>
                <a:gridCol w="1807500">
                  <a:extLst>
                    <a:ext uri="{9D8B030D-6E8A-4147-A177-3AD203B41FA5}">
                      <a16:colId xmlns:a16="http://schemas.microsoft.com/office/drawing/2014/main" val="20000"/>
                    </a:ext>
                  </a:extLst>
                </a:gridCol>
                <a:gridCol w="2165218">
                  <a:extLst>
                    <a:ext uri="{9D8B030D-6E8A-4147-A177-3AD203B41FA5}">
                      <a16:colId xmlns:a16="http://schemas.microsoft.com/office/drawing/2014/main" val="20001"/>
                    </a:ext>
                  </a:extLst>
                </a:gridCol>
                <a:gridCol w="10593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bl>
          </a:graphicData>
        </a:graphic>
      </p:graphicFrame>
      <p:grpSp>
        <p:nvGrpSpPr>
          <p:cNvPr id="2" name="组合 1"/>
          <p:cNvGrpSpPr/>
          <p:nvPr/>
        </p:nvGrpSpPr>
        <p:grpSpPr>
          <a:xfrm>
            <a:off x="227498" y="1628775"/>
            <a:ext cx="9178563" cy="4867137"/>
            <a:chOff x="227498" y="1628775"/>
            <a:chExt cx="9178563" cy="4867137"/>
          </a:xfrm>
        </p:grpSpPr>
        <p:sp>
          <p:nvSpPr>
            <p:cNvPr id="53"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54"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56"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7"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8"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59"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0"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62"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63"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4"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5"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8"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0" name="Group 34"/>
            <p:cNvGrpSpPr/>
            <p:nvPr/>
          </p:nvGrpSpPr>
          <p:grpSpPr bwMode="auto">
            <a:xfrm>
              <a:off x="2619763" y="3459164"/>
              <a:ext cx="663840" cy="460375"/>
              <a:chOff x="864" y="1824"/>
              <a:chExt cx="432" cy="288"/>
            </a:xfrm>
          </p:grpSpPr>
          <p:pic>
            <p:nvPicPr>
              <p:cNvPr id="71"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2" name="Picture 3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73"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grpSp>
          <p:nvGrpSpPr>
            <p:cNvPr id="77" name="Group 41"/>
            <p:cNvGrpSpPr/>
            <p:nvPr/>
          </p:nvGrpSpPr>
          <p:grpSpPr bwMode="auto">
            <a:xfrm>
              <a:off x="3319718" y="1628775"/>
              <a:ext cx="5945319" cy="2278063"/>
              <a:chOff x="1836" y="1026"/>
              <a:chExt cx="3457" cy="1435"/>
            </a:xfrm>
          </p:grpSpPr>
          <p:sp>
            <p:nvSpPr>
              <p:cNvPr id="78"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990000"/>
                    </a:solidFill>
                    <a:latin typeface="+mn-lt"/>
                    <a:ea typeface="黑体" panose="02010609060101010101" pitchFamily="2" charset="-122"/>
                  </a:rPr>
                  <a:t>R</a:t>
                </a:r>
                <a:r>
                  <a:rPr kumimoji="1" lang="en-US" altLang="zh-CN" sz="2000" b="1" baseline="-25000" dirty="0">
                    <a:solidFill>
                      <a:srgbClr val="990000"/>
                    </a:solidFill>
                    <a:latin typeface="+mn-lt"/>
                    <a:ea typeface="黑体" panose="02010609060101010101" pitchFamily="2" charset="-122"/>
                  </a:rPr>
                  <a:t>1</a:t>
                </a:r>
                <a:r>
                  <a:rPr kumimoji="1" lang="en-US" altLang="zh-CN" sz="2000" b="1" dirty="0">
                    <a:solidFill>
                      <a:srgbClr val="990000"/>
                    </a:solidFill>
                    <a:latin typeface="+mn-lt"/>
                    <a:ea typeface="黑体" panose="02010609060101010101" pitchFamily="2" charset="-122"/>
                  </a:rPr>
                  <a:t> </a:t>
                </a:r>
                <a:r>
                  <a:rPr kumimoji="1" lang="zh-CN" altLang="en-US" sz="2000" b="1" dirty="0">
                    <a:solidFill>
                      <a:srgbClr val="990000"/>
                    </a:solidFill>
                    <a:latin typeface="+mn-lt"/>
                    <a:ea typeface="黑体" panose="02010609060101010101" pitchFamily="2" charset="-122"/>
                  </a:rPr>
                  <a:t>的路由表（未给出默认路由器）</a:t>
                </a:r>
                <a:endParaRPr kumimoji="1" lang="zh-CN" altLang="en-US" sz="2000" b="1" baseline="-25000" dirty="0">
                  <a:solidFill>
                    <a:srgbClr val="990000"/>
                  </a:solidFill>
                  <a:latin typeface="+mn-lt"/>
                  <a:ea typeface="黑体" panose="02010609060101010101" pitchFamily="2" charset="-122"/>
                </a:endParaRPr>
              </a:p>
            </p:txBody>
          </p:sp>
          <p:sp>
            <p:nvSpPr>
              <p:cNvPr id="79"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sp>
          <p:nvSpPr>
            <p:cNvPr id="80"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81"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82" name="Group 46"/>
            <p:cNvGrpSpPr/>
            <p:nvPr/>
          </p:nvGrpSpPr>
          <p:grpSpPr bwMode="auto">
            <a:xfrm>
              <a:off x="1644641" y="4843464"/>
              <a:ext cx="663840" cy="460375"/>
              <a:chOff x="864" y="1824"/>
              <a:chExt cx="432" cy="288"/>
            </a:xfrm>
          </p:grpSpPr>
          <p:pic>
            <p:nvPicPr>
              <p:cNvPr id="83"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4" name="Picture 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85"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86"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87"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89" name="Text Box 53"/>
            <p:cNvSpPr txBox="1">
              <a:spLocks noChangeArrowheads="1"/>
            </p:cNvSpPr>
            <p:nvPr/>
          </p:nvSpPr>
          <p:spPr bwMode="auto">
            <a:xfrm>
              <a:off x="378922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90"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91"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92"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3"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94"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96" name="Text Box 60"/>
            <p:cNvSpPr txBox="1">
              <a:spLocks noChangeArrowheads="1"/>
            </p:cNvSpPr>
            <p:nvPr/>
          </p:nvSpPr>
          <p:spPr bwMode="auto">
            <a:xfrm>
              <a:off x="199031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97"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98" name="Text Box 62"/>
            <p:cNvSpPr txBox="1">
              <a:spLocks noChangeArrowheads="1"/>
            </p:cNvSpPr>
            <p:nvPr/>
          </p:nvSpPr>
          <p:spPr bwMode="auto">
            <a:xfrm>
              <a:off x="269027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99" name="Line 64"/>
            <p:cNvSpPr>
              <a:spLocks noChangeShapeType="1"/>
            </p:cNvSpPr>
            <p:nvPr/>
          </p:nvSpPr>
          <p:spPr bwMode="auto">
            <a:xfrm>
              <a:off x="1214692" y="2636838"/>
              <a:ext cx="3276204" cy="2305050"/>
            </a:xfrm>
            <a:prstGeom prst="line">
              <a:avLst/>
            </a:prstGeom>
            <a:noFill/>
            <a:ln w="76200">
              <a:solidFill>
                <a:srgbClr val="FF0000">
                  <a:alpha val="80000"/>
                </a:srgb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 name="Text Box 26"/>
            <p:cNvSpPr txBox="1">
              <a:spLocks noChangeArrowheads="1"/>
            </p:cNvSpPr>
            <p:nvPr/>
          </p:nvSpPr>
          <p:spPr bwMode="auto">
            <a:xfrm>
              <a:off x="746909" y="2189164"/>
              <a:ext cx="378526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800" b="1">
                  <a:solidFill>
                    <a:srgbClr val="000099"/>
                  </a:solidFill>
                  <a:latin typeface="+mn-lt"/>
                  <a:ea typeface="黑体" panose="02010609060101010101" pitchFamily="2" charset="-122"/>
                </a:rPr>
                <a:t>子网</a:t>
              </a:r>
              <a:r>
                <a:rPr kumimoji="1" lang="en-US" altLang="zh-CN" sz="1800" b="1">
                  <a:solidFill>
                    <a:srgbClr val="000099"/>
                  </a:solidFill>
                  <a:latin typeface="+mn-lt"/>
                  <a:ea typeface="黑体" panose="02010609060101010101" pitchFamily="2" charset="-122"/>
                </a:rPr>
                <a:t>1</a:t>
              </a:r>
              <a:r>
                <a:rPr kumimoji="1" lang="zh-CN" altLang="en-US" sz="1800" b="1">
                  <a:solidFill>
                    <a:srgbClr val="000099"/>
                  </a:solidFill>
                  <a:latin typeface="+mn-lt"/>
                  <a:ea typeface="黑体" panose="02010609060101010101" pitchFamily="2" charset="-122"/>
                </a:rPr>
                <a:t>：</a:t>
              </a:r>
            </a:p>
            <a:p>
              <a:pPr algn="ctr"/>
              <a:r>
                <a:rPr kumimoji="1" lang="zh-CN" altLang="en-US" sz="1800" b="1">
                  <a:solidFill>
                    <a:srgbClr val="000099"/>
                  </a:solidFill>
                  <a:latin typeface="+mn-lt"/>
                  <a:ea typeface="黑体" panose="02010609060101010101" pitchFamily="2" charset="-122"/>
                </a:rPr>
                <a:t>    网络地址 </a:t>
              </a:r>
              <a:r>
                <a:rPr kumimoji="1" lang="en-US" altLang="zh-CN" sz="1800" b="1">
                  <a:solidFill>
                    <a:srgbClr val="000099"/>
                  </a:solidFill>
                  <a:latin typeface="+mn-lt"/>
                  <a:ea typeface="黑体" panose="02010609060101010101" pitchFamily="2" charset="-122"/>
                </a:rPr>
                <a:t>128.30.33.0</a:t>
              </a:r>
            </a:p>
            <a:p>
              <a:pPr algn="ct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子网掩码 </a:t>
              </a:r>
              <a:r>
                <a:rPr kumimoji="1" lang="en-US" altLang="zh-CN" sz="1800" b="1">
                  <a:solidFill>
                    <a:srgbClr val="000099"/>
                  </a:solidFill>
                  <a:latin typeface="+mn-lt"/>
                  <a:ea typeface="黑体" panose="02010609060101010101" pitchFamily="2" charset="-122"/>
                </a:rPr>
                <a:t>255.255.255.128</a:t>
              </a:r>
            </a:p>
          </p:txBody>
        </p:sp>
        <p:sp>
          <p:nvSpPr>
            <p:cNvPr id="101"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grpSp>
      <p:sp>
        <p:nvSpPr>
          <p:cNvPr id="516159" name="AutoShape 63"/>
          <p:cNvSpPr>
            <a:spLocks noChangeArrowheads="1"/>
          </p:cNvSpPr>
          <p:nvPr/>
        </p:nvSpPr>
        <p:spPr bwMode="auto">
          <a:xfrm>
            <a:off x="4088904" y="2420938"/>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6160" name="AutoShape 64"/>
          <p:cNvSpPr>
            <a:spLocks noChangeArrowheads="1"/>
          </p:cNvSpPr>
          <p:nvPr/>
        </p:nvSpPr>
        <p:spPr bwMode="auto">
          <a:xfrm>
            <a:off x="4088904" y="2725738"/>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6161" name="AutoShape 65"/>
          <p:cNvSpPr>
            <a:spLocks noChangeArrowheads="1"/>
          </p:cNvSpPr>
          <p:nvPr/>
        </p:nvSpPr>
        <p:spPr bwMode="auto">
          <a:xfrm>
            <a:off x="4088904" y="3032125"/>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15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16159"/>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16160"/>
                                        </p:tgtEl>
                                        <p:attrNameLst>
                                          <p:attrName>style.visibility</p:attrName>
                                        </p:attrNameLst>
                                      </p:cBhvr>
                                      <p:to>
                                        <p:strVal val="visible"/>
                                      </p:to>
                                    </p:set>
                                  </p:childTnLst>
                                </p:cTn>
                              </p:par>
                            </p:childTnLst>
                          </p:cTn>
                        </p:par>
                        <p:par>
                          <p:cTn id="13" fill="hold">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516160"/>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16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59" grpId="0" animBg="1"/>
      <p:bldP spid="516159" grpId="1" animBg="1"/>
      <p:bldP spid="516160" grpId="0" animBg="1"/>
      <p:bldP spid="516160" grpId="1" animBg="1"/>
      <p:bldP spid="516161"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a:xfrm>
            <a:off x="275687" y="44624"/>
            <a:ext cx="9570650" cy="992187"/>
          </a:xfrm>
          <a:solidFill>
            <a:srgbClr val="66FFFF"/>
          </a:solidFill>
          <a:ln>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200" dirty="0"/>
              <a:t>路由器 </a:t>
            </a:r>
            <a:r>
              <a:rPr lang="en-US" altLang="zh-CN" sz="3200" dirty="0"/>
              <a:t>R</a:t>
            </a:r>
            <a:r>
              <a:rPr lang="en-US" altLang="zh-CN" sz="3200" baseline="-25000" dirty="0"/>
              <a:t>1</a:t>
            </a:r>
            <a:r>
              <a:rPr lang="en-US" altLang="zh-CN" sz="3200" dirty="0"/>
              <a:t> </a:t>
            </a:r>
            <a:r>
              <a:rPr lang="zh-CN" altLang="en-US" sz="3200" dirty="0"/>
              <a:t>收到分组后就用路由表中第 </a:t>
            </a:r>
            <a:r>
              <a:rPr lang="en-US" altLang="zh-CN" sz="3200" dirty="0"/>
              <a:t>1 </a:t>
            </a:r>
            <a:r>
              <a:rPr lang="zh-CN" altLang="en-US" sz="3200" dirty="0"/>
              <a:t>个项目的</a:t>
            </a:r>
            <a:br>
              <a:rPr lang="zh-CN" altLang="en-US" sz="3200" dirty="0"/>
            </a:br>
            <a:r>
              <a:rPr lang="zh-CN" altLang="en-US" sz="3200" dirty="0"/>
              <a:t>子网掩码和 </a:t>
            </a:r>
            <a:r>
              <a:rPr lang="en-US" altLang="zh-CN" sz="3200" dirty="0"/>
              <a:t>128.30.33.138 </a:t>
            </a:r>
            <a:r>
              <a:rPr lang="zh-CN" altLang="en-US" sz="3200" dirty="0"/>
              <a:t>逐比特 </a:t>
            </a:r>
            <a:r>
              <a:rPr lang="en-US" altLang="zh-CN" sz="3200" dirty="0"/>
              <a:t>AND </a:t>
            </a:r>
            <a:r>
              <a:rPr lang="zh-CN" altLang="en-US" sz="3200" dirty="0"/>
              <a:t>操作 </a:t>
            </a:r>
          </a:p>
        </p:txBody>
      </p:sp>
      <p:sp>
        <p:nvSpPr>
          <p:cNvPr id="517184" name="Rectangle 64"/>
          <p:cNvSpPr>
            <a:spLocks noChangeArrowheads="1"/>
          </p:cNvSpPr>
          <p:nvPr/>
        </p:nvSpPr>
        <p:spPr bwMode="auto">
          <a:xfrm>
            <a:off x="513150" y="1195983"/>
            <a:ext cx="8112258" cy="5048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en-US" altLang="zh-CN" sz="2800" b="1" dirty="0">
                <a:solidFill>
                  <a:srgbClr val="0000CC"/>
                </a:solidFill>
                <a:latin typeface="+mn-lt"/>
                <a:ea typeface="黑体" panose="02010609060101010101" pitchFamily="2" charset="-122"/>
              </a:rPr>
              <a:t>R</a:t>
            </a:r>
            <a:r>
              <a:rPr lang="en-US" altLang="zh-CN" sz="2800" b="1" baseline="-25000" dirty="0">
                <a:solidFill>
                  <a:srgbClr val="0000CC"/>
                </a:solidFill>
                <a:latin typeface="+mn-lt"/>
                <a:ea typeface="黑体" panose="02010609060101010101" pitchFamily="2" charset="-122"/>
              </a:rPr>
              <a:t>1</a:t>
            </a:r>
            <a:r>
              <a:rPr lang="en-US" altLang="zh-CN" sz="2800" b="1" dirty="0">
                <a:solidFill>
                  <a:srgbClr val="0000CC"/>
                </a:solidFill>
                <a:latin typeface="+mn-lt"/>
                <a:ea typeface="黑体" panose="02010609060101010101" pitchFamily="2" charset="-122"/>
              </a:rPr>
              <a:t> </a:t>
            </a:r>
            <a:r>
              <a:rPr lang="zh-CN" altLang="en-US" sz="2800" b="1" dirty="0">
                <a:solidFill>
                  <a:srgbClr val="0000CC"/>
                </a:solidFill>
                <a:latin typeface="+mn-lt"/>
                <a:ea typeface="黑体" panose="02010609060101010101" pitchFamily="2" charset="-122"/>
              </a:rPr>
              <a:t>收到的分组的目的 </a:t>
            </a:r>
            <a:r>
              <a:rPr lang="en-US" altLang="zh-CN" sz="2800" b="1" dirty="0">
                <a:solidFill>
                  <a:srgbClr val="0000CC"/>
                </a:solidFill>
                <a:latin typeface="+mn-lt"/>
                <a:ea typeface="黑体" panose="02010609060101010101" pitchFamily="2" charset="-122"/>
              </a:rPr>
              <a:t>IP </a:t>
            </a:r>
            <a:r>
              <a:rPr lang="zh-CN" altLang="en-US" sz="2800" b="1" dirty="0">
                <a:solidFill>
                  <a:srgbClr val="0000CC"/>
                </a:solidFill>
                <a:latin typeface="+mn-lt"/>
                <a:ea typeface="黑体" panose="02010609060101010101" pitchFamily="2" charset="-122"/>
              </a:rPr>
              <a:t>地址：</a:t>
            </a:r>
            <a:r>
              <a:rPr lang="en-US" altLang="zh-CN" sz="2800" b="1" dirty="0">
                <a:solidFill>
                  <a:srgbClr val="0000CC"/>
                </a:solidFill>
                <a:latin typeface="+mn-lt"/>
                <a:ea typeface="黑体" panose="02010609060101010101" pitchFamily="2" charset="-122"/>
              </a:rPr>
              <a:t>128.30.33.138</a:t>
            </a:r>
          </a:p>
        </p:txBody>
      </p:sp>
      <p:graphicFrame>
        <p:nvGraphicFramePr>
          <p:cNvPr id="64" name="Group 5"/>
          <p:cNvGraphicFramePr>
            <a:graphicFrameLocks noGrp="1"/>
          </p:cNvGraphicFramePr>
          <p:nvPr/>
        </p:nvGraphicFramePr>
        <p:xfrm>
          <a:off x="4745426" y="2052639"/>
          <a:ext cx="5032110" cy="1376553"/>
        </p:xfrm>
        <a:graphic>
          <a:graphicData uri="http://schemas.openxmlformats.org/drawingml/2006/table">
            <a:tbl>
              <a:tblPr/>
              <a:tblGrid>
                <a:gridCol w="1807500">
                  <a:extLst>
                    <a:ext uri="{9D8B030D-6E8A-4147-A177-3AD203B41FA5}">
                      <a16:colId xmlns:a16="http://schemas.microsoft.com/office/drawing/2014/main" val="20000"/>
                    </a:ext>
                  </a:extLst>
                </a:gridCol>
                <a:gridCol w="2165218">
                  <a:extLst>
                    <a:ext uri="{9D8B030D-6E8A-4147-A177-3AD203B41FA5}">
                      <a16:colId xmlns:a16="http://schemas.microsoft.com/office/drawing/2014/main" val="20001"/>
                    </a:ext>
                  </a:extLst>
                </a:gridCol>
                <a:gridCol w="10593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bl>
          </a:graphicData>
        </a:graphic>
      </p:graphicFrame>
      <p:grpSp>
        <p:nvGrpSpPr>
          <p:cNvPr id="86" name="Group 41"/>
          <p:cNvGrpSpPr/>
          <p:nvPr/>
        </p:nvGrpSpPr>
        <p:grpSpPr bwMode="auto">
          <a:xfrm>
            <a:off x="3319718" y="1628775"/>
            <a:ext cx="5945319" cy="2278063"/>
            <a:chOff x="1836" y="1026"/>
            <a:chExt cx="3457" cy="1435"/>
          </a:xfrm>
        </p:grpSpPr>
        <p:sp>
          <p:nvSpPr>
            <p:cNvPr id="87"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990000"/>
                  </a:solidFill>
                  <a:latin typeface="+mn-lt"/>
                  <a:ea typeface="黑体" panose="02010609060101010101" pitchFamily="2" charset="-122"/>
                </a:rPr>
                <a:t>R</a:t>
              </a:r>
              <a:r>
                <a:rPr kumimoji="1" lang="en-US" altLang="zh-CN" sz="2000" b="1" baseline="-25000" dirty="0">
                  <a:solidFill>
                    <a:srgbClr val="990000"/>
                  </a:solidFill>
                  <a:latin typeface="+mn-lt"/>
                  <a:ea typeface="黑体" panose="02010609060101010101" pitchFamily="2" charset="-122"/>
                </a:rPr>
                <a:t>1</a:t>
              </a:r>
              <a:r>
                <a:rPr kumimoji="1" lang="en-US" altLang="zh-CN" sz="2000" b="1" dirty="0">
                  <a:solidFill>
                    <a:srgbClr val="990000"/>
                  </a:solidFill>
                  <a:latin typeface="+mn-lt"/>
                  <a:ea typeface="黑体" panose="02010609060101010101" pitchFamily="2" charset="-122"/>
                </a:rPr>
                <a:t> </a:t>
              </a:r>
              <a:r>
                <a:rPr kumimoji="1" lang="zh-CN" altLang="en-US" sz="2000" b="1" dirty="0">
                  <a:solidFill>
                    <a:srgbClr val="990000"/>
                  </a:solidFill>
                  <a:latin typeface="+mn-lt"/>
                  <a:ea typeface="黑体" panose="02010609060101010101" pitchFamily="2" charset="-122"/>
                </a:rPr>
                <a:t>的路由表（未给出默认路由器）</a:t>
              </a:r>
              <a:endParaRPr kumimoji="1" lang="zh-CN" altLang="en-US" sz="2000" b="1" baseline="-25000" dirty="0">
                <a:solidFill>
                  <a:srgbClr val="990000"/>
                </a:solidFill>
                <a:latin typeface="+mn-lt"/>
                <a:ea typeface="黑体" panose="02010609060101010101" pitchFamily="2" charset="-122"/>
              </a:endParaRPr>
            </a:p>
          </p:txBody>
        </p:sp>
        <p:sp>
          <p:nvSpPr>
            <p:cNvPr id="88"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grpSp>
        <p:nvGrpSpPr>
          <p:cNvPr id="2" name="组合 1"/>
          <p:cNvGrpSpPr/>
          <p:nvPr/>
        </p:nvGrpSpPr>
        <p:grpSpPr>
          <a:xfrm>
            <a:off x="227498" y="1922463"/>
            <a:ext cx="9178563" cy="4573449"/>
            <a:chOff x="227498" y="1922463"/>
            <a:chExt cx="9178563" cy="4573449"/>
          </a:xfrm>
        </p:grpSpPr>
        <p:sp>
          <p:nvSpPr>
            <p:cNvPr id="62"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63"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65"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8"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9"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71"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72"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3"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4"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77"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9" name="Group 34"/>
            <p:cNvGrpSpPr/>
            <p:nvPr/>
          </p:nvGrpSpPr>
          <p:grpSpPr bwMode="auto">
            <a:xfrm>
              <a:off x="2619763" y="3459164"/>
              <a:ext cx="663840" cy="460375"/>
              <a:chOff x="864" y="1824"/>
              <a:chExt cx="432" cy="288"/>
            </a:xfrm>
          </p:grpSpPr>
          <p:pic>
            <p:nvPicPr>
              <p:cNvPr id="80"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1" name="Picture 3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82"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4"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5"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sp>
          <p:nvSpPr>
            <p:cNvPr id="89"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0"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91" name="Group 46"/>
            <p:cNvGrpSpPr/>
            <p:nvPr/>
          </p:nvGrpSpPr>
          <p:grpSpPr bwMode="auto">
            <a:xfrm>
              <a:off x="1644641" y="4843464"/>
              <a:ext cx="663840" cy="460375"/>
              <a:chOff x="864" y="1824"/>
              <a:chExt cx="432" cy="288"/>
            </a:xfrm>
          </p:grpSpPr>
          <p:pic>
            <p:nvPicPr>
              <p:cNvPr id="92"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 name="Picture 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94"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95"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96"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98" name="Text Box 53"/>
            <p:cNvSpPr txBox="1">
              <a:spLocks noChangeArrowheads="1"/>
            </p:cNvSpPr>
            <p:nvPr/>
          </p:nvSpPr>
          <p:spPr bwMode="auto">
            <a:xfrm>
              <a:off x="378922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99"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100"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101"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02"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103"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105" name="Text Box 60"/>
            <p:cNvSpPr txBox="1">
              <a:spLocks noChangeArrowheads="1"/>
            </p:cNvSpPr>
            <p:nvPr/>
          </p:nvSpPr>
          <p:spPr bwMode="auto">
            <a:xfrm>
              <a:off x="199031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106"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107" name="Text Box 62"/>
            <p:cNvSpPr txBox="1">
              <a:spLocks noChangeArrowheads="1"/>
            </p:cNvSpPr>
            <p:nvPr/>
          </p:nvSpPr>
          <p:spPr bwMode="auto">
            <a:xfrm>
              <a:off x="269027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108"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grpSp>
      <p:sp>
        <p:nvSpPr>
          <p:cNvPr id="109" name="AutoShape 65"/>
          <p:cNvSpPr>
            <a:spLocks noChangeArrowheads="1"/>
          </p:cNvSpPr>
          <p:nvPr/>
        </p:nvSpPr>
        <p:spPr bwMode="auto">
          <a:xfrm>
            <a:off x="4088904" y="2450868"/>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7188" name="AutoShape 68"/>
          <p:cNvSpPr>
            <a:spLocks noChangeArrowheads="1"/>
          </p:cNvSpPr>
          <p:nvPr/>
        </p:nvSpPr>
        <p:spPr bwMode="auto">
          <a:xfrm rot="20264100">
            <a:off x="2459489" y="1522112"/>
            <a:ext cx="158944" cy="2053478"/>
          </a:xfrm>
          <a:prstGeom prst="downArrow">
            <a:avLst>
              <a:gd name="adj1" fmla="val 50000"/>
              <a:gd name="adj2" fmla="val 179028"/>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112" name="Group 65"/>
          <p:cNvGrpSpPr/>
          <p:nvPr/>
        </p:nvGrpSpPr>
        <p:grpSpPr bwMode="auto">
          <a:xfrm>
            <a:off x="5607321" y="1654175"/>
            <a:ext cx="2801936" cy="1054100"/>
            <a:chOff x="3247" y="1042"/>
            <a:chExt cx="1765" cy="664"/>
          </a:xfrm>
        </p:grpSpPr>
        <p:sp>
          <p:nvSpPr>
            <p:cNvPr id="113" name="Line 66"/>
            <p:cNvSpPr>
              <a:spLocks noChangeShapeType="1"/>
            </p:cNvSpPr>
            <p:nvPr/>
          </p:nvSpPr>
          <p:spPr bwMode="auto">
            <a:xfrm>
              <a:off x="3878" y="1706"/>
              <a:ext cx="1134"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67"/>
            <p:cNvSpPr>
              <a:spLocks noChangeShapeType="1"/>
            </p:cNvSpPr>
            <p:nvPr/>
          </p:nvSpPr>
          <p:spPr bwMode="auto">
            <a:xfrm flipV="1">
              <a:off x="3247" y="1042"/>
              <a:ext cx="1428"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7183" name="Rectangle 63"/>
          <p:cNvSpPr>
            <a:spLocks noChangeArrowheads="1"/>
          </p:cNvSpPr>
          <p:nvPr/>
        </p:nvSpPr>
        <p:spPr bwMode="auto">
          <a:xfrm>
            <a:off x="267088" y="5328047"/>
            <a:ext cx="9645252" cy="15573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2400" b="1" dirty="0">
                <a:solidFill>
                  <a:srgbClr val="000099"/>
                </a:solidFill>
                <a:latin typeface="+mn-lt"/>
                <a:ea typeface="黑体" panose="02010609060101010101" pitchFamily="2" charset="-122"/>
              </a:rPr>
              <a:t>255.255.255.128 </a:t>
            </a:r>
            <a:r>
              <a:rPr lang="en-US" altLang="zh-CN" sz="2400" b="1" dirty="0">
                <a:solidFill>
                  <a:srgbClr val="FF0000"/>
                </a:solidFill>
                <a:latin typeface="+mn-lt"/>
                <a:ea typeface="黑体" panose="02010609060101010101" pitchFamily="2" charset="-122"/>
              </a:rPr>
              <a:t>AND</a:t>
            </a:r>
            <a:r>
              <a:rPr lang="en-US" altLang="zh-CN" sz="2400" b="1" dirty="0">
                <a:solidFill>
                  <a:srgbClr val="000099"/>
                </a:solidFill>
                <a:latin typeface="+mn-lt"/>
                <a:ea typeface="黑体" panose="02010609060101010101" pitchFamily="2" charset="-122"/>
              </a:rPr>
              <a:t> 128.30.33.138 = 128.30.33.128</a:t>
            </a:r>
          </a:p>
          <a:p>
            <a:pPr algn="ctr">
              <a:lnSpc>
                <a:spcPct val="110000"/>
              </a:lnSpc>
            </a:pPr>
            <a:r>
              <a:rPr lang="zh-CN" altLang="en-US" sz="2800" b="1" dirty="0">
                <a:solidFill>
                  <a:srgbClr val="FF0000"/>
                </a:solidFill>
                <a:latin typeface="+mn-lt"/>
                <a:ea typeface="黑体" panose="02010609060101010101" pitchFamily="2" charset="-122"/>
              </a:rPr>
              <a:t>不匹配</a:t>
            </a:r>
            <a:r>
              <a:rPr lang="en-US" altLang="zh-CN" sz="2800" b="1" dirty="0">
                <a:solidFill>
                  <a:srgbClr val="FF0000"/>
                </a:solidFill>
                <a:latin typeface="+mn-lt"/>
                <a:ea typeface="黑体" panose="02010609060101010101" pitchFamily="2" charset="-122"/>
              </a:rPr>
              <a:t>!</a:t>
            </a:r>
          </a:p>
          <a:p>
            <a:pPr algn="ctr">
              <a:lnSpc>
                <a:spcPct val="110000"/>
              </a:lnSpc>
            </a:pPr>
            <a:r>
              <a:rPr lang="zh-CN" altLang="en-US" sz="2400" b="1" dirty="0">
                <a:solidFill>
                  <a:srgbClr val="000099"/>
                </a:solidFill>
                <a:latin typeface="+mn-lt"/>
                <a:ea typeface="黑体" panose="02010609060101010101" pitchFamily="2" charset="-122"/>
              </a:rPr>
              <a:t>（因为</a:t>
            </a:r>
            <a:r>
              <a:rPr lang="en-US" altLang="zh-CN" sz="2400" b="1" dirty="0">
                <a:solidFill>
                  <a:srgbClr val="000099"/>
                </a:solidFill>
                <a:latin typeface="+mn-lt"/>
                <a:ea typeface="黑体" panose="02010609060101010101" pitchFamily="2" charset="-122"/>
              </a:rPr>
              <a:t>128.30.33.128 </a:t>
            </a:r>
            <a:r>
              <a:rPr lang="zh-CN" altLang="en-US" sz="2400" b="1" dirty="0">
                <a:solidFill>
                  <a:srgbClr val="000099"/>
                </a:solidFill>
                <a:latin typeface="+mn-lt"/>
                <a:ea typeface="黑体" panose="02010609060101010101" pitchFamily="2" charset="-122"/>
              </a:rPr>
              <a:t>与路由表中的 </a:t>
            </a:r>
            <a:r>
              <a:rPr lang="en-US" altLang="zh-CN" sz="2400" b="1" dirty="0">
                <a:solidFill>
                  <a:srgbClr val="000099"/>
                </a:solidFill>
                <a:latin typeface="+mn-lt"/>
                <a:ea typeface="黑体" panose="02010609060101010101" pitchFamily="2" charset="-122"/>
              </a:rPr>
              <a:t>128.30.33.0 </a:t>
            </a:r>
            <a:r>
              <a:rPr lang="zh-CN" altLang="en-US" sz="2400" b="1" dirty="0">
                <a:solidFill>
                  <a:srgbClr val="000099"/>
                </a:solidFill>
                <a:latin typeface="+mn-lt"/>
                <a:ea typeface="黑体" panose="02010609060101010101" pitchFamily="2" charset="-122"/>
              </a:rPr>
              <a:t>不一致）</a:t>
            </a:r>
          </a:p>
        </p:txBody>
      </p:sp>
      <p:sp>
        <p:nvSpPr>
          <p:cNvPr id="517193" name="Line 73"/>
          <p:cNvSpPr>
            <a:spLocks noChangeShapeType="1"/>
          </p:cNvSpPr>
          <p:nvPr/>
        </p:nvSpPr>
        <p:spPr bwMode="auto">
          <a:xfrm>
            <a:off x="5961112" y="2749550"/>
            <a:ext cx="1908655" cy="2849007"/>
          </a:xfrm>
          <a:prstGeom prst="line">
            <a:avLst/>
          </a:prstGeom>
          <a:noFill/>
          <a:ln w="762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7190" name="Group 70"/>
          <p:cNvGrpSpPr/>
          <p:nvPr/>
        </p:nvGrpSpPr>
        <p:grpSpPr bwMode="auto">
          <a:xfrm>
            <a:off x="4830895" y="2698750"/>
            <a:ext cx="4082786" cy="3157538"/>
            <a:chOff x="2809" y="1700"/>
            <a:chExt cx="2374" cy="1989"/>
          </a:xfrm>
        </p:grpSpPr>
        <p:sp>
          <p:nvSpPr>
            <p:cNvPr id="517191" name="Line 71"/>
            <p:cNvSpPr>
              <a:spLocks noChangeShapeType="1"/>
            </p:cNvSpPr>
            <p:nvPr/>
          </p:nvSpPr>
          <p:spPr bwMode="auto">
            <a:xfrm>
              <a:off x="2809" y="1700"/>
              <a:ext cx="867" cy="0"/>
            </a:xfrm>
            <a:prstGeom prst="line">
              <a:avLst/>
            </a:prstGeom>
            <a:noFill/>
            <a:ln w="762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192" name="Line 72"/>
            <p:cNvSpPr>
              <a:spLocks noChangeShapeType="1"/>
            </p:cNvSpPr>
            <p:nvPr/>
          </p:nvSpPr>
          <p:spPr bwMode="auto">
            <a:xfrm flipV="1">
              <a:off x="3969" y="3689"/>
              <a:ext cx="1214"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 name="Text Box 74"/>
          <p:cNvSpPr txBox="1">
            <a:spLocks noChangeArrowheads="1"/>
          </p:cNvSpPr>
          <p:nvPr/>
        </p:nvSpPr>
        <p:spPr bwMode="auto">
          <a:xfrm>
            <a:off x="5733785" y="3633788"/>
            <a:ext cx="1877437" cy="769441"/>
          </a:xfrm>
          <a:prstGeom prst="rect">
            <a:avLst/>
          </a:prstGeom>
          <a:solidFill>
            <a:srgbClr val="FFC000"/>
          </a:solidFill>
          <a:ln w="76200" cmpd="tri">
            <a:solidFill>
              <a:srgbClr val="333399"/>
            </a:solidFill>
            <a:miter lim="800000"/>
          </a:ln>
          <a:effectLst/>
        </p:spPr>
        <p:txBody>
          <a:bodyPr wrap="none">
            <a:spAutoFit/>
          </a:bodyPr>
          <a:lstStyle/>
          <a:p>
            <a:r>
              <a:rPr lang="zh-CN" altLang="en-US" sz="4400" b="1">
                <a:solidFill>
                  <a:srgbClr val="000099"/>
                </a:solidFill>
                <a:latin typeface="+mn-lt"/>
                <a:ea typeface="黑体" panose="02010609060101010101" pitchFamily="2" charset="-122"/>
              </a:rPr>
              <a:t>不一致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09"/>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109"/>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nodeType="afterEffect">
                                  <p:stCondLst>
                                    <p:cond delay="500"/>
                                  </p:stCondLst>
                                  <p:childTnLst>
                                    <p:anim calcmode="discrete" valueType="str">
                                      <p:cBhvr>
                                        <p:cTn id="18" dur="1000" fill="hold"/>
                                        <p:tgtEl>
                                          <p:spTgt spid="112"/>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517183"/>
                                        </p:tgtEl>
                                        <p:attrNameLst>
                                          <p:attrName>style.visibility</p:attrName>
                                        </p:attrNameLst>
                                      </p:cBhvr>
                                      <p:to>
                                        <p:strVal val="visible"/>
                                      </p:to>
                                    </p:set>
                                    <p:animEffect transition="in" filter="wipe(up)">
                                      <p:cBhvr>
                                        <p:cTn id="22" dur="3000"/>
                                        <p:tgtEl>
                                          <p:spTgt spid="517183"/>
                                        </p:tgtEl>
                                      </p:cBhvr>
                                    </p:animEffect>
                                  </p:childTnLst>
                                </p:cTn>
                              </p:par>
                            </p:childTnLst>
                          </p:cTn>
                        </p:par>
                        <p:par>
                          <p:cTn id="23" fill="hold">
                            <p:stCondLst>
                              <p:cond delay="6000"/>
                            </p:stCondLst>
                            <p:childTnLst>
                              <p:par>
                                <p:cTn id="24" presetID="1" presetClass="entr" presetSubtype="0" fill="hold" nodeType="afterEffect">
                                  <p:stCondLst>
                                    <p:cond delay="0"/>
                                  </p:stCondLst>
                                  <p:childTnLst>
                                    <p:set>
                                      <p:cBhvr>
                                        <p:cTn id="25" dur="1" fill="hold">
                                          <p:stCondLst>
                                            <p:cond delay="0"/>
                                          </p:stCondLst>
                                        </p:cTn>
                                        <p:tgtEl>
                                          <p:spTgt spid="517190"/>
                                        </p:tgtEl>
                                        <p:attrNameLst>
                                          <p:attrName>style.visibility</p:attrName>
                                        </p:attrNameLst>
                                      </p:cBhvr>
                                      <p:to>
                                        <p:strVal val="visible"/>
                                      </p:to>
                                    </p:set>
                                  </p:childTnLst>
                                </p:cTn>
                              </p:par>
                            </p:childTnLst>
                          </p:cTn>
                        </p:par>
                        <p:par>
                          <p:cTn id="26" fill="hold">
                            <p:stCondLst>
                              <p:cond delay="6000"/>
                            </p:stCondLst>
                            <p:childTnLst>
                              <p:par>
                                <p:cTn id="27" presetID="35" presetClass="emph" presetSubtype="0" repeatCount="3000" fill="hold" nodeType="afterEffect">
                                  <p:stCondLst>
                                    <p:cond delay="500"/>
                                  </p:stCondLst>
                                  <p:childTnLst>
                                    <p:anim calcmode="discrete" valueType="str">
                                      <p:cBhvr>
                                        <p:cTn id="28" dur="1000" fill="hold"/>
                                        <p:tgtEl>
                                          <p:spTgt spid="517190"/>
                                        </p:tgtEl>
                                        <p:attrNameLst>
                                          <p:attrName>style.visibility</p:attrName>
                                        </p:attrNameLst>
                                      </p:cBhvr>
                                      <p:tavLst>
                                        <p:tav tm="0">
                                          <p:val>
                                            <p:strVal val="hidden"/>
                                          </p:val>
                                        </p:tav>
                                        <p:tav tm="50000">
                                          <p:val>
                                            <p:strVal val="visible"/>
                                          </p:val>
                                        </p:tav>
                                      </p:tavLst>
                                    </p:anim>
                                  </p:childTnLst>
                                </p:cTn>
                              </p:par>
                            </p:childTnLst>
                          </p:cTn>
                        </p:par>
                        <p:par>
                          <p:cTn id="29" fill="hold">
                            <p:stCondLst>
                              <p:cond delay="7500"/>
                            </p:stCondLst>
                            <p:childTnLst>
                              <p:par>
                                <p:cTn id="30" presetID="1" presetClass="entr" presetSubtype="0" fill="hold" grpId="0" nodeType="afterEffect">
                                  <p:stCondLst>
                                    <p:cond delay="0"/>
                                  </p:stCondLst>
                                  <p:childTnLst>
                                    <p:set>
                                      <p:cBhvr>
                                        <p:cTn id="31" dur="1" fill="hold">
                                          <p:stCondLst>
                                            <p:cond delay="0"/>
                                          </p:stCondLst>
                                        </p:cTn>
                                        <p:tgtEl>
                                          <p:spTgt spid="1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17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09" grpId="2" animBg="1"/>
      <p:bldP spid="517183" grpId="0" animBg="1"/>
      <p:bldP spid="517193" grpId="0" animBg="1"/>
      <p:bldP spid="11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a:xfrm>
            <a:off x="275687" y="44624"/>
            <a:ext cx="9570650" cy="992187"/>
          </a:xfrm>
          <a:solidFill>
            <a:srgbClr val="66FFFF"/>
          </a:solidFill>
          <a:ln>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200" dirty="0"/>
              <a:t>路由器 </a:t>
            </a:r>
            <a:r>
              <a:rPr lang="en-US" altLang="zh-CN" sz="3200" dirty="0"/>
              <a:t>R</a:t>
            </a:r>
            <a:r>
              <a:rPr lang="en-US" altLang="zh-CN" sz="3200" baseline="-25000" dirty="0"/>
              <a:t>1</a:t>
            </a:r>
            <a:r>
              <a:rPr lang="en-US" altLang="zh-CN" sz="3200" dirty="0"/>
              <a:t> </a:t>
            </a:r>
            <a:r>
              <a:rPr lang="zh-CN" altLang="en-US" sz="3200" dirty="0"/>
              <a:t>收到分组后就用路由表中第 </a:t>
            </a:r>
            <a:r>
              <a:rPr lang="en-US" altLang="zh-CN" sz="3200" dirty="0"/>
              <a:t>1 </a:t>
            </a:r>
            <a:r>
              <a:rPr lang="zh-CN" altLang="en-US" sz="3200" dirty="0"/>
              <a:t>个项目的</a:t>
            </a:r>
            <a:br>
              <a:rPr lang="zh-CN" altLang="en-US" sz="3200" dirty="0"/>
            </a:br>
            <a:r>
              <a:rPr lang="zh-CN" altLang="en-US" sz="3200" dirty="0"/>
              <a:t>子网掩码和 </a:t>
            </a:r>
            <a:r>
              <a:rPr lang="en-US" altLang="zh-CN" sz="3200" dirty="0"/>
              <a:t>128.30.33.138 </a:t>
            </a:r>
            <a:r>
              <a:rPr lang="zh-CN" altLang="en-US" sz="3200" dirty="0"/>
              <a:t>逐比特 </a:t>
            </a:r>
            <a:r>
              <a:rPr lang="en-US" altLang="zh-CN" sz="3200" dirty="0"/>
              <a:t>AND </a:t>
            </a:r>
            <a:r>
              <a:rPr lang="zh-CN" altLang="en-US" sz="3200" dirty="0"/>
              <a:t>操作 </a:t>
            </a:r>
          </a:p>
        </p:txBody>
      </p:sp>
      <p:sp>
        <p:nvSpPr>
          <p:cNvPr id="517184" name="Rectangle 64"/>
          <p:cNvSpPr>
            <a:spLocks noChangeArrowheads="1"/>
          </p:cNvSpPr>
          <p:nvPr/>
        </p:nvSpPr>
        <p:spPr bwMode="auto">
          <a:xfrm>
            <a:off x="513150" y="1195983"/>
            <a:ext cx="8112258" cy="5048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en-US" altLang="zh-CN" sz="2800" b="1" dirty="0">
                <a:solidFill>
                  <a:srgbClr val="0000CC"/>
                </a:solidFill>
                <a:latin typeface="+mn-lt"/>
                <a:ea typeface="黑体" panose="02010609060101010101" pitchFamily="2" charset="-122"/>
              </a:rPr>
              <a:t>R</a:t>
            </a:r>
            <a:r>
              <a:rPr lang="en-US" altLang="zh-CN" sz="2800" b="1" baseline="-25000" dirty="0">
                <a:solidFill>
                  <a:srgbClr val="0000CC"/>
                </a:solidFill>
                <a:latin typeface="+mn-lt"/>
                <a:ea typeface="黑体" panose="02010609060101010101" pitchFamily="2" charset="-122"/>
              </a:rPr>
              <a:t>1</a:t>
            </a:r>
            <a:r>
              <a:rPr lang="en-US" altLang="zh-CN" sz="2800" b="1" dirty="0">
                <a:solidFill>
                  <a:srgbClr val="0000CC"/>
                </a:solidFill>
                <a:latin typeface="+mn-lt"/>
                <a:ea typeface="黑体" panose="02010609060101010101" pitchFamily="2" charset="-122"/>
              </a:rPr>
              <a:t> </a:t>
            </a:r>
            <a:r>
              <a:rPr lang="zh-CN" altLang="en-US" sz="2800" b="1" dirty="0">
                <a:solidFill>
                  <a:srgbClr val="0000CC"/>
                </a:solidFill>
                <a:latin typeface="+mn-lt"/>
                <a:ea typeface="黑体" panose="02010609060101010101" pitchFamily="2" charset="-122"/>
              </a:rPr>
              <a:t>收到的分组的目的 </a:t>
            </a:r>
            <a:r>
              <a:rPr lang="en-US" altLang="zh-CN" sz="2800" b="1" dirty="0">
                <a:solidFill>
                  <a:srgbClr val="0000CC"/>
                </a:solidFill>
                <a:latin typeface="+mn-lt"/>
                <a:ea typeface="黑体" panose="02010609060101010101" pitchFamily="2" charset="-122"/>
              </a:rPr>
              <a:t>IP </a:t>
            </a:r>
            <a:r>
              <a:rPr lang="zh-CN" altLang="en-US" sz="2800" b="1" dirty="0">
                <a:solidFill>
                  <a:srgbClr val="0000CC"/>
                </a:solidFill>
                <a:latin typeface="+mn-lt"/>
                <a:ea typeface="黑体" panose="02010609060101010101" pitchFamily="2" charset="-122"/>
              </a:rPr>
              <a:t>地址：</a:t>
            </a:r>
            <a:r>
              <a:rPr lang="en-US" altLang="zh-CN" sz="2800" b="1" dirty="0">
                <a:solidFill>
                  <a:srgbClr val="0000CC"/>
                </a:solidFill>
                <a:latin typeface="+mn-lt"/>
                <a:ea typeface="黑体" panose="02010609060101010101" pitchFamily="2" charset="-122"/>
              </a:rPr>
              <a:t>128.30.33.138</a:t>
            </a:r>
          </a:p>
        </p:txBody>
      </p:sp>
      <p:graphicFrame>
        <p:nvGraphicFramePr>
          <p:cNvPr id="64" name="Group 5"/>
          <p:cNvGraphicFramePr>
            <a:graphicFrameLocks noGrp="1"/>
          </p:cNvGraphicFramePr>
          <p:nvPr/>
        </p:nvGraphicFramePr>
        <p:xfrm>
          <a:off x="4745426" y="2052639"/>
          <a:ext cx="5032110" cy="1376553"/>
        </p:xfrm>
        <a:graphic>
          <a:graphicData uri="http://schemas.openxmlformats.org/drawingml/2006/table">
            <a:tbl>
              <a:tblPr/>
              <a:tblGrid>
                <a:gridCol w="1807500">
                  <a:extLst>
                    <a:ext uri="{9D8B030D-6E8A-4147-A177-3AD203B41FA5}">
                      <a16:colId xmlns:a16="http://schemas.microsoft.com/office/drawing/2014/main" val="20000"/>
                    </a:ext>
                  </a:extLst>
                </a:gridCol>
                <a:gridCol w="2165218">
                  <a:extLst>
                    <a:ext uri="{9D8B030D-6E8A-4147-A177-3AD203B41FA5}">
                      <a16:colId xmlns:a16="http://schemas.microsoft.com/office/drawing/2014/main" val="20001"/>
                    </a:ext>
                  </a:extLst>
                </a:gridCol>
                <a:gridCol w="105939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目的网络地址</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子网掩码</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smtClean="0">
                          <a:ln>
                            <a:noFill/>
                          </a:ln>
                          <a:solidFill>
                            <a:srgbClr val="000099"/>
                          </a:solidFill>
                          <a:effectLst/>
                          <a:latin typeface="+mn-lt"/>
                          <a:ea typeface="黑体" panose="02010609060101010101" pitchFamily="2" charset="-122"/>
                        </a:rPr>
                        <a:t>下一跳</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128.30.36.0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smtClean="0">
                          <a:ln>
                            <a:noFill/>
                          </a:ln>
                          <a:solidFill>
                            <a:srgbClr val="000099"/>
                          </a:solidFill>
                          <a:effectLst/>
                          <a:latin typeface="+mn-lt"/>
                          <a:ea typeface="黑体" panose="02010609060101010101" pitchFamily="2" charset="-122"/>
                        </a:rPr>
                        <a:t>255.255.255.0</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smtClean="0">
                          <a:ln>
                            <a:noFill/>
                          </a:ln>
                          <a:solidFill>
                            <a:srgbClr val="000099"/>
                          </a:solidFill>
                          <a:effectLst/>
                          <a:latin typeface="+mn-lt"/>
                          <a:ea typeface="黑体" panose="02010609060101010101" pitchFamily="2" charset="-122"/>
                        </a:rPr>
                        <a:t>接口 </a:t>
                      </a: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dirty="0" smtClean="0">
                          <a:ln>
                            <a:noFill/>
                          </a:ln>
                          <a:solidFill>
                            <a:srgbClr val="000099"/>
                          </a:solidFill>
                          <a:effectLst/>
                          <a:latin typeface="+mn-lt"/>
                          <a:ea typeface="黑体" panose="02010609060101010101" pitchFamily="2" charset="-122"/>
                        </a:rPr>
                        <a:t>R</a:t>
                      </a:r>
                      <a:r>
                        <a:rPr kumimoji="0" lang="en-US" altLang="zh-CN" sz="1800" b="1" i="0" u="none" strike="noStrike" cap="none" normalizeH="0" baseline="-25000" dirty="0" smtClean="0">
                          <a:ln>
                            <a:noFill/>
                          </a:ln>
                          <a:solidFill>
                            <a:srgbClr val="000099"/>
                          </a:solidFill>
                          <a:effectLst/>
                          <a:latin typeface="+mn-lt"/>
                          <a:ea typeface="黑体" panose="02010609060101010101" pitchFamily="2" charset="-122"/>
                        </a:rPr>
                        <a:t>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bl>
          </a:graphicData>
        </a:graphic>
      </p:graphicFrame>
      <p:grpSp>
        <p:nvGrpSpPr>
          <p:cNvPr id="86" name="Group 41"/>
          <p:cNvGrpSpPr/>
          <p:nvPr/>
        </p:nvGrpSpPr>
        <p:grpSpPr bwMode="auto">
          <a:xfrm>
            <a:off x="3319718" y="1628775"/>
            <a:ext cx="5945319" cy="2278063"/>
            <a:chOff x="1836" y="1026"/>
            <a:chExt cx="3457" cy="1435"/>
          </a:xfrm>
        </p:grpSpPr>
        <p:sp>
          <p:nvSpPr>
            <p:cNvPr id="87" name="Text Box 42"/>
            <p:cNvSpPr txBox="1">
              <a:spLocks noChangeArrowheads="1"/>
            </p:cNvSpPr>
            <p:nvPr/>
          </p:nvSpPr>
          <p:spPr bwMode="auto">
            <a:xfrm>
              <a:off x="2894" y="1026"/>
              <a:ext cx="2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990000"/>
                  </a:solidFill>
                  <a:latin typeface="+mn-lt"/>
                  <a:ea typeface="黑体" panose="02010609060101010101" pitchFamily="2" charset="-122"/>
                </a:rPr>
                <a:t>R</a:t>
              </a:r>
              <a:r>
                <a:rPr kumimoji="1" lang="en-US" altLang="zh-CN" sz="2000" b="1" baseline="-25000" dirty="0">
                  <a:solidFill>
                    <a:srgbClr val="990000"/>
                  </a:solidFill>
                  <a:latin typeface="+mn-lt"/>
                  <a:ea typeface="黑体" panose="02010609060101010101" pitchFamily="2" charset="-122"/>
                </a:rPr>
                <a:t>1</a:t>
              </a:r>
              <a:r>
                <a:rPr kumimoji="1" lang="en-US" altLang="zh-CN" sz="2000" b="1" dirty="0">
                  <a:solidFill>
                    <a:srgbClr val="990000"/>
                  </a:solidFill>
                  <a:latin typeface="+mn-lt"/>
                  <a:ea typeface="黑体" panose="02010609060101010101" pitchFamily="2" charset="-122"/>
                </a:rPr>
                <a:t> </a:t>
              </a:r>
              <a:r>
                <a:rPr kumimoji="1" lang="zh-CN" altLang="en-US" sz="2000" b="1" dirty="0">
                  <a:solidFill>
                    <a:srgbClr val="990000"/>
                  </a:solidFill>
                  <a:latin typeface="+mn-lt"/>
                  <a:ea typeface="黑体" panose="02010609060101010101" pitchFamily="2" charset="-122"/>
                </a:rPr>
                <a:t>的路由表（未给出默认路由器）</a:t>
              </a:r>
              <a:endParaRPr kumimoji="1" lang="zh-CN" altLang="en-US" sz="2000" b="1" baseline="-25000" dirty="0">
                <a:solidFill>
                  <a:srgbClr val="990000"/>
                </a:solidFill>
                <a:latin typeface="+mn-lt"/>
                <a:ea typeface="黑体" panose="02010609060101010101" pitchFamily="2" charset="-122"/>
              </a:endParaRPr>
            </a:p>
          </p:txBody>
        </p:sp>
        <p:sp>
          <p:nvSpPr>
            <p:cNvPr id="88" name="Text Box 43"/>
            <p:cNvSpPr txBox="1">
              <a:spLocks noChangeArrowheads="1"/>
            </p:cNvSpPr>
            <p:nvPr/>
          </p:nvSpPr>
          <p:spPr bwMode="auto">
            <a:xfrm>
              <a:off x="1836" y="2228"/>
              <a:ext cx="2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990000"/>
                  </a:solidFill>
                  <a:latin typeface="+mn-lt"/>
                  <a:ea typeface="黑体" panose="02010609060101010101" pitchFamily="2" charset="-122"/>
                </a:rPr>
                <a:t>R</a:t>
              </a:r>
              <a:r>
                <a:rPr kumimoji="1" lang="en-US" altLang="zh-CN" sz="1800" b="1" baseline="-25000" dirty="0">
                  <a:solidFill>
                    <a:srgbClr val="990000"/>
                  </a:solidFill>
                  <a:latin typeface="+mn-lt"/>
                  <a:ea typeface="黑体" panose="02010609060101010101" pitchFamily="2" charset="-122"/>
                </a:rPr>
                <a:t>1</a:t>
              </a:r>
            </a:p>
          </p:txBody>
        </p:sp>
      </p:grpSp>
      <p:grpSp>
        <p:nvGrpSpPr>
          <p:cNvPr id="2" name="组合 1"/>
          <p:cNvGrpSpPr/>
          <p:nvPr/>
        </p:nvGrpSpPr>
        <p:grpSpPr>
          <a:xfrm>
            <a:off x="227498" y="1922463"/>
            <a:ext cx="9178563" cy="4573449"/>
            <a:chOff x="227498" y="1922463"/>
            <a:chExt cx="9178563" cy="4573449"/>
          </a:xfrm>
        </p:grpSpPr>
        <p:sp>
          <p:nvSpPr>
            <p:cNvPr id="62" name="Freeform 2"/>
            <p:cNvSpPr/>
            <p:nvPr/>
          </p:nvSpPr>
          <p:spPr bwMode="auto">
            <a:xfrm>
              <a:off x="2924166" y="2044701"/>
              <a:ext cx="1821260"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chemeClr val="bg1">
                    <a:lumMod val="65000"/>
                  </a:schemeClr>
                </a:gs>
                <a:gs pos="100000">
                  <a:srgbClr val="FFFF00"/>
                </a:gs>
              </a:gsLst>
              <a:lin ang="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63" name="Text Box 4"/>
            <p:cNvSpPr txBox="1">
              <a:spLocks noChangeArrowheads="1"/>
            </p:cNvSpPr>
            <p:nvPr/>
          </p:nvSpPr>
          <p:spPr bwMode="auto">
            <a:xfrm>
              <a:off x="2924166" y="31273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65" name="Line 19"/>
            <p:cNvSpPr>
              <a:spLocks noChangeShapeType="1"/>
            </p:cNvSpPr>
            <p:nvPr/>
          </p:nvSpPr>
          <p:spPr bwMode="auto">
            <a:xfrm>
              <a:off x="2894930" y="31051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 name="Line 20"/>
            <p:cNvSpPr>
              <a:spLocks noChangeShapeType="1"/>
            </p:cNvSpPr>
            <p:nvPr/>
          </p:nvSpPr>
          <p:spPr bwMode="auto">
            <a:xfrm>
              <a:off x="502699" y="308768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7" name="Line 21"/>
            <p:cNvSpPr>
              <a:spLocks noChangeShapeType="1"/>
            </p:cNvSpPr>
            <p:nvPr/>
          </p:nvSpPr>
          <p:spPr bwMode="auto">
            <a:xfrm flipV="1">
              <a:off x="267088" y="3105151"/>
              <a:ext cx="4380309"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8" name="Line 22"/>
            <p:cNvSpPr>
              <a:spLocks noChangeShapeType="1"/>
            </p:cNvSpPr>
            <p:nvPr/>
          </p:nvSpPr>
          <p:spPr bwMode="auto">
            <a:xfrm>
              <a:off x="1204374" y="2535238"/>
              <a:ext cx="1720"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9"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637" y="2276476"/>
              <a:ext cx="43166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 Box 24"/>
            <p:cNvSpPr txBox="1">
              <a:spLocks noChangeArrowheads="1"/>
            </p:cNvSpPr>
            <p:nvPr/>
          </p:nvSpPr>
          <p:spPr bwMode="auto">
            <a:xfrm>
              <a:off x="435627" y="192246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a:t>
              </a:r>
            </a:p>
          </p:txBody>
        </p:sp>
        <p:sp>
          <p:nvSpPr>
            <p:cNvPr id="71" name="Text Box 25"/>
            <p:cNvSpPr txBox="1">
              <a:spLocks noChangeArrowheads="1"/>
            </p:cNvSpPr>
            <p:nvPr/>
          </p:nvSpPr>
          <p:spPr bwMode="auto">
            <a:xfrm>
              <a:off x="227498" y="2205038"/>
              <a:ext cx="8771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源主机</a:t>
              </a:r>
            </a:p>
            <a:p>
              <a:pPr algn="ct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1</a:t>
              </a:r>
            </a:p>
          </p:txBody>
        </p:sp>
        <p:sp>
          <p:nvSpPr>
            <p:cNvPr id="72" name="Line 27"/>
            <p:cNvSpPr>
              <a:spLocks noChangeShapeType="1"/>
            </p:cNvSpPr>
            <p:nvPr/>
          </p:nvSpPr>
          <p:spPr bwMode="auto">
            <a:xfrm>
              <a:off x="1926686" y="5011738"/>
              <a:ext cx="1720" cy="7032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3" name="Line 28"/>
            <p:cNvSpPr>
              <a:spLocks noChangeShapeType="1"/>
            </p:cNvSpPr>
            <p:nvPr/>
          </p:nvSpPr>
          <p:spPr bwMode="auto">
            <a:xfrm>
              <a:off x="6831532"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4" name="Line 29"/>
            <p:cNvSpPr>
              <a:spLocks noChangeShapeType="1"/>
            </p:cNvSpPr>
            <p:nvPr/>
          </p:nvSpPr>
          <p:spPr bwMode="auto">
            <a:xfrm>
              <a:off x="1065072" y="5708651"/>
              <a:ext cx="1719"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30"/>
            <p:cNvSpPr>
              <a:spLocks noChangeShapeType="1"/>
            </p:cNvSpPr>
            <p:nvPr/>
          </p:nvSpPr>
          <p:spPr bwMode="auto">
            <a:xfrm>
              <a:off x="1926686" y="4400551"/>
              <a:ext cx="1720"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Line 31"/>
            <p:cNvSpPr>
              <a:spLocks noChangeShapeType="1"/>
            </p:cNvSpPr>
            <p:nvPr/>
          </p:nvSpPr>
          <p:spPr bwMode="auto">
            <a:xfrm>
              <a:off x="2901809" y="3676651"/>
              <a:ext cx="1719" cy="7032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77"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894" y="6018214"/>
              <a:ext cx="43166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687" y="34131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9" name="Group 34"/>
            <p:cNvGrpSpPr/>
            <p:nvPr/>
          </p:nvGrpSpPr>
          <p:grpSpPr bwMode="auto">
            <a:xfrm>
              <a:off x="2619763" y="3459164"/>
              <a:ext cx="663840" cy="460375"/>
              <a:chOff x="864" y="1824"/>
              <a:chExt cx="432" cy="288"/>
            </a:xfrm>
          </p:grpSpPr>
          <p:pic>
            <p:nvPicPr>
              <p:cNvPr id="80"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1" name="Picture 3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82"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674" y="4779964"/>
              <a:ext cx="43166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Line 38"/>
            <p:cNvSpPr>
              <a:spLocks noChangeShapeType="1"/>
            </p:cNvSpPr>
            <p:nvPr/>
          </p:nvSpPr>
          <p:spPr bwMode="auto">
            <a:xfrm>
              <a:off x="1175138" y="4379914"/>
              <a:ext cx="7527528"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4" name="Line 39"/>
            <p:cNvSpPr>
              <a:spLocks noChangeShapeType="1"/>
            </p:cNvSpPr>
            <p:nvPr/>
          </p:nvSpPr>
          <p:spPr bwMode="auto">
            <a:xfrm>
              <a:off x="726272" y="5729289"/>
              <a:ext cx="8488892"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5" name="Text Box 40"/>
            <p:cNvSpPr txBox="1">
              <a:spLocks noChangeArrowheads="1"/>
            </p:cNvSpPr>
            <p:nvPr/>
          </p:nvSpPr>
          <p:spPr bwMode="auto">
            <a:xfrm>
              <a:off x="1071950" y="38909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128.30.33.130</a:t>
              </a:r>
            </a:p>
          </p:txBody>
        </p:sp>
        <p:sp>
          <p:nvSpPr>
            <p:cNvPr id="89" name="Text Box 44"/>
            <p:cNvSpPr txBox="1">
              <a:spLocks noChangeArrowheads="1"/>
            </p:cNvSpPr>
            <p:nvPr/>
          </p:nvSpPr>
          <p:spPr bwMode="auto">
            <a:xfrm>
              <a:off x="2906968" y="389731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90" name="Line 45"/>
            <p:cNvSpPr>
              <a:spLocks noChangeShapeType="1"/>
            </p:cNvSpPr>
            <p:nvPr/>
          </p:nvSpPr>
          <p:spPr bwMode="auto">
            <a:xfrm>
              <a:off x="4516693" y="4400551"/>
              <a:ext cx="1720" cy="5699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91" name="Group 46"/>
            <p:cNvGrpSpPr/>
            <p:nvPr/>
          </p:nvGrpSpPr>
          <p:grpSpPr bwMode="auto">
            <a:xfrm>
              <a:off x="1644641" y="4843464"/>
              <a:ext cx="663840" cy="460375"/>
              <a:chOff x="864" y="1824"/>
              <a:chExt cx="432" cy="288"/>
            </a:xfrm>
          </p:grpSpPr>
          <p:pic>
            <p:nvPicPr>
              <p:cNvPr id="92"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 name="Picture 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94" name="Text Box 49"/>
            <p:cNvSpPr txBox="1">
              <a:spLocks noChangeArrowheads="1"/>
            </p:cNvSpPr>
            <p:nvPr/>
          </p:nvSpPr>
          <p:spPr bwMode="auto">
            <a:xfrm>
              <a:off x="1214692" y="4826001"/>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R</a:t>
              </a:r>
              <a:r>
                <a:rPr kumimoji="1" lang="en-US" altLang="zh-CN" sz="1800" b="1" baseline="-25000">
                  <a:solidFill>
                    <a:srgbClr val="000099"/>
                  </a:solidFill>
                  <a:latin typeface="+mn-lt"/>
                  <a:ea typeface="黑体" panose="02010609060101010101" pitchFamily="2" charset="-122"/>
                </a:rPr>
                <a:t>2</a:t>
              </a:r>
            </a:p>
          </p:txBody>
        </p:sp>
        <p:sp>
          <p:nvSpPr>
            <p:cNvPr id="95" name="Line 50"/>
            <p:cNvSpPr>
              <a:spLocks noChangeShapeType="1"/>
            </p:cNvSpPr>
            <p:nvPr/>
          </p:nvSpPr>
          <p:spPr bwMode="auto">
            <a:xfrm>
              <a:off x="2564730" y="5707063"/>
              <a:ext cx="1719" cy="5699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96"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516" y="4784725"/>
              <a:ext cx="431668"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 Box 52"/>
            <p:cNvSpPr txBox="1">
              <a:spLocks noChangeArrowheads="1"/>
            </p:cNvSpPr>
            <p:nvPr/>
          </p:nvSpPr>
          <p:spPr bwMode="auto">
            <a:xfrm>
              <a:off x="4442742" y="3681414"/>
              <a:ext cx="496331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2</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128.30.33.128</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255.255.255.128</a:t>
              </a:r>
              <a:endParaRPr kumimoji="1" lang="en-US" altLang="zh-CN" sz="2000" b="1" baseline="-25000">
                <a:solidFill>
                  <a:srgbClr val="000099"/>
                </a:solidFill>
                <a:latin typeface="+mn-lt"/>
                <a:ea typeface="黑体" panose="02010609060101010101" pitchFamily="2" charset="-122"/>
              </a:endParaRPr>
            </a:p>
          </p:txBody>
        </p:sp>
        <p:sp>
          <p:nvSpPr>
            <p:cNvPr id="98" name="Text Box 53"/>
            <p:cNvSpPr txBox="1">
              <a:spLocks noChangeArrowheads="1"/>
            </p:cNvSpPr>
            <p:nvPr/>
          </p:nvSpPr>
          <p:spPr bwMode="auto">
            <a:xfrm>
              <a:off x="3789222" y="5229226"/>
              <a:ext cx="1423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目的主机 </a:t>
              </a:r>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2</a:t>
              </a:r>
            </a:p>
          </p:txBody>
        </p:sp>
        <p:sp>
          <p:nvSpPr>
            <p:cNvPr id="99" name="Text Box 54"/>
            <p:cNvSpPr txBox="1">
              <a:spLocks noChangeArrowheads="1"/>
            </p:cNvSpPr>
            <p:nvPr/>
          </p:nvSpPr>
          <p:spPr bwMode="auto">
            <a:xfrm>
              <a:off x="4647397" y="476091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128.30.33.138</a:t>
              </a:r>
            </a:p>
          </p:txBody>
        </p:sp>
        <p:sp>
          <p:nvSpPr>
            <p:cNvPr id="100" name="Text Box 55"/>
            <p:cNvSpPr txBox="1">
              <a:spLocks noChangeArrowheads="1"/>
            </p:cNvSpPr>
            <p:nvPr/>
          </p:nvSpPr>
          <p:spPr bwMode="auto">
            <a:xfrm>
              <a:off x="1579288" y="4538663"/>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0</a:t>
              </a:r>
              <a:endParaRPr kumimoji="1" lang="en-US" altLang="zh-CN" sz="1800" b="1" baseline="-25000">
                <a:solidFill>
                  <a:srgbClr val="000099"/>
                </a:solidFill>
                <a:latin typeface="+mn-lt"/>
                <a:ea typeface="黑体" panose="02010609060101010101" pitchFamily="2" charset="-122"/>
              </a:endParaRPr>
            </a:p>
          </p:txBody>
        </p:sp>
        <p:sp>
          <p:nvSpPr>
            <p:cNvPr id="101" name="Text Box 56"/>
            <p:cNvSpPr txBox="1">
              <a:spLocks noChangeArrowheads="1"/>
            </p:cNvSpPr>
            <p:nvPr/>
          </p:nvSpPr>
          <p:spPr bwMode="auto">
            <a:xfrm>
              <a:off x="1579288" y="5259388"/>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a:t>
              </a:r>
              <a:endParaRPr kumimoji="1" lang="en-US" altLang="zh-CN" sz="1800" b="1" baseline="-25000">
                <a:solidFill>
                  <a:srgbClr val="000099"/>
                </a:solidFill>
                <a:latin typeface="+mn-lt"/>
                <a:ea typeface="黑体" panose="02010609060101010101" pitchFamily="2" charset="-122"/>
              </a:endParaRPr>
            </a:p>
          </p:txBody>
        </p:sp>
        <p:sp>
          <p:nvSpPr>
            <p:cNvPr id="102" name="Text Box 57"/>
            <p:cNvSpPr txBox="1">
              <a:spLocks noChangeArrowheads="1"/>
            </p:cNvSpPr>
            <p:nvPr/>
          </p:nvSpPr>
          <p:spPr bwMode="auto">
            <a:xfrm>
              <a:off x="1916368" y="4538663"/>
              <a:ext cx="170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128.30.33.129</a:t>
              </a:r>
            </a:p>
          </p:txBody>
        </p:sp>
        <p:pic>
          <p:nvPicPr>
            <p:cNvPr id="103"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552" y="6016626"/>
              <a:ext cx="4333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Text Box 59"/>
            <p:cNvSpPr txBox="1">
              <a:spLocks noChangeArrowheads="1"/>
            </p:cNvSpPr>
            <p:nvPr/>
          </p:nvSpPr>
          <p:spPr bwMode="auto">
            <a:xfrm>
              <a:off x="1995478" y="5984876"/>
              <a:ext cx="436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H</a:t>
              </a:r>
              <a:r>
                <a:rPr kumimoji="1" lang="en-US" altLang="zh-CN" sz="1800" b="1" baseline="-25000">
                  <a:solidFill>
                    <a:srgbClr val="000099"/>
                  </a:solidFill>
                  <a:latin typeface="+mn-lt"/>
                  <a:ea typeface="黑体" panose="02010609060101010101" pitchFamily="2" charset="-122"/>
                </a:rPr>
                <a:t>3</a:t>
              </a:r>
            </a:p>
          </p:txBody>
        </p:sp>
        <p:sp>
          <p:nvSpPr>
            <p:cNvPr id="105" name="Text Box 60"/>
            <p:cNvSpPr txBox="1">
              <a:spLocks noChangeArrowheads="1"/>
            </p:cNvSpPr>
            <p:nvPr/>
          </p:nvSpPr>
          <p:spPr bwMode="auto">
            <a:xfrm>
              <a:off x="1990319" y="5257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128.30.36.2</a:t>
              </a:r>
            </a:p>
          </p:txBody>
        </p:sp>
        <p:sp>
          <p:nvSpPr>
            <p:cNvPr id="106" name="Text Box 61"/>
            <p:cNvSpPr txBox="1">
              <a:spLocks noChangeArrowheads="1"/>
            </p:cNvSpPr>
            <p:nvPr/>
          </p:nvSpPr>
          <p:spPr bwMode="auto">
            <a:xfrm>
              <a:off x="4516693" y="5788026"/>
              <a:ext cx="37721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子网</a:t>
              </a:r>
              <a:r>
                <a:rPr kumimoji="1" lang="en-US" altLang="zh-CN" sz="2000" b="1">
                  <a:solidFill>
                    <a:srgbClr val="000099"/>
                  </a:solidFill>
                  <a:latin typeface="+mn-lt"/>
                  <a:ea typeface="黑体" panose="02010609060101010101" pitchFamily="2" charset="-122"/>
                </a:rPr>
                <a:t>3</a:t>
              </a:r>
              <a:r>
                <a:rPr kumimoji="1" lang="zh-CN" altLang="en-US" sz="2000" b="1">
                  <a:solidFill>
                    <a:srgbClr val="000099"/>
                  </a:solidFill>
                  <a:latin typeface="+mn-lt"/>
                  <a:ea typeface="黑体" panose="02010609060101010101" pitchFamily="2" charset="-122"/>
                </a:rPr>
                <a:t>：网络地址 </a:t>
              </a:r>
              <a:r>
                <a:rPr kumimoji="1" lang="en-US" altLang="zh-CN" sz="2000" b="1">
                  <a:solidFill>
                    <a:srgbClr val="000099"/>
                  </a:solidFill>
                  <a:latin typeface="+mn-lt"/>
                  <a:ea typeface="黑体" panose="02010609060101010101" pitchFamily="2" charset="-122"/>
                </a:rPr>
                <a:t>128.30.36.0</a:t>
              </a:r>
            </a:p>
            <a:p>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子网掩码 </a:t>
              </a:r>
              <a:r>
                <a:rPr kumimoji="1" lang="en-US" altLang="zh-CN" sz="2000" b="1">
                  <a:solidFill>
                    <a:srgbClr val="000099"/>
                  </a:solidFill>
                  <a:latin typeface="+mn-lt"/>
                  <a:ea typeface="黑体" panose="02010609060101010101" pitchFamily="2" charset="-122"/>
                </a:rPr>
                <a:t>255.255.255.0</a:t>
              </a:r>
              <a:endParaRPr kumimoji="1" lang="en-US" altLang="zh-CN" sz="2000" b="1" baseline="-25000">
                <a:solidFill>
                  <a:srgbClr val="000099"/>
                </a:solidFill>
                <a:latin typeface="+mn-lt"/>
                <a:ea typeface="黑体" panose="02010609060101010101" pitchFamily="2" charset="-122"/>
              </a:endParaRPr>
            </a:p>
          </p:txBody>
        </p:sp>
        <p:sp>
          <p:nvSpPr>
            <p:cNvPr id="107" name="Text Box 62"/>
            <p:cNvSpPr txBox="1">
              <a:spLocks noChangeArrowheads="1"/>
            </p:cNvSpPr>
            <p:nvPr/>
          </p:nvSpPr>
          <p:spPr bwMode="auto">
            <a:xfrm>
              <a:off x="2690274" y="6056313"/>
              <a:ext cx="1588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128.30.36.12</a:t>
              </a:r>
            </a:p>
          </p:txBody>
        </p:sp>
        <p:sp>
          <p:nvSpPr>
            <p:cNvPr id="108" name="Text Box 3"/>
            <p:cNvSpPr txBox="1">
              <a:spLocks noChangeArrowheads="1"/>
            </p:cNvSpPr>
            <p:nvPr/>
          </p:nvSpPr>
          <p:spPr bwMode="auto">
            <a:xfrm>
              <a:off x="1374918" y="3098801"/>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800" b="1" dirty="0">
                  <a:solidFill>
                    <a:srgbClr val="000099"/>
                  </a:solidFill>
                  <a:latin typeface="+mn-lt"/>
                  <a:ea typeface="黑体" panose="02010609060101010101" pitchFamily="2" charset="-122"/>
                </a:rPr>
                <a:t>128.30.33.1</a:t>
              </a:r>
            </a:p>
          </p:txBody>
        </p:sp>
      </p:grpSp>
      <p:sp>
        <p:nvSpPr>
          <p:cNvPr id="109" name="AutoShape 65"/>
          <p:cNvSpPr>
            <a:spLocks noChangeArrowheads="1"/>
          </p:cNvSpPr>
          <p:nvPr/>
        </p:nvSpPr>
        <p:spPr bwMode="auto">
          <a:xfrm>
            <a:off x="4088904" y="2738900"/>
            <a:ext cx="624285"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7188" name="AutoShape 68"/>
          <p:cNvSpPr>
            <a:spLocks noChangeArrowheads="1"/>
          </p:cNvSpPr>
          <p:nvPr/>
        </p:nvSpPr>
        <p:spPr bwMode="auto">
          <a:xfrm rot="20264100">
            <a:off x="2459489" y="1522112"/>
            <a:ext cx="158944" cy="2053478"/>
          </a:xfrm>
          <a:prstGeom prst="downArrow">
            <a:avLst>
              <a:gd name="adj1" fmla="val 50000"/>
              <a:gd name="adj2" fmla="val 179028"/>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112" name="Group 65"/>
          <p:cNvGrpSpPr/>
          <p:nvPr/>
        </p:nvGrpSpPr>
        <p:grpSpPr bwMode="auto">
          <a:xfrm>
            <a:off x="5607321" y="1654177"/>
            <a:ext cx="2801936" cy="1343026"/>
            <a:chOff x="3247" y="1042"/>
            <a:chExt cx="1765" cy="846"/>
          </a:xfrm>
        </p:grpSpPr>
        <p:sp>
          <p:nvSpPr>
            <p:cNvPr id="113" name="Line 66"/>
            <p:cNvSpPr>
              <a:spLocks noChangeShapeType="1"/>
            </p:cNvSpPr>
            <p:nvPr/>
          </p:nvSpPr>
          <p:spPr bwMode="auto">
            <a:xfrm>
              <a:off x="3878" y="1888"/>
              <a:ext cx="1134"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67"/>
            <p:cNvSpPr>
              <a:spLocks noChangeShapeType="1"/>
            </p:cNvSpPr>
            <p:nvPr/>
          </p:nvSpPr>
          <p:spPr bwMode="auto">
            <a:xfrm flipV="1">
              <a:off x="3247" y="1042"/>
              <a:ext cx="1428"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7183" name="Rectangle 63"/>
          <p:cNvSpPr>
            <a:spLocks noChangeArrowheads="1"/>
          </p:cNvSpPr>
          <p:nvPr/>
        </p:nvSpPr>
        <p:spPr bwMode="auto">
          <a:xfrm>
            <a:off x="267088" y="5328047"/>
            <a:ext cx="9645252" cy="15573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2400" b="1" dirty="0">
                <a:solidFill>
                  <a:srgbClr val="000099"/>
                </a:solidFill>
                <a:latin typeface="+mn-lt"/>
                <a:ea typeface="黑体" panose="02010609060101010101" pitchFamily="2" charset="-122"/>
              </a:rPr>
              <a:t>255.255.255.128 </a:t>
            </a:r>
            <a:r>
              <a:rPr lang="en-US" altLang="zh-CN" sz="2400" b="1" dirty="0">
                <a:solidFill>
                  <a:srgbClr val="FF0000"/>
                </a:solidFill>
                <a:latin typeface="+mn-lt"/>
                <a:ea typeface="黑体" panose="02010609060101010101" pitchFamily="2" charset="-122"/>
              </a:rPr>
              <a:t>AND</a:t>
            </a:r>
            <a:r>
              <a:rPr lang="en-US" altLang="zh-CN" sz="2400" b="1" dirty="0">
                <a:solidFill>
                  <a:srgbClr val="000099"/>
                </a:solidFill>
                <a:latin typeface="+mn-lt"/>
                <a:ea typeface="黑体" panose="02010609060101010101" pitchFamily="2" charset="-122"/>
              </a:rPr>
              <a:t> 128.30.33.138 = 128.30.33.128</a:t>
            </a:r>
          </a:p>
          <a:p>
            <a:pPr algn="ctr">
              <a:lnSpc>
                <a:spcPct val="110000"/>
              </a:lnSpc>
            </a:pPr>
            <a:r>
              <a:rPr lang="zh-CN" altLang="en-US" sz="2800" b="1" dirty="0" smtClean="0">
                <a:solidFill>
                  <a:srgbClr val="FF0000"/>
                </a:solidFill>
                <a:latin typeface="+mn-lt"/>
                <a:ea typeface="黑体" panose="02010609060101010101" pitchFamily="2" charset="-122"/>
              </a:rPr>
              <a:t>匹配</a:t>
            </a:r>
            <a:r>
              <a:rPr lang="en-US" altLang="zh-CN" sz="2800" b="1" dirty="0" smtClean="0">
                <a:solidFill>
                  <a:srgbClr val="FF0000"/>
                </a:solidFill>
                <a:latin typeface="+mn-lt"/>
                <a:ea typeface="黑体" panose="02010609060101010101" pitchFamily="2" charset="-122"/>
              </a:rPr>
              <a:t>!</a:t>
            </a:r>
          </a:p>
          <a:p>
            <a:pPr algn="ctr">
              <a:lnSpc>
                <a:spcPct val="110000"/>
              </a:lnSpc>
            </a:pPr>
            <a:r>
              <a:rPr lang="zh-CN" altLang="en-US" sz="2400" b="1" dirty="0">
                <a:solidFill>
                  <a:srgbClr val="000099"/>
                </a:solidFill>
                <a:latin typeface="+mn-lt"/>
                <a:ea typeface="黑体" panose="02010609060101010101" pitchFamily="2" charset="-122"/>
              </a:rPr>
              <a:t>这表明子网 </a:t>
            </a:r>
            <a:r>
              <a:rPr lang="en-US" altLang="zh-CN" sz="2400" b="1" dirty="0">
                <a:solidFill>
                  <a:srgbClr val="000099"/>
                </a:solidFill>
                <a:latin typeface="+mn-lt"/>
                <a:ea typeface="黑体" panose="02010609060101010101" pitchFamily="2" charset="-122"/>
              </a:rPr>
              <a:t>2 </a:t>
            </a:r>
            <a:r>
              <a:rPr lang="zh-CN" altLang="en-US" sz="2400" b="1" dirty="0">
                <a:solidFill>
                  <a:srgbClr val="000099"/>
                </a:solidFill>
                <a:latin typeface="+mn-lt"/>
                <a:ea typeface="黑体" panose="02010609060101010101" pitchFamily="2" charset="-122"/>
              </a:rPr>
              <a:t>就是收到的分组所要寻找的目的</a:t>
            </a:r>
            <a:r>
              <a:rPr lang="zh-CN" altLang="en-US" sz="2400" b="1" dirty="0" smtClean="0">
                <a:solidFill>
                  <a:srgbClr val="000099"/>
                </a:solidFill>
                <a:latin typeface="+mn-lt"/>
                <a:ea typeface="黑体" panose="02010609060101010101" pitchFamily="2" charset="-122"/>
              </a:rPr>
              <a:t>网络</a:t>
            </a:r>
            <a:r>
              <a:rPr lang="zh-CN" altLang="en-US" sz="2400" b="1" dirty="0">
                <a:solidFill>
                  <a:srgbClr val="000099"/>
                </a:solidFill>
                <a:latin typeface="+mn-lt"/>
                <a:ea typeface="黑体" panose="02010609060101010101" pitchFamily="2" charset="-122"/>
              </a:rPr>
              <a:t>。</a:t>
            </a:r>
            <a:endParaRPr lang="en-US" altLang="zh-CN" sz="2400" b="1" dirty="0">
              <a:solidFill>
                <a:srgbClr val="000099"/>
              </a:solidFill>
              <a:latin typeface="+mn-lt"/>
              <a:ea typeface="黑体" panose="02010609060101010101" pitchFamily="2" charset="-122"/>
            </a:endParaRPr>
          </a:p>
        </p:txBody>
      </p:sp>
      <p:sp>
        <p:nvSpPr>
          <p:cNvPr id="517193" name="Line 73"/>
          <p:cNvSpPr>
            <a:spLocks noChangeShapeType="1"/>
          </p:cNvSpPr>
          <p:nvPr/>
        </p:nvSpPr>
        <p:spPr bwMode="auto">
          <a:xfrm>
            <a:off x="6033121" y="2997200"/>
            <a:ext cx="1836646" cy="2601358"/>
          </a:xfrm>
          <a:prstGeom prst="line">
            <a:avLst/>
          </a:prstGeom>
          <a:noFill/>
          <a:ln w="762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7190" name="Group 70"/>
          <p:cNvGrpSpPr/>
          <p:nvPr/>
        </p:nvGrpSpPr>
        <p:grpSpPr bwMode="auto">
          <a:xfrm>
            <a:off x="4830895" y="2997200"/>
            <a:ext cx="4082786" cy="2859088"/>
            <a:chOff x="2809" y="1888"/>
            <a:chExt cx="2374" cy="1801"/>
          </a:xfrm>
        </p:grpSpPr>
        <p:sp>
          <p:nvSpPr>
            <p:cNvPr id="517191" name="Line 71"/>
            <p:cNvSpPr>
              <a:spLocks noChangeShapeType="1"/>
            </p:cNvSpPr>
            <p:nvPr/>
          </p:nvSpPr>
          <p:spPr bwMode="auto">
            <a:xfrm>
              <a:off x="2809" y="1888"/>
              <a:ext cx="867"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192" name="Line 72"/>
            <p:cNvSpPr>
              <a:spLocks noChangeShapeType="1"/>
            </p:cNvSpPr>
            <p:nvPr/>
          </p:nvSpPr>
          <p:spPr bwMode="auto">
            <a:xfrm flipV="1">
              <a:off x="3969" y="3689"/>
              <a:ext cx="1214"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 name="Text Box 74"/>
          <p:cNvSpPr txBox="1">
            <a:spLocks noChangeArrowheads="1"/>
          </p:cNvSpPr>
          <p:nvPr/>
        </p:nvSpPr>
        <p:spPr bwMode="auto">
          <a:xfrm>
            <a:off x="6156894" y="3883695"/>
            <a:ext cx="1316386" cy="769441"/>
          </a:xfrm>
          <a:prstGeom prst="rect">
            <a:avLst/>
          </a:prstGeom>
          <a:solidFill>
            <a:srgbClr val="FFC000"/>
          </a:solidFill>
          <a:ln w="76200" cmpd="tri">
            <a:solidFill>
              <a:srgbClr val="333399"/>
            </a:solidFill>
            <a:miter lim="800000"/>
          </a:ln>
          <a:effectLst/>
        </p:spPr>
        <p:txBody>
          <a:bodyPr wrap="none">
            <a:spAutoFit/>
          </a:bodyPr>
          <a:lstStyle/>
          <a:p>
            <a:r>
              <a:rPr lang="zh-CN" altLang="en-US" sz="4400" b="1" dirty="0" smtClean="0">
                <a:solidFill>
                  <a:srgbClr val="000099"/>
                </a:solidFill>
                <a:latin typeface="+mn-lt"/>
                <a:ea typeface="黑体" panose="02010609060101010101" pitchFamily="2" charset="-122"/>
              </a:rPr>
              <a:t>一致</a:t>
            </a:r>
            <a:endParaRPr lang="zh-CN" altLang="en-US" sz="4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09"/>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109"/>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nodeType="afterEffect">
                                  <p:stCondLst>
                                    <p:cond delay="500"/>
                                  </p:stCondLst>
                                  <p:childTnLst>
                                    <p:anim calcmode="discrete" valueType="str">
                                      <p:cBhvr>
                                        <p:cTn id="18" dur="1000" fill="hold"/>
                                        <p:tgtEl>
                                          <p:spTgt spid="112"/>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517183"/>
                                        </p:tgtEl>
                                        <p:attrNameLst>
                                          <p:attrName>style.visibility</p:attrName>
                                        </p:attrNameLst>
                                      </p:cBhvr>
                                      <p:to>
                                        <p:strVal val="visible"/>
                                      </p:to>
                                    </p:set>
                                    <p:animEffect transition="in" filter="wipe(up)">
                                      <p:cBhvr>
                                        <p:cTn id="22" dur="3000"/>
                                        <p:tgtEl>
                                          <p:spTgt spid="517183"/>
                                        </p:tgtEl>
                                      </p:cBhvr>
                                    </p:animEffect>
                                  </p:childTnLst>
                                </p:cTn>
                              </p:par>
                            </p:childTnLst>
                          </p:cTn>
                        </p:par>
                        <p:par>
                          <p:cTn id="23" fill="hold">
                            <p:stCondLst>
                              <p:cond delay="6000"/>
                            </p:stCondLst>
                            <p:childTnLst>
                              <p:par>
                                <p:cTn id="24" presetID="1" presetClass="entr" presetSubtype="0" fill="hold" nodeType="afterEffect">
                                  <p:stCondLst>
                                    <p:cond delay="0"/>
                                  </p:stCondLst>
                                  <p:childTnLst>
                                    <p:set>
                                      <p:cBhvr>
                                        <p:cTn id="25" dur="1" fill="hold">
                                          <p:stCondLst>
                                            <p:cond delay="0"/>
                                          </p:stCondLst>
                                        </p:cTn>
                                        <p:tgtEl>
                                          <p:spTgt spid="517190"/>
                                        </p:tgtEl>
                                        <p:attrNameLst>
                                          <p:attrName>style.visibility</p:attrName>
                                        </p:attrNameLst>
                                      </p:cBhvr>
                                      <p:to>
                                        <p:strVal val="visible"/>
                                      </p:to>
                                    </p:set>
                                  </p:childTnLst>
                                </p:cTn>
                              </p:par>
                            </p:childTnLst>
                          </p:cTn>
                        </p:par>
                        <p:par>
                          <p:cTn id="26" fill="hold">
                            <p:stCondLst>
                              <p:cond delay="6000"/>
                            </p:stCondLst>
                            <p:childTnLst>
                              <p:par>
                                <p:cTn id="27" presetID="35" presetClass="emph" presetSubtype="0" repeatCount="3000" fill="hold" nodeType="afterEffect">
                                  <p:stCondLst>
                                    <p:cond delay="500"/>
                                  </p:stCondLst>
                                  <p:childTnLst>
                                    <p:anim calcmode="discrete" valueType="str">
                                      <p:cBhvr>
                                        <p:cTn id="28" dur="1000" fill="hold"/>
                                        <p:tgtEl>
                                          <p:spTgt spid="517190"/>
                                        </p:tgtEl>
                                        <p:attrNameLst>
                                          <p:attrName>style.visibility</p:attrName>
                                        </p:attrNameLst>
                                      </p:cBhvr>
                                      <p:tavLst>
                                        <p:tav tm="0">
                                          <p:val>
                                            <p:strVal val="hidden"/>
                                          </p:val>
                                        </p:tav>
                                        <p:tav tm="50000">
                                          <p:val>
                                            <p:strVal val="visible"/>
                                          </p:val>
                                        </p:tav>
                                      </p:tavLst>
                                    </p:anim>
                                  </p:childTnLst>
                                </p:cTn>
                              </p:par>
                            </p:childTnLst>
                          </p:cTn>
                        </p:par>
                        <p:par>
                          <p:cTn id="29" fill="hold">
                            <p:stCondLst>
                              <p:cond delay="7500"/>
                            </p:stCondLst>
                            <p:childTnLst>
                              <p:par>
                                <p:cTn id="30" presetID="1" presetClass="entr" presetSubtype="0" fill="hold" grpId="0" nodeType="afterEffect">
                                  <p:stCondLst>
                                    <p:cond delay="0"/>
                                  </p:stCondLst>
                                  <p:childTnLst>
                                    <p:set>
                                      <p:cBhvr>
                                        <p:cTn id="31" dur="1" fill="hold">
                                          <p:stCondLst>
                                            <p:cond delay="0"/>
                                          </p:stCondLst>
                                        </p:cTn>
                                        <p:tgtEl>
                                          <p:spTgt spid="1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17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09" grpId="2" animBg="1"/>
      <p:bldP spid="517183" grpId="0" animBg="1"/>
      <p:bldP spid="517193" grpId="0" animBg="1"/>
      <p:bldP spid="11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5" name="Rectangle 3"/>
          <p:cNvSpPr>
            <a:spLocks noGrp="1" noChangeArrowheads="1"/>
          </p:cNvSpPr>
          <p:nvPr>
            <p:ph type="title"/>
          </p:nvPr>
        </p:nvSpPr>
        <p:spPr/>
        <p:txBody>
          <a:bodyPr/>
          <a:lstStyle/>
          <a:p>
            <a:r>
              <a:rPr lang="en-US" altLang="zh-CN" dirty="0"/>
              <a:t>4.3.3  </a:t>
            </a:r>
            <a:r>
              <a:rPr lang="zh-CN" altLang="en-US" dirty="0"/>
              <a:t>无分类编址 </a:t>
            </a:r>
            <a:r>
              <a:rPr lang="en-US" altLang="zh-CN" dirty="0" smtClean="0"/>
              <a:t>CIDR</a:t>
            </a:r>
            <a:endParaRPr lang="zh-CN" altLang="en-US" dirty="0"/>
          </a:p>
        </p:txBody>
      </p:sp>
      <p:sp>
        <p:nvSpPr>
          <p:cNvPr id="520194" name="Rectangle 2"/>
          <p:cNvSpPr>
            <a:spLocks noGrp="1" noChangeArrowheads="1"/>
          </p:cNvSpPr>
          <p:nvPr>
            <p:ph idx="1"/>
          </p:nvPr>
        </p:nvSpPr>
        <p:spPr/>
        <p:txBody>
          <a:bodyPr/>
          <a:lstStyle/>
          <a:p>
            <a:pPr algn="just">
              <a:spcBef>
                <a:spcPct val="0"/>
              </a:spcBef>
              <a:spcAft>
                <a:spcPts val="600"/>
              </a:spcAft>
              <a:buNone/>
            </a:pPr>
            <a:r>
              <a:rPr lang="en-US" altLang="zh-CN" sz="4400" dirty="0">
                <a:solidFill>
                  <a:srgbClr val="333399"/>
                </a:solidFill>
                <a:cs typeface="+mj-cs"/>
              </a:rPr>
              <a:t>1.  </a:t>
            </a:r>
            <a:r>
              <a:rPr lang="zh-CN" altLang="en-US" sz="4400" dirty="0">
                <a:solidFill>
                  <a:srgbClr val="333399"/>
                </a:solidFill>
                <a:cs typeface="+mj-cs"/>
              </a:rPr>
              <a:t>网络前缀</a:t>
            </a:r>
            <a:endParaRPr lang="en-US" altLang="zh-CN" sz="4400" dirty="0">
              <a:solidFill>
                <a:srgbClr val="333399"/>
              </a:solidFill>
              <a:cs typeface="+mj-cs"/>
            </a:endParaRPr>
          </a:p>
          <a:p>
            <a:pPr algn="just">
              <a:spcBef>
                <a:spcPct val="0"/>
              </a:spcBef>
              <a:buNone/>
            </a:pPr>
            <a:r>
              <a:rPr lang="en-US" altLang="zh-CN" sz="2800" dirty="0"/>
              <a:t>	</a:t>
            </a:r>
            <a:r>
              <a:rPr lang="zh-CN" altLang="en-US" sz="2800" dirty="0" smtClean="0">
                <a:solidFill>
                  <a:srgbClr val="00B050"/>
                </a:solidFill>
              </a:rPr>
              <a:t>划分</a:t>
            </a:r>
            <a:r>
              <a:rPr lang="zh-CN" altLang="en-US" sz="2800" dirty="0">
                <a:solidFill>
                  <a:srgbClr val="00B050"/>
                </a:solidFill>
              </a:rPr>
              <a:t>子网在一定程度上缓解</a:t>
            </a:r>
            <a:r>
              <a:rPr lang="zh-CN" altLang="en-US" sz="2800" dirty="0" smtClean="0">
                <a:solidFill>
                  <a:srgbClr val="00B050"/>
                </a:solidFill>
              </a:rPr>
              <a:t>了互联网在</a:t>
            </a:r>
            <a:r>
              <a:rPr lang="zh-CN" altLang="en-US" sz="2800" dirty="0">
                <a:solidFill>
                  <a:srgbClr val="00B050"/>
                </a:solidFill>
              </a:rPr>
              <a:t>发展中</a:t>
            </a:r>
            <a:r>
              <a:rPr lang="zh-CN" altLang="en-US" sz="2800" dirty="0" smtClean="0">
                <a:solidFill>
                  <a:srgbClr val="00B050"/>
                </a:solidFill>
              </a:rPr>
              <a:t>遇到</a:t>
            </a:r>
            <a:r>
              <a:rPr lang="zh-CN" altLang="en-US" sz="2800" dirty="0">
                <a:solidFill>
                  <a:srgbClr val="00B050"/>
                </a:solidFill>
              </a:rPr>
              <a:t>的困难。</a:t>
            </a:r>
            <a:r>
              <a:rPr lang="zh-CN" altLang="en-US" sz="2800" dirty="0"/>
              <a:t>然而在</a:t>
            </a:r>
            <a:r>
              <a:rPr lang="zh-CN" altLang="en-US" sz="1600" dirty="0"/>
              <a:t> </a:t>
            </a:r>
            <a:r>
              <a:rPr lang="en-US" altLang="zh-CN" sz="2800" dirty="0"/>
              <a:t>1992</a:t>
            </a:r>
            <a:r>
              <a:rPr lang="en-US" altLang="zh-CN" sz="1600" dirty="0"/>
              <a:t> </a:t>
            </a:r>
            <a:r>
              <a:rPr lang="zh-CN" altLang="en-US" sz="2800" dirty="0" smtClean="0"/>
              <a:t>年互联网仍然</a:t>
            </a:r>
            <a:r>
              <a:rPr lang="zh-CN" altLang="en-US" sz="2800" dirty="0"/>
              <a:t>面临三个</a:t>
            </a:r>
            <a:r>
              <a:rPr lang="zh-CN" altLang="en-US" sz="2800" dirty="0" smtClean="0"/>
              <a:t>必须</a:t>
            </a:r>
            <a:r>
              <a:rPr lang="zh-CN" altLang="en-US" sz="2800" dirty="0"/>
              <a:t>尽早解决的</a:t>
            </a:r>
            <a:r>
              <a:rPr lang="zh-CN" altLang="en-US" sz="2800" dirty="0" smtClean="0"/>
              <a:t>问题：</a:t>
            </a:r>
            <a:endParaRPr lang="zh-CN" altLang="en-US" sz="2800" dirty="0"/>
          </a:p>
          <a:p>
            <a:pPr algn="just"/>
            <a:r>
              <a:rPr lang="en-US" altLang="zh-CN" sz="2800" dirty="0" smtClean="0"/>
              <a:t>(1) B </a:t>
            </a:r>
            <a:r>
              <a:rPr lang="zh-CN" altLang="en-US" sz="2800" dirty="0"/>
              <a:t>类地址在 </a:t>
            </a:r>
            <a:r>
              <a:rPr lang="en-US" altLang="zh-CN" sz="2800" dirty="0"/>
              <a:t>1992 </a:t>
            </a:r>
            <a:r>
              <a:rPr lang="zh-CN" altLang="en-US" sz="2800" dirty="0"/>
              <a:t>年已分配了近一半，眼看就要在 </a:t>
            </a:r>
            <a:r>
              <a:rPr lang="en-US" altLang="zh-CN" sz="2800" dirty="0"/>
              <a:t>1994 </a:t>
            </a:r>
            <a:r>
              <a:rPr lang="zh-CN" altLang="en-US" sz="2800" dirty="0"/>
              <a:t>年 </a:t>
            </a:r>
            <a:r>
              <a:rPr lang="en-US" altLang="zh-CN" sz="2800" dirty="0"/>
              <a:t>3 </a:t>
            </a:r>
            <a:r>
              <a:rPr lang="zh-CN" altLang="en-US" sz="2800" dirty="0"/>
              <a:t>月全部分配完毕！</a:t>
            </a:r>
          </a:p>
          <a:p>
            <a:pPr algn="just"/>
            <a:r>
              <a:rPr lang="en-US" altLang="zh-CN" sz="2800" dirty="0" smtClean="0"/>
              <a:t>(2) </a:t>
            </a:r>
            <a:r>
              <a:rPr lang="zh-CN" altLang="en-US" sz="2800" dirty="0"/>
              <a:t>互联网主干网上的路由表中的项目数急剧增长（从几千个增长到几万个）。</a:t>
            </a:r>
          </a:p>
          <a:p>
            <a:pPr algn="just"/>
            <a:r>
              <a:rPr lang="en-US" altLang="zh-CN" sz="2800" dirty="0" smtClean="0"/>
              <a:t>(3) </a:t>
            </a:r>
            <a:r>
              <a:rPr lang="zh-CN" altLang="en-US" sz="2800" dirty="0" smtClean="0"/>
              <a:t>整个 </a:t>
            </a:r>
            <a:r>
              <a:rPr lang="en-US" altLang="zh-CN" sz="2800" dirty="0"/>
              <a:t>IPv4 </a:t>
            </a:r>
            <a:r>
              <a:rPr lang="zh-CN" altLang="en-US" sz="2800" dirty="0"/>
              <a:t>的地址空间最终将全部耗尽。</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9" name="Rectangle 3"/>
          <p:cNvSpPr>
            <a:spLocks noGrp="1" noChangeArrowheads="1"/>
          </p:cNvSpPr>
          <p:nvPr>
            <p:ph type="title"/>
          </p:nvPr>
        </p:nvSpPr>
        <p:spPr/>
        <p:txBody>
          <a:bodyPr/>
          <a:lstStyle/>
          <a:p>
            <a:pPr algn="ctr"/>
            <a:r>
              <a:rPr lang="en-US" altLang="zh-CN" dirty="0"/>
              <a:t>IP </a:t>
            </a:r>
            <a:r>
              <a:rPr lang="zh-CN" altLang="en-US" dirty="0"/>
              <a:t>编址问题的演进 </a:t>
            </a:r>
          </a:p>
        </p:txBody>
      </p:sp>
      <p:sp>
        <p:nvSpPr>
          <p:cNvPr id="521218" name="Rectangle 2"/>
          <p:cNvSpPr>
            <a:spLocks noGrp="1" noChangeArrowheads="1"/>
          </p:cNvSpPr>
          <p:nvPr>
            <p:ph idx="1"/>
          </p:nvPr>
        </p:nvSpPr>
        <p:spPr/>
        <p:txBody>
          <a:bodyPr/>
          <a:lstStyle/>
          <a:p>
            <a:pPr algn="just"/>
            <a:r>
              <a:rPr lang="en-US" altLang="zh-CN" dirty="0"/>
              <a:t>1987 </a:t>
            </a:r>
            <a:r>
              <a:rPr lang="zh-CN" altLang="en-US" dirty="0"/>
              <a:t>年，</a:t>
            </a:r>
            <a:r>
              <a:rPr lang="en-US" altLang="zh-CN" dirty="0"/>
              <a:t>RFC 1009 </a:t>
            </a:r>
            <a:r>
              <a:rPr lang="zh-CN" altLang="en-US" dirty="0"/>
              <a:t>就指明了在一个划分子网的网络中可同时使用几个不同的子网掩码</a:t>
            </a:r>
            <a:r>
              <a:rPr lang="zh-CN" altLang="en-US" dirty="0" smtClean="0"/>
              <a:t>。</a:t>
            </a:r>
            <a:endParaRPr lang="en-US" altLang="zh-CN" dirty="0" smtClean="0"/>
          </a:p>
          <a:p>
            <a:pPr algn="just"/>
            <a:r>
              <a:rPr lang="zh-CN" altLang="en-US" dirty="0" smtClean="0"/>
              <a:t>使用</a:t>
            </a:r>
            <a:r>
              <a:rPr lang="zh-CN" altLang="en-US" dirty="0">
                <a:solidFill>
                  <a:srgbClr val="FF0000"/>
                </a:solidFill>
              </a:rPr>
              <a:t>变长子网掩码 </a:t>
            </a:r>
            <a:r>
              <a:rPr lang="en-US" altLang="zh-CN" dirty="0">
                <a:solidFill>
                  <a:srgbClr val="FF0000"/>
                </a:solidFill>
              </a:rPr>
              <a:t>VLSM </a:t>
            </a:r>
            <a:r>
              <a:rPr lang="en-US" altLang="zh-CN" dirty="0"/>
              <a:t>(Variable Length Subnet Mask)</a:t>
            </a:r>
            <a:r>
              <a:rPr lang="zh-CN" altLang="en-US" dirty="0"/>
              <a:t>可进一步提高 </a:t>
            </a:r>
            <a:r>
              <a:rPr lang="en-US" altLang="zh-CN" dirty="0"/>
              <a:t>IP </a:t>
            </a:r>
            <a:r>
              <a:rPr lang="zh-CN" altLang="en-US" dirty="0"/>
              <a:t>地址资源的利用率。</a:t>
            </a:r>
          </a:p>
          <a:p>
            <a:pPr algn="just"/>
            <a:r>
              <a:rPr lang="zh-CN" altLang="en-US" dirty="0"/>
              <a:t>在 </a:t>
            </a:r>
            <a:r>
              <a:rPr lang="en-US" altLang="zh-CN" dirty="0"/>
              <a:t>VLSM </a:t>
            </a:r>
            <a:r>
              <a:rPr lang="zh-CN" altLang="en-US" dirty="0"/>
              <a:t>的基础上又进一步研究出无分类编址方法，它的正式名字是</a:t>
            </a:r>
            <a:r>
              <a:rPr lang="zh-CN" altLang="en-US" dirty="0">
                <a:solidFill>
                  <a:srgbClr val="FF0000"/>
                </a:solidFill>
              </a:rPr>
              <a:t>无分类域间路由选择 </a:t>
            </a:r>
            <a:r>
              <a:rPr lang="en-US" altLang="zh-CN" dirty="0">
                <a:solidFill>
                  <a:srgbClr val="FF0000"/>
                </a:solidFill>
              </a:rPr>
              <a:t>CIDR</a:t>
            </a:r>
            <a:r>
              <a:rPr lang="en-US" altLang="zh-CN" dirty="0"/>
              <a:t> (Classless Inter-Domain Routing)</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12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Grp="1" noChangeArrowheads="1"/>
          </p:cNvSpPr>
          <p:nvPr>
            <p:ph type="title"/>
          </p:nvPr>
        </p:nvSpPr>
        <p:spPr/>
        <p:txBody>
          <a:bodyPr/>
          <a:lstStyle/>
          <a:p>
            <a:pPr algn="ctr"/>
            <a:r>
              <a:rPr lang="en-US" altLang="zh-CN"/>
              <a:t>CIDR </a:t>
            </a:r>
            <a:r>
              <a:rPr lang="zh-CN" altLang="en-US"/>
              <a:t>最主要的特点 </a:t>
            </a:r>
          </a:p>
        </p:txBody>
      </p:sp>
      <p:sp>
        <p:nvSpPr>
          <p:cNvPr id="522242" name="Rectangle 2"/>
          <p:cNvSpPr>
            <a:spLocks noGrp="1" noChangeArrowheads="1"/>
          </p:cNvSpPr>
          <p:nvPr>
            <p:ph idx="1"/>
          </p:nvPr>
        </p:nvSpPr>
        <p:spPr/>
        <p:txBody>
          <a:bodyPr/>
          <a:lstStyle/>
          <a:p>
            <a:pPr algn="just"/>
            <a:r>
              <a:rPr lang="en-US" altLang="zh-CN" dirty="0">
                <a:solidFill>
                  <a:srgbClr val="00B050"/>
                </a:solidFill>
              </a:rPr>
              <a:t>CIDR </a:t>
            </a:r>
            <a:r>
              <a:rPr lang="zh-CN" altLang="en-US" dirty="0">
                <a:solidFill>
                  <a:srgbClr val="00B050"/>
                </a:solidFill>
              </a:rPr>
              <a:t>消除了传统的 </a:t>
            </a:r>
            <a:r>
              <a:rPr lang="en-US" altLang="zh-CN" dirty="0">
                <a:solidFill>
                  <a:srgbClr val="00B050"/>
                </a:solidFill>
              </a:rPr>
              <a:t>A </a:t>
            </a:r>
            <a:r>
              <a:rPr lang="zh-CN" altLang="en-US" dirty="0">
                <a:solidFill>
                  <a:srgbClr val="00B050"/>
                </a:solidFill>
              </a:rPr>
              <a:t>类、</a:t>
            </a:r>
            <a:r>
              <a:rPr lang="en-US" altLang="zh-CN" dirty="0">
                <a:solidFill>
                  <a:srgbClr val="00B050"/>
                </a:solidFill>
              </a:rPr>
              <a:t>B </a:t>
            </a:r>
            <a:r>
              <a:rPr lang="zh-CN" altLang="en-US" dirty="0">
                <a:solidFill>
                  <a:srgbClr val="00B050"/>
                </a:solidFill>
              </a:rPr>
              <a:t>类和 </a:t>
            </a:r>
            <a:r>
              <a:rPr lang="en-US" altLang="zh-CN" dirty="0">
                <a:solidFill>
                  <a:srgbClr val="00B050"/>
                </a:solidFill>
              </a:rPr>
              <a:t>C </a:t>
            </a:r>
            <a:r>
              <a:rPr lang="zh-CN" altLang="en-US" dirty="0">
                <a:solidFill>
                  <a:srgbClr val="00B050"/>
                </a:solidFill>
              </a:rPr>
              <a:t>类地址以及划分子网的概念，</a:t>
            </a:r>
            <a:r>
              <a:rPr lang="zh-CN" altLang="en-US" dirty="0"/>
              <a:t>因而可以更加有效地分配 </a:t>
            </a:r>
            <a:r>
              <a:rPr lang="en-US" altLang="zh-CN" dirty="0"/>
              <a:t>IPv4 </a:t>
            </a:r>
            <a:r>
              <a:rPr lang="zh-CN" altLang="en-US" dirty="0"/>
              <a:t>的地址空间。</a:t>
            </a:r>
          </a:p>
          <a:p>
            <a:pPr algn="just"/>
            <a:r>
              <a:rPr lang="en-US" altLang="zh-CN" dirty="0">
                <a:solidFill>
                  <a:srgbClr val="00B050"/>
                </a:solidFill>
              </a:rPr>
              <a:t>CIDR</a:t>
            </a:r>
            <a:r>
              <a:rPr lang="zh-CN" altLang="en-US" dirty="0">
                <a:solidFill>
                  <a:srgbClr val="00B050"/>
                </a:solidFill>
              </a:rPr>
              <a:t>使用各种长度的“网络前缀”</a:t>
            </a:r>
            <a:r>
              <a:rPr lang="en-US" altLang="zh-CN" dirty="0">
                <a:solidFill>
                  <a:srgbClr val="00B050"/>
                </a:solidFill>
              </a:rPr>
              <a:t>(network-prefix)</a:t>
            </a:r>
            <a:r>
              <a:rPr lang="zh-CN" altLang="en-US" dirty="0">
                <a:solidFill>
                  <a:srgbClr val="00B050"/>
                </a:solidFill>
              </a:rPr>
              <a:t>来代替分类地址中的网络号和子网号。</a:t>
            </a:r>
          </a:p>
          <a:p>
            <a:pPr algn="just"/>
            <a:r>
              <a:rPr lang="en-US" altLang="zh-CN" dirty="0">
                <a:solidFill>
                  <a:srgbClr val="0000FF"/>
                </a:solidFill>
              </a:rPr>
              <a:t>IP </a:t>
            </a:r>
            <a:r>
              <a:rPr lang="zh-CN" altLang="en-US" dirty="0">
                <a:solidFill>
                  <a:srgbClr val="0000FF"/>
                </a:solidFill>
              </a:rPr>
              <a:t>地址从三级编址（使用子网掩码）又回到了两级编址。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8" name="Rectangle 4"/>
          <p:cNvSpPr>
            <a:spLocks noGrp="1" noChangeArrowheads="1"/>
          </p:cNvSpPr>
          <p:nvPr>
            <p:ph type="title"/>
          </p:nvPr>
        </p:nvSpPr>
        <p:spPr/>
        <p:txBody>
          <a:bodyPr/>
          <a:lstStyle/>
          <a:p>
            <a:pPr algn="ctr"/>
            <a:r>
              <a:rPr lang="zh-CN" altLang="en-US" dirty="0"/>
              <a:t>无分类的两级编址 </a:t>
            </a:r>
          </a:p>
        </p:txBody>
      </p:sp>
      <p:sp>
        <p:nvSpPr>
          <p:cNvPr id="523267" name="Rectangle 3"/>
          <p:cNvSpPr>
            <a:spLocks noGrp="1" noChangeArrowheads="1"/>
          </p:cNvSpPr>
          <p:nvPr>
            <p:ph idx="1"/>
          </p:nvPr>
        </p:nvSpPr>
        <p:spPr/>
        <p:txBody>
          <a:bodyPr/>
          <a:lstStyle/>
          <a:p>
            <a:pPr algn="just"/>
            <a:r>
              <a:rPr lang="zh-CN" altLang="en-US" sz="2800" dirty="0"/>
              <a:t>无分类的两级编址的记法是： </a:t>
            </a:r>
          </a:p>
          <a:p>
            <a:pPr algn="just"/>
            <a:endParaRPr lang="en-US" altLang="zh-CN" sz="2800" dirty="0" smtClean="0"/>
          </a:p>
          <a:p>
            <a:pPr algn="just"/>
            <a:endParaRPr lang="en-US" altLang="zh-CN" sz="2800" dirty="0" smtClean="0"/>
          </a:p>
          <a:p>
            <a:pPr algn="just"/>
            <a:endParaRPr lang="en-US" altLang="zh-CN" sz="2800" dirty="0"/>
          </a:p>
          <a:p>
            <a:pPr algn="just"/>
            <a:endParaRPr lang="en-US" altLang="zh-CN" sz="2800" dirty="0" smtClean="0"/>
          </a:p>
          <a:p>
            <a:pPr algn="just"/>
            <a:r>
              <a:rPr lang="en-US" altLang="zh-CN" sz="2800" dirty="0" smtClean="0"/>
              <a:t>CIDR </a:t>
            </a:r>
            <a:r>
              <a:rPr lang="zh-CN" altLang="en-US" sz="2800" dirty="0" smtClean="0"/>
              <a:t>使用</a:t>
            </a:r>
            <a:r>
              <a:rPr lang="zh-CN" altLang="en-US" sz="2800" dirty="0"/>
              <a:t>“</a:t>
            </a:r>
            <a:r>
              <a:rPr lang="zh-CN" altLang="en-US" sz="2800" dirty="0">
                <a:solidFill>
                  <a:srgbClr val="FF0000"/>
                </a:solidFill>
              </a:rPr>
              <a:t>斜线记法</a:t>
            </a:r>
            <a:r>
              <a:rPr lang="zh-CN" altLang="en-US" sz="2800" dirty="0"/>
              <a:t>”</a:t>
            </a:r>
            <a:r>
              <a:rPr lang="en-US" altLang="zh-CN" sz="2800" dirty="0"/>
              <a:t>(slash notation)</a:t>
            </a:r>
            <a:r>
              <a:rPr lang="zh-CN" altLang="en-US" sz="2800" dirty="0"/>
              <a:t>，它又</a:t>
            </a:r>
            <a:r>
              <a:rPr lang="zh-CN" altLang="en-US" sz="2800" dirty="0" smtClean="0"/>
              <a:t>称为 </a:t>
            </a:r>
            <a:r>
              <a:rPr lang="en-US" altLang="zh-CN" sz="2800" dirty="0" smtClean="0">
                <a:solidFill>
                  <a:srgbClr val="FF0000"/>
                </a:solidFill>
              </a:rPr>
              <a:t>CIDR </a:t>
            </a:r>
            <a:r>
              <a:rPr lang="zh-CN" altLang="en-US" sz="2800" dirty="0" smtClean="0">
                <a:solidFill>
                  <a:srgbClr val="FF0000"/>
                </a:solidFill>
              </a:rPr>
              <a:t>记</a:t>
            </a:r>
            <a:r>
              <a:rPr lang="zh-CN" altLang="en-US" sz="2800" dirty="0">
                <a:solidFill>
                  <a:srgbClr val="FF0000"/>
                </a:solidFill>
              </a:rPr>
              <a:t>法</a:t>
            </a:r>
            <a:r>
              <a:rPr lang="zh-CN" altLang="en-US" sz="2800" dirty="0"/>
              <a:t>，即在 </a:t>
            </a:r>
            <a:r>
              <a:rPr lang="en-US" altLang="zh-CN" sz="2800" dirty="0"/>
              <a:t>IP </a:t>
            </a:r>
            <a:r>
              <a:rPr lang="zh-CN" altLang="en-US" sz="2800" dirty="0"/>
              <a:t>地址面加上一个斜线“</a:t>
            </a:r>
            <a:r>
              <a:rPr lang="en-US" altLang="zh-CN" sz="2800" dirty="0"/>
              <a:t>/”</a:t>
            </a:r>
            <a:r>
              <a:rPr lang="zh-CN" altLang="en-US" sz="2800" dirty="0"/>
              <a:t>，然后写上网络前缀所占的位数（这个数值对应于三级编址中子网掩码中 </a:t>
            </a:r>
            <a:r>
              <a:rPr lang="en-US" altLang="zh-CN" sz="2800" dirty="0"/>
              <a:t>1 </a:t>
            </a:r>
            <a:r>
              <a:rPr lang="zh-CN" altLang="en-US" sz="2800" dirty="0"/>
              <a:t>的个数）</a:t>
            </a:r>
            <a:r>
              <a:rPr lang="zh-CN" altLang="en-US" sz="2800" dirty="0" smtClean="0"/>
              <a:t>。</a:t>
            </a:r>
            <a:r>
              <a:rPr lang="zh-CN" altLang="en-US" sz="2800" dirty="0"/>
              <a:t>例如： </a:t>
            </a:r>
            <a:r>
              <a:rPr lang="en-US" altLang="zh-CN" sz="2800" dirty="0">
                <a:solidFill>
                  <a:srgbClr val="0000FF"/>
                </a:solidFill>
              </a:rPr>
              <a:t>220.78.168.0</a:t>
            </a:r>
            <a:r>
              <a:rPr lang="en-US" altLang="zh-CN" sz="2800" dirty="0">
                <a:solidFill>
                  <a:srgbClr val="FF0000"/>
                </a:solidFill>
              </a:rPr>
              <a:t>/24</a:t>
            </a:r>
            <a:endParaRPr lang="zh-CN" altLang="en-US" sz="2800" dirty="0">
              <a:solidFill>
                <a:srgbClr val="FF0000"/>
              </a:solidFill>
            </a:endParaRPr>
          </a:p>
        </p:txBody>
      </p:sp>
      <p:sp>
        <p:nvSpPr>
          <p:cNvPr id="523266" name="Rectangle 2"/>
          <p:cNvSpPr>
            <a:spLocks noChangeArrowheads="1"/>
          </p:cNvSpPr>
          <p:nvPr/>
        </p:nvSpPr>
        <p:spPr bwMode="auto">
          <a:xfrm>
            <a:off x="920552" y="2924944"/>
            <a:ext cx="8280920" cy="660920"/>
          </a:xfrm>
          <a:prstGeom prst="rect">
            <a:avLst/>
          </a:prstGeom>
          <a:solidFill>
            <a:srgbClr val="66FF33"/>
          </a:solidFill>
          <a:ln w="9525">
            <a:solidFill>
              <a:srgbClr val="333399"/>
            </a:solidFill>
            <a:miter lim="800000"/>
          </a:ln>
          <a:effectLst>
            <a:outerShdw dist="35921" dir="2700000" algn="ctr" rotWithShape="0">
              <a:schemeClr val="bg2"/>
            </a:outerShdw>
          </a:effectLst>
        </p:spPr>
        <p:txBody>
          <a:bodyPr wrap="none" anchor="ctr"/>
          <a:lstStyle/>
          <a:p>
            <a:pPr algn="ctr">
              <a:spcBef>
                <a:spcPct val="50000"/>
              </a:spcBef>
              <a:spcAft>
                <a:spcPct val="40000"/>
              </a:spcAft>
              <a:buFont typeface="Wingdings" panose="05000000000000000000" pitchFamily="2" charset="2"/>
              <a:buNone/>
            </a:pPr>
            <a:r>
              <a:rPr lang="en-US" altLang="zh-CN" sz="2800" b="1" dirty="0">
                <a:solidFill>
                  <a:srgbClr val="0000CC"/>
                </a:solidFill>
                <a:latin typeface="+mn-lt"/>
                <a:ea typeface="黑体" panose="02010609060101010101" pitchFamily="2" charset="-122"/>
              </a:rPr>
              <a:t>IP</a:t>
            </a:r>
            <a:r>
              <a:rPr lang="zh-CN" altLang="en-US" sz="2800" b="1" dirty="0">
                <a:solidFill>
                  <a:srgbClr val="0000CC"/>
                </a:solidFill>
                <a:latin typeface="+mn-lt"/>
                <a:ea typeface="黑体" panose="02010609060101010101" pitchFamily="2" charset="-122"/>
              </a:rPr>
              <a:t>地址 </a:t>
            </a:r>
            <a:r>
              <a:rPr lang="en-US" altLang="zh-CN" sz="2800" b="1" dirty="0">
                <a:solidFill>
                  <a:srgbClr val="0000CC"/>
                </a:solidFill>
                <a:latin typeface="+mn-lt"/>
                <a:ea typeface="黑体" panose="02010609060101010101" pitchFamily="2" charset="-122"/>
              </a:rPr>
              <a:t>::= {&lt;</a:t>
            </a:r>
            <a:r>
              <a:rPr lang="zh-CN" altLang="en-US" sz="2800" b="1" dirty="0">
                <a:solidFill>
                  <a:srgbClr val="0000CC"/>
                </a:solidFill>
                <a:latin typeface="+mn-lt"/>
                <a:ea typeface="黑体" panose="02010609060101010101" pitchFamily="2" charset="-122"/>
              </a:rPr>
              <a:t>网络前缀</a:t>
            </a:r>
            <a:r>
              <a:rPr lang="en-US" altLang="zh-CN" sz="2800" b="1" dirty="0">
                <a:solidFill>
                  <a:srgbClr val="0000CC"/>
                </a:solidFill>
                <a:latin typeface="+mn-lt"/>
                <a:ea typeface="黑体" panose="02010609060101010101" pitchFamily="2" charset="-122"/>
              </a:rPr>
              <a:t>&gt;, &lt;</a:t>
            </a:r>
            <a:r>
              <a:rPr lang="zh-CN" altLang="en-US" sz="2800" b="1" dirty="0">
                <a:solidFill>
                  <a:srgbClr val="0000CC"/>
                </a:solidFill>
                <a:latin typeface="+mn-lt"/>
                <a:ea typeface="黑体" panose="02010609060101010101" pitchFamily="2" charset="-122"/>
              </a:rPr>
              <a:t>主机号</a:t>
            </a:r>
            <a:r>
              <a:rPr lang="en-US" altLang="zh-CN" sz="2800" b="1" dirty="0">
                <a:solidFill>
                  <a:srgbClr val="0000CC"/>
                </a:solidFill>
                <a:latin typeface="+mn-lt"/>
                <a:ea typeface="黑体" panose="02010609060101010101" pitchFamily="2" charset="-122"/>
              </a:rPr>
              <a:t>&gt;}          </a:t>
            </a:r>
            <a:r>
              <a:rPr lang="en-US" altLang="zh-CN" sz="2800" b="1" dirty="0" smtClean="0">
                <a:solidFill>
                  <a:srgbClr val="0000CC"/>
                </a:solidFill>
                <a:latin typeface="+mn-lt"/>
                <a:ea typeface="黑体" panose="02010609060101010101" pitchFamily="2" charset="-122"/>
              </a:rPr>
              <a:t>   </a:t>
            </a:r>
            <a:r>
              <a:rPr lang="en-US" altLang="zh-CN" sz="2800" b="1" dirty="0">
                <a:solidFill>
                  <a:srgbClr val="0000CC"/>
                </a:solidFill>
                <a:latin typeface="+mn-lt"/>
                <a:ea typeface="黑体" panose="02010609060101010101" pitchFamily="2" charset="-122"/>
              </a:rPr>
              <a:t>(4-3) </a:t>
            </a:r>
          </a:p>
        </p:txBody>
      </p:sp>
      <p:grpSp>
        <p:nvGrpSpPr>
          <p:cNvPr id="7" name="组合 6"/>
          <p:cNvGrpSpPr/>
          <p:nvPr/>
        </p:nvGrpSpPr>
        <p:grpSpPr>
          <a:xfrm>
            <a:off x="2406749" y="1790909"/>
            <a:ext cx="4562475" cy="1062027"/>
            <a:chOff x="1839416" y="4105856"/>
            <a:chExt cx="4562475" cy="1147752"/>
          </a:xfrm>
        </p:grpSpPr>
        <p:grpSp>
          <p:nvGrpSpPr>
            <p:cNvPr id="9" name="Group 21"/>
            <p:cNvGrpSpPr/>
            <p:nvPr/>
          </p:nvGrpSpPr>
          <p:grpSpPr bwMode="auto">
            <a:xfrm>
              <a:off x="1867991" y="4767838"/>
              <a:ext cx="4533900" cy="461963"/>
              <a:chOff x="755" y="2967"/>
              <a:chExt cx="2856" cy="291"/>
            </a:xfrm>
          </p:grpSpPr>
          <p:sp>
            <p:nvSpPr>
              <p:cNvPr id="18" name="Line 9"/>
              <p:cNvSpPr>
                <a:spLocks noChangeShapeType="1"/>
              </p:cNvSpPr>
              <p:nvPr/>
            </p:nvSpPr>
            <p:spPr bwMode="auto">
              <a:xfrm>
                <a:off x="755" y="3122"/>
                <a:ext cx="2856"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9" name="Text Box 10"/>
              <p:cNvSpPr txBox="1">
                <a:spLocks noChangeArrowheads="1"/>
              </p:cNvSpPr>
              <p:nvPr/>
            </p:nvSpPr>
            <p:spPr bwMode="auto">
              <a:xfrm>
                <a:off x="1950" y="2967"/>
                <a:ext cx="527"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32</a:t>
                </a: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位</a:t>
                </a:r>
              </a:p>
            </p:txBody>
          </p:sp>
        </p:grpSp>
        <p:grpSp>
          <p:nvGrpSpPr>
            <p:cNvPr id="10" name="Group 20"/>
            <p:cNvGrpSpPr/>
            <p:nvPr/>
          </p:nvGrpSpPr>
          <p:grpSpPr bwMode="auto">
            <a:xfrm>
              <a:off x="1842591" y="4644008"/>
              <a:ext cx="4559300" cy="609600"/>
              <a:chOff x="739" y="2832"/>
              <a:chExt cx="2872" cy="430"/>
            </a:xfrm>
          </p:grpSpPr>
          <p:sp>
            <p:nvSpPr>
              <p:cNvPr id="16"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7" name="Line 17"/>
              <p:cNvSpPr>
                <a:spLocks noChangeShapeType="1"/>
              </p:cNvSpPr>
              <p:nvPr/>
            </p:nvSpPr>
            <p:spPr bwMode="auto">
              <a:xfrm>
                <a:off x="3611"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grpSp>
          <p:nvGrpSpPr>
            <p:cNvPr id="11" name="Group 18"/>
            <p:cNvGrpSpPr/>
            <p:nvPr/>
          </p:nvGrpSpPr>
          <p:grpSpPr bwMode="auto">
            <a:xfrm>
              <a:off x="1839416" y="4105856"/>
              <a:ext cx="4562105" cy="612776"/>
              <a:chOff x="737" y="2493"/>
              <a:chExt cx="3240" cy="386"/>
            </a:xfrm>
          </p:grpSpPr>
          <p:sp>
            <p:nvSpPr>
              <p:cNvPr id="12"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B050"/>
                    </a:solidFill>
                    <a:effectLst/>
                    <a:uLnTx/>
                    <a:uFillTx/>
                    <a:latin typeface="+mn-lt"/>
                    <a:ea typeface="黑体" panose="02010609060101010101" pitchFamily="2" charset="-122"/>
                  </a:rPr>
                  <a:t>网络前缀</a:t>
                </a:r>
                <a:endParaRPr kumimoji="0" lang="en-US" altLang="zh-CN" sz="2400" b="1" i="0" u="none" strike="noStrike" kern="0" cap="none" spc="0" normalizeH="0" baseline="0" noProof="0" dirty="0">
                  <a:ln>
                    <a:noFill/>
                  </a:ln>
                  <a:solidFill>
                    <a:srgbClr val="00B050"/>
                  </a:solidFill>
                  <a:effectLst/>
                  <a:uLnTx/>
                  <a:uFillTx/>
                  <a:latin typeface="+mn-lt"/>
                  <a:ea typeface="黑体" panose="02010609060101010101" pitchFamily="2" charset="-122"/>
                </a:endParaRPr>
              </a:p>
            </p:txBody>
          </p:sp>
          <p:sp>
            <p:nvSpPr>
              <p:cNvPr id="13" name="Rectangle 7"/>
              <p:cNvSpPr>
                <a:spLocks noChangeArrowheads="1"/>
              </p:cNvSpPr>
              <p:nvPr/>
            </p:nvSpPr>
            <p:spPr bwMode="auto">
              <a:xfrm>
                <a:off x="2387" y="2494"/>
                <a:ext cx="1590"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4" name="Rectangle 11"/>
              <p:cNvSpPr>
                <a:spLocks noChangeArrowheads="1"/>
              </p:cNvSpPr>
              <p:nvPr/>
            </p:nvSpPr>
            <p:spPr bwMode="auto">
              <a:xfrm>
                <a:off x="2754" y="2547"/>
                <a:ext cx="967" cy="29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3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noChangeArrowheads="1"/>
          </p:cNvSpPr>
          <p:nvPr>
            <p:ph type="title"/>
          </p:nvPr>
        </p:nvSpPr>
        <p:spPr/>
        <p:txBody>
          <a:bodyPr/>
          <a:lstStyle/>
          <a:p>
            <a:pPr algn="ctr"/>
            <a:r>
              <a:rPr lang="zh-CN" altLang="en-US" dirty="0" smtClean="0"/>
              <a:t>使用</a:t>
            </a:r>
            <a:r>
              <a:rPr lang="zh-CN" altLang="en-US" dirty="0"/>
              <a:t>一些</a:t>
            </a:r>
            <a:r>
              <a:rPr lang="zh-CN" altLang="en-US" dirty="0" smtClean="0"/>
              <a:t>中间设备进行互连 </a:t>
            </a:r>
            <a:endParaRPr lang="zh-CN" altLang="en-US" dirty="0"/>
          </a:p>
        </p:txBody>
      </p:sp>
      <p:sp>
        <p:nvSpPr>
          <p:cNvPr id="351234" name="Rectangle 2"/>
          <p:cNvSpPr>
            <a:spLocks noGrp="1" noChangeArrowheads="1"/>
          </p:cNvSpPr>
          <p:nvPr>
            <p:ph idx="1"/>
          </p:nvPr>
        </p:nvSpPr>
        <p:spPr/>
        <p:txBody>
          <a:bodyPr/>
          <a:lstStyle/>
          <a:p>
            <a:pPr>
              <a:lnSpc>
                <a:spcPct val="120000"/>
              </a:lnSpc>
            </a:pPr>
            <a:r>
              <a:rPr lang="zh-CN" altLang="en-US" dirty="0" smtClean="0"/>
              <a:t>将网络</a:t>
            </a:r>
            <a:r>
              <a:rPr lang="zh-CN" altLang="en-US" dirty="0"/>
              <a:t>互相连接</a:t>
            </a:r>
            <a:r>
              <a:rPr lang="zh-CN" altLang="en-US" dirty="0" smtClean="0"/>
              <a:t>起来要</a:t>
            </a:r>
            <a:r>
              <a:rPr lang="zh-CN" altLang="en-US" dirty="0"/>
              <a:t>使用一些</a:t>
            </a:r>
            <a:r>
              <a:rPr lang="zh-CN" altLang="en-US" dirty="0" smtClean="0"/>
              <a:t>中间设备。 </a:t>
            </a:r>
            <a:endParaRPr lang="en-US" altLang="zh-CN" dirty="0" smtClean="0">
              <a:solidFill>
                <a:schemeClr val="hlink"/>
              </a:solidFill>
            </a:endParaRPr>
          </a:p>
          <a:p>
            <a:pPr>
              <a:lnSpc>
                <a:spcPct val="120000"/>
              </a:lnSpc>
            </a:pPr>
            <a:r>
              <a:rPr lang="zh-CN" altLang="en-US" dirty="0" smtClean="0"/>
              <a:t>中间设备</a:t>
            </a:r>
            <a:r>
              <a:rPr lang="zh-CN" altLang="en-US" dirty="0"/>
              <a:t>又称为</a:t>
            </a:r>
            <a:r>
              <a:rPr lang="zh-CN" altLang="en-US" dirty="0">
                <a:solidFill>
                  <a:srgbClr val="FF0000"/>
                </a:solidFill>
              </a:rPr>
              <a:t>中间系统</a:t>
            </a:r>
            <a:r>
              <a:rPr lang="zh-CN" altLang="en-US" dirty="0"/>
              <a:t>或</a:t>
            </a:r>
            <a:r>
              <a:rPr lang="zh-CN" altLang="en-US" dirty="0" smtClean="0">
                <a:solidFill>
                  <a:srgbClr val="FF0000"/>
                </a:solidFill>
              </a:rPr>
              <a:t>中继 </a:t>
            </a:r>
            <a:r>
              <a:rPr lang="en-US" altLang="zh-CN" dirty="0" smtClean="0">
                <a:solidFill>
                  <a:srgbClr val="FF0000"/>
                </a:solidFill>
              </a:rPr>
              <a:t>(</a:t>
            </a:r>
            <a:r>
              <a:rPr lang="en-US" altLang="zh-CN" dirty="0">
                <a:solidFill>
                  <a:srgbClr val="FF0000"/>
                </a:solidFill>
              </a:rPr>
              <a:t>relay)</a:t>
            </a:r>
            <a:r>
              <a:rPr lang="zh-CN" altLang="en-US" dirty="0">
                <a:solidFill>
                  <a:srgbClr val="FF0000"/>
                </a:solidFill>
              </a:rPr>
              <a:t>系统。</a:t>
            </a:r>
            <a:endParaRPr lang="en-US" altLang="zh-CN" dirty="0">
              <a:solidFill>
                <a:srgbClr val="FF0000"/>
              </a:solidFill>
            </a:endParaRPr>
          </a:p>
          <a:p>
            <a:pPr>
              <a:lnSpc>
                <a:spcPct val="120000"/>
              </a:lnSpc>
            </a:pPr>
            <a:r>
              <a:rPr lang="zh-CN" altLang="zh-CN" dirty="0" smtClean="0"/>
              <a:t>有以下</a:t>
            </a:r>
            <a:r>
              <a:rPr lang="zh-CN" altLang="en-US" dirty="0"/>
              <a:t>五</a:t>
            </a:r>
            <a:r>
              <a:rPr lang="zh-CN" altLang="zh-CN" dirty="0" smtClean="0"/>
              <a:t>种</a:t>
            </a:r>
            <a:r>
              <a:rPr lang="zh-CN" altLang="zh-CN" dirty="0"/>
              <a:t>不同的中间设备</a:t>
            </a:r>
            <a:r>
              <a:rPr lang="zh-CN" altLang="zh-CN" dirty="0" smtClean="0"/>
              <a:t>：</a:t>
            </a:r>
            <a:endParaRPr lang="zh-CN" altLang="en-US" dirty="0"/>
          </a:p>
          <a:p>
            <a:pPr lvl="1">
              <a:lnSpc>
                <a:spcPct val="120000"/>
              </a:lnSpc>
            </a:pPr>
            <a:r>
              <a:rPr lang="zh-CN" altLang="en-US" dirty="0">
                <a:solidFill>
                  <a:srgbClr val="00B050"/>
                </a:solidFill>
                <a:latin typeface="Arial" panose="020B0604020202020204" pitchFamily="34" charset="0"/>
                <a:ea typeface="黑体" panose="02010609060101010101" pitchFamily="2" charset="-122"/>
              </a:rPr>
              <a:t>物理层中继系统：</a:t>
            </a:r>
            <a:r>
              <a:rPr lang="zh-CN" altLang="en-US" dirty="0" smtClean="0">
                <a:solidFill>
                  <a:srgbClr val="00B050"/>
                </a:solidFill>
                <a:latin typeface="Arial" panose="020B0604020202020204" pitchFamily="34" charset="0"/>
                <a:ea typeface="黑体" panose="02010609060101010101" pitchFamily="2" charset="-122"/>
              </a:rPr>
              <a:t>转发器 </a:t>
            </a:r>
            <a:r>
              <a:rPr lang="en-US" altLang="zh-CN" dirty="0" smtClean="0">
                <a:solidFill>
                  <a:srgbClr val="00B050"/>
                </a:solidFill>
                <a:latin typeface="Arial" panose="020B0604020202020204" pitchFamily="34" charset="0"/>
                <a:ea typeface="黑体" panose="02010609060101010101" pitchFamily="2" charset="-122"/>
              </a:rPr>
              <a:t>(</a:t>
            </a:r>
            <a:r>
              <a:rPr lang="en-US" altLang="zh-CN" dirty="0">
                <a:solidFill>
                  <a:srgbClr val="00B050"/>
                </a:solidFill>
                <a:latin typeface="Arial" panose="020B0604020202020204" pitchFamily="34" charset="0"/>
                <a:ea typeface="黑体" panose="02010609060101010101" pitchFamily="2" charset="-122"/>
              </a:rPr>
              <a:t>repeater</a:t>
            </a:r>
            <a:r>
              <a:rPr lang="en-US" altLang="zh-CN" dirty="0" smtClean="0">
                <a:solidFill>
                  <a:srgbClr val="00B050"/>
                </a:solidFill>
                <a:latin typeface="Arial" panose="020B0604020202020204" pitchFamily="34" charset="0"/>
                <a:ea typeface="黑体" panose="02010609060101010101" pitchFamily="2" charset="-122"/>
              </a:rPr>
              <a:t>)</a:t>
            </a:r>
            <a:r>
              <a:rPr lang="zh-CN" altLang="en-US" dirty="0" smtClean="0">
                <a:solidFill>
                  <a:srgbClr val="00B050"/>
                </a:solidFill>
                <a:latin typeface="Arial" panose="020B0604020202020204" pitchFamily="34" charset="0"/>
                <a:ea typeface="黑体" panose="02010609060101010101" pitchFamily="2" charset="-122"/>
              </a:rPr>
              <a:t>、集线器。</a:t>
            </a:r>
            <a:endParaRPr lang="zh-CN" altLang="en-US" dirty="0">
              <a:solidFill>
                <a:srgbClr val="00B050"/>
              </a:solidFill>
              <a:latin typeface="Arial" panose="020B0604020202020204" pitchFamily="34" charset="0"/>
              <a:ea typeface="黑体" panose="02010609060101010101" pitchFamily="2" charset="-122"/>
            </a:endParaRPr>
          </a:p>
          <a:p>
            <a:pPr lvl="1">
              <a:lnSpc>
                <a:spcPct val="120000"/>
              </a:lnSpc>
            </a:pPr>
            <a:r>
              <a:rPr lang="zh-CN" altLang="en-US" dirty="0">
                <a:solidFill>
                  <a:srgbClr val="00B050"/>
                </a:solidFill>
                <a:latin typeface="Arial" panose="020B0604020202020204" pitchFamily="34" charset="0"/>
                <a:ea typeface="黑体" panose="02010609060101010101" pitchFamily="2" charset="-122"/>
              </a:rPr>
              <a:t>数据链路层中继系统：</a:t>
            </a:r>
            <a:r>
              <a:rPr lang="zh-CN" altLang="en-US" dirty="0" smtClean="0">
                <a:solidFill>
                  <a:srgbClr val="00B050"/>
                </a:solidFill>
                <a:latin typeface="Arial" panose="020B0604020202020204" pitchFamily="34" charset="0"/>
                <a:ea typeface="黑体" panose="02010609060101010101" pitchFamily="2" charset="-122"/>
              </a:rPr>
              <a:t>网桥 或 交换机。</a:t>
            </a:r>
            <a:endParaRPr lang="zh-CN" altLang="en-US" dirty="0">
              <a:solidFill>
                <a:srgbClr val="00B050"/>
              </a:solidFill>
              <a:latin typeface="Arial" panose="020B0604020202020204" pitchFamily="34" charset="0"/>
              <a:ea typeface="黑体" panose="02010609060101010101" pitchFamily="2" charset="-122"/>
            </a:endParaRPr>
          </a:p>
          <a:p>
            <a:pPr lvl="1">
              <a:lnSpc>
                <a:spcPct val="120000"/>
              </a:lnSpc>
            </a:pPr>
            <a:r>
              <a:rPr lang="zh-CN" altLang="en-US" dirty="0">
                <a:solidFill>
                  <a:srgbClr val="00B050"/>
                </a:solidFill>
                <a:latin typeface="Arial" panose="020B0604020202020204" pitchFamily="34" charset="0"/>
                <a:ea typeface="黑体" panose="02010609060101010101" pitchFamily="2" charset="-122"/>
              </a:rPr>
              <a:t>网络层中继系统：</a:t>
            </a:r>
            <a:r>
              <a:rPr lang="zh-CN" altLang="en-US" dirty="0" smtClean="0">
                <a:solidFill>
                  <a:srgbClr val="00B050"/>
                </a:solidFill>
                <a:latin typeface="Arial" panose="020B0604020202020204" pitchFamily="34" charset="0"/>
                <a:ea typeface="黑体" panose="02010609060101010101" pitchFamily="2" charset="-122"/>
              </a:rPr>
              <a:t>路由器 </a:t>
            </a:r>
            <a:r>
              <a:rPr lang="en-US" altLang="zh-CN" dirty="0" smtClean="0">
                <a:solidFill>
                  <a:srgbClr val="00B050"/>
                </a:solidFill>
                <a:latin typeface="Arial" panose="020B0604020202020204" pitchFamily="34" charset="0"/>
                <a:ea typeface="黑体" panose="02010609060101010101" pitchFamily="2" charset="-122"/>
              </a:rPr>
              <a:t>(</a:t>
            </a:r>
            <a:r>
              <a:rPr lang="en-US" altLang="zh-CN" dirty="0">
                <a:solidFill>
                  <a:srgbClr val="00B050"/>
                </a:solidFill>
                <a:latin typeface="Arial" panose="020B0604020202020204" pitchFamily="34" charset="0"/>
                <a:ea typeface="黑体" panose="02010609060101010101" pitchFamily="2" charset="-122"/>
              </a:rPr>
              <a:t>router)</a:t>
            </a:r>
            <a:r>
              <a:rPr lang="zh-CN" altLang="en-US" dirty="0">
                <a:solidFill>
                  <a:srgbClr val="00B050"/>
                </a:solidFill>
                <a:latin typeface="Arial" panose="020B0604020202020204" pitchFamily="34" charset="0"/>
                <a:ea typeface="黑体" panose="02010609060101010101" pitchFamily="2" charset="-122"/>
              </a:rPr>
              <a:t>。</a:t>
            </a:r>
          </a:p>
          <a:p>
            <a:pPr lvl="1">
              <a:lnSpc>
                <a:spcPct val="120000"/>
              </a:lnSpc>
            </a:pPr>
            <a:r>
              <a:rPr lang="zh-CN" altLang="en-US" dirty="0">
                <a:solidFill>
                  <a:srgbClr val="00B050"/>
                </a:solidFill>
                <a:latin typeface="Arial" panose="020B0604020202020204" pitchFamily="34" charset="0"/>
                <a:ea typeface="黑体" panose="02010609060101010101" pitchFamily="2" charset="-122"/>
              </a:rPr>
              <a:t>网桥和路由器的混合物：桥路</a:t>
            </a:r>
            <a:r>
              <a:rPr lang="zh-CN" altLang="en-US" dirty="0" smtClean="0">
                <a:solidFill>
                  <a:srgbClr val="00B050"/>
                </a:solidFill>
                <a:latin typeface="Arial" panose="020B0604020202020204" pitchFamily="34" charset="0"/>
                <a:ea typeface="黑体" panose="02010609060101010101" pitchFamily="2" charset="-122"/>
              </a:rPr>
              <a:t>器 </a:t>
            </a:r>
            <a:r>
              <a:rPr lang="en-US" altLang="zh-CN" dirty="0" smtClean="0">
                <a:solidFill>
                  <a:srgbClr val="00B050"/>
                </a:solidFill>
                <a:latin typeface="Arial" panose="020B0604020202020204" pitchFamily="34" charset="0"/>
                <a:ea typeface="黑体" panose="02010609060101010101" pitchFamily="2" charset="-122"/>
              </a:rPr>
              <a:t>(</a:t>
            </a:r>
            <a:r>
              <a:rPr lang="en-US" altLang="zh-CN" dirty="0" err="1">
                <a:solidFill>
                  <a:srgbClr val="00B050"/>
                </a:solidFill>
                <a:latin typeface="Arial" panose="020B0604020202020204" pitchFamily="34" charset="0"/>
                <a:ea typeface="黑体" panose="02010609060101010101" pitchFamily="2" charset="-122"/>
              </a:rPr>
              <a:t>brouter</a:t>
            </a:r>
            <a:r>
              <a:rPr lang="en-US" altLang="zh-CN" dirty="0">
                <a:solidFill>
                  <a:srgbClr val="00B050"/>
                </a:solidFill>
                <a:latin typeface="Arial" panose="020B0604020202020204" pitchFamily="34" charset="0"/>
                <a:ea typeface="黑体" panose="02010609060101010101" pitchFamily="2" charset="-122"/>
              </a:rPr>
              <a:t>)</a:t>
            </a:r>
            <a:r>
              <a:rPr lang="zh-CN" altLang="en-US" dirty="0">
                <a:solidFill>
                  <a:srgbClr val="00B050"/>
                </a:solidFill>
                <a:latin typeface="Arial" panose="020B0604020202020204" pitchFamily="34" charset="0"/>
                <a:ea typeface="黑体" panose="02010609060101010101" pitchFamily="2" charset="-122"/>
              </a:rPr>
              <a:t>。</a:t>
            </a:r>
          </a:p>
          <a:p>
            <a:pPr lvl="1">
              <a:lnSpc>
                <a:spcPct val="120000"/>
              </a:lnSpc>
            </a:pPr>
            <a:r>
              <a:rPr lang="zh-CN" altLang="en-US" dirty="0">
                <a:solidFill>
                  <a:srgbClr val="00B050"/>
                </a:solidFill>
                <a:latin typeface="Arial" panose="020B0604020202020204" pitchFamily="34" charset="0"/>
                <a:ea typeface="黑体" panose="02010609060101010101" pitchFamily="2" charset="-122"/>
              </a:rPr>
              <a:t>网络层以上的中继系统：</a:t>
            </a:r>
            <a:r>
              <a:rPr lang="zh-CN" altLang="en-US" dirty="0" smtClean="0">
                <a:solidFill>
                  <a:srgbClr val="00B050"/>
                </a:solidFill>
                <a:latin typeface="Arial" panose="020B0604020202020204" pitchFamily="34" charset="0"/>
                <a:ea typeface="黑体" panose="02010609060101010101" pitchFamily="2" charset="-122"/>
              </a:rPr>
              <a:t>网关 </a:t>
            </a:r>
            <a:r>
              <a:rPr lang="en-US" altLang="zh-CN" dirty="0" smtClean="0">
                <a:solidFill>
                  <a:srgbClr val="00B050"/>
                </a:solidFill>
                <a:latin typeface="Arial" panose="020B0604020202020204" pitchFamily="34" charset="0"/>
                <a:ea typeface="黑体" panose="02010609060101010101" pitchFamily="2" charset="-122"/>
              </a:rPr>
              <a:t>(</a:t>
            </a:r>
            <a:r>
              <a:rPr lang="en-US" altLang="zh-CN" dirty="0">
                <a:solidFill>
                  <a:srgbClr val="00B050"/>
                </a:solidFill>
                <a:latin typeface="Arial" panose="020B0604020202020204" pitchFamily="34" charset="0"/>
                <a:ea typeface="黑体" panose="02010609060101010101" pitchFamily="2" charset="-122"/>
              </a:rPr>
              <a:t>gateway)</a:t>
            </a:r>
            <a:r>
              <a:rPr lang="zh-CN" altLang="en-US" dirty="0">
                <a:solidFill>
                  <a:srgbClr val="00B050"/>
                </a:solidFill>
                <a:latin typeface="Arial" panose="020B0604020202020204" pitchFamily="34" charset="0"/>
                <a:ea typeface="黑体" panose="02010609060101010101" pitchFamily="2" charset="-122"/>
              </a:rPr>
              <a:t>。</a:t>
            </a:r>
            <a:r>
              <a:rPr lang="zh-CN" altLang="en-US" dirty="0">
                <a:solidFill>
                  <a:srgbClr val="00B05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3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3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23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12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pPr algn="ctr"/>
            <a:r>
              <a:rPr lang="en-US" altLang="zh-CN"/>
              <a:t>CIDR </a:t>
            </a:r>
            <a:r>
              <a:rPr lang="zh-CN" altLang="en-US"/>
              <a:t>地址块 </a:t>
            </a:r>
          </a:p>
        </p:txBody>
      </p:sp>
      <p:sp>
        <p:nvSpPr>
          <p:cNvPr id="524291" name="Rectangle 3"/>
          <p:cNvSpPr>
            <a:spLocks noGrp="1" noChangeArrowheads="1"/>
          </p:cNvSpPr>
          <p:nvPr>
            <p:ph idx="1"/>
          </p:nvPr>
        </p:nvSpPr>
        <p:spPr/>
        <p:txBody>
          <a:bodyPr/>
          <a:lstStyle/>
          <a:p>
            <a:pPr algn="just">
              <a:lnSpc>
                <a:spcPct val="100000"/>
              </a:lnSpc>
            </a:pPr>
            <a:r>
              <a:rPr lang="en-US" altLang="zh-CN" sz="2800" dirty="0"/>
              <a:t>CIDR </a:t>
            </a:r>
            <a:r>
              <a:rPr lang="zh-CN" altLang="en-US" sz="2800" dirty="0"/>
              <a:t>把网络前缀都相同的连续的 </a:t>
            </a:r>
            <a:r>
              <a:rPr lang="en-US" altLang="zh-CN" sz="2800" dirty="0"/>
              <a:t>IP </a:t>
            </a:r>
            <a:r>
              <a:rPr lang="zh-CN" altLang="en-US" sz="2800" dirty="0"/>
              <a:t>地址组成“</a:t>
            </a:r>
            <a:r>
              <a:rPr lang="en-US" altLang="zh-CN" sz="2800" dirty="0">
                <a:solidFill>
                  <a:srgbClr val="FF0000"/>
                </a:solidFill>
              </a:rPr>
              <a:t>CIDR </a:t>
            </a:r>
            <a:r>
              <a:rPr lang="zh-CN" altLang="en-US" sz="2800" dirty="0">
                <a:solidFill>
                  <a:srgbClr val="FF0000"/>
                </a:solidFill>
              </a:rPr>
              <a:t>地址块</a:t>
            </a:r>
            <a:r>
              <a:rPr lang="zh-CN" altLang="en-US" sz="2800" dirty="0"/>
              <a:t>”。</a:t>
            </a:r>
            <a:endParaRPr lang="en-US" altLang="zh-CN" sz="2800" dirty="0" smtClean="0"/>
          </a:p>
          <a:p>
            <a:pPr algn="just">
              <a:lnSpc>
                <a:spcPct val="100000"/>
              </a:lnSpc>
            </a:pPr>
            <a:r>
              <a:rPr lang="en-US" altLang="zh-CN" sz="2800" dirty="0" smtClean="0"/>
              <a:t>128.14.32.0/20 </a:t>
            </a:r>
            <a:r>
              <a:rPr lang="zh-CN" altLang="en-US" sz="2800" dirty="0"/>
              <a:t>表示的地址块</a:t>
            </a:r>
            <a:r>
              <a:rPr lang="zh-CN" altLang="en-US" sz="2800" dirty="0">
                <a:solidFill>
                  <a:srgbClr val="0000FF"/>
                </a:solidFill>
              </a:rPr>
              <a:t>共有 </a:t>
            </a:r>
            <a:r>
              <a:rPr lang="en-US" altLang="zh-CN" sz="2800" dirty="0">
                <a:solidFill>
                  <a:srgbClr val="0000FF"/>
                </a:solidFill>
              </a:rPr>
              <a:t>2</a:t>
            </a:r>
            <a:r>
              <a:rPr lang="en-US" altLang="zh-CN" sz="2800" baseline="30000" dirty="0">
                <a:solidFill>
                  <a:srgbClr val="0000FF"/>
                </a:solidFill>
              </a:rPr>
              <a:t>12 </a:t>
            </a:r>
            <a:r>
              <a:rPr lang="zh-CN" altLang="en-US" sz="2800" dirty="0">
                <a:solidFill>
                  <a:srgbClr val="0000FF"/>
                </a:solidFill>
              </a:rPr>
              <a:t>个地址</a:t>
            </a:r>
            <a:r>
              <a:rPr lang="zh-CN" altLang="en-US" sz="2800" dirty="0"/>
              <a:t>（因为</a:t>
            </a:r>
            <a:r>
              <a:rPr lang="zh-CN" altLang="en-US" sz="2800" dirty="0">
                <a:solidFill>
                  <a:srgbClr val="FF0000"/>
                </a:solidFill>
              </a:rPr>
              <a:t>斜线后面的 </a:t>
            </a:r>
            <a:r>
              <a:rPr lang="en-US" altLang="zh-CN" sz="2800" dirty="0">
                <a:solidFill>
                  <a:srgbClr val="FF0000"/>
                </a:solidFill>
              </a:rPr>
              <a:t>20 </a:t>
            </a:r>
            <a:r>
              <a:rPr lang="zh-CN" altLang="en-US" sz="2800" dirty="0">
                <a:solidFill>
                  <a:srgbClr val="FF0000"/>
                </a:solidFill>
              </a:rPr>
              <a:t>是网络前缀的位数</a:t>
            </a:r>
            <a:r>
              <a:rPr lang="zh-CN" altLang="en-US" sz="2800" dirty="0"/>
              <a:t>，所以这个地址的主机号是 </a:t>
            </a:r>
            <a:r>
              <a:rPr lang="en-US" altLang="zh-CN" sz="2800" dirty="0"/>
              <a:t>12 </a:t>
            </a:r>
            <a:r>
              <a:rPr lang="zh-CN" altLang="en-US" sz="2800" dirty="0"/>
              <a:t>位）。</a:t>
            </a:r>
          </a:p>
          <a:p>
            <a:pPr lvl="1" algn="just">
              <a:lnSpc>
                <a:spcPct val="100000"/>
              </a:lnSpc>
            </a:pPr>
            <a:r>
              <a:rPr lang="zh-CN" altLang="en-US" sz="2400" dirty="0"/>
              <a:t>这个地址块的起始地址是 </a:t>
            </a:r>
            <a:r>
              <a:rPr lang="en-US" altLang="zh-CN" sz="2400" dirty="0"/>
              <a:t>128.14.32.0</a:t>
            </a:r>
            <a:r>
              <a:rPr lang="zh-CN" altLang="en-US" sz="2400" dirty="0"/>
              <a:t>。</a:t>
            </a:r>
          </a:p>
          <a:p>
            <a:pPr lvl="1" algn="just">
              <a:lnSpc>
                <a:spcPct val="100000"/>
              </a:lnSpc>
            </a:pPr>
            <a:r>
              <a:rPr lang="zh-CN" altLang="en-US" sz="2400" dirty="0"/>
              <a:t>在不需要指出地址块的起始地址时，也可将这样的地址块简称为“</a:t>
            </a:r>
            <a:r>
              <a:rPr lang="en-US" altLang="zh-CN" sz="2400" dirty="0">
                <a:solidFill>
                  <a:srgbClr val="FF0000"/>
                </a:solidFill>
              </a:rPr>
              <a:t>/20 </a:t>
            </a:r>
            <a:r>
              <a:rPr lang="zh-CN" altLang="en-US" sz="2400" dirty="0">
                <a:solidFill>
                  <a:srgbClr val="FF0000"/>
                </a:solidFill>
              </a:rPr>
              <a:t>地址块</a:t>
            </a:r>
            <a:r>
              <a:rPr lang="zh-CN" altLang="en-US" sz="2400" dirty="0"/>
              <a:t>”。</a:t>
            </a:r>
          </a:p>
          <a:p>
            <a:pPr lvl="1" algn="just">
              <a:lnSpc>
                <a:spcPct val="100000"/>
              </a:lnSpc>
            </a:pPr>
            <a:r>
              <a:rPr lang="en-US" altLang="zh-CN" sz="2400" dirty="0"/>
              <a:t>128.14.32.0/20 </a:t>
            </a:r>
            <a:r>
              <a:rPr lang="zh-CN" altLang="en-US" sz="2400" dirty="0"/>
              <a:t>地址块的最小地址：</a:t>
            </a:r>
            <a:r>
              <a:rPr lang="en-US" altLang="zh-CN" sz="2400" dirty="0"/>
              <a:t>128.14.32.0</a:t>
            </a:r>
          </a:p>
          <a:p>
            <a:pPr lvl="1" algn="just">
              <a:lnSpc>
                <a:spcPct val="100000"/>
              </a:lnSpc>
            </a:pPr>
            <a:r>
              <a:rPr lang="en-US" altLang="zh-CN" sz="2400" dirty="0"/>
              <a:t>128.14.32.0/20 </a:t>
            </a:r>
            <a:r>
              <a:rPr lang="zh-CN" altLang="en-US" sz="2400" dirty="0"/>
              <a:t>地址块的最大地址：</a:t>
            </a:r>
            <a:r>
              <a:rPr lang="en-US" altLang="zh-CN" sz="2400" dirty="0"/>
              <a:t>128.14.47.255</a:t>
            </a:r>
          </a:p>
          <a:p>
            <a:pPr lvl="1" algn="just">
              <a:lnSpc>
                <a:spcPct val="100000"/>
              </a:lnSpc>
            </a:pPr>
            <a:r>
              <a:rPr lang="zh-CN" altLang="en-US" sz="2400" dirty="0">
                <a:solidFill>
                  <a:srgbClr val="0000FF"/>
                </a:solidFill>
              </a:rPr>
              <a:t>全 </a:t>
            </a:r>
            <a:r>
              <a:rPr lang="en-US" altLang="zh-CN" sz="2400" dirty="0">
                <a:solidFill>
                  <a:srgbClr val="0000FF"/>
                </a:solidFill>
              </a:rPr>
              <a:t>0 </a:t>
            </a:r>
            <a:r>
              <a:rPr lang="zh-CN" altLang="en-US" sz="2400" dirty="0">
                <a:solidFill>
                  <a:srgbClr val="0000FF"/>
                </a:solidFill>
              </a:rPr>
              <a:t>和全 </a:t>
            </a:r>
            <a:r>
              <a:rPr lang="en-US" altLang="zh-CN" sz="2400" dirty="0">
                <a:solidFill>
                  <a:srgbClr val="0000FF"/>
                </a:solidFill>
              </a:rPr>
              <a:t>1 </a:t>
            </a:r>
            <a:r>
              <a:rPr lang="zh-CN" altLang="en-US" sz="2400" dirty="0">
                <a:solidFill>
                  <a:srgbClr val="0000FF"/>
                </a:solidFill>
              </a:rPr>
              <a:t>的主机号地址一般不使用。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29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429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429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4291">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4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1"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Rectangle 2"/>
          <p:cNvSpPr>
            <a:spLocks noGrp="1" noChangeArrowheads="1"/>
          </p:cNvSpPr>
          <p:nvPr>
            <p:ph type="title" idx="4294967295"/>
          </p:nvPr>
        </p:nvSpPr>
        <p:spPr>
          <a:xfrm>
            <a:off x="488504" y="44624"/>
            <a:ext cx="9066212" cy="648072"/>
          </a:xfrm>
          <a:solidFill>
            <a:srgbClr val="FFFF66"/>
          </a:solidFill>
          <a:ln>
            <a:solidFill>
              <a:srgbClr val="000099"/>
            </a:solidFill>
          </a:ln>
        </p:spPr>
        <p:txBody>
          <a:bodyPr/>
          <a:lstStyle/>
          <a:p>
            <a:pPr algn="ctr"/>
            <a:r>
              <a:rPr lang="en-US" altLang="zh-CN" sz="3600" dirty="0">
                <a:solidFill>
                  <a:srgbClr val="000099"/>
                </a:solidFill>
              </a:rPr>
              <a:t>128.14.32.0/20 </a:t>
            </a:r>
            <a:r>
              <a:rPr lang="zh-CN" altLang="en-US" sz="3600" dirty="0">
                <a:solidFill>
                  <a:srgbClr val="000099"/>
                </a:solidFill>
              </a:rPr>
              <a:t>表示的地址（</a:t>
            </a:r>
            <a:r>
              <a:rPr lang="en-US" altLang="zh-CN" sz="3600" dirty="0" smtClean="0">
                <a:solidFill>
                  <a:srgbClr val="000099"/>
                </a:solidFill>
              </a:rPr>
              <a:t>2</a:t>
            </a:r>
            <a:r>
              <a:rPr lang="en-US" altLang="zh-CN" sz="3600" baseline="30000" dirty="0" smtClean="0">
                <a:solidFill>
                  <a:srgbClr val="000099"/>
                </a:solidFill>
              </a:rPr>
              <a:t>12</a:t>
            </a:r>
            <a:r>
              <a:rPr lang="en-US" altLang="zh-CN" sz="3600" dirty="0" smtClean="0">
                <a:solidFill>
                  <a:srgbClr val="000099"/>
                </a:solidFill>
              </a:rPr>
              <a:t> </a:t>
            </a:r>
            <a:r>
              <a:rPr lang="zh-CN" altLang="en-US" sz="3600" dirty="0" smtClean="0">
                <a:solidFill>
                  <a:srgbClr val="000099"/>
                </a:solidFill>
              </a:rPr>
              <a:t>个</a:t>
            </a:r>
            <a:r>
              <a:rPr lang="zh-CN" altLang="en-US" sz="3600" dirty="0">
                <a:solidFill>
                  <a:srgbClr val="000099"/>
                </a:solidFill>
              </a:rPr>
              <a:t>地址）</a:t>
            </a:r>
          </a:p>
        </p:txBody>
      </p:sp>
      <p:sp>
        <p:nvSpPr>
          <p:cNvPr id="1429507" name="Text Box 3"/>
          <p:cNvSpPr txBox="1">
            <a:spLocks noChangeArrowheads="1"/>
          </p:cNvSpPr>
          <p:nvPr/>
        </p:nvSpPr>
        <p:spPr bwMode="auto">
          <a:xfrm>
            <a:off x="2221971" y="876300"/>
            <a:ext cx="6979501" cy="5693866"/>
          </a:xfrm>
          <a:prstGeom prst="rect">
            <a:avLst/>
          </a:prstGeom>
          <a:solidFill>
            <a:srgbClr val="CCFFFF"/>
          </a:solidFill>
          <a:ln w="9525">
            <a:solidFill>
              <a:schemeClr val="tx2"/>
            </a:solidFill>
            <a:miter lim="800000"/>
          </a:ln>
          <a:effectLst/>
        </p:spPr>
        <p:txBody>
          <a:bodyPr wrap="square">
            <a:spAutoFit/>
          </a:bodyPr>
          <a:lstStyle/>
          <a:p>
            <a:r>
              <a:rPr kumimoji="0" lang="en-US" altLang="zh-CN" sz="2800" b="1" dirty="0">
                <a:solidFill>
                  <a:srgbClr val="FF0000"/>
                </a:solidFill>
                <a:latin typeface="+mn-lt"/>
                <a:ea typeface="黑体" panose="02010609060101010101" pitchFamily="2" charset="-122"/>
              </a:rPr>
              <a:t>10000000 00001110 </a:t>
            </a:r>
            <a:r>
              <a:rPr kumimoji="0" lang="en-US" altLang="zh-CN" sz="2800" b="1" dirty="0" smtClean="0">
                <a:solidFill>
                  <a:srgbClr val="FF0000"/>
                </a:solidFill>
                <a:latin typeface="+mn-lt"/>
                <a:ea typeface="黑体" panose="02010609060101010101" pitchFamily="2" charset="-122"/>
              </a:rPr>
              <a:t>001000</a:t>
            </a:r>
            <a:r>
              <a:rPr kumimoji="0" lang="en-US" altLang="zh-CN" sz="2800" b="1" dirty="0" smtClean="0">
                <a:solidFill>
                  <a:srgbClr val="0000CC"/>
                </a:solidFill>
                <a:latin typeface="+mn-lt"/>
                <a:ea typeface="黑体" panose="02010609060101010101" pitchFamily="2" charset="-122"/>
              </a:rPr>
              <a:t>00 </a:t>
            </a:r>
            <a:r>
              <a:rPr kumimoji="0" lang="en-US" altLang="zh-CN" sz="2800" b="1" dirty="0">
                <a:solidFill>
                  <a:srgbClr val="0000CC"/>
                </a:solidFill>
                <a:latin typeface="+mn-lt"/>
                <a:ea typeface="黑体" panose="02010609060101010101" pitchFamily="2" charset="-122"/>
              </a:rPr>
              <a:t>00000000</a:t>
            </a:r>
          </a:p>
          <a:p>
            <a:r>
              <a:rPr lang="en-US" altLang="zh-CN" sz="2800" b="1" dirty="0">
                <a:solidFill>
                  <a:srgbClr val="FF0000"/>
                </a:solidFill>
                <a:latin typeface="+mn-lt"/>
                <a:ea typeface="黑体" panose="02010609060101010101" pitchFamily="2" charset="-122"/>
              </a:rPr>
              <a:t>10000000 00001110 001</a:t>
            </a:r>
            <a:r>
              <a:rPr kumimoji="0" lang="en-US" altLang="zh-CN" sz="2800" b="1" dirty="0">
                <a:solidFill>
                  <a:srgbClr val="FF0000"/>
                </a:solidFill>
                <a:latin typeface="+mn-lt"/>
                <a:ea typeface="黑体" panose="02010609060101010101" pitchFamily="2" charset="-122"/>
              </a:rPr>
              <a:t>000</a:t>
            </a:r>
            <a:r>
              <a:rPr kumimoji="0" lang="en-US" altLang="zh-CN" sz="2800" b="1" dirty="0">
                <a:solidFill>
                  <a:srgbClr val="0000CC"/>
                </a:solidFill>
                <a:latin typeface="+mn-lt"/>
                <a:ea typeface="黑体" panose="02010609060101010101" pitchFamily="2" charset="-122"/>
              </a:rPr>
              <a:t>00 00000001</a:t>
            </a: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00 00000010</a:t>
            </a: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00 00000011</a:t>
            </a: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00 00000100</a:t>
            </a:r>
          </a:p>
          <a:p>
            <a:r>
              <a:rPr kumimoji="0" lang="en-US" altLang="zh-CN" sz="2800" b="1" dirty="0">
                <a:solidFill>
                  <a:srgbClr val="FF0000"/>
                </a:solidFill>
                <a:latin typeface="+mn-lt"/>
                <a:ea typeface="黑体" panose="02010609060101010101" pitchFamily="2" charset="-122"/>
              </a:rPr>
              <a:t>10000000 00001110 001000</a:t>
            </a:r>
            <a:r>
              <a:rPr kumimoji="0" lang="en-US" altLang="zh-CN" sz="2800" b="1" dirty="0">
                <a:solidFill>
                  <a:srgbClr val="0000CC"/>
                </a:solidFill>
                <a:latin typeface="+mn-lt"/>
                <a:ea typeface="黑体" panose="02010609060101010101" pitchFamily="2" charset="-122"/>
              </a:rPr>
              <a:t>00 00000101</a:t>
            </a:r>
          </a:p>
          <a:p>
            <a:endParaRPr kumimoji="0" lang="en-US" altLang="zh-CN" sz="2800" b="1" dirty="0">
              <a:solidFill>
                <a:srgbClr val="0000CC"/>
              </a:solidFill>
              <a:latin typeface="+mn-lt"/>
              <a:ea typeface="黑体" panose="02010609060101010101" pitchFamily="2" charset="-122"/>
            </a:endParaRPr>
          </a:p>
          <a:p>
            <a:endParaRPr kumimoji="0" lang="en-US" altLang="zh-CN" sz="2800" b="1" dirty="0">
              <a:solidFill>
                <a:srgbClr val="0000CC"/>
              </a:solidFill>
              <a:latin typeface="+mn-lt"/>
              <a:ea typeface="黑体" panose="02010609060101010101" pitchFamily="2" charset="-122"/>
            </a:endParaRP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11 11111011</a:t>
            </a: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11 11111100</a:t>
            </a: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11 11111101</a:t>
            </a: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11 11111110</a:t>
            </a:r>
          </a:p>
          <a:p>
            <a:r>
              <a:rPr kumimoji="0" lang="en-US" altLang="zh-CN" sz="2800" b="1" dirty="0">
                <a:solidFill>
                  <a:srgbClr val="FF0000"/>
                </a:solidFill>
                <a:latin typeface="+mn-lt"/>
                <a:ea typeface="黑体" panose="02010609060101010101" pitchFamily="2" charset="-122"/>
              </a:rPr>
              <a:t>10000000 00001110 001011</a:t>
            </a:r>
            <a:r>
              <a:rPr kumimoji="0" lang="en-US" altLang="zh-CN" sz="2800" b="1" dirty="0">
                <a:solidFill>
                  <a:srgbClr val="0000CC"/>
                </a:solidFill>
                <a:latin typeface="+mn-lt"/>
                <a:ea typeface="黑体" panose="02010609060101010101" pitchFamily="2" charset="-122"/>
              </a:rPr>
              <a:t>11 11111111</a:t>
            </a:r>
          </a:p>
        </p:txBody>
      </p:sp>
      <p:sp>
        <p:nvSpPr>
          <p:cNvPr id="1429508" name="Text Box 4"/>
          <p:cNvSpPr txBox="1">
            <a:spLocks noChangeArrowheads="1"/>
          </p:cNvSpPr>
          <p:nvPr/>
        </p:nvSpPr>
        <p:spPr bwMode="auto">
          <a:xfrm>
            <a:off x="7371027" y="3162300"/>
            <a:ext cx="8771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5400">
                <a:solidFill>
                  <a:srgbClr val="0000CC"/>
                </a:solidFill>
                <a:sym typeface="Symbol" panose="05050102010706020507" pitchFamily="18" charset="2"/>
              </a:rPr>
              <a:t></a:t>
            </a:r>
          </a:p>
        </p:txBody>
      </p:sp>
      <p:sp>
        <p:nvSpPr>
          <p:cNvPr id="1429509" name="Text Box 5"/>
          <p:cNvSpPr txBox="1">
            <a:spLocks noChangeArrowheads="1"/>
          </p:cNvSpPr>
          <p:nvPr/>
        </p:nvSpPr>
        <p:spPr bwMode="auto">
          <a:xfrm>
            <a:off x="4017433" y="3162300"/>
            <a:ext cx="8771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5400" dirty="0">
                <a:solidFill>
                  <a:srgbClr val="0000CC"/>
                </a:solidFill>
                <a:sym typeface="Symbol" panose="05050102010706020507" pitchFamily="18" charset="2"/>
              </a:rPr>
              <a:t></a:t>
            </a:r>
          </a:p>
        </p:txBody>
      </p:sp>
      <p:sp>
        <p:nvSpPr>
          <p:cNvPr id="1429510" name="Rectangle 6"/>
          <p:cNvSpPr>
            <a:spLocks noChangeArrowheads="1"/>
          </p:cNvSpPr>
          <p:nvPr/>
        </p:nvSpPr>
        <p:spPr bwMode="auto">
          <a:xfrm>
            <a:off x="2216696" y="908051"/>
            <a:ext cx="4608512" cy="5616575"/>
          </a:xfrm>
          <a:prstGeom prst="rect">
            <a:avLst/>
          </a:prstGeom>
          <a:noFill/>
          <a:ln w="2857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9511" name="Text Box 7"/>
          <p:cNvSpPr txBox="1">
            <a:spLocks noChangeArrowheads="1"/>
          </p:cNvSpPr>
          <p:nvPr/>
        </p:nvSpPr>
        <p:spPr bwMode="auto">
          <a:xfrm>
            <a:off x="451723" y="2636912"/>
            <a:ext cx="1620957" cy="2074414"/>
          </a:xfrm>
          <a:prstGeom prst="rect">
            <a:avLst/>
          </a:prstGeom>
          <a:noFill/>
          <a:ln w="9525">
            <a:solidFill>
              <a:srgbClr val="33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5000"/>
              </a:lnSpc>
            </a:pPr>
            <a:r>
              <a:rPr kumimoji="0" lang="zh-CN" altLang="en-US" sz="2800" b="1">
                <a:solidFill>
                  <a:srgbClr val="0000CC"/>
                </a:solidFill>
                <a:latin typeface="+mn-lt"/>
                <a:ea typeface="黑体" panose="02010609060101010101" pitchFamily="2" charset="-122"/>
              </a:rPr>
              <a:t>所有地址</a:t>
            </a:r>
          </a:p>
          <a:p>
            <a:pPr algn="ctr">
              <a:lnSpc>
                <a:spcPct val="115000"/>
              </a:lnSpc>
            </a:pPr>
            <a:r>
              <a:rPr kumimoji="0" lang="zh-CN" altLang="en-US" sz="2800" b="1">
                <a:solidFill>
                  <a:srgbClr val="0000CC"/>
                </a:solidFill>
                <a:latin typeface="+mn-lt"/>
                <a:ea typeface="黑体" panose="02010609060101010101" pitchFamily="2" charset="-122"/>
              </a:rPr>
              <a:t>的 </a:t>
            </a:r>
            <a:r>
              <a:rPr kumimoji="0" lang="en-US" altLang="zh-CN" sz="2800" b="1">
                <a:solidFill>
                  <a:srgbClr val="0000CC"/>
                </a:solidFill>
                <a:latin typeface="+mn-lt"/>
                <a:ea typeface="黑体" panose="02010609060101010101" pitchFamily="2" charset="-122"/>
              </a:rPr>
              <a:t>20 </a:t>
            </a:r>
            <a:r>
              <a:rPr kumimoji="0" lang="zh-CN" altLang="en-US" sz="2800" b="1">
                <a:solidFill>
                  <a:srgbClr val="0000CC"/>
                </a:solidFill>
                <a:latin typeface="+mn-lt"/>
                <a:ea typeface="黑体" panose="02010609060101010101" pitchFamily="2" charset="-122"/>
              </a:rPr>
              <a:t>位</a:t>
            </a:r>
          </a:p>
          <a:p>
            <a:pPr algn="ctr">
              <a:lnSpc>
                <a:spcPct val="115000"/>
              </a:lnSpc>
            </a:pPr>
            <a:r>
              <a:rPr kumimoji="0" lang="zh-CN" altLang="en-US" sz="2800" b="1">
                <a:solidFill>
                  <a:srgbClr val="0000CC"/>
                </a:solidFill>
                <a:latin typeface="+mn-lt"/>
                <a:ea typeface="黑体" panose="02010609060101010101" pitchFamily="2" charset="-122"/>
              </a:rPr>
              <a:t>前缀都是</a:t>
            </a:r>
          </a:p>
          <a:p>
            <a:pPr algn="ctr">
              <a:lnSpc>
                <a:spcPct val="115000"/>
              </a:lnSpc>
            </a:pPr>
            <a:r>
              <a:rPr kumimoji="0" lang="zh-CN" altLang="en-US" sz="2800" b="1">
                <a:solidFill>
                  <a:srgbClr val="0000CC"/>
                </a:solidFill>
                <a:latin typeface="+mn-lt"/>
                <a:ea typeface="黑体" panose="02010609060101010101" pitchFamily="2" charset="-122"/>
              </a:rPr>
              <a:t>一样的</a:t>
            </a:r>
          </a:p>
        </p:txBody>
      </p:sp>
      <p:grpSp>
        <p:nvGrpSpPr>
          <p:cNvPr id="1429512" name="Group 8"/>
          <p:cNvGrpSpPr/>
          <p:nvPr/>
        </p:nvGrpSpPr>
        <p:grpSpPr bwMode="auto">
          <a:xfrm>
            <a:off x="272098" y="879475"/>
            <a:ext cx="1958844" cy="461962"/>
            <a:chOff x="251" y="554"/>
            <a:chExt cx="1139" cy="291"/>
          </a:xfrm>
        </p:grpSpPr>
        <p:sp>
          <p:nvSpPr>
            <p:cNvPr id="1429513" name="Text Box 9"/>
            <p:cNvSpPr txBox="1">
              <a:spLocks noChangeArrowheads="1"/>
            </p:cNvSpPr>
            <p:nvPr/>
          </p:nvSpPr>
          <p:spPr bwMode="auto">
            <a:xfrm>
              <a:off x="251" y="554"/>
              <a:ext cx="8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solidFill>
                    <a:srgbClr val="C00000"/>
                  </a:solidFill>
                  <a:latin typeface="+mn-lt"/>
                  <a:ea typeface="黑体" panose="02010609060101010101" pitchFamily="2" charset="-122"/>
                </a:rPr>
                <a:t>最小地址</a:t>
              </a:r>
            </a:p>
          </p:txBody>
        </p:sp>
        <p:sp>
          <p:nvSpPr>
            <p:cNvPr id="1429514" name="AutoShape 10"/>
            <p:cNvSpPr>
              <a:spLocks noChangeArrowheads="1"/>
            </p:cNvSpPr>
            <p:nvPr/>
          </p:nvSpPr>
          <p:spPr bwMode="auto">
            <a:xfrm>
              <a:off x="1078" y="656"/>
              <a:ext cx="312" cy="110"/>
            </a:xfrm>
            <a:prstGeom prst="rightArrow">
              <a:avLst>
                <a:gd name="adj1" fmla="val 50000"/>
                <a:gd name="adj2" fmla="val 8636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29515" name="Group 11"/>
          <p:cNvGrpSpPr/>
          <p:nvPr/>
        </p:nvGrpSpPr>
        <p:grpSpPr bwMode="auto">
          <a:xfrm>
            <a:off x="234262" y="6021387"/>
            <a:ext cx="1965723" cy="461962"/>
            <a:chOff x="229" y="3793"/>
            <a:chExt cx="1143" cy="291"/>
          </a:xfrm>
        </p:grpSpPr>
        <p:sp>
          <p:nvSpPr>
            <p:cNvPr id="1429516" name="Text Box 12"/>
            <p:cNvSpPr txBox="1">
              <a:spLocks noChangeArrowheads="1"/>
            </p:cNvSpPr>
            <p:nvPr/>
          </p:nvSpPr>
          <p:spPr bwMode="auto">
            <a:xfrm>
              <a:off x="229" y="3793"/>
              <a:ext cx="8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b="1" dirty="0">
                  <a:solidFill>
                    <a:srgbClr val="C00000"/>
                  </a:solidFill>
                  <a:latin typeface="+mn-lt"/>
                  <a:ea typeface="黑体" panose="02010609060101010101" pitchFamily="2" charset="-122"/>
                </a:rPr>
                <a:t>最大地址</a:t>
              </a:r>
            </a:p>
          </p:txBody>
        </p:sp>
        <p:sp>
          <p:nvSpPr>
            <p:cNvPr id="1429517" name="AutoShape 13"/>
            <p:cNvSpPr>
              <a:spLocks noChangeArrowheads="1"/>
            </p:cNvSpPr>
            <p:nvPr/>
          </p:nvSpPr>
          <p:spPr bwMode="auto">
            <a:xfrm>
              <a:off x="1056" y="3899"/>
              <a:ext cx="316" cy="110"/>
            </a:xfrm>
            <a:prstGeom prst="rightArrow">
              <a:avLst>
                <a:gd name="adj1" fmla="val 50000"/>
                <a:gd name="adj2" fmla="val 8636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9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9511"/>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1" nodeType="afterEffect">
                                  <p:stCondLst>
                                    <p:cond delay="500"/>
                                  </p:stCondLst>
                                  <p:childTnLst>
                                    <p:anim calcmode="discrete" valueType="str">
                                      <p:cBhvr>
                                        <p:cTn id="11" dur="1000" fill="hold"/>
                                        <p:tgtEl>
                                          <p:spTgt spid="1429510"/>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500"/>
                                  </p:stCondLst>
                                  <p:childTnLst>
                                    <p:anim calcmode="discrete" valueType="str">
                                      <p:cBhvr>
                                        <p:cTn id="13" dur="1000" fill="hold"/>
                                        <p:tgtEl>
                                          <p:spTgt spid="1429511"/>
                                        </p:tgtEl>
                                        <p:attrNameLst>
                                          <p:attrName>style.visibility</p:attrName>
                                        </p:attrNameLst>
                                      </p:cBhvr>
                                      <p:tavLst>
                                        <p:tav tm="0">
                                          <p:val>
                                            <p:strVal val="hidden"/>
                                          </p:val>
                                        </p:tav>
                                        <p:tav tm="50000">
                                          <p:val>
                                            <p:strVal val="visible"/>
                                          </p:val>
                                        </p:tav>
                                      </p:tavLst>
                                    </p:anim>
                                  </p:childTnLst>
                                </p:cTn>
                              </p:par>
                            </p:childTnLst>
                          </p:cTn>
                        </p:par>
                        <p:par>
                          <p:cTn id="14" fill="hold">
                            <p:stCondLst>
                              <p:cond delay="1500"/>
                            </p:stCondLst>
                            <p:childTnLst>
                              <p:par>
                                <p:cTn id="15" presetID="1" presetClass="exit" presetSubtype="0" fill="hold" grpId="2" nodeType="afterEffect">
                                  <p:stCondLst>
                                    <p:cond delay="500"/>
                                  </p:stCondLst>
                                  <p:childTnLst>
                                    <p:set>
                                      <p:cBhvr>
                                        <p:cTn id="16" dur="1" fill="hold">
                                          <p:stCondLst>
                                            <p:cond delay="0"/>
                                          </p:stCondLst>
                                        </p:cTn>
                                        <p:tgtEl>
                                          <p:spTgt spid="14295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95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9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9510" grpId="0" animBg="1"/>
      <p:bldP spid="1429510" grpId="1" animBg="1"/>
      <p:bldP spid="1429510" grpId="2" animBg="1"/>
      <p:bldP spid="1429511" grpId="0" animBg="1"/>
      <p:bldP spid="1429511" grpId="1"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9" name="Rectangle 3"/>
          <p:cNvSpPr>
            <a:spLocks noGrp="1" noChangeArrowheads="1"/>
          </p:cNvSpPr>
          <p:nvPr>
            <p:ph type="title"/>
          </p:nvPr>
        </p:nvSpPr>
        <p:spPr/>
        <p:txBody>
          <a:bodyPr/>
          <a:lstStyle/>
          <a:p>
            <a:pPr algn="ctr"/>
            <a:r>
              <a:rPr lang="zh-CN" altLang="en-US" dirty="0"/>
              <a:t>路由</a:t>
            </a:r>
            <a:r>
              <a:rPr lang="zh-CN" altLang="en-US" dirty="0" smtClean="0"/>
              <a:t>聚合 </a:t>
            </a:r>
            <a:r>
              <a:rPr lang="en-US" altLang="zh-CN" dirty="0" smtClean="0"/>
              <a:t>(</a:t>
            </a:r>
            <a:r>
              <a:rPr lang="en-US" altLang="zh-CN" dirty="0"/>
              <a:t>route aggregation) </a:t>
            </a:r>
          </a:p>
        </p:txBody>
      </p:sp>
      <p:sp>
        <p:nvSpPr>
          <p:cNvPr id="526338" name="Rectangle 2"/>
          <p:cNvSpPr>
            <a:spLocks noGrp="1" noChangeArrowheads="1"/>
          </p:cNvSpPr>
          <p:nvPr>
            <p:ph idx="1"/>
          </p:nvPr>
        </p:nvSpPr>
        <p:spPr/>
        <p:txBody>
          <a:bodyPr/>
          <a:lstStyle/>
          <a:p>
            <a:pPr marL="360680" indent="-360680" algn="just"/>
            <a:r>
              <a:rPr lang="zh-CN" altLang="en-US" sz="2800" dirty="0"/>
              <a:t>一个 </a:t>
            </a:r>
            <a:r>
              <a:rPr lang="en-US" altLang="zh-CN" sz="2800" dirty="0"/>
              <a:t>CIDR </a:t>
            </a:r>
            <a:r>
              <a:rPr lang="zh-CN" altLang="en-US" sz="2800" dirty="0"/>
              <a:t>地址块可以表示很多地址，这种地址的聚合常称为</a:t>
            </a:r>
            <a:r>
              <a:rPr lang="zh-CN" altLang="en-US" sz="2800" dirty="0">
                <a:solidFill>
                  <a:srgbClr val="FF0000"/>
                </a:solidFill>
              </a:rPr>
              <a:t>路由聚合</a:t>
            </a:r>
            <a:r>
              <a:rPr lang="zh-CN" altLang="en-US" sz="2800" dirty="0"/>
              <a:t>，它使得路由表中的一个项目可以表示很多个（例如上千个）原来传统分类地址的路由</a:t>
            </a:r>
            <a:r>
              <a:rPr lang="zh-CN" altLang="en-US" sz="2800" dirty="0" smtClean="0"/>
              <a:t>。</a:t>
            </a:r>
            <a:endParaRPr lang="en-US" altLang="zh-CN" sz="2800" dirty="0" smtClean="0"/>
          </a:p>
          <a:p>
            <a:pPr marL="360680" indent="-360680" algn="just"/>
            <a:r>
              <a:rPr lang="zh-CN" altLang="zh-CN" sz="2800" dirty="0">
                <a:solidFill>
                  <a:srgbClr val="00B050"/>
                </a:solidFill>
              </a:rPr>
              <a:t>路由聚合有利于减少路由器之间的路由选择信息的交换，从而提高了整个互联网的性能。</a:t>
            </a:r>
            <a:endParaRPr lang="zh-CN" altLang="en-US" sz="2800" dirty="0">
              <a:solidFill>
                <a:srgbClr val="00B050"/>
              </a:solidFill>
            </a:endParaRPr>
          </a:p>
          <a:p>
            <a:pPr marL="360680" indent="-360680" algn="just"/>
            <a:r>
              <a:rPr lang="zh-CN" altLang="en-US" sz="2800" dirty="0">
                <a:solidFill>
                  <a:srgbClr val="00B050"/>
                </a:solidFill>
              </a:rPr>
              <a:t>路由聚合也称为构成超</a:t>
            </a:r>
            <a:r>
              <a:rPr lang="zh-CN" altLang="en-US" sz="2800" dirty="0" smtClean="0">
                <a:solidFill>
                  <a:srgbClr val="00B050"/>
                </a:solidFill>
              </a:rPr>
              <a:t>网 </a:t>
            </a:r>
            <a:r>
              <a:rPr lang="en-US" altLang="zh-CN" sz="2800" dirty="0" smtClean="0">
                <a:solidFill>
                  <a:srgbClr val="00B050"/>
                </a:solidFill>
              </a:rPr>
              <a:t>(</a:t>
            </a:r>
            <a:r>
              <a:rPr lang="en-US" altLang="zh-CN" sz="2800" dirty="0" err="1">
                <a:solidFill>
                  <a:srgbClr val="00B050"/>
                </a:solidFill>
              </a:rPr>
              <a:t>supernetting</a:t>
            </a:r>
            <a:r>
              <a:rPr lang="en-US" altLang="zh-CN" sz="2800" dirty="0">
                <a:solidFill>
                  <a:srgbClr val="00B050"/>
                </a:solidFill>
              </a:rPr>
              <a:t>)</a:t>
            </a:r>
            <a:r>
              <a:rPr lang="zh-CN" altLang="en-US" sz="2800" dirty="0">
                <a:solidFill>
                  <a:srgbClr val="00B050"/>
                </a:solidFill>
              </a:rPr>
              <a:t>。</a:t>
            </a:r>
          </a:p>
          <a:p>
            <a:pPr marL="360680" indent="-360680" algn="just"/>
            <a:r>
              <a:rPr lang="en-US" altLang="zh-CN" sz="2800" dirty="0">
                <a:solidFill>
                  <a:srgbClr val="00B050"/>
                </a:solidFill>
              </a:rPr>
              <a:t>CIDR </a:t>
            </a:r>
            <a:r>
              <a:rPr lang="zh-CN" altLang="en-US" sz="2800" dirty="0">
                <a:solidFill>
                  <a:srgbClr val="00B050"/>
                </a:solidFill>
              </a:rPr>
              <a:t>虽然不使用子网了，但仍然使用“掩码”这一名词（但不叫子网掩码）。</a:t>
            </a:r>
          </a:p>
          <a:p>
            <a:pPr marL="360680" indent="-360680" algn="just"/>
            <a:r>
              <a:rPr lang="zh-CN" altLang="en-US" sz="2800" dirty="0"/>
              <a:t>对于</a:t>
            </a:r>
            <a:r>
              <a:rPr lang="zh-CN" altLang="en-US" sz="1400" dirty="0"/>
              <a:t> </a:t>
            </a:r>
            <a:r>
              <a:rPr lang="en-US" altLang="zh-CN" sz="2800" dirty="0">
                <a:solidFill>
                  <a:srgbClr val="FF0000"/>
                </a:solidFill>
              </a:rPr>
              <a:t>/20</a:t>
            </a:r>
            <a:r>
              <a:rPr lang="en-US" altLang="zh-CN" sz="700" dirty="0">
                <a:solidFill>
                  <a:srgbClr val="FF0000"/>
                </a:solidFill>
              </a:rPr>
              <a:t>  </a:t>
            </a:r>
            <a:r>
              <a:rPr lang="zh-CN" altLang="en-US" sz="2800" dirty="0"/>
              <a:t>地址块，它的掩码是</a:t>
            </a:r>
            <a:r>
              <a:rPr lang="zh-CN" altLang="en-US" sz="1400" dirty="0"/>
              <a:t> </a:t>
            </a:r>
            <a:r>
              <a:rPr lang="en-US" altLang="zh-CN" sz="2800" dirty="0"/>
              <a:t>20</a:t>
            </a:r>
            <a:r>
              <a:rPr lang="en-US" altLang="zh-CN" sz="900" dirty="0"/>
              <a:t> </a:t>
            </a:r>
            <a:r>
              <a:rPr lang="zh-CN" altLang="en-US" sz="2800" dirty="0"/>
              <a:t>个连续的 </a:t>
            </a:r>
            <a:r>
              <a:rPr lang="en-US" altLang="zh-CN" sz="2800" dirty="0"/>
              <a:t>1</a:t>
            </a:r>
            <a:r>
              <a:rPr lang="zh-CN" altLang="en-US" sz="2800" dirty="0"/>
              <a:t>。 斜线记法中的数字就是掩码中</a:t>
            </a:r>
            <a:r>
              <a:rPr lang="en-US" altLang="zh-CN" sz="2800" dirty="0"/>
              <a:t>1</a:t>
            </a:r>
            <a:r>
              <a:rPr lang="zh-CN" altLang="en-US" sz="2800" dirty="0"/>
              <a:t>的个数。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8"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pPr algn="ctr"/>
            <a:r>
              <a:rPr lang="en-US" altLang="zh-CN" dirty="0"/>
              <a:t>CIDR </a:t>
            </a:r>
            <a:r>
              <a:rPr lang="zh-CN" altLang="en-US" dirty="0"/>
              <a:t>记法的其他</a:t>
            </a:r>
            <a:r>
              <a:rPr lang="zh-CN" altLang="en-US" dirty="0" smtClean="0"/>
              <a:t>形式（不讲） </a:t>
            </a:r>
            <a:endParaRPr lang="zh-CN" altLang="en-US" dirty="0"/>
          </a:p>
        </p:txBody>
      </p:sp>
      <p:sp>
        <p:nvSpPr>
          <p:cNvPr id="527363" name="Rectangle 3"/>
          <p:cNvSpPr>
            <a:spLocks noGrp="1" noChangeArrowheads="1"/>
          </p:cNvSpPr>
          <p:nvPr>
            <p:ph idx="1"/>
          </p:nvPr>
        </p:nvSpPr>
        <p:spPr/>
        <p:txBody>
          <a:bodyPr/>
          <a:lstStyle/>
          <a:p>
            <a:pPr algn="just"/>
            <a:r>
              <a:rPr lang="en-US" altLang="zh-CN" sz="2800" dirty="0"/>
              <a:t>10.0.0.0/10 </a:t>
            </a:r>
            <a:r>
              <a:rPr lang="zh-CN" altLang="en-US" sz="2800" dirty="0"/>
              <a:t>可</a:t>
            </a:r>
            <a:r>
              <a:rPr lang="zh-CN" altLang="en-US" sz="2800" dirty="0">
                <a:solidFill>
                  <a:srgbClr val="FF0000"/>
                </a:solidFill>
              </a:rPr>
              <a:t>简写</a:t>
            </a:r>
            <a:r>
              <a:rPr lang="zh-CN" altLang="en-US" sz="2800" dirty="0"/>
              <a:t>为 </a:t>
            </a:r>
            <a:r>
              <a:rPr lang="en-US" altLang="zh-CN" sz="2800" dirty="0"/>
              <a:t>10/10</a:t>
            </a:r>
            <a:r>
              <a:rPr lang="zh-CN" altLang="en-US" sz="2800" dirty="0"/>
              <a:t>，也就是把点分十进制中低位连续的 </a:t>
            </a:r>
            <a:r>
              <a:rPr lang="en-US" altLang="zh-CN" sz="2800" dirty="0"/>
              <a:t>0 </a:t>
            </a:r>
            <a:r>
              <a:rPr lang="zh-CN" altLang="en-US" sz="2800" dirty="0"/>
              <a:t>省略。</a:t>
            </a:r>
          </a:p>
          <a:p>
            <a:pPr algn="just"/>
            <a:r>
              <a:rPr lang="en-US" altLang="zh-CN" sz="2800" dirty="0"/>
              <a:t>10.0.0.0/10 </a:t>
            </a:r>
            <a:r>
              <a:rPr lang="zh-CN" altLang="en-US" sz="2800" dirty="0"/>
              <a:t>隐含地指出 </a:t>
            </a:r>
            <a:r>
              <a:rPr lang="en-US" altLang="zh-CN" sz="2800" dirty="0"/>
              <a:t>IP </a:t>
            </a:r>
            <a:r>
              <a:rPr lang="zh-CN" altLang="en-US" sz="2800" dirty="0"/>
              <a:t>地址 </a:t>
            </a:r>
            <a:r>
              <a:rPr lang="en-US" altLang="zh-CN" sz="2800" dirty="0"/>
              <a:t>10.0.0.0 </a:t>
            </a:r>
            <a:r>
              <a:rPr lang="zh-CN" altLang="en-US" sz="2800" dirty="0"/>
              <a:t>的</a:t>
            </a:r>
            <a:r>
              <a:rPr lang="zh-CN" altLang="en-US" sz="2800" dirty="0">
                <a:solidFill>
                  <a:srgbClr val="FF0000"/>
                </a:solidFill>
              </a:rPr>
              <a:t>掩码</a:t>
            </a:r>
            <a:r>
              <a:rPr lang="zh-CN" altLang="en-US" sz="2800" dirty="0"/>
              <a:t>是 </a:t>
            </a:r>
            <a:r>
              <a:rPr lang="en-US" altLang="zh-CN" sz="2800" dirty="0"/>
              <a:t>255.192.0.0</a:t>
            </a:r>
            <a:r>
              <a:rPr lang="zh-CN" altLang="en-US" sz="2800" dirty="0"/>
              <a:t>。此掩码可表示</a:t>
            </a:r>
            <a:r>
              <a:rPr lang="zh-CN" altLang="en-US" sz="2800" dirty="0" smtClean="0"/>
              <a:t>为：</a:t>
            </a:r>
            <a:endParaRPr lang="en-US" altLang="zh-CN" sz="2800" dirty="0" smtClean="0"/>
          </a:p>
          <a:p>
            <a:pPr algn="just"/>
            <a:endParaRPr lang="en-US" altLang="zh-CN" sz="2800" dirty="0"/>
          </a:p>
          <a:p>
            <a:pPr algn="just"/>
            <a:endParaRPr lang="en-US" altLang="zh-CN" sz="2800" dirty="0" smtClean="0"/>
          </a:p>
          <a:p>
            <a:pPr algn="just"/>
            <a:endParaRPr lang="en-US" altLang="zh-CN" sz="2800" dirty="0"/>
          </a:p>
          <a:p>
            <a:r>
              <a:rPr lang="zh-CN" altLang="en-US" sz="2800" dirty="0"/>
              <a:t>网络前缀的后面加一个</a:t>
            </a:r>
            <a:r>
              <a:rPr lang="zh-CN" altLang="en-US" sz="2800" dirty="0">
                <a:solidFill>
                  <a:srgbClr val="FF0000"/>
                </a:solidFill>
              </a:rPr>
              <a:t>星号</a:t>
            </a:r>
            <a:r>
              <a:rPr lang="zh-CN" altLang="en-US" sz="2800" dirty="0"/>
              <a:t> * 的表示</a:t>
            </a:r>
            <a:r>
              <a:rPr lang="zh-CN" altLang="en-US" sz="2800" dirty="0" smtClean="0"/>
              <a:t>方法，如 </a:t>
            </a:r>
            <a:r>
              <a:rPr lang="en-US" altLang="zh-CN" sz="2800" dirty="0"/>
              <a:t>00001010 00*</a:t>
            </a:r>
            <a:r>
              <a:rPr lang="zh-CN" altLang="en-US" sz="2800" dirty="0"/>
              <a:t>，在星号 * 之前是网络前缀，而星号 * 表示 </a:t>
            </a:r>
            <a:r>
              <a:rPr lang="en-US" altLang="zh-CN" sz="2800" dirty="0"/>
              <a:t>IP </a:t>
            </a:r>
            <a:r>
              <a:rPr lang="zh-CN" altLang="en-US" sz="2800" dirty="0"/>
              <a:t>地址中的主机号，可以是任意值</a:t>
            </a:r>
            <a:r>
              <a:rPr lang="zh-CN" altLang="en-US" sz="2800" dirty="0" smtClean="0"/>
              <a:t>。  </a:t>
            </a:r>
            <a:endParaRPr lang="en-US" altLang="zh-CN" dirty="0"/>
          </a:p>
        </p:txBody>
      </p:sp>
      <p:grpSp>
        <p:nvGrpSpPr>
          <p:cNvPr id="527364" name="Group 4"/>
          <p:cNvGrpSpPr/>
          <p:nvPr/>
        </p:nvGrpSpPr>
        <p:grpSpPr bwMode="auto">
          <a:xfrm>
            <a:off x="1407050" y="3789038"/>
            <a:ext cx="7432607" cy="606426"/>
            <a:chOff x="994" y="2659"/>
            <a:chExt cx="4026" cy="382"/>
          </a:xfrm>
        </p:grpSpPr>
        <p:sp>
          <p:nvSpPr>
            <p:cNvPr id="527365" name="AutoShape 5"/>
            <p:cNvSpPr/>
            <p:nvPr/>
          </p:nvSpPr>
          <p:spPr bwMode="auto">
            <a:xfrm rot="16200000">
              <a:off x="1403" y="2250"/>
              <a:ext cx="136" cy="953"/>
            </a:xfrm>
            <a:prstGeom prst="leftBrace">
              <a:avLst>
                <a:gd name="adj1" fmla="val 583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6" name="AutoShape 6"/>
            <p:cNvSpPr/>
            <p:nvPr/>
          </p:nvSpPr>
          <p:spPr bwMode="auto">
            <a:xfrm rot="16200000">
              <a:off x="2437" y="2278"/>
              <a:ext cx="136" cy="897"/>
            </a:xfrm>
            <a:prstGeom prst="leftBrace">
              <a:avLst>
                <a:gd name="adj1" fmla="val 583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7" name="AutoShape 7"/>
            <p:cNvSpPr/>
            <p:nvPr/>
          </p:nvSpPr>
          <p:spPr bwMode="auto">
            <a:xfrm rot="16200000">
              <a:off x="3423" y="2250"/>
              <a:ext cx="136" cy="953"/>
            </a:xfrm>
            <a:prstGeom prst="leftBrace">
              <a:avLst>
                <a:gd name="adj1" fmla="val 583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8" name="AutoShape 8"/>
            <p:cNvSpPr/>
            <p:nvPr/>
          </p:nvSpPr>
          <p:spPr bwMode="auto">
            <a:xfrm rot="16200000">
              <a:off x="4476" y="2250"/>
              <a:ext cx="136" cy="953"/>
            </a:xfrm>
            <a:prstGeom prst="leftBrace">
              <a:avLst>
                <a:gd name="adj1" fmla="val 5839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CC"/>
                </a:solidFill>
                <a:latin typeface="+mn-lt"/>
                <a:ea typeface="黑体" panose="02010609060101010101" pitchFamily="2" charset="-122"/>
              </a:endParaRPr>
            </a:p>
          </p:txBody>
        </p:sp>
        <p:sp>
          <p:nvSpPr>
            <p:cNvPr id="527369" name="Text Box 9"/>
            <p:cNvSpPr txBox="1">
              <a:spLocks noChangeArrowheads="1"/>
            </p:cNvSpPr>
            <p:nvPr/>
          </p:nvSpPr>
          <p:spPr bwMode="auto">
            <a:xfrm>
              <a:off x="1254" y="2750"/>
              <a:ext cx="3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255</a:t>
              </a:r>
            </a:p>
          </p:txBody>
        </p:sp>
        <p:sp>
          <p:nvSpPr>
            <p:cNvPr id="527370" name="Text Box 10"/>
            <p:cNvSpPr txBox="1">
              <a:spLocks noChangeArrowheads="1"/>
            </p:cNvSpPr>
            <p:nvPr/>
          </p:nvSpPr>
          <p:spPr bwMode="auto">
            <a:xfrm>
              <a:off x="2291" y="2750"/>
              <a:ext cx="3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192</a:t>
              </a:r>
            </a:p>
          </p:txBody>
        </p:sp>
        <p:sp>
          <p:nvSpPr>
            <p:cNvPr id="527371" name="Text Box 11"/>
            <p:cNvSpPr txBox="1">
              <a:spLocks noChangeArrowheads="1"/>
            </p:cNvSpPr>
            <p:nvPr/>
          </p:nvSpPr>
          <p:spPr bwMode="auto">
            <a:xfrm>
              <a:off x="3383" y="2750"/>
              <a:ext cx="19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0</a:t>
              </a:r>
            </a:p>
          </p:txBody>
        </p:sp>
        <p:sp>
          <p:nvSpPr>
            <p:cNvPr id="527372" name="Text Box 12"/>
            <p:cNvSpPr txBox="1">
              <a:spLocks noChangeArrowheads="1"/>
            </p:cNvSpPr>
            <p:nvPr/>
          </p:nvSpPr>
          <p:spPr bwMode="auto">
            <a:xfrm>
              <a:off x="4436" y="2750"/>
              <a:ext cx="19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CC"/>
                  </a:solidFill>
                  <a:latin typeface="+mn-lt"/>
                  <a:ea typeface="黑体" panose="02010609060101010101" pitchFamily="2" charset="-122"/>
                </a:rPr>
                <a:t>0</a:t>
              </a:r>
            </a:p>
          </p:txBody>
        </p:sp>
      </p:grpSp>
      <p:grpSp>
        <p:nvGrpSpPr>
          <p:cNvPr id="527373" name="Group 13"/>
          <p:cNvGrpSpPr/>
          <p:nvPr/>
        </p:nvGrpSpPr>
        <p:grpSpPr bwMode="auto">
          <a:xfrm>
            <a:off x="1406126" y="2637435"/>
            <a:ext cx="3473990" cy="2159001"/>
            <a:chOff x="1126" y="1435"/>
            <a:chExt cx="1889" cy="1360"/>
          </a:xfrm>
        </p:grpSpPr>
        <p:grpSp>
          <p:nvGrpSpPr>
            <p:cNvPr id="527374" name="Group 14"/>
            <p:cNvGrpSpPr/>
            <p:nvPr/>
          </p:nvGrpSpPr>
          <p:grpSpPr bwMode="auto">
            <a:xfrm>
              <a:off x="1126" y="1435"/>
              <a:ext cx="1224" cy="725"/>
              <a:chOff x="1126" y="1435"/>
              <a:chExt cx="1224" cy="725"/>
            </a:xfrm>
          </p:grpSpPr>
          <p:sp>
            <p:nvSpPr>
              <p:cNvPr id="527375" name="Rectangle 15"/>
              <p:cNvSpPr>
                <a:spLocks noChangeArrowheads="1"/>
              </p:cNvSpPr>
              <p:nvPr/>
            </p:nvSpPr>
            <p:spPr bwMode="auto">
              <a:xfrm>
                <a:off x="1126" y="1843"/>
                <a:ext cx="1224" cy="317"/>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76" name="Line 16"/>
              <p:cNvSpPr>
                <a:spLocks noChangeShapeType="1"/>
              </p:cNvSpPr>
              <p:nvPr/>
            </p:nvSpPr>
            <p:spPr bwMode="auto">
              <a:xfrm>
                <a:off x="1606" y="1435"/>
                <a:ext cx="272"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7377" name="Text Box 17"/>
            <p:cNvSpPr txBox="1">
              <a:spLocks noChangeArrowheads="1"/>
            </p:cNvSpPr>
            <p:nvPr/>
          </p:nvSpPr>
          <p:spPr bwMode="auto">
            <a:xfrm>
              <a:off x="1150" y="2504"/>
              <a:ext cx="1865" cy="291"/>
            </a:xfrm>
            <a:prstGeom prst="rect">
              <a:avLst/>
            </a:prstGeom>
            <a:solidFill>
              <a:srgbClr val="FFFF66"/>
            </a:solidFill>
            <a:ln w="19050">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anose="02010609060101010101" pitchFamily="2" charset="-122"/>
                </a:rPr>
                <a:t>掩码中有 </a:t>
              </a:r>
              <a:r>
                <a:rPr lang="en-US" altLang="zh-CN" sz="2400" b="1" dirty="0">
                  <a:solidFill>
                    <a:srgbClr val="000099"/>
                  </a:solidFill>
                  <a:latin typeface="+mn-lt"/>
                  <a:ea typeface="黑体" panose="02010609060101010101" pitchFamily="2" charset="-122"/>
                </a:rPr>
                <a:t>10 </a:t>
              </a:r>
              <a:r>
                <a:rPr lang="zh-CN" altLang="en-US" sz="2400" b="1" dirty="0">
                  <a:solidFill>
                    <a:srgbClr val="000099"/>
                  </a:solidFill>
                  <a:latin typeface="+mn-lt"/>
                  <a:ea typeface="黑体" panose="02010609060101010101" pitchFamily="2" charset="-122"/>
                </a:rPr>
                <a:t>个连续的 </a:t>
              </a:r>
              <a:r>
                <a:rPr lang="en-US" altLang="zh-CN" sz="2400" b="1" dirty="0">
                  <a:solidFill>
                    <a:srgbClr val="000099"/>
                  </a:solidFill>
                  <a:latin typeface="+mn-lt"/>
                  <a:ea typeface="黑体" panose="02010609060101010101" pitchFamily="2" charset="-122"/>
                </a:rPr>
                <a:t>1</a:t>
              </a:r>
            </a:p>
          </p:txBody>
        </p:sp>
      </p:grpSp>
      <p:sp>
        <p:nvSpPr>
          <p:cNvPr id="20" name="Text Box 7"/>
          <p:cNvSpPr txBox="1">
            <a:spLocks noChangeArrowheads="1"/>
          </p:cNvSpPr>
          <p:nvPr/>
        </p:nvSpPr>
        <p:spPr bwMode="auto">
          <a:xfrm>
            <a:off x="1356372" y="3284984"/>
            <a:ext cx="762907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3200" b="1" dirty="0">
                <a:latin typeface="+mn-lt"/>
                <a:ea typeface="黑体" panose="02010609060101010101" pitchFamily="2" charset="-122"/>
              </a:rPr>
              <a:t>11111111 11000000 00000000 00000000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363">
                                            <p:txEl>
                                              <p:pRg st="5" end="5"/>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2736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repeatCount="3000" fill="hold" nodeType="clickEffect">
                                  <p:stCondLst>
                                    <p:cond delay="0"/>
                                  </p:stCondLst>
                                  <p:childTnLst>
                                    <p:set>
                                      <p:cBhvr>
                                        <p:cTn id="17" dur="1" fill="hold">
                                          <p:stCondLst>
                                            <p:cond delay="0"/>
                                          </p:stCondLst>
                                        </p:cTn>
                                        <p:tgtEl>
                                          <p:spTgt spid="527373"/>
                                        </p:tgtEl>
                                        <p:attrNameLst>
                                          <p:attrName>style.visibility</p:attrName>
                                        </p:attrNameLst>
                                      </p:cBhvr>
                                      <p:to>
                                        <p:strVal val="visible"/>
                                      </p:to>
                                    </p:set>
                                  </p:childTnLst>
                                </p:cTn>
                              </p:par>
                            </p:childTnLst>
                          </p:cTn>
                        </p:par>
                        <p:par>
                          <p:cTn id="18" fill="hold">
                            <p:stCondLst>
                              <p:cond delay="0"/>
                            </p:stCondLst>
                            <p:childTnLst>
                              <p:par>
                                <p:cTn id="19" presetID="35" presetClass="emph" presetSubtype="0" repeatCount="3000" fill="hold" nodeType="afterEffect">
                                  <p:stCondLst>
                                    <p:cond delay="500"/>
                                  </p:stCondLst>
                                  <p:childTnLst>
                                    <p:anim calcmode="discrete" valueType="str">
                                      <p:cBhvr>
                                        <p:cTn id="20" dur="1000" fill="hold"/>
                                        <p:tgtEl>
                                          <p:spTgt spid="52737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60512" y="836712"/>
          <a:ext cx="9145015" cy="5400603"/>
        </p:xfrm>
        <a:graphic>
          <a:graphicData uri="http://schemas.openxmlformats.org/drawingml/2006/table">
            <a:tbl>
              <a:tblPr>
                <a:tableStyleId>{5C22544A-7EE6-4342-B048-85BDC9FD1C3A}</a:tableStyleId>
              </a:tblPr>
              <a:tblGrid>
                <a:gridCol w="1872208">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3024335">
                  <a:extLst>
                    <a:ext uri="{9D8B030D-6E8A-4147-A177-3AD203B41FA5}">
                      <a16:colId xmlns:a16="http://schemas.microsoft.com/office/drawing/2014/main" val="20003"/>
                    </a:ext>
                  </a:extLst>
                </a:gridCol>
              </a:tblGrid>
              <a:tr h="536283">
                <a:tc>
                  <a:txBody>
                    <a:bodyPr/>
                    <a:lstStyle/>
                    <a:p>
                      <a:pPr algn="ctr">
                        <a:lnSpc>
                          <a:spcPct val="100000"/>
                        </a:lnSpc>
                        <a:spcAft>
                          <a:spcPts val="0"/>
                        </a:spcAft>
                      </a:pPr>
                      <a:r>
                        <a:rPr lang="en-US" sz="2000" b="1" dirty="0" smtClean="0">
                          <a:solidFill>
                            <a:schemeClr val="tx1"/>
                          </a:solidFill>
                          <a:effectLst/>
                          <a:latin typeface="+mn-lt"/>
                          <a:ea typeface="黑体" panose="02010609060101010101" pitchFamily="2" charset="-122"/>
                        </a:rPr>
                        <a:t>CIDR </a:t>
                      </a:r>
                      <a:r>
                        <a:rPr lang="zh-CN" sz="2000" b="1" dirty="0" smtClean="0">
                          <a:solidFill>
                            <a:schemeClr val="tx1"/>
                          </a:solidFill>
                          <a:effectLst/>
                          <a:latin typeface="+mn-lt"/>
                          <a:ea typeface="黑体" panose="02010609060101010101" pitchFamily="2" charset="-122"/>
                        </a:rPr>
                        <a:t>前缀长度</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点分十进制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包含的地址数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00000"/>
                        </a:lnSpc>
                        <a:spcAft>
                          <a:spcPts val="0"/>
                        </a:spcAft>
                      </a:pPr>
                      <a:r>
                        <a:rPr lang="zh-CN" sz="2000" b="1" dirty="0" smtClean="0">
                          <a:solidFill>
                            <a:schemeClr val="tx1"/>
                          </a:solidFill>
                          <a:effectLst/>
                          <a:latin typeface="+mn-lt"/>
                          <a:ea typeface="黑体" panose="02010609060101010101" pitchFamily="2" charset="-122"/>
                        </a:rPr>
                        <a:t>相当于包含分类的网络数</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4288">
                <a:tc>
                  <a:txBody>
                    <a:bodyPr/>
                    <a:lstStyle/>
                    <a:p>
                      <a:pPr algn="ctr">
                        <a:lnSpc>
                          <a:spcPct val="100000"/>
                        </a:lnSpc>
                        <a:spcAft>
                          <a:spcPts val="0"/>
                        </a:spcAft>
                        <a:tabLst>
                          <a:tab pos="2637155" algn="ctr"/>
                          <a:tab pos="5274310" algn="r"/>
                          <a:tab pos="266700" algn="l"/>
                        </a:tabLst>
                      </a:pPr>
                      <a:r>
                        <a:rPr lang="en-US" sz="2000" b="1" dirty="0">
                          <a:solidFill>
                            <a:schemeClr val="tx1"/>
                          </a:solidFill>
                          <a:effectLst/>
                          <a:latin typeface="+mn-lt"/>
                          <a:ea typeface="黑体" panose="02010609060101010101" pitchFamily="2" charset="-122"/>
                        </a:rPr>
                        <a:t>/13</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255.248.0.0</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512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8</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B</a:t>
                      </a:r>
                      <a:r>
                        <a:rPr lang="zh-CN" sz="2000" b="1">
                          <a:solidFill>
                            <a:schemeClr val="tx1"/>
                          </a:solidFill>
                          <a:effectLst/>
                          <a:latin typeface="+mn-lt"/>
                          <a:ea typeface="黑体" panose="02010609060101010101" pitchFamily="2" charset="-122"/>
                        </a:rPr>
                        <a:t>类或</a:t>
                      </a:r>
                      <a:r>
                        <a:rPr lang="en-US" sz="2000" b="1">
                          <a:solidFill>
                            <a:schemeClr val="tx1"/>
                          </a:solidFill>
                          <a:effectLst/>
                          <a:latin typeface="+mn-lt"/>
                          <a:ea typeface="黑体" panose="02010609060101010101" pitchFamily="2" charset="-122"/>
                        </a:rPr>
                        <a:t>2048</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/14</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255.252.0.0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256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B</a:t>
                      </a:r>
                      <a:r>
                        <a:rPr lang="zh-CN" sz="2000" b="1">
                          <a:solidFill>
                            <a:schemeClr val="tx1"/>
                          </a:solidFill>
                          <a:effectLst/>
                          <a:latin typeface="+mn-lt"/>
                          <a:ea typeface="黑体" panose="02010609060101010101" pitchFamily="2" charset="-122"/>
                        </a:rPr>
                        <a:t>类或</a:t>
                      </a:r>
                      <a:r>
                        <a:rPr lang="en-US" sz="2000" b="1">
                          <a:solidFill>
                            <a:schemeClr val="tx1"/>
                          </a:solidFill>
                          <a:effectLst/>
                          <a:latin typeface="+mn-lt"/>
                          <a:ea typeface="黑体" panose="02010609060101010101" pitchFamily="2" charset="-122"/>
                        </a:rPr>
                        <a:t>1024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/15</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255.254.0.0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128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B</a:t>
                      </a:r>
                      <a:r>
                        <a:rPr lang="zh-CN" sz="2000" b="1">
                          <a:solidFill>
                            <a:schemeClr val="tx1"/>
                          </a:solidFill>
                          <a:effectLst/>
                          <a:latin typeface="+mn-lt"/>
                          <a:ea typeface="黑体" panose="02010609060101010101" pitchFamily="2" charset="-122"/>
                        </a:rPr>
                        <a:t>类或</a:t>
                      </a:r>
                      <a:r>
                        <a:rPr lang="en-US" sz="2000" b="1">
                          <a:solidFill>
                            <a:schemeClr val="tx1"/>
                          </a:solidFill>
                          <a:effectLst/>
                          <a:latin typeface="+mn-lt"/>
                          <a:ea typeface="黑体" panose="02010609060101010101" pitchFamily="2" charset="-122"/>
                        </a:rPr>
                        <a:t>512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/16</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64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B</a:t>
                      </a:r>
                      <a:r>
                        <a:rPr lang="zh-CN" sz="2000" b="1">
                          <a:solidFill>
                            <a:schemeClr val="tx1"/>
                          </a:solidFill>
                          <a:effectLst/>
                          <a:latin typeface="+mn-lt"/>
                          <a:ea typeface="黑体" panose="02010609060101010101" pitchFamily="2" charset="-122"/>
                        </a:rPr>
                        <a:t>类或</a:t>
                      </a:r>
                      <a:r>
                        <a:rPr lang="en-US" sz="2000" b="1">
                          <a:solidFill>
                            <a:schemeClr val="tx1"/>
                          </a:solidFill>
                          <a:effectLst/>
                          <a:latin typeface="+mn-lt"/>
                          <a:ea typeface="黑体" panose="02010609060101010101" pitchFamily="2" charset="-122"/>
                        </a:rPr>
                        <a:t>256</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/17</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255.255.128.0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32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128</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/18</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255.255.192.0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16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64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/19</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255.255.224.0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8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/20</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255.255.240.0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16</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/21</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255.255.248.0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8</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/22</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255.255.252.0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 K</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255.255.254.0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512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/24</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256</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255.255.255.128</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128</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1/2</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/26</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255.255.255.192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64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1/4</a:t>
                      </a:r>
                      <a:r>
                        <a:rPr lang="zh-CN" sz="2000" b="1">
                          <a:solidFill>
                            <a:schemeClr val="tx1"/>
                          </a:solidFill>
                          <a:effectLst/>
                          <a:latin typeface="+mn-lt"/>
                          <a:ea typeface="黑体" panose="02010609060101010101" pitchFamily="2" charset="-122"/>
                        </a:rPr>
                        <a:t>个</a:t>
                      </a:r>
                      <a:r>
                        <a:rPr lang="en-US" sz="2000" b="1">
                          <a:solidFill>
                            <a:schemeClr val="tx1"/>
                          </a:solidFill>
                          <a:effectLst/>
                          <a:latin typeface="+mn-lt"/>
                          <a:ea typeface="黑体" panose="02010609060101010101" pitchFamily="2" charset="-122"/>
                        </a:rPr>
                        <a:t>C</a:t>
                      </a:r>
                      <a:r>
                        <a:rPr lang="zh-CN" sz="2000" b="1">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24288">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/27</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255.255.255.224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1/8</a:t>
                      </a:r>
                      <a:r>
                        <a:rPr lang="zh-CN" sz="2000" b="1" dirty="0">
                          <a:solidFill>
                            <a:schemeClr val="tx1"/>
                          </a:solidFill>
                          <a:effectLst/>
                          <a:latin typeface="+mn-lt"/>
                          <a:ea typeface="黑体" panose="02010609060101010101" pitchFamily="2" charset="-122"/>
                        </a:rPr>
                        <a:t>个</a:t>
                      </a:r>
                      <a:r>
                        <a:rPr lang="en-US" sz="2000" b="1" dirty="0">
                          <a:solidFill>
                            <a:schemeClr val="tx1"/>
                          </a:solidFill>
                          <a:effectLst/>
                          <a:latin typeface="+mn-lt"/>
                          <a:ea typeface="黑体" panose="02010609060101010101" pitchFamily="2" charset="-122"/>
                        </a:rPr>
                        <a:t>C</a:t>
                      </a:r>
                      <a:r>
                        <a:rPr lang="zh-CN" sz="2000" b="1" dirty="0">
                          <a:solidFill>
                            <a:schemeClr val="tx1"/>
                          </a:solidFill>
                          <a:effectLst/>
                          <a:latin typeface="+mn-lt"/>
                          <a:ea typeface="黑体" panose="02010609060101010101" pitchFamily="2" charset="-122"/>
                        </a:rPr>
                        <a:t>类</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
        <p:nvSpPr>
          <p:cNvPr id="5" name="矩形 4"/>
          <p:cNvSpPr/>
          <p:nvPr/>
        </p:nvSpPr>
        <p:spPr>
          <a:xfrm>
            <a:off x="3008784" y="260648"/>
            <a:ext cx="3744416" cy="523220"/>
          </a:xfrm>
          <a:prstGeom prst="rect">
            <a:avLst/>
          </a:prstGeom>
        </p:spPr>
        <p:txBody>
          <a:bodyPr wrap="square">
            <a:spAutoFit/>
          </a:bodyPr>
          <a:lstStyle/>
          <a:p>
            <a:pPr algn="ctr"/>
            <a:r>
              <a:rPr lang="zh-CN" altLang="zh-CN" sz="2800" b="1" dirty="0" smtClean="0">
                <a:latin typeface="+mn-lt"/>
                <a:ea typeface="黑体" panose="02010609060101010101" pitchFamily="2" charset="-122"/>
              </a:rPr>
              <a:t>常用的</a:t>
            </a:r>
            <a:r>
              <a:rPr lang="en-US" altLang="zh-CN" sz="2800" b="1" dirty="0" smtClean="0">
                <a:latin typeface="+mn-lt"/>
                <a:ea typeface="黑体" panose="02010609060101010101" pitchFamily="2" charset="-122"/>
              </a:rPr>
              <a:t> CIDR </a:t>
            </a:r>
            <a:r>
              <a:rPr lang="zh-CN" altLang="zh-CN" sz="2800" b="1" dirty="0" smtClean="0">
                <a:latin typeface="+mn-lt"/>
                <a:ea typeface="黑体" panose="02010609060101010101" pitchFamily="2" charset="-122"/>
              </a:rPr>
              <a:t>地址</a:t>
            </a:r>
            <a:r>
              <a:rPr lang="zh-CN" altLang="zh-CN" sz="2800" b="1" dirty="0">
                <a:latin typeface="+mn-lt"/>
                <a:ea typeface="黑体" panose="02010609060101010101" pitchFamily="2" charset="-122"/>
              </a:rPr>
              <a:t>块</a:t>
            </a:r>
            <a:endParaRPr lang="zh-CN" altLang="en-US" sz="28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lgn="ctr"/>
            <a:r>
              <a:rPr lang="zh-CN" altLang="en-US" dirty="0"/>
              <a:t>构成超网 </a:t>
            </a:r>
          </a:p>
        </p:txBody>
      </p:sp>
      <p:sp>
        <p:nvSpPr>
          <p:cNvPr id="529411" name="Rectangle 3"/>
          <p:cNvSpPr>
            <a:spLocks noGrp="1" noChangeArrowheads="1"/>
          </p:cNvSpPr>
          <p:nvPr>
            <p:ph idx="1"/>
          </p:nvPr>
        </p:nvSpPr>
        <p:spPr/>
        <p:txBody>
          <a:bodyPr/>
          <a:lstStyle/>
          <a:p>
            <a:r>
              <a:rPr lang="zh-CN" altLang="en-US" sz="2800" dirty="0"/>
              <a:t>前缀长度不超过 </a:t>
            </a:r>
            <a:r>
              <a:rPr lang="en-US" altLang="zh-CN" sz="2800" dirty="0"/>
              <a:t>23 </a:t>
            </a:r>
            <a:r>
              <a:rPr lang="zh-CN" altLang="en-US" sz="2800" dirty="0"/>
              <a:t>位的 </a:t>
            </a:r>
            <a:r>
              <a:rPr lang="en-US" altLang="zh-CN" sz="2800" dirty="0"/>
              <a:t>CIDR </a:t>
            </a:r>
            <a:r>
              <a:rPr lang="zh-CN" altLang="en-US" sz="2800" dirty="0"/>
              <a:t>地址块都包含了多个 </a:t>
            </a:r>
            <a:r>
              <a:rPr lang="en-US" altLang="zh-CN" sz="2800" dirty="0"/>
              <a:t>C </a:t>
            </a:r>
            <a:r>
              <a:rPr lang="en-US" altLang="zh-CN" sz="2800" dirty="0" smtClean="0"/>
              <a:t> </a:t>
            </a:r>
            <a:r>
              <a:rPr lang="zh-CN" altLang="en-US" sz="2800" dirty="0" smtClean="0"/>
              <a:t>类</a:t>
            </a:r>
            <a:r>
              <a:rPr lang="zh-CN" altLang="en-US" sz="2800" dirty="0"/>
              <a:t>地址。</a:t>
            </a:r>
          </a:p>
          <a:p>
            <a:r>
              <a:rPr lang="zh-CN" altLang="en-US" sz="2800" dirty="0"/>
              <a:t>这些 </a:t>
            </a:r>
            <a:r>
              <a:rPr lang="en-US" altLang="zh-CN" sz="2800" dirty="0"/>
              <a:t>C </a:t>
            </a:r>
            <a:r>
              <a:rPr lang="zh-CN" altLang="en-US" sz="2800" dirty="0"/>
              <a:t>类地址合起来就构成了超网。</a:t>
            </a:r>
          </a:p>
          <a:p>
            <a:r>
              <a:rPr lang="en-US" altLang="zh-CN" sz="2800" dirty="0">
                <a:solidFill>
                  <a:srgbClr val="FF0000"/>
                </a:solidFill>
              </a:rPr>
              <a:t>CIDR </a:t>
            </a:r>
            <a:r>
              <a:rPr lang="zh-CN" altLang="en-US" sz="2800" dirty="0">
                <a:solidFill>
                  <a:srgbClr val="FF0000"/>
                </a:solidFill>
              </a:rPr>
              <a:t>地址块中的地址数一定是 </a:t>
            </a:r>
            <a:r>
              <a:rPr lang="en-US" altLang="zh-CN" sz="2800" dirty="0">
                <a:solidFill>
                  <a:srgbClr val="FF0000"/>
                </a:solidFill>
              </a:rPr>
              <a:t>2 </a:t>
            </a:r>
            <a:r>
              <a:rPr lang="zh-CN" altLang="en-US" sz="2800" dirty="0">
                <a:solidFill>
                  <a:srgbClr val="FF0000"/>
                </a:solidFill>
              </a:rPr>
              <a:t>的整数次幂。</a:t>
            </a:r>
          </a:p>
          <a:p>
            <a:r>
              <a:rPr lang="zh-CN" altLang="en-US" sz="2800" dirty="0">
                <a:solidFill>
                  <a:srgbClr val="00B050"/>
                </a:solidFill>
              </a:rPr>
              <a:t>网络前缀越短，其地址块所包含的地址数就越多。而在三级结构的</a:t>
            </a:r>
            <a:r>
              <a:rPr lang="en-US" altLang="zh-CN" sz="2800" dirty="0">
                <a:solidFill>
                  <a:srgbClr val="00B050"/>
                </a:solidFill>
              </a:rPr>
              <a:t>IP</a:t>
            </a:r>
            <a:r>
              <a:rPr lang="zh-CN" altLang="en-US" sz="2800" dirty="0">
                <a:solidFill>
                  <a:srgbClr val="00B050"/>
                </a:solidFill>
              </a:rPr>
              <a:t>地址中，划分子网是使网络前缀变</a:t>
            </a:r>
            <a:r>
              <a:rPr lang="zh-CN" altLang="en-US" sz="2800" dirty="0" smtClean="0">
                <a:solidFill>
                  <a:srgbClr val="00B050"/>
                </a:solidFill>
              </a:rPr>
              <a:t>长。</a:t>
            </a:r>
            <a:endParaRPr lang="en-US" altLang="zh-CN" sz="2800" dirty="0" smtClean="0">
              <a:solidFill>
                <a:srgbClr val="00B050"/>
              </a:solidFill>
            </a:endParaRPr>
          </a:p>
          <a:p>
            <a:r>
              <a:rPr lang="en-US" altLang="zh-CN" sz="2800" dirty="0" smtClean="0">
                <a:solidFill>
                  <a:srgbClr val="00B050"/>
                </a:solidFill>
              </a:rPr>
              <a:t>CIDR </a:t>
            </a:r>
            <a:r>
              <a:rPr lang="zh-CN" altLang="zh-CN" sz="2800" dirty="0" smtClean="0">
                <a:solidFill>
                  <a:srgbClr val="00B050"/>
                </a:solidFill>
              </a:rPr>
              <a:t>的</a:t>
            </a:r>
            <a:r>
              <a:rPr lang="zh-CN" altLang="zh-CN" sz="2800" dirty="0">
                <a:solidFill>
                  <a:srgbClr val="00B050"/>
                </a:solidFill>
              </a:rPr>
              <a:t>一个</a:t>
            </a:r>
            <a:r>
              <a:rPr lang="zh-CN" altLang="zh-CN" sz="2800" dirty="0" smtClean="0">
                <a:solidFill>
                  <a:srgbClr val="00B050"/>
                </a:solidFill>
              </a:rPr>
              <a:t>好处是</a:t>
            </a:r>
            <a:r>
              <a:rPr lang="zh-CN" altLang="en-US" sz="2800" dirty="0" smtClean="0">
                <a:solidFill>
                  <a:srgbClr val="00B050"/>
                </a:solidFill>
              </a:rPr>
              <a:t>：</a:t>
            </a:r>
            <a:r>
              <a:rPr lang="zh-CN" altLang="zh-CN" sz="2800" dirty="0" smtClean="0">
                <a:solidFill>
                  <a:srgbClr val="00B050"/>
                </a:solidFill>
              </a:rPr>
              <a:t>可以</a:t>
            </a:r>
            <a:r>
              <a:rPr lang="zh-CN" altLang="zh-CN" sz="2800" dirty="0">
                <a:solidFill>
                  <a:srgbClr val="00B050"/>
                </a:solidFill>
              </a:rPr>
              <a:t>更加有效地</a:t>
            </a:r>
            <a:r>
              <a:rPr lang="zh-CN" altLang="zh-CN" sz="2800" dirty="0" smtClean="0">
                <a:solidFill>
                  <a:srgbClr val="00B050"/>
                </a:solidFill>
              </a:rPr>
              <a:t>分配</a:t>
            </a:r>
            <a:r>
              <a:rPr lang="en-US" altLang="zh-CN" sz="2800" dirty="0" smtClean="0">
                <a:solidFill>
                  <a:srgbClr val="00B050"/>
                </a:solidFill>
              </a:rPr>
              <a:t> IPv4 </a:t>
            </a:r>
            <a:r>
              <a:rPr lang="zh-CN" altLang="zh-CN" sz="2800" dirty="0" smtClean="0">
                <a:solidFill>
                  <a:srgbClr val="00B050"/>
                </a:solidFill>
              </a:rPr>
              <a:t>的</a:t>
            </a:r>
            <a:r>
              <a:rPr lang="zh-CN" altLang="zh-CN" sz="2800" dirty="0">
                <a:solidFill>
                  <a:srgbClr val="00B050"/>
                </a:solidFill>
              </a:rPr>
              <a:t>地址空间，可根据客户的需要分配适当大小</a:t>
            </a:r>
            <a:r>
              <a:rPr lang="zh-CN" altLang="zh-CN" sz="2800" dirty="0" smtClean="0">
                <a:solidFill>
                  <a:srgbClr val="00B050"/>
                </a:solidFill>
              </a:rPr>
              <a:t>的</a:t>
            </a:r>
            <a:r>
              <a:rPr lang="en-US" altLang="zh-CN" sz="2800" dirty="0" smtClean="0">
                <a:solidFill>
                  <a:srgbClr val="00B050"/>
                </a:solidFill>
              </a:rPr>
              <a:t> CIDR </a:t>
            </a:r>
            <a:r>
              <a:rPr lang="zh-CN" altLang="zh-CN" sz="2800" dirty="0" smtClean="0">
                <a:solidFill>
                  <a:srgbClr val="00B050"/>
                </a:solidFill>
              </a:rPr>
              <a:t>地址</a:t>
            </a:r>
            <a:r>
              <a:rPr lang="zh-CN" altLang="zh-CN" sz="2800" dirty="0">
                <a:solidFill>
                  <a:srgbClr val="00B050"/>
                </a:solidFill>
              </a:rPr>
              <a:t>块。</a:t>
            </a:r>
            <a:r>
              <a:rPr lang="zh-CN" altLang="en-US" sz="2800" dirty="0" smtClean="0">
                <a:solidFill>
                  <a:srgbClr val="00B050"/>
                </a:solidFill>
              </a:rPr>
              <a:t>  </a:t>
            </a:r>
            <a:endParaRPr lang="zh-CN" altLang="en-US" sz="28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9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9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94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9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8576" y="-27384"/>
            <a:ext cx="869448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CIDR </a:t>
            </a:r>
            <a:r>
              <a:rPr kumimoji="1" lang="zh-CN" altLang="en-US"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地址块划分举例 </a:t>
            </a:r>
            <a:endParaRPr kumimoji="1" lang="zh-CN" altLang="en-US" sz="3600"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5" name="Rectangle 3"/>
          <p:cNvSpPr>
            <a:spLocks noChangeArrowheads="1"/>
          </p:cNvSpPr>
          <p:nvPr/>
        </p:nvSpPr>
        <p:spPr bwMode="auto">
          <a:xfrm>
            <a:off x="1480442" y="4103291"/>
            <a:ext cx="7525808" cy="2390775"/>
          </a:xfrm>
          <a:prstGeom prst="rect">
            <a:avLst/>
          </a:prstGeom>
          <a:solidFill>
            <a:srgbClr val="CCECFF"/>
          </a:solidFill>
          <a:ln w="28575">
            <a:solidFill>
              <a:srgbClr val="333399"/>
            </a:solidFill>
            <a:miter lim="800000"/>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grpSp>
        <p:nvGrpSpPr>
          <p:cNvPr id="66" name="组合 65"/>
          <p:cNvGrpSpPr/>
          <p:nvPr/>
        </p:nvGrpSpPr>
        <p:grpSpPr>
          <a:xfrm>
            <a:off x="291422" y="1033063"/>
            <a:ext cx="1637242" cy="738188"/>
            <a:chOff x="228433" y="1033063"/>
            <a:chExt cx="1637242" cy="738188"/>
          </a:xfrm>
        </p:grpSpPr>
        <p:grpSp>
          <p:nvGrpSpPr>
            <p:cNvPr id="7" name="Group 5"/>
            <p:cNvGrpSpPr/>
            <p:nvPr/>
          </p:nvGrpSpPr>
          <p:grpSpPr bwMode="auto">
            <a:xfrm>
              <a:off x="237984" y="1047510"/>
              <a:ext cx="1627691" cy="723741"/>
              <a:chOff x="3134" y="1375"/>
              <a:chExt cx="2386" cy="1553"/>
            </a:xfrm>
            <a:solidFill>
              <a:schemeClr val="bg1">
                <a:lumMod val="65000"/>
              </a:schemeClr>
            </a:solidFill>
          </p:grpSpPr>
          <p:sp>
            <p:nvSpPr>
              <p:cNvPr id="17" name="Oval 6"/>
              <p:cNvSpPr>
                <a:spLocks noChangeArrowheads="1"/>
              </p:cNvSpPr>
              <p:nvPr/>
            </p:nvSpPr>
            <p:spPr bwMode="auto">
              <a:xfrm>
                <a:off x="3959" y="1375"/>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8" name="Oval 7"/>
              <p:cNvSpPr>
                <a:spLocks noChangeArrowheads="1"/>
              </p:cNvSpPr>
              <p:nvPr/>
            </p:nvSpPr>
            <p:spPr bwMode="auto">
              <a:xfrm>
                <a:off x="3380" y="1548"/>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9" name="Oval 8"/>
              <p:cNvSpPr>
                <a:spLocks noChangeArrowheads="1"/>
              </p:cNvSpPr>
              <p:nvPr/>
            </p:nvSpPr>
            <p:spPr bwMode="auto">
              <a:xfrm>
                <a:off x="3134" y="1940"/>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0" name="Oval 9"/>
              <p:cNvSpPr>
                <a:spLocks noChangeArrowheads="1"/>
              </p:cNvSpPr>
              <p:nvPr/>
            </p:nvSpPr>
            <p:spPr bwMode="auto">
              <a:xfrm>
                <a:off x="3293" y="2175"/>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1" name="Oval 10"/>
              <p:cNvSpPr>
                <a:spLocks noChangeArrowheads="1"/>
              </p:cNvSpPr>
              <p:nvPr/>
            </p:nvSpPr>
            <p:spPr bwMode="auto">
              <a:xfrm>
                <a:off x="3872" y="2269"/>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2" name="Oval 11"/>
              <p:cNvSpPr>
                <a:spLocks noChangeArrowheads="1"/>
              </p:cNvSpPr>
              <p:nvPr/>
            </p:nvSpPr>
            <p:spPr bwMode="auto">
              <a:xfrm>
                <a:off x="4653" y="1564"/>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3" name="Oval 12"/>
              <p:cNvSpPr>
                <a:spLocks noChangeArrowheads="1"/>
              </p:cNvSpPr>
              <p:nvPr/>
            </p:nvSpPr>
            <p:spPr bwMode="auto">
              <a:xfrm>
                <a:off x="4768" y="1893"/>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4" name="Oval 13"/>
              <p:cNvSpPr>
                <a:spLocks noChangeArrowheads="1"/>
              </p:cNvSpPr>
              <p:nvPr/>
            </p:nvSpPr>
            <p:spPr bwMode="auto">
              <a:xfrm>
                <a:off x="4696" y="2003"/>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5" name="Oval 14"/>
              <p:cNvSpPr>
                <a:spLocks noChangeArrowheads="1"/>
              </p:cNvSpPr>
              <p:nvPr/>
            </p:nvSpPr>
            <p:spPr bwMode="auto">
              <a:xfrm>
                <a:off x="3568" y="1752"/>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grpSp>
        <p:sp>
          <p:nvSpPr>
            <p:cNvPr id="8" name="Oval 15"/>
            <p:cNvSpPr>
              <a:spLocks noChangeArrowheads="1"/>
            </p:cNvSpPr>
            <p:nvPr/>
          </p:nvSpPr>
          <p:spPr bwMode="auto">
            <a:xfrm>
              <a:off x="790553" y="1033063"/>
              <a:ext cx="700603"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9" name="Oval 16"/>
            <p:cNvSpPr>
              <a:spLocks noChangeArrowheads="1"/>
            </p:cNvSpPr>
            <p:nvPr/>
          </p:nvSpPr>
          <p:spPr bwMode="auto">
            <a:xfrm>
              <a:off x="396250" y="1113686"/>
              <a:ext cx="532786"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0" name="Oval 17"/>
            <p:cNvSpPr>
              <a:spLocks noChangeArrowheads="1"/>
            </p:cNvSpPr>
            <p:nvPr/>
          </p:nvSpPr>
          <p:spPr bwMode="auto">
            <a:xfrm>
              <a:off x="228433" y="1296369"/>
              <a:ext cx="354736" cy="23348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1" name="Oval 18"/>
            <p:cNvSpPr>
              <a:spLocks noChangeArrowheads="1"/>
            </p:cNvSpPr>
            <p:nvPr/>
          </p:nvSpPr>
          <p:spPr bwMode="auto">
            <a:xfrm>
              <a:off x="336900" y="1405885"/>
              <a:ext cx="542336" cy="25584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2" name="Oval 19"/>
            <p:cNvSpPr>
              <a:spLocks noChangeArrowheads="1"/>
            </p:cNvSpPr>
            <p:nvPr/>
          </p:nvSpPr>
          <p:spPr bwMode="auto">
            <a:xfrm>
              <a:off x="731203" y="1449692"/>
              <a:ext cx="818621" cy="307112"/>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3" name="Oval 20"/>
            <p:cNvSpPr>
              <a:spLocks noChangeArrowheads="1"/>
            </p:cNvSpPr>
            <p:nvPr/>
          </p:nvSpPr>
          <p:spPr bwMode="auto">
            <a:xfrm>
              <a:off x="1263989" y="1120676"/>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4" name="Oval 21"/>
            <p:cNvSpPr>
              <a:spLocks noChangeArrowheads="1"/>
            </p:cNvSpPr>
            <p:nvPr/>
          </p:nvSpPr>
          <p:spPr bwMode="auto">
            <a:xfrm>
              <a:off x="1343122" y="1274465"/>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5" name="Oval 22"/>
            <p:cNvSpPr>
              <a:spLocks noChangeArrowheads="1"/>
            </p:cNvSpPr>
            <p:nvPr/>
          </p:nvSpPr>
          <p:spPr bwMode="auto">
            <a:xfrm>
              <a:off x="1293322" y="1325262"/>
              <a:ext cx="513002"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6" name="Oval 23"/>
            <p:cNvSpPr>
              <a:spLocks noChangeArrowheads="1"/>
            </p:cNvSpPr>
            <p:nvPr/>
          </p:nvSpPr>
          <p:spPr bwMode="auto">
            <a:xfrm>
              <a:off x="524501" y="1208289"/>
              <a:ext cx="1055339"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6" name="Text Box 24"/>
            <p:cNvSpPr txBox="1">
              <a:spLocks noChangeArrowheads="1"/>
            </p:cNvSpPr>
            <p:nvPr/>
          </p:nvSpPr>
          <p:spPr bwMode="auto">
            <a:xfrm>
              <a:off x="548204" y="1196956"/>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dirty="0">
                  <a:solidFill>
                    <a:srgbClr val="0000CC"/>
                  </a:solidFill>
                  <a:latin typeface="+mn-lt"/>
                  <a:ea typeface="黑体" panose="02010609060101010101" pitchFamily="2" charset="-122"/>
                </a:rPr>
                <a:t>互联</a:t>
              </a:r>
              <a:r>
                <a:rPr kumimoji="1" lang="zh-CN" altLang="en-US" sz="2400" b="1" dirty="0" smtClean="0">
                  <a:solidFill>
                    <a:srgbClr val="0000CC"/>
                  </a:solidFill>
                  <a:latin typeface="+mn-lt"/>
                  <a:ea typeface="黑体" panose="02010609060101010101" pitchFamily="2" charset="-122"/>
                </a:rPr>
                <a:t>网</a:t>
              </a:r>
              <a:endParaRPr kumimoji="1" lang="zh-CN" altLang="en-US" sz="2400" b="1" dirty="0">
                <a:solidFill>
                  <a:srgbClr val="0000CC"/>
                </a:solidFill>
                <a:latin typeface="+mn-lt"/>
                <a:ea typeface="黑体" panose="02010609060101010101" pitchFamily="2" charset="-122"/>
              </a:endParaRPr>
            </a:p>
          </p:txBody>
        </p:sp>
      </p:grpSp>
      <p:sp>
        <p:nvSpPr>
          <p:cNvPr id="27" name="Oval 25"/>
          <p:cNvSpPr>
            <a:spLocks noChangeArrowheads="1"/>
          </p:cNvSpPr>
          <p:nvPr/>
        </p:nvSpPr>
        <p:spPr bwMode="auto">
          <a:xfrm>
            <a:off x="3931147" y="885426"/>
            <a:ext cx="2844535" cy="958850"/>
          </a:xfrm>
          <a:prstGeom prst="ellipse">
            <a:avLst/>
          </a:prstGeom>
          <a:solidFill>
            <a:srgbClr val="3399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8" name="Oval 26"/>
          <p:cNvSpPr>
            <a:spLocks noChangeArrowheads="1"/>
          </p:cNvSpPr>
          <p:nvPr/>
        </p:nvSpPr>
        <p:spPr bwMode="auto">
          <a:xfrm>
            <a:off x="4534793" y="1033066"/>
            <a:ext cx="1810941" cy="665163"/>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9" name="Text Box 27"/>
          <p:cNvSpPr txBox="1">
            <a:spLocks noChangeArrowheads="1"/>
          </p:cNvSpPr>
          <p:nvPr/>
        </p:nvSpPr>
        <p:spPr bwMode="auto">
          <a:xfrm>
            <a:off x="4627660" y="1180701"/>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206.0.68.0/22</a:t>
            </a:r>
          </a:p>
        </p:txBody>
      </p:sp>
      <p:sp>
        <p:nvSpPr>
          <p:cNvPr id="30" name="Text Box 28"/>
          <p:cNvSpPr txBox="1">
            <a:spLocks noChangeArrowheads="1"/>
          </p:cNvSpPr>
          <p:nvPr/>
        </p:nvSpPr>
        <p:spPr bwMode="auto">
          <a:xfrm>
            <a:off x="2211354" y="958451"/>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206.0.64.0/18</a:t>
            </a:r>
          </a:p>
        </p:txBody>
      </p:sp>
      <p:sp>
        <p:nvSpPr>
          <p:cNvPr id="31" name="AutoShape 29"/>
          <p:cNvSpPr>
            <a:spLocks noChangeArrowheads="1"/>
          </p:cNvSpPr>
          <p:nvPr/>
        </p:nvSpPr>
        <p:spPr bwMode="auto">
          <a:xfrm>
            <a:off x="1951665" y="1272776"/>
            <a:ext cx="1895210" cy="220662"/>
          </a:xfrm>
          <a:prstGeom prst="leftArrow">
            <a:avLst>
              <a:gd name="adj1" fmla="val 50000"/>
              <a:gd name="adj2" fmla="val 198202"/>
            </a:avLst>
          </a:prstGeom>
          <a:solidFill>
            <a:srgbClr val="FF0000"/>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32" name="Text Box 30"/>
          <p:cNvSpPr txBox="1">
            <a:spLocks noChangeArrowheads="1"/>
          </p:cNvSpPr>
          <p:nvPr/>
        </p:nvSpPr>
        <p:spPr bwMode="auto">
          <a:xfrm>
            <a:off x="3760887" y="66794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400" b="1">
                <a:solidFill>
                  <a:srgbClr val="0000CC"/>
                </a:solidFill>
                <a:latin typeface="+mn-lt"/>
                <a:ea typeface="黑体" panose="02010609060101010101" pitchFamily="2" charset="-122"/>
              </a:rPr>
              <a:t>ISP</a:t>
            </a:r>
          </a:p>
        </p:txBody>
      </p:sp>
      <p:sp>
        <p:nvSpPr>
          <p:cNvPr id="33" name="Text Box 31"/>
          <p:cNvSpPr txBox="1">
            <a:spLocks noChangeArrowheads="1"/>
          </p:cNvSpPr>
          <p:nvPr/>
        </p:nvSpPr>
        <p:spPr bwMode="auto">
          <a:xfrm>
            <a:off x="6947662" y="739378"/>
            <a:ext cx="11144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a:solidFill>
                  <a:srgbClr val="0000CC"/>
                </a:solidFill>
                <a:latin typeface="+mn-lt"/>
                <a:ea typeface="黑体" panose="02010609060101010101" pitchFamily="2" charset="-122"/>
              </a:rPr>
              <a:t>大学 </a:t>
            </a:r>
            <a:r>
              <a:rPr kumimoji="1" lang="en-US" altLang="zh-CN" sz="2400" b="1">
                <a:solidFill>
                  <a:srgbClr val="0000CC"/>
                </a:solidFill>
                <a:latin typeface="+mn-lt"/>
                <a:ea typeface="黑体" panose="02010609060101010101" pitchFamily="2" charset="-122"/>
              </a:rPr>
              <a:t>X</a:t>
            </a:r>
          </a:p>
        </p:txBody>
      </p:sp>
      <p:sp>
        <p:nvSpPr>
          <p:cNvPr id="34" name="Line 32"/>
          <p:cNvSpPr>
            <a:spLocks noChangeShapeType="1"/>
          </p:cNvSpPr>
          <p:nvPr/>
        </p:nvSpPr>
        <p:spPr bwMode="auto">
          <a:xfrm flipV="1">
            <a:off x="6258024" y="1033066"/>
            <a:ext cx="689637" cy="2206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35" name="Text Box 33"/>
          <p:cNvSpPr txBox="1">
            <a:spLocks noChangeArrowheads="1"/>
          </p:cNvSpPr>
          <p:nvPr/>
        </p:nvSpPr>
        <p:spPr bwMode="auto">
          <a:xfrm>
            <a:off x="2360712" y="3549252"/>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dirty="0">
                <a:solidFill>
                  <a:srgbClr val="0000CC"/>
                </a:solidFill>
                <a:latin typeface="+mn-lt"/>
                <a:ea typeface="黑体" panose="02010609060101010101" pitchFamily="2" charset="-122"/>
              </a:rPr>
              <a:t>一系</a:t>
            </a:r>
          </a:p>
        </p:txBody>
      </p:sp>
      <p:sp>
        <p:nvSpPr>
          <p:cNvPr id="36" name="Text Box 34"/>
          <p:cNvSpPr txBox="1">
            <a:spLocks noChangeArrowheads="1"/>
          </p:cNvSpPr>
          <p:nvPr/>
        </p:nvSpPr>
        <p:spPr bwMode="auto">
          <a:xfrm>
            <a:off x="5086847" y="354131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二系</a:t>
            </a:r>
          </a:p>
        </p:txBody>
      </p:sp>
      <p:sp>
        <p:nvSpPr>
          <p:cNvPr id="37" name="Text Box 35"/>
          <p:cNvSpPr txBox="1">
            <a:spLocks noChangeArrowheads="1"/>
          </p:cNvSpPr>
          <p:nvPr/>
        </p:nvSpPr>
        <p:spPr bwMode="auto">
          <a:xfrm>
            <a:off x="6258024" y="335716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三系</a:t>
            </a:r>
          </a:p>
        </p:txBody>
      </p:sp>
      <p:sp>
        <p:nvSpPr>
          <p:cNvPr id="38" name="Text Box 36"/>
          <p:cNvSpPr txBox="1">
            <a:spLocks noChangeArrowheads="1"/>
          </p:cNvSpPr>
          <p:nvPr/>
        </p:nvSpPr>
        <p:spPr bwMode="auto">
          <a:xfrm>
            <a:off x="8598661" y="335716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四系</a:t>
            </a:r>
          </a:p>
        </p:txBody>
      </p:sp>
      <p:sp>
        <p:nvSpPr>
          <p:cNvPr id="39" name="AutoShape 37"/>
          <p:cNvSpPr>
            <a:spLocks noChangeArrowheads="1"/>
          </p:cNvSpPr>
          <p:nvPr/>
        </p:nvSpPr>
        <p:spPr bwMode="auto">
          <a:xfrm rot="1625099">
            <a:off x="5972537" y="1941113"/>
            <a:ext cx="2712112" cy="173038"/>
          </a:xfrm>
          <a:prstGeom prst="leftArrow">
            <a:avLst>
              <a:gd name="adj1" fmla="val 27083"/>
              <a:gd name="adj2" fmla="val 410994"/>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0" name="Oval 38"/>
          <p:cNvSpPr>
            <a:spLocks noChangeArrowheads="1"/>
          </p:cNvSpPr>
          <p:nvPr/>
        </p:nvSpPr>
        <p:spPr bwMode="auto">
          <a:xfrm>
            <a:off x="7809276"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1" name="Text Box 39"/>
          <p:cNvSpPr txBox="1">
            <a:spLocks noChangeArrowheads="1"/>
          </p:cNvSpPr>
          <p:nvPr/>
        </p:nvSpPr>
        <p:spPr bwMode="auto">
          <a:xfrm>
            <a:off x="7895266" y="266184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206.0.71.128/26</a:t>
            </a:r>
          </a:p>
          <a:p>
            <a:pPr eaLnBrk="1" hangingPunct="1"/>
            <a:r>
              <a:rPr kumimoji="1" lang="en-US" altLang="zh-CN" b="1">
                <a:solidFill>
                  <a:srgbClr val="0000CC"/>
                </a:solidFill>
                <a:latin typeface="+mn-lt"/>
                <a:ea typeface="黑体" panose="02010609060101010101" pitchFamily="2" charset="-122"/>
              </a:rPr>
              <a:t>206.0.71.192/26</a:t>
            </a:r>
          </a:p>
        </p:txBody>
      </p:sp>
      <p:sp>
        <p:nvSpPr>
          <p:cNvPr id="42" name="AutoShape 40"/>
          <p:cNvSpPr>
            <a:spLocks noChangeArrowheads="1"/>
          </p:cNvSpPr>
          <p:nvPr/>
        </p:nvSpPr>
        <p:spPr bwMode="auto">
          <a:xfrm rot="8870696">
            <a:off x="2003258" y="2036363"/>
            <a:ext cx="2897850" cy="184150"/>
          </a:xfrm>
          <a:prstGeom prst="leftArrow">
            <a:avLst>
              <a:gd name="adj1" fmla="val 27083"/>
              <a:gd name="adj2" fmla="val 412642"/>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3" name="Oval 41"/>
          <p:cNvSpPr>
            <a:spLocks noChangeArrowheads="1"/>
          </p:cNvSpPr>
          <p:nvPr/>
        </p:nvSpPr>
        <p:spPr bwMode="auto">
          <a:xfrm>
            <a:off x="56456"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4" name="Text Box 42"/>
          <p:cNvSpPr txBox="1">
            <a:spLocks noChangeArrowheads="1"/>
          </p:cNvSpPr>
          <p:nvPr/>
        </p:nvSpPr>
        <p:spPr bwMode="auto">
          <a:xfrm>
            <a:off x="486404" y="261104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206.0.68.0/25</a:t>
            </a:r>
          </a:p>
          <a:p>
            <a:pPr eaLnBrk="1" hangingPunct="1"/>
            <a:r>
              <a:rPr kumimoji="1" lang="en-US" altLang="zh-CN" b="1">
                <a:solidFill>
                  <a:srgbClr val="0000CC"/>
                </a:solidFill>
                <a:latin typeface="+mn-lt"/>
                <a:ea typeface="黑体" panose="02010609060101010101" pitchFamily="2" charset="-122"/>
              </a:rPr>
              <a:t>206.0.68.128/25</a:t>
            </a:r>
          </a:p>
          <a:p>
            <a:pPr eaLnBrk="1" hangingPunct="1"/>
            <a:r>
              <a:rPr kumimoji="1" lang="en-US" altLang="zh-CN" b="1">
                <a:solidFill>
                  <a:srgbClr val="0000CC"/>
                </a:solidFill>
                <a:latin typeface="+mn-lt"/>
                <a:ea typeface="黑体" panose="02010609060101010101" pitchFamily="2" charset="-122"/>
              </a:rPr>
              <a:t>206.0.69.0/25</a:t>
            </a:r>
          </a:p>
          <a:p>
            <a:pPr eaLnBrk="1" hangingPunct="1"/>
            <a:r>
              <a:rPr kumimoji="1" lang="en-US" altLang="zh-CN" b="1">
                <a:solidFill>
                  <a:srgbClr val="0000CC"/>
                </a:solidFill>
                <a:latin typeface="+mn-lt"/>
                <a:ea typeface="黑体" panose="02010609060101010101" pitchFamily="2" charset="-122"/>
              </a:rPr>
              <a:t>206.0.69.128/25</a:t>
            </a:r>
          </a:p>
        </p:txBody>
      </p:sp>
      <p:sp>
        <p:nvSpPr>
          <p:cNvPr id="45" name="AutoShape 43"/>
          <p:cNvSpPr>
            <a:spLocks noChangeArrowheads="1"/>
          </p:cNvSpPr>
          <p:nvPr/>
        </p:nvSpPr>
        <p:spPr bwMode="auto">
          <a:xfrm rot="7490917">
            <a:off x="3593075" y="2249949"/>
            <a:ext cx="2143125" cy="204656"/>
          </a:xfrm>
          <a:prstGeom prst="leftArrow">
            <a:avLst>
              <a:gd name="adj1" fmla="val 27083"/>
              <a:gd name="adj2" fmla="val 322268"/>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6" name="Oval 44"/>
          <p:cNvSpPr>
            <a:spLocks noChangeArrowheads="1"/>
          </p:cNvSpPr>
          <p:nvPr/>
        </p:nvSpPr>
        <p:spPr bwMode="auto">
          <a:xfrm>
            <a:off x="2813282"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7" name="Text Box 45"/>
          <p:cNvSpPr txBox="1">
            <a:spLocks noChangeArrowheads="1"/>
          </p:cNvSpPr>
          <p:nvPr/>
        </p:nvSpPr>
        <p:spPr bwMode="auto">
          <a:xfrm>
            <a:off x="3243230" y="261104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206.0.70.0/26</a:t>
            </a:r>
          </a:p>
          <a:p>
            <a:pPr eaLnBrk="1" hangingPunct="1"/>
            <a:r>
              <a:rPr kumimoji="1" lang="en-US" altLang="zh-CN" b="1">
                <a:solidFill>
                  <a:srgbClr val="0000CC"/>
                </a:solidFill>
                <a:latin typeface="+mn-lt"/>
                <a:ea typeface="黑体" panose="02010609060101010101" pitchFamily="2" charset="-122"/>
              </a:rPr>
              <a:t>206.0.70.64/26</a:t>
            </a:r>
          </a:p>
          <a:p>
            <a:pPr eaLnBrk="1" hangingPunct="1"/>
            <a:r>
              <a:rPr kumimoji="1" lang="en-US" altLang="zh-CN" b="1">
                <a:solidFill>
                  <a:srgbClr val="0000CC"/>
                </a:solidFill>
                <a:latin typeface="+mn-lt"/>
                <a:ea typeface="黑体" panose="02010609060101010101" pitchFamily="2" charset="-122"/>
              </a:rPr>
              <a:t>206.0.70.128/26</a:t>
            </a:r>
          </a:p>
          <a:p>
            <a:pPr eaLnBrk="1" hangingPunct="1"/>
            <a:r>
              <a:rPr kumimoji="1" lang="en-US" altLang="zh-CN" b="1">
                <a:solidFill>
                  <a:srgbClr val="0000CC"/>
                </a:solidFill>
                <a:latin typeface="+mn-lt"/>
                <a:ea typeface="黑体" panose="02010609060101010101" pitchFamily="2" charset="-122"/>
              </a:rPr>
              <a:t>206.0.70.192/26</a:t>
            </a:r>
          </a:p>
        </p:txBody>
      </p:sp>
      <p:sp>
        <p:nvSpPr>
          <p:cNvPr id="48" name="Rectangle 46"/>
          <p:cNvSpPr>
            <a:spLocks noChangeArrowheads="1"/>
          </p:cNvSpPr>
          <p:nvPr/>
        </p:nvSpPr>
        <p:spPr bwMode="auto">
          <a:xfrm>
            <a:off x="3846877" y="2222101"/>
            <a:ext cx="1463543" cy="1952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9" name="Text Box 47"/>
          <p:cNvSpPr txBox="1">
            <a:spLocks noChangeArrowheads="1"/>
          </p:cNvSpPr>
          <p:nvPr/>
        </p:nvSpPr>
        <p:spPr bwMode="auto">
          <a:xfrm>
            <a:off x="3760885" y="2109389"/>
            <a:ext cx="159530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206.0.70.0/24</a:t>
            </a:r>
          </a:p>
        </p:txBody>
      </p:sp>
      <p:sp>
        <p:nvSpPr>
          <p:cNvPr id="50" name="AutoShape 48"/>
          <p:cNvSpPr>
            <a:spLocks noChangeArrowheads="1"/>
          </p:cNvSpPr>
          <p:nvPr/>
        </p:nvSpPr>
        <p:spPr bwMode="auto">
          <a:xfrm rot="14362323" flipH="1">
            <a:off x="5224363" y="2298369"/>
            <a:ext cx="2144713" cy="204655"/>
          </a:xfrm>
          <a:prstGeom prst="leftArrow">
            <a:avLst>
              <a:gd name="adj1" fmla="val 27083"/>
              <a:gd name="adj2" fmla="val 322509"/>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51" name="Rectangle 49"/>
          <p:cNvSpPr>
            <a:spLocks noChangeArrowheads="1"/>
          </p:cNvSpPr>
          <p:nvPr/>
        </p:nvSpPr>
        <p:spPr bwMode="auto">
          <a:xfrm>
            <a:off x="5656095" y="2241151"/>
            <a:ext cx="1453225" cy="1841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2" name="Text Box 50"/>
          <p:cNvSpPr txBox="1">
            <a:spLocks noChangeArrowheads="1"/>
          </p:cNvSpPr>
          <p:nvPr/>
        </p:nvSpPr>
        <p:spPr bwMode="auto">
          <a:xfrm>
            <a:off x="5568387" y="2123676"/>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206.0.71.0/25</a:t>
            </a:r>
          </a:p>
        </p:txBody>
      </p:sp>
      <p:sp>
        <p:nvSpPr>
          <p:cNvPr id="53" name="Oval 51"/>
          <p:cNvSpPr>
            <a:spLocks noChangeArrowheads="1"/>
          </p:cNvSpPr>
          <p:nvPr/>
        </p:nvSpPr>
        <p:spPr bwMode="auto">
          <a:xfrm>
            <a:off x="5484118"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4" name="Text Box 52"/>
          <p:cNvSpPr txBox="1">
            <a:spLocks noChangeArrowheads="1"/>
          </p:cNvSpPr>
          <p:nvPr/>
        </p:nvSpPr>
        <p:spPr bwMode="auto">
          <a:xfrm>
            <a:off x="5656096" y="2661840"/>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206.0.71.0/26</a:t>
            </a:r>
          </a:p>
          <a:p>
            <a:pPr eaLnBrk="1" hangingPunct="1"/>
            <a:r>
              <a:rPr kumimoji="1" lang="en-US" altLang="zh-CN" b="1">
                <a:solidFill>
                  <a:srgbClr val="0000CC"/>
                </a:solidFill>
                <a:latin typeface="+mn-lt"/>
                <a:ea typeface="黑体" panose="02010609060101010101" pitchFamily="2" charset="-122"/>
              </a:rPr>
              <a:t>206.0.71.64/26</a:t>
            </a:r>
          </a:p>
        </p:txBody>
      </p:sp>
      <p:sp>
        <p:nvSpPr>
          <p:cNvPr id="55" name="Rectangle 53"/>
          <p:cNvSpPr>
            <a:spLocks noChangeArrowheads="1"/>
          </p:cNvSpPr>
          <p:nvPr/>
        </p:nvSpPr>
        <p:spPr bwMode="auto">
          <a:xfrm>
            <a:off x="7809276" y="2214163"/>
            <a:ext cx="1712913" cy="2111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6" name="Text Box 54"/>
          <p:cNvSpPr txBox="1">
            <a:spLocks noChangeArrowheads="1"/>
          </p:cNvSpPr>
          <p:nvPr/>
        </p:nvSpPr>
        <p:spPr bwMode="auto">
          <a:xfrm>
            <a:off x="7721568" y="2077639"/>
            <a:ext cx="1851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206.0.71.128/25</a:t>
            </a:r>
          </a:p>
        </p:txBody>
      </p:sp>
      <p:sp>
        <p:nvSpPr>
          <p:cNvPr id="57" name="Rectangle 55"/>
          <p:cNvSpPr>
            <a:spLocks noChangeArrowheads="1"/>
          </p:cNvSpPr>
          <p:nvPr/>
        </p:nvSpPr>
        <p:spPr bwMode="auto">
          <a:xfrm>
            <a:off x="2037655" y="2214163"/>
            <a:ext cx="1453225" cy="2111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8" name="Text Box 56"/>
          <p:cNvSpPr txBox="1">
            <a:spLocks noChangeArrowheads="1"/>
          </p:cNvSpPr>
          <p:nvPr/>
        </p:nvSpPr>
        <p:spPr bwMode="auto">
          <a:xfrm>
            <a:off x="1949945" y="2109389"/>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206.0.68.0/23</a:t>
            </a:r>
          </a:p>
        </p:txBody>
      </p:sp>
      <p:sp>
        <p:nvSpPr>
          <p:cNvPr id="59" name="Text Box 57"/>
          <p:cNvSpPr txBox="1">
            <a:spLocks noChangeArrowheads="1"/>
          </p:cNvSpPr>
          <p:nvPr/>
        </p:nvSpPr>
        <p:spPr bwMode="auto">
          <a:xfrm>
            <a:off x="1430570" y="4042963"/>
            <a:ext cx="7788936" cy="248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45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单位        </a:t>
            </a:r>
            <a:r>
              <a:rPr kumimoji="1" lang="zh-CN" altLang="en-US" b="1" dirty="0" smtClean="0">
                <a:solidFill>
                  <a:srgbClr val="0000CC"/>
                </a:solidFill>
                <a:latin typeface="+mn-lt"/>
                <a:ea typeface="黑体" panose="02010609060101010101" pitchFamily="2" charset="-122"/>
              </a:rPr>
              <a:t> 地址</a:t>
            </a:r>
            <a:r>
              <a:rPr kumimoji="1" lang="zh-CN" altLang="en-US" b="1" dirty="0">
                <a:solidFill>
                  <a:srgbClr val="0000CC"/>
                </a:solidFill>
                <a:latin typeface="+mn-lt"/>
                <a:ea typeface="黑体" panose="02010609060101010101" pitchFamily="2" charset="-122"/>
              </a:rPr>
              <a:t>块                             </a:t>
            </a:r>
            <a:r>
              <a:rPr kumimoji="1" lang="zh-CN" altLang="en-US" b="1" dirty="0" smtClean="0">
                <a:solidFill>
                  <a:srgbClr val="0000CC"/>
                </a:solidFill>
                <a:latin typeface="+mn-lt"/>
                <a:ea typeface="黑体" panose="02010609060101010101" pitchFamily="2" charset="-122"/>
              </a:rPr>
              <a:t> 二进制</a:t>
            </a:r>
            <a:r>
              <a:rPr kumimoji="1" lang="zh-CN" altLang="en-US" b="1" dirty="0">
                <a:solidFill>
                  <a:srgbClr val="0000CC"/>
                </a:solidFill>
                <a:latin typeface="+mn-lt"/>
                <a:ea typeface="黑体" panose="02010609060101010101" pitchFamily="2" charset="-122"/>
              </a:rPr>
              <a:t>表示                         地址数</a:t>
            </a:r>
          </a:p>
          <a:p>
            <a:pPr eaLnBrk="1" hangingPunct="1">
              <a:lnSpc>
                <a:spcPct val="120000"/>
              </a:lnSpc>
            </a:pPr>
            <a:r>
              <a:rPr kumimoji="1" lang="zh-CN" altLang="en-US" b="1" dirty="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ISP    206.0.64.0/18        11001110.00000000.01*                     16384</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大学    </a:t>
            </a:r>
            <a:r>
              <a:rPr kumimoji="1" lang="en-US" altLang="zh-CN" b="1" dirty="0">
                <a:solidFill>
                  <a:srgbClr val="0000CC"/>
                </a:solidFill>
                <a:latin typeface="+mn-lt"/>
                <a:ea typeface="黑体" panose="02010609060101010101" pitchFamily="2" charset="-122"/>
              </a:rPr>
              <a:t>206.0.68.0/22        11001110.00000000.010001*               1024</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一系    </a:t>
            </a:r>
            <a:r>
              <a:rPr kumimoji="1" lang="en-US" altLang="zh-CN" b="1" dirty="0">
                <a:solidFill>
                  <a:srgbClr val="0000CC"/>
                </a:solidFill>
                <a:latin typeface="+mn-lt"/>
                <a:ea typeface="黑体" panose="02010609060101010101" pitchFamily="2" charset="-122"/>
              </a:rPr>
              <a:t>206.0.68.0/23        11001110.00000000.0100010*               512</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二系    </a:t>
            </a:r>
            <a:r>
              <a:rPr kumimoji="1" lang="en-US" altLang="zh-CN" b="1" dirty="0">
                <a:solidFill>
                  <a:srgbClr val="0000CC"/>
                </a:solidFill>
                <a:latin typeface="+mn-lt"/>
                <a:ea typeface="黑体" panose="02010609060101010101" pitchFamily="2" charset="-122"/>
              </a:rPr>
              <a:t>206.0.70.0/24        11001110.00000000.01000110.*            256</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三系    </a:t>
            </a:r>
            <a:r>
              <a:rPr kumimoji="1" lang="en-US" altLang="zh-CN" b="1" dirty="0">
                <a:solidFill>
                  <a:srgbClr val="0000CC"/>
                </a:solidFill>
                <a:latin typeface="+mn-lt"/>
                <a:ea typeface="黑体" panose="02010609060101010101" pitchFamily="2" charset="-122"/>
              </a:rPr>
              <a:t>206.0.71.0/25        11001110.00000000.01000111.0*          128</a:t>
            </a:r>
          </a:p>
          <a:p>
            <a:pPr eaLnBrk="1" hangingPunct="1">
              <a:lnSpc>
                <a:spcPct val="120000"/>
              </a:lnSpc>
              <a:spcAft>
                <a:spcPct val="25000"/>
              </a:spcAft>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四系    </a:t>
            </a:r>
            <a:r>
              <a:rPr kumimoji="1" lang="en-US" altLang="zh-CN" b="1" dirty="0">
                <a:solidFill>
                  <a:srgbClr val="0000CC"/>
                </a:solidFill>
                <a:latin typeface="+mn-lt"/>
                <a:ea typeface="黑体" panose="02010609060101010101" pitchFamily="2" charset="-122"/>
              </a:rPr>
              <a:t>206.0.71.128/25    11001110.00000000.01000111.1*          128</a:t>
            </a:r>
          </a:p>
        </p:txBody>
      </p:sp>
      <p:sp>
        <p:nvSpPr>
          <p:cNvPr id="60" name="Line 58"/>
          <p:cNvSpPr>
            <a:spLocks noChangeShapeType="1"/>
          </p:cNvSpPr>
          <p:nvPr/>
        </p:nvSpPr>
        <p:spPr bwMode="auto">
          <a:xfrm>
            <a:off x="1470124" y="4500163"/>
            <a:ext cx="755848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1" name="Line 59"/>
          <p:cNvSpPr>
            <a:spLocks noChangeShapeType="1"/>
          </p:cNvSpPr>
          <p:nvPr/>
        </p:nvSpPr>
        <p:spPr bwMode="auto">
          <a:xfrm flipH="1">
            <a:off x="2242312" y="4090591"/>
            <a:ext cx="1719"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2" name="Line 60"/>
          <p:cNvSpPr>
            <a:spLocks noChangeShapeType="1"/>
          </p:cNvSpPr>
          <p:nvPr/>
        </p:nvSpPr>
        <p:spPr bwMode="auto">
          <a:xfrm flipH="1">
            <a:off x="4060129" y="4103291"/>
            <a:ext cx="3440"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3" name="Line 61"/>
          <p:cNvSpPr>
            <a:spLocks noChangeShapeType="1"/>
          </p:cNvSpPr>
          <p:nvPr/>
        </p:nvSpPr>
        <p:spPr bwMode="auto">
          <a:xfrm flipH="1">
            <a:off x="7726725" y="4103291"/>
            <a:ext cx="3440"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4" name="Oval 62"/>
          <p:cNvSpPr>
            <a:spLocks noChangeArrowheads="1"/>
          </p:cNvSpPr>
          <p:nvPr/>
        </p:nvSpPr>
        <p:spPr bwMode="auto">
          <a:xfrm>
            <a:off x="4018854" y="1299763"/>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5" name="Oval 63"/>
          <p:cNvSpPr>
            <a:spLocks noChangeArrowheads="1"/>
          </p:cNvSpPr>
          <p:nvPr/>
        </p:nvSpPr>
        <p:spPr bwMode="auto">
          <a:xfrm>
            <a:off x="4163317" y="1042588"/>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8576" y="-27384"/>
            <a:ext cx="869448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CIDR </a:t>
            </a:r>
            <a:r>
              <a:rPr kumimoji="1" lang="zh-CN" altLang="en-US" sz="3600"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地址块划分举例 </a:t>
            </a:r>
            <a:endParaRPr kumimoji="1" lang="zh-CN" altLang="en-US" sz="3600"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5" name="Rectangle 3"/>
          <p:cNvSpPr>
            <a:spLocks noChangeArrowheads="1"/>
          </p:cNvSpPr>
          <p:nvPr/>
        </p:nvSpPr>
        <p:spPr bwMode="auto">
          <a:xfrm>
            <a:off x="1480442" y="4103291"/>
            <a:ext cx="7525808" cy="2390775"/>
          </a:xfrm>
          <a:prstGeom prst="rect">
            <a:avLst/>
          </a:prstGeom>
          <a:solidFill>
            <a:srgbClr val="CCECFF"/>
          </a:solidFill>
          <a:ln w="28575">
            <a:solidFill>
              <a:srgbClr val="333399"/>
            </a:solidFill>
            <a:miter lim="800000"/>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grpSp>
        <p:nvGrpSpPr>
          <p:cNvPr id="66" name="组合 65"/>
          <p:cNvGrpSpPr/>
          <p:nvPr/>
        </p:nvGrpSpPr>
        <p:grpSpPr>
          <a:xfrm>
            <a:off x="291422" y="1033063"/>
            <a:ext cx="1637242" cy="738188"/>
            <a:chOff x="228433" y="1033063"/>
            <a:chExt cx="1637242" cy="738188"/>
          </a:xfrm>
        </p:grpSpPr>
        <p:grpSp>
          <p:nvGrpSpPr>
            <p:cNvPr id="7" name="Group 5"/>
            <p:cNvGrpSpPr/>
            <p:nvPr/>
          </p:nvGrpSpPr>
          <p:grpSpPr bwMode="auto">
            <a:xfrm>
              <a:off x="237984" y="1047510"/>
              <a:ext cx="1627691" cy="723741"/>
              <a:chOff x="3134" y="1375"/>
              <a:chExt cx="2386" cy="1553"/>
            </a:xfrm>
            <a:solidFill>
              <a:schemeClr val="bg1">
                <a:lumMod val="65000"/>
              </a:schemeClr>
            </a:solidFill>
          </p:grpSpPr>
          <p:sp>
            <p:nvSpPr>
              <p:cNvPr id="17" name="Oval 6"/>
              <p:cNvSpPr>
                <a:spLocks noChangeArrowheads="1"/>
              </p:cNvSpPr>
              <p:nvPr/>
            </p:nvSpPr>
            <p:spPr bwMode="auto">
              <a:xfrm>
                <a:off x="3959" y="1375"/>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8" name="Oval 7"/>
              <p:cNvSpPr>
                <a:spLocks noChangeArrowheads="1"/>
              </p:cNvSpPr>
              <p:nvPr/>
            </p:nvSpPr>
            <p:spPr bwMode="auto">
              <a:xfrm>
                <a:off x="3380" y="1548"/>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9" name="Oval 8"/>
              <p:cNvSpPr>
                <a:spLocks noChangeArrowheads="1"/>
              </p:cNvSpPr>
              <p:nvPr/>
            </p:nvSpPr>
            <p:spPr bwMode="auto">
              <a:xfrm>
                <a:off x="3134" y="1940"/>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0" name="Oval 9"/>
              <p:cNvSpPr>
                <a:spLocks noChangeArrowheads="1"/>
              </p:cNvSpPr>
              <p:nvPr/>
            </p:nvSpPr>
            <p:spPr bwMode="auto">
              <a:xfrm>
                <a:off x="3293" y="2175"/>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1" name="Oval 10"/>
              <p:cNvSpPr>
                <a:spLocks noChangeArrowheads="1"/>
              </p:cNvSpPr>
              <p:nvPr/>
            </p:nvSpPr>
            <p:spPr bwMode="auto">
              <a:xfrm>
                <a:off x="3872" y="2269"/>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2" name="Oval 11"/>
              <p:cNvSpPr>
                <a:spLocks noChangeArrowheads="1"/>
              </p:cNvSpPr>
              <p:nvPr/>
            </p:nvSpPr>
            <p:spPr bwMode="auto">
              <a:xfrm>
                <a:off x="4653" y="1564"/>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3" name="Oval 12"/>
              <p:cNvSpPr>
                <a:spLocks noChangeArrowheads="1"/>
              </p:cNvSpPr>
              <p:nvPr/>
            </p:nvSpPr>
            <p:spPr bwMode="auto">
              <a:xfrm>
                <a:off x="4768" y="1893"/>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4" name="Oval 13"/>
              <p:cNvSpPr>
                <a:spLocks noChangeArrowheads="1"/>
              </p:cNvSpPr>
              <p:nvPr/>
            </p:nvSpPr>
            <p:spPr bwMode="auto">
              <a:xfrm>
                <a:off x="4696" y="2003"/>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5" name="Oval 14"/>
              <p:cNvSpPr>
                <a:spLocks noChangeArrowheads="1"/>
              </p:cNvSpPr>
              <p:nvPr/>
            </p:nvSpPr>
            <p:spPr bwMode="auto">
              <a:xfrm>
                <a:off x="3568" y="1752"/>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grpSp>
        <p:sp>
          <p:nvSpPr>
            <p:cNvPr id="8" name="Oval 15"/>
            <p:cNvSpPr>
              <a:spLocks noChangeArrowheads="1"/>
            </p:cNvSpPr>
            <p:nvPr/>
          </p:nvSpPr>
          <p:spPr bwMode="auto">
            <a:xfrm>
              <a:off x="790553" y="1033063"/>
              <a:ext cx="700603"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9" name="Oval 16"/>
            <p:cNvSpPr>
              <a:spLocks noChangeArrowheads="1"/>
            </p:cNvSpPr>
            <p:nvPr/>
          </p:nvSpPr>
          <p:spPr bwMode="auto">
            <a:xfrm>
              <a:off x="396250" y="1113686"/>
              <a:ext cx="532786" cy="29219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0" name="Oval 17"/>
            <p:cNvSpPr>
              <a:spLocks noChangeArrowheads="1"/>
            </p:cNvSpPr>
            <p:nvPr/>
          </p:nvSpPr>
          <p:spPr bwMode="auto">
            <a:xfrm>
              <a:off x="228433" y="1296369"/>
              <a:ext cx="354736" cy="23348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1" name="Oval 18"/>
            <p:cNvSpPr>
              <a:spLocks noChangeArrowheads="1"/>
            </p:cNvSpPr>
            <p:nvPr/>
          </p:nvSpPr>
          <p:spPr bwMode="auto">
            <a:xfrm>
              <a:off x="336900" y="1405885"/>
              <a:ext cx="542336" cy="25584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2" name="Oval 19"/>
            <p:cNvSpPr>
              <a:spLocks noChangeArrowheads="1"/>
            </p:cNvSpPr>
            <p:nvPr/>
          </p:nvSpPr>
          <p:spPr bwMode="auto">
            <a:xfrm>
              <a:off x="731203" y="1449692"/>
              <a:ext cx="818621" cy="307112"/>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3" name="Oval 20"/>
            <p:cNvSpPr>
              <a:spLocks noChangeArrowheads="1"/>
            </p:cNvSpPr>
            <p:nvPr/>
          </p:nvSpPr>
          <p:spPr bwMode="auto">
            <a:xfrm>
              <a:off x="1263989" y="1120676"/>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4" name="Oval 21"/>
            <p:cNvSpPr>
              <a:spLocks noChangeArrowheads="1"/>
            </p:cNvSpPr>
            <p:nvPr/>
          </p:nvSpPr>
          <p:spPr bwMode="auto">
            <a:xfrm>
              <a:off x="1343122" y="1274465"/>
              <a:ext cx="513002" cy="226490"/>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5" name="Oval 22"/>
            <p:cNvSpPr>
              <a:spLocks noChangeArrowheads="1"/>
            </p:cNvSpPr>
            <p:nvPr/>
          </p:nvSpPr>
          <p:spPr bwMode="auto">
            <a:xfrm>
              <a:off x="1293322" y="1325262"/>
              <a:ext cx="513002"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16" name="Oval 23"/>
            <p:cNvSpPr>
              <a:spLocks noChangeArrowheads="1"/>
            </p:cNvSpPr>
            <p:nvPr/>
          </p:nvSpPr>
          <p:spPr bwMode="auto">
            <a:xfrm>
              <a:off x="524501" y="1208289"/>
              <a:ext cx="1055339" cy="380279"/>
            </a:xfrm>
            <a:prstGeom prst="ellipse">
              <a:avLst/>
            </a:prstGeom>
            <a:solidFill>
              <a:schemeClr val="bg1">
                <a:lumMod val="65000"/>
              </a:schemeClr>
            </a:solidFill>
            <a:ln>
              <a:noFill/>
            </a:ln>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26" name="Text Box 24"/>
            <p:cNvSpPr txBox="1">
              <a:spLocks noChangeArrowheads="1"/>
            </p:cNvSpPr>
            <p:nvPr/>
          </p:nvSpPr>
          <p:spPr bwMode="auto">
            <a:xfrm>
              <a:off x="548204" y="1196956"/>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dirty="0">
                  <a:solidFill>
                    <a:srgbClr val="0000CC"/>
                  </a:solidFill>
                  <a:latin typeface="+mn-lt"/>
                  <a:ea typeface="黑体" panose="02010609060101010101" pitchFamily="2" charset="-122"/>
                </a:rPr>
                <a:t>互联网</a:t>
              </a:r>
            </a:p>
          </p:txBody>
        </p:sp>
      </p:grpSp>
      <p:sp>
        <p:nvSpPr>
          <p:cNvPr id="27" name="Oval 25"/>
          <p:cNvSpPr>
            <a:spLocks noChangeArrowheads="1"/>
          </p:cNvSpPr>
          <p:nvPr/>
        </p:nvSpPr>
        <p:spPr bwMode="auto">
          <a:xfrm>
            <a:off x="3931147" y="885426"/>
            <a:ext cx="2844535" cy="958850"/>
          </a:xfrm>
          <a:prstGeom prst="ellipse">
            <a:avLst/>
          </a:prstGeom>
          <a:solidFill>
            <a:srgbClr val="3399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8" name="Oval 26"/>
          <p:cNvSpPr>
            <a:spLocks noChangeArrowheads="1"/>
          </p:cNvSpPr>
          <p:nvPr/>
        </p:nvSpPr>
        <p:spPr bwMode="auto">
          <a:xfrm>
            <a:off x="4534793" y="1033066"/>
            <a:ext cx="1810941" cy="665163"/>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29" name="Text Box 27"/>
          <p:cNvSpPr txBox="1">
            <a:spLocks noChangeArrowheads="1"/>
          </p:cNvSpPr>
          <p:nvPr/>
        </p:nvSpPr>
        <p:spPr bwMode="auto">
          <a:xfrm>
            <a:off x="4627660" y="1180701"/>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206.0.68.0/22</a:t>
            </a:r>
          </a:p>
        </p:txBody>
      </p:sp>
      <p:sp>
        <p:nvSpPr>
          <p:cNvPr id="30" name="Text Box 28"/>
          <p:cNvSpPr txBox="1">
            <a:spLocks noChangeArrowheads="1"/>
          </p:cNvSpPr>
          <p:nvPr/>
        </p:nvSpPr>
        <p:spPr bwMode="auto">
          <a:xfrm>
            <a:off x="2211354" y="958451"/>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dirty="0">
                <a:solidFill>
                  <a:srgbClr val="0000CC"/>
                </a:solidFill>
                <a:latin typeface="+mn-lt"/>
                <a:ea typeface="黑体" panose="02010609060101010101" pitchFamily="2" charset="-122"/>
              </a:rPr>
              <a:t>206.0.64.0/18</a:t>
            </a:r>
          </a:p>
        </p:txBody>
      </p:sp>
      <p:sp>
        <p:nvSpPr>
          <p:cNvPr id="31" name="AutoShape 29"/>
          <p:cNvSpPr>
            <a:spLocks noChangeArrowheads="1"/>
          </p:cNvSpPr>
          <p:nvPr/>
        </p:nvSpPr>
        <p:spPr bwMode="auto">
          <a:xfrm>
            <a:off x="1951665" y="1272776"/>
            <a:ext cx="1895210" cy="220662"/>
          </a:xfrm>
          <a:prstGeom prst="leftArrow">
            <a:avLst>
              <a:gd name="adj1" fmla="val 50000"/>
              <a:gd name="adj2" fmla="val 198202"/>
            </a:avLst>
          </a:prstGeom>
          <a:solidFill>
            <a:srgbClr val="FF0000"/>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32" name="Text Box 30"/>
          <p:cNvSpPr txBox="1">
            <a:spLocks noChangeArrowheads="1"/>
          </p:cNvSpPr>
          <p:nvPr/>
        </p:nvSpPr>
        <p:spPr bwMode="auto">
          <a:xfrm>
            <a:off x="3760887" y="66794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400" b="1">
                <a:solidFill>
                  <a:srgbClr val="0000CC"/>
                </a:solidFill>
                <a:latin typeface="+mn-lt"/>
                <a:ea typeface="黑体" panose="02010609060101010101" pitchFamily="2" charset="-122"/>
              </a:rPr>
              <a:t>ISP</a:t>
            </a:r>
          </a:p>
        </p:txBody>
      </p:sp>
      <p:sp>
        <p:nvSpPr>
          <p:cNvPr id="33" name="Text Box 31"/>
          <p:cNvSpPr txBox="1">
            <a:spLocks noChangeArrowheads="1"/>
          </p:cNvSpPr>
          <p:nvPr/>
        </p:nvSpPr>
        <p:spPr bwMode="auto">
          <a:xfrm>
            <a:off x="6947662" y="739378"/>
            <a:ext cx="11144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a:solidFill>
                  <a:srgbClr val="0000CC"/>
                </a:solidFill>
                <a:latin typeface="+mn-lt"/>
                <a:ea typeface="黑体" panose="02010609060101010101" pitchFamily="2" charset="-122"/>
              </a:rPr>
              <a:t>大学 </a:t>
            </a:r>
            <a:r>
              <a:rPr kumimoji="1" lang="en-US" altLang="zh-CN" sz="2400" b="1">
                <a:solidFill>
                  <a:srgbClr val="0000CC"/>
                </a:solidFill>
                <a:latin typeface="+mn-lt"/>
                <a:ea typeface="黑体" panose="02010609060101010101" pitchFamily="2" charset="-122"/>
              </a:rPr>
              <a:t>X</a:t>
            </a:r>
          </a:p>
        </p:txBody>
      </p:sp>
      <p:sp>
        <p:nvSpPr>
          <p:cNvPr id="34" name="Line 32"/>
          <p:cNvSpPr>
            <a:spLocks noChangeShapeType="1"/>
          </p:cNvSpPr>
          <p:nvPr/>
        </p:nvSpPr>
        <p:spPr bwMode="auto">
          <a:xfrm flipV="1">
            <a:off x="6258024" y="1033066"/>
            <a:ext cx="689637" cy="2206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2400" b="1">
              <a:solidFill>
                <a:srgbClr val="0000CC"/>
              </a:solidFill>
              <a:latin typeface="+mn-lt"/>
              <a:ea typeface="黑体" panose="02010609060101010101" pitchFamily="2" charset="-122"/>
            </a:endParaRPr>
          </a:p>
        </p:txBody>
      </p:sp>
      <p:sp>
        <p:nvSpPr>
          <p:cNvPr id="35" name="Text Box 33"/>
          <p:cNvSpPr txBox="1">
            <a:spLocks noChangeArrowheads="1"/>
          </p:cNvSpPr>
          <p:nvPr/>
        </p:nvSpPr>
        <p:spPr bwMode="auto">
          <a:xfrm>
            <a:off x="2360712" y="3549252"/>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dirty="0">
                <a:solidFill>
                  <a:srgbClr val="0000CC"/>
                </a:solidFill>
                <a:latin typeface="+mn-lt"/>
                <a:ea typeface="黑体" panose="02010609060101010101" pitchFamily="2" charset="-122"/>
              </a:rPr>
              <a:t>一系</a:t>
            </a:r>
          </a:p>
        </p:txBody>
      </p:sp>
      <p:sp>
        <p:nvSpPr>
          <p:cNvPr id="36" name="Text Box 34"/>
          <p:cNvSpPr txBox="1">
            <a:spLocks noChangeArrowheads="1"/>
          </p:cNvSpPr>
          <p:nvPr/>
        </p:nvSpPr>
        <p:spPr bwMode="auto">
          <a:xfrm>
            <a:off x="5086847" y="354131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二系</a:t>
            </a:r>
          </a:p>
        </p:txBody>
      </p:sp>
      <p:sp>
        <p:nvSpPr>
          <p:cNvPr id="37" name="Text Box 35"/>
          <p:cNvSpPr txBox="1">
            <a:spLocks noChangeArrowheads="1"/>
          </p:cNvSpPr>
          <p:nvPr/>
        </p:nvSpPr>
        <p:spPr bwMode="auto">
          <a:xfrm>
            <a:off x="6258024" y="335716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三系</a:t>
            </a:r>
          </a:p>
        </p:txBody>
      </p:sp>
      <p:sp>
        <p:nvSpPr>
          <p:cNvPr id="38" name="Text Box 36"/>
          <p:cNvSpPr txBox="1">
            <a:spLocks noChangeArrowheads="1"/>
          </p:cNvSpPr>
          <p:nvPr/>
        </p:nvSpPr>
        <p:spPr bwMode="auto">
          <a:xfrm>
            <a:off x="8598661" y="335716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000" b="1">
                <a:solidFill>
                  <a:srgbClr val="0000CC"/>
                </a:solidFill>
                <a:latin typeface="+mn-lt"/>
                <a:ea typeface="黑体" panose="02010609060101010101" pitchFamily="2" charset="-122"/>
              </a:rPr>
              <a:t>四系</a:t>
            </a:r>
          </a:p>
        </p:txBody>
      </p:sp>
      <p:sp>
        <p:nvSpPr>
          <p:cNvPr id="39" name="AutoShape 37"/>
          <p:cNvSpPr>
            <a:spLocks noChangeArrowheads="1"/>
          </p:cNvSpPr>
          <p:nvPr/>
        </p:nvSpPr>
        <p:spPr bwMode="auto">
          <a:xfrm rot="1625099">
            <a:off x="5972537" y="1941113"/>
            <a:ext cx="2712112" cy="173038"/>
          </a:xfrm>
          <a:prstGeom prst="leftArrow">
            <a:avLst>
              <a:gd name="adj1" fmla="val 27083"/>
              <a:gd name="adj2" fmla="val 410994"/>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0" name="Oval 38"/>
          <p:cNvSpPr>
            <a:spLocks noChangeArrowheads="1"/>
          </p:cNvSpPr>
          <p:nvPr/>
        </p:nvSpPr>
        <p:spPr bwMode="auto">
          <a:xfrm>
            <a:off x="7809276"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1" name="Text Box 39"/>
          <p:cNvSpPr txBox="1">
            <a:spLocks noChangeArrowheads="1"/>
          </p:cNvSpPr>
          <p:nvPr/>
        </p:nvSpPr>
        <p:spPr bwMode="auto">
          <a:xfrm>
            <a:off x="7895266" y="266184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206.0.71.128/26</a:t>
            </a:r>
          </a:p>
          <a:p>
            <a:pPr eaLnBrk="1" hangingPunct="1"/>
            <a:r>
              <a:rPr kumimoji="1" lang="en-US" altLang="zh-CN" b="1">
                <a:solidFill>
                  <a:srgbClr val="0000CC"/>
                </a:solidFill>
                <a:latin typeface="+mn-lt"/>
                <a:ea typeface="黑体" panose="02010609060101010101" pitchFamily="2" charset="-122"/>
              </a:rPr>
              <a:t>206.0.71.192/26</a:t>
            </a:r>
          </a:p>
        </p:txBody>
      </p:sp>
      <p:sp>
        <p:nvSpPr>
          <p:cNvPr id="42" name="AutoShape 40"/>
          <p:cNvSpPr>
            <a:spLocks noChangeArrowheads="1"/>
          </p:cNvSpPr>
          <p:nvPr/>
        </p:nvSpPr>
        <p:spPr bwMode="auto">
          <a:xfrm rot="8870696">
            <a:off x="2003258" y="2036363"/>
            <a:ext cx="2897850" cy="184150"/>
          </a:xfrm>
          <a:prstGeom prst="leftArrow">
            <a:avLst>
              <a:gd name="adj1" fmla="val 27083"/>
              <a:gd name="adj2" fmla="val 412642"/>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3" name="Oval 41"/>
          <p:cNvSpPr>
            <a:spLocks noChangeArrowheads="1"/>
          </p:cNvSpPr>
          <p:nvPr/>
        </p:nvSpPr>
        <p:spPr bwMode="auto">
          <a:xfrm>
            <a:off x="56456"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4" name="Text Box 42"/>
          <p:cNvSpPr txBox="1">
            <a:spLocks noChangeArrowheads="1"/>
          </p:cNvSpPr>
          <p:nvPr/>
        </p:nvSpPr>
        <p:spPr bwMode="auto">
          <a:xfrm>
            <a:off x="486404" y="261104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206.0.68.0/25</a:t>
            </a:r>
          </a:p>
          <a:p>
            <a:pPr eaLnBrk="1" hangingPunct="1"/>
            <a:r>
              <a:rPr kumimoji="1" lang="en-US" altLang="zh-CN" b="1">
                <a:solidFill>
                  <a:srgbClr val="0000CC"/>
                </a:solidFill>
                <a:latin typeface="+mn-lt"/>
                <a:ea typeface="黑体" panose="02010609060101010101" pitchFamily="2" charset="-122"/>
              </a:rPr>
              <a:t>206.0.68.128/25</a:t>
            </a:r>
          </a:p>
          <a:p>
            <a:pPr eaLnBrk="1" hangingPunct="1"/>
            <a:r>
              <a:rPr kumimoji="1" lang="en-US" altLang="zh-CN" b="1">
                <a:solidFill>
                  <a:srgbClr val="0000CC"/>
                </a:solidFill>
                <a:latin typeface="+mn-lt"/>
                <a:ea typeface="黑体" panose="02010609060101010101" pitchFamily="2" charset="-122"/>
              </a:rPr>
              <a:t>206.0.69.0/25</a:t>
            </a:r>
          </a:p>
          <a:p>
            <a:pPr eaLnBrk="1" hangingPunct="1"/>
            <a:r>
              <a:rPr kumimoji="1" lang="en-US" altLang="zh-CN" b="1">
                <a:solidFill>
                  <a:srgbClr val="0000CC"/>
                </a:solidFill>
                <a:latin typeface="+mn-lt"/>
                <a:ea typeface="黑体" panose="02010609060101010101" pitchFamily="2" charset="-122"/>
              </a:rPr>
              <a:t>206.0.69.128/25</a:t>
            </a:r>
          </a:p>
        </p:txBody>
      </p:sp>
      <p:sp>
        <p:nvSpPr>
          <p:cNvPr id="45" name="AutoShape 43"/>
          <p:cNvSpPr>
            <a:spLocks noChangeArrowheads="1"/>
          </p:cNvSpPr>
          <p:nvPr/>
        </p:nvSpPr>
        <p:spPr bwMode="auto">
          <a:xfrm rot="7490917">
            <a:off x="3593075" y="2249949"/>
            <a:ext cx="2143125" cy="204656"/>
          </a:xfrm>
          <a:prstGeom prst="leftArrow">
            <a:avLst>
              <a:gd name="adj1" fmla="val 27083"/>
              <a:gd name="adj2" fmla="val 322268"/>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46" name="Oval 44"/>
          <p:cNvSpPr>
            <a:spLocks noChangeArrowheads="1"/>
          </p:cNvSpPr>
          <p:nvPr/>
        </p:nvSpPr>
        <p:spPr bwMode="auto">
          <a:xfrm>
            <a:off x="2813282" y="2507851"/>
            <a:ext cx="2583127" cy="1403350"/>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7" name="Text Box 45"/>
          <p:cNvSpPr txBox="1">
            <a:spLocks noChangeArrowheads="1"/>
          </p:cNvSpPr>
          <p:nvPr/>
        </p:nvSpPr>
        <p:spPr bwMode="auto">
          <a:xfrm>
            <a:off x="3243230" y="261104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206.0.70.0/26</a:t>
            </a:r>
          </a:p>
          <a:p>
            <a:pPr eaLnBrk="1" hangingPunct="1"/>
            <a:r>
              <a:rPr kumimoji="1" lang="en-US" altLang="zh-CN" b="1">
                <a:solidFill>
                  <a:srgbClr val="0000CC"/>
                </a:solidFill>
                <a:latin typeface="+mn-lt"/>
                <a:ea typeface="黑体" panose="02010609060101010101" pitchFamily="2" charset="-122"/>
              </a:rPr>
              <a:t>206.0.70.64/26</a:t>
            </a:r>
          </a:p>
          <a:p>
            <a:pPr eaLnBrk="1" hangingPunct="1"/>
            <a:r>
              <a:rPr kumimoji="1" lang="en-US" altLang="zh-CN" b="1">
                <a:solidFill>
                  <a:srgbClr val="0000CC"/>
                </a:solidFill>
                <a:latin typeface="+mn-lt"/>
                <a:ea typeface="黑体" panose="02010609060101010101" pitchFamily="2" charset="-122"/>
              </a:rPr>
              <a:t>206.0.70.128/26</a:t>
            </a:r>
          </a:p>
          <a:p>
            <a:pPr eaLnBrk="1" hangingPunct="1"/>
            <a:r>
              <a:rPr kumimoji="1" lang="en-US" altLang="zh-CN" b="1">
                <a:solidFill>
                  <a:srgbClr val="0000CC"/>
                </a:solidFill>
                <a:latin typeface="+mn-lt"/>
                <a:ea typeface="黑体" panose="02010609060101010101" pitchFamily="2" charset="-122"/>
              </a:rPr>
              <a:t>206.0.70.192/26</a:t>
            </a:r>
          </a:p>
        </p:txBody>
      </p:sp>
      <p:sp>
        <p:nvSpPr>
          <p:cNvPr id="48" name="Rectangle 46"/>
          <p:cNvSpPr>
            <a:spLocks noChangeArrowheads="1"/>
          </p:cNvSpPr>
          <p:nvPr/>
        </p:nvSpPr>
        <p:spPr bwMode="auto">
          <a:xfrm>
            <a:off x="3846877" y="2222101"/>
            <a:ext cx="1463543" cy="1952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49" name="Text Box 47"/>
          <p:cNvSpPr txBox="1">
            <a:spLocks noChangeArrowheads="1"/>
          </p:cNvSpPr>
          <p:nvPr/>
        </p:nvSpPr>
        <p:spPr bwMode="auto">
          <a:xfrm>
            <a:off x="3760885" y="2109389"/>
            <a:ext cx="159530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206.0.70.0/24</a:t>
            </a:r>
          </a:p>
        </p:txBody>
      </p:sp>
      <p:sp>
        <p:nvSpPr>
          <p:cNvPr id="50" name="AutoShape 48"/>
          <p:cNvSpPr>
            <a:spLocks noChangeArrowheads="1"/>
          </p:cNvSpPr>
          <p:nvPr/>
        </p:nvSpPr>
        <p:spPr bwMode="auto">
          <a:xfrm rot="14362323" flipH="1">
            <a:off x="5224363" y="2298369"/>
            <a:ext cx="2144713" cy="204655"/>
          </a:xfrm>
          <a:prstGeom prst="leftArrow">
            <a:avLst>
              <a:gd name="adj1" fmla="val 27083"/>
              <a:gd name="adj2" fmla="val 322509"/>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1" lang="zh-CN" altLang="en-US" sz="2400" b="1">
              <a:solidFill>
                <a:srgbClr val="0000CC"/>
              </a:solidFill>
              <a:latin typeface="+mn-lt"/>
              <a:ea typeface="黑体" panose="02010609060101010101" pitchFamily="2" charset="-122"/>
            </a:endParaRPr>
          </a:p>
        </p:txBody>
      </p:sp>
      <p:sp>
        <p:nvSpPr>
          <p:cNvPr id="51" name="Rectangle 49"/>
          <p:cNvSpPr>
            <a:spLocks noChangeArrowheads="1"/>
          </p:cNvSpPr>
          <p:nvPr/>
        </p:nvSpPr>
        <p:spPr bwMode="auto">
          <a:xfrm>
            <a:off x="5656095" y="2241151"/>
            <a:ext cx="1453225" cy="1841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2" name="Text Box 50"/>
          <p:cNvSpPr txBox="1">
            <a:spLocks noChangeArrowheads="1"/>
          </p:cNvSpPr>
          <p:nvPr/>
        </p:nvSpPr>
        <p:spPr bwMode="auto">
          <a:xfrm>
            <a:off x="5568387" y="2123676"/>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206.0.71.0/25</a:t>
            </a:r>
          </a:p>
        </p:txBody>
      </p:sp>
      <p:sp>
        <p:nvSpPr>
          <p:cNvPr id="53" name="Oval 51"/>
          <p:cNvSpPr>
            <a:spLocks noChangeArrowheads="1"/>
          </p:cNvSpPr>
          <p:nvPr/>
        </p:nvSpPr>
        <p:spPr bwMode="auto">
          <a:xfrm>
            <a:off x="5484118" y="2507851"/>
            <a:ext cx="2153179" cy="887412"/>
          </a:xfrm>
          <a:prstGeom prst="ellipse">
            <a:avLst/>
          </a:prstGeom>
          <a:solidFill>
            <a:srgbClr val="FFFF99"/>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4" name="Text Box 52"/>
          <p:cNvSpPr txBox="1">
            <a:spLocks noChangeArrowheads="1"/>
          </p:cNvSpPr>
          <p:nvPr/>
        </p:nvSpPr>
        <p:spPr bwMode="auto">
          <a:xfrm>
            <a:off x="5656096" y="2661840"/>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206.0.71.0/26</a:t>
            </a:r>
          </a:p>
          <a:p>
            <a:pPr eaLnBrk="1" hangingPunct="1"/>
            <a:r>
              <a:rPr kumimoji="1" lang="en-US" altLang="zh-CN" b="1">
                <a:solidFill>
                  <a:srgbClr val="0000CC"/>
                </a:solidFill>
                <a:latin typeface="+mn-lt"/>
                <a:ea typeface="黑体" panose="02010609060101010101" pitchFamily="2" charset="-122"/>
              </a:rPr>
              <a:t>206.0.71.64/26</a:t>
            </a:r>
          </a:p>
        </p:txBody>
      </p:sp>
      <p:sp>
        <p:nvSpPr>
          <p:cNvPr id="55" name="Rectangle 53"/>
          <p:cNvSpPr>
            <a:spLocks noChangeArrowheads="1"/>
          </p:cNvSpPr>
          <p:nvPr/>
        </p:nvSpPr>
        <p:spPr bwMode="auto">
          <a:xfrm>
            <a:off x="7809276" y="2214163"/>
            <a:ext cx="1712913" cy="2111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6" name="Text Box 54"/>
          <p:cNvSpPr txBox="1">
            <a:spLocks noChangeArrowheads="1"/>
          </p:cNvSpPr>
          <p:nvPr/>
        </p:nvSpPr>
        <p:spPr bwMode="auto">
          <a:xfrm>
            <a:off x="7721568" y="2077639"/>
            <a:ext cx="1851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206.0.71.128/25</a:t>
            </a:r>
          </a:p>
        </p:txBody>
      </p:sp>
      <p:sp>
        <p:nvSpPr>
          <p:cNvPr id="57" name="Rectangle 55"/>
          <p:cNvSpPr>
            <a:spLocks noChangeArrowheads="1"/>
          </p:cNvSpPr>
          <p:nvPr/>
        </p:nvSpPr>
        <p:spPr bwMode="auto">
          <a:xfrm>
            <a:off x="2037655" y="2214163"/>
            <a:ext cx="1453225" cy="2111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58" name="Text Box 56"/>
          <p:cNvSpPr txBox="1">
            <a:spLocks noChangeArrowheads="1"/>
          </p:cNvSpPr>
          <p:nvPr/>
        </p:nvSpPr>
        <p:spPr bwMode="auto">
          <a:xfrm>
            <a:off x="1949945" y="2109389"/>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b="1">
                <a:solidFill>
                  <a:srgbClr val="0000CC"/>
                </a:solidFill>
                <a:latin typeface="+mn-lt"/>
                <a:ea typeface="黑体" panose="02010609060101010101" pitchFamily="2" charset="-122"/>
              </a:rPr>
              <a:t>206.0.68.0/23</a:t>
            </a:r>
          </a:p>
        </p:txBody>
      </p:sp>
      <p:sp>
        <p:nvSpPr>
          <p:cNvPr id="59" name="Text Box 57"/>
          <p:cNvSpPr txBox="1">
            <a:spLocks noChangeArrowheads="1"/>
          </p:cNvSpPr>
          <p:nvPr/>
        </p:nvSpPr>
        <p:spPr bwMode="auto">
          <a:xfrm>
            <a:off x="1430570" y="4042963"/>
            <a:ext cx="7788936" cy="248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45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单位        </a:t>
            </a:r>
            <a:r>
              <a:rPr kumimoji="1" lang="zh-CN" altLang="en-US" b="1" dirty="0" smtClean="0">
                <a:solidFill>
                  <a:srgbClr val="0000CC"/>
                </a:solidFill>
                <a:latin typeface="+mn-lt"/>
                <a:ea typeface="黑体" panose="02010609060101010101" pitchFamily="2" charset="-122"/>
              </a:rPr>
              <a:t> 地址</a:t>
            </a:r>
            <a:r>
              <a:rPr kumimoji="1" lang="zh-CN" altLang="en-US" b="1" dirty="0">
                <a:solidFill>
                  <a:srgbClr val="0000CC"/>
                </a:solidFill>
                <a:latin typeface="+mn-lt"/>
                <a:ea typeface="黑体" panose="02010609060101010101" pitchFamily="2" charset="-122"/>
              </a:rPr>
              <a:t>块                             </a:t>
            </a:r>
            <a:r>
              <a:rPr kumimoji="1" lang="zh-CN" altLang="en-US" b="1" dirty="0" smtClean="0">
                <a:solidFill>
                  <a:srgbClr val="0000CC"/>
                </a:solidFill>
                <a:latin typeface="+mn-lt"/>
                <a:ea typeface="黑体" panose="02010609060101010101" pitchFamily="2" charset="-122"/>
              </a:rPr>
              <a:t> 二进制</a:t>
            </a:r>
            <a:r>
              <a:rPr kumimoji="1" lang="zh-CN" altLang="en-US" b="1" dirty="0">
                <a:solidFill>
                  <a:srgbClr val="0000CC"/>
                </a:solidFill>
                <a:latin typeface="+mn-lt"/>
                <a:ea typeface="黑体" panose="02010609060101010101" pitchFamily="2" charset="-122"/>
              </a:rPr>
              <a:t>表示                         地址数</a:t>
            </a:r>
          </a:p>
          <a:p>
            <a:pPr eaLnBrk="1" hangingPunct="1">
              <a:lnSpc>
                <a:spcPct val="120000"/>
              </a:lnSpc>
            </a:pPr>
            <a:r>
              <a:rPr kumimoji="1" lang="zh-CN" altLang="en-US" b="1" dirty="0">
                <a:solidFill>
                  <a:srgbClr val="0000CC"/>
                </a:solidFill>
                <a:latin typeface="+mn-lt"/>
                <a:ea typeface="黑体" panose="02010609060101010101" pitchFamily="2" charset="-122"/>
              </a:rPr>
              <a:t>   </a:t>
            </a:r>
            <a:r>
              <a:rPr kumimoji="1" lang="en-US" altLang="zh-CN" b="1" dirty="0">
                <a:solidFill>
                  <a:srgbClr val="0000CC"/>
                </a:solidFill>
                <a:latin typeface="+mn-lt"/>
                <a:ea typeface="黑体" panose="02010609060101010101" pitchFamily="2" charset="-122"/>
              </a:rPr>
              <a:t>ISP    206.0.64.0/18        11001110.00000000.01*                     16384</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大学    </a:t>
            </a:r>
            <a:r>
              <a:rPr kumimoji="1" lang="en-US" altLang="zh-CN" b="1" dirty="0">
                <a:solidFill>
                  <a:srgbClr val="0000CC"/>
                </a:solidFill>
                <a:latin typeface="+mn-lt"/>
                <a:ea typeface="黑体" panose="02010609060101010101" pitchFamily="2" charset="-122"/>
              </a:rPr>
              <a:t>206.0.68.0/22        11001110.00000000.010001*               1024</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一系    </a:t>
            </a:r>
            <a:r>
              <a:rPr kumimoji="1" lang="en-US" altLang="zh-CN" b="1" dirty="0">
                <a:solidFill>
                  <a:srgbClr val="0000CC"/>
                </a:solidFill>
                <a:latin typeface="+mn-lt"/>
                <a:ea typeface="黑体" panose="02010609060101010101" pitchFamily="2" charset="-122"/>
              </a:rPr>
              <a:t>206.0.68.0/23        11001110.00000000.0100010*               512</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二系    </a:t>
            </a:r>
            <a:r>
              <a:rPr kumimoji="1" lang="en-US" altLang="zh-CN" b="1" dirty="0">
                <a:solidFill>
                  <a:srgbClr val="0000CC"/>
                </a:solidFill>
                <a:latin typeface="+mn-lt"/>
                <a:ea typeface="黑体" panose="02010609060101010101" pitchFamily="2" charset="-122"/>
              </a:rPr>
              <a:t>206.0.70.0/24        11001110.00000000.01000110.*            256</a:t>
            </a:r>
          </a:p>
          <a:p>
            <a:pPr eaLnBrk="1" hangingPunct="1">
              <a:lnSpc>
                <a:spcPct val="120000"/>
              </a:lnSpc>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三系    </a:t>
            </a:r>
            <a:r>
              <a:rPr kumimoji="1" lang="en-US" altLang="zh-CN" b="1" dirty="0">
                <a:solidFill>
                  <a:srgbClr val="0000CC"/>
                </a:solidFill>
                <a:latin typeface="+mn-lt"/>
                <a:ea typeface="黑体" panose="02010609060101010101" pitchFamily="2" charset="-122"/>
              </a:rPr>
              <a:t>206.0.71.0/25        11001110.00000000.01000111.0*          128</a:t>
            </a:r>
          </a:p>
          <a:p>
            <a:pPr eaLnBrk="1" hangingPunct="1">
              <a:lnSpc>
                <a:spcPct val="120000"/>
              </a:lnSpc>
              <a:spcAft>
                <a:spcPct val="25000"/>
              </a:spcAft>
            </a:pPr>
            <a:r>
              <a:rPr kumimoji="1" lang="en-US" altLang="zh-CN" b="1" dirty="0">
                <a:solidFill>
                  <a:srgbClr val="0000CC"/>
                </a:solidFill>
                <a:latin typeface="+mn-lt"/>
                <a:ea typeface="黑体" panose="02010609060101010101" pitchFamily="2" charset="-122"/>
              </a:rPr>
              <a:t> </a:t>
            </a:r>
            <a:r>
              <a:rPr kumimoji="1" lang="zh-CN" altLang="en-US" b="1" dirty="0">
                <a:solidFill>
                  <a:srgbClr val="0000CC"/>
                </a:solidFill>
                <a:latin typeface="+mn-lt"/>
                <a:ea typeface="黑体" panose="02010609060101010101" pitchFamily="2" charset="-122"/>
              </a:rPr>
              <a:t>四系    </a:t>
            </a:r>
            <a:r>
              <a:rPr kumimoji="1" lang="en-US" altLang="zh-CN" b="1" dirty="0">
                <a:solidFill>
                  <a:srgbClr val="0000CC"/>
                </a:solidFill>
                <a:latin typeface="+mn-lt"/>
                <a:ea typeface="黑体" panose="02010609060101010101" pitchFamily="2" charset="-122"/>
              </a:rPr>
              <a:t>206.0.71.128/25    11001110.00000000.01000111.1*          128</a:t>
            </a:r>
          </a:p>
        </p:txBody>
      </p:sp>
      <p:sp>
        <p:nvSpPr>
          <p:cNvPr id="60" name="Line 58"/>
          <p:cNvSpPr>
            <a:spLocks noChangeShapeType="1"/>
          </p:cNvSpPr>
          <p:nvPr/>
        </p:nvSpPr>
        <p:spPr bwMode="auto">
          <a:xfrm>
            <a:off x="1470124" y="4500163"/>
            <a:ext cx="755848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1" name="Line 59"/>
          <p:cNvSpPr>
            <a:spLocks noChangeShapeType="1"/>
          </p:cNvSpPr>
          <p:nvPr/>
        </p:nvSpPr>
        <p:spPr bwMode="auto">
          <a:xfrm flipH="1">
            <a:off x="2242312" y="4090591"/>
            <a:ext cx="1719"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2" name="Line 60"/>
          <p:cNvSpPr>
            <a:spLocks noChangeShapeType="1"/>
          </p:cNvSpPr>
          <p:nvPr/>
        </p:nvSpPr>
        <p:spPr bwMode="auto">
          <a:xfrm flipH="1">
            <a:off x="4060129" y="4103291"/>
            <a:ext cx="3440"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3" name="Line 61"/>
          <p:cNvSpPr>
            <a:spLocks noChangeShapeType="1"/>
          </p:cNvSpPr>
          <p:nvPr/>
        </p:nvSpPr>
        <p:spPr bwMode="auto">
          <a:xfrm flipH="1">
            <a:off x="7726725" y="4103291"/>
            <a:ext cx="3440" cy="24034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4" name="Oval 62"/>
          <p:cNvSpPr>
            <a:spLocks noChangeArrowheads="1"/>
          </p:cNvSpPr>
          <p:nvPr/>
        </p:nvSpPr>
        <p:spPr bwMode="auto">
          <a:xfrm>
            <a:off x="4018854" y="1299763"/>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5" name="Oval 63"/>
          <p:cNvSpPr>
            <a:spLocks noChangeArrowheads="1"/>
          </p:cNvSpPr>
          <p:nvPr/>
        </p:nvSpPr>
        <p:spPr bwMode="auto">
          <a:xfrm>
            <a:off x="4163317" y="1042588"/>
            <a:ext cx="412750" cy="228600"/>
          </a:xfrm>
          <a:prstGeom prst="ellipse">
            <a:avLst/>
          </a:prstGeom>
          <a:solidFill>
            <a:srgbClr val="CCECFF"/>
          </a:solidFill>
          <a:ln w="9525">
            <a:solidFill>
              <a:srgbClr val="000000"/>
            </a:solidFill>
            <a:round/>
          </a:ln>
          <a:effectLst>
            <a:outerShdw dist="35921" dir="2700000" algn="ctr" rotWithShape="0">
              <a:srgbClr val="1C1C1C"/>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2400" b="1" i="0" u="none" strike="noStrike" kern="0" cap="none" spc="0" normalizeH="0" baseline="0" noProof="0" smtClean="0">
              <a:ln>
                <a:noFill/>
              </a:ln>
              <a:solidFill>
                <a:srgbClr val="0000CC"/>
              </a:solidFill>
              <a:effectLst/>
              <a:uLnTx/>
              <a:uFillTx/>
              <a:latin typeface="+mn-lt"/>
              <a:ea typeface="黑体" panose="02010609060101010101" pitchFamily="2" charset="-122"/>
            </a:endParaRPr>
          </a:p>
        </p:txBody>
      </p:sp>
      <p:sp>
        <p:nvSpPr>
          <p:cNvPr id="67" name="Rectangle 56"/>
          <p:cNvSpPr>
            <a:spLocks noChangeArrowheads="1"/>
          </p:cNvSpPr>
          <p:nvPr/>
        </p:nvSpPr>
        <p:spPr bwMode="auto">
          <a:xfrm>
            <a:off x="247723" y="4077072"/>
            <a:ext cx="9673829" cy="2780928"/>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2800">
              <a:solidFill>
                <a:srgbClr val="000000"/>
              </a:solidFill>
              <a:latin typeface="Tahoma" panose="020B0604030504040204" pitchFamily="34" charset="0"/>
              <a:ea typeface="宋体" panose="02010600030101010101" pitchFamily="2" charset="-122"/>
            </a:endParaRPr>
          </a:p>
        </p:txBody>
      </p:sp>
      <p:sp>
        <p:nvSpPr>
          <p:cNvPr id="68" name="Text Box 57"/>
          <p:cNvSpPr txBox="1">
            <a:spLocks noChangeArrowheads="1"/>
          </p:cNvSpPr>
          <p:nvPr/>
        </p:nvSpPr>
        <p:spPr bwMode="auto">
          <a:xfrm>
            <a:off x="544207" y="4292971"/>
            <a:ext cx="9181741" cy="194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10000"/>
              </a:lnSpc>
            </a:pPr>
            <a:r>
              <a:rPr lang="zh-CN" altLang="en-US" sz="2800" b="1" dirty="0">
                <a:solidFill>
                  <a:srgbClr val="0000CC"/>
                </a:solidFill>
                <a:latin typeface="+mn-lt"/>
                <a:ea typeface="黑体" panose="02010609060101010101" pitchFamily="2" charset="-122"/>
              </a:rPr>
              <a:t>这个 </a:t>
            </a:r>
            <a:r>
              <a:rPr lang="en-US" altLang="zh-CN" sz="2800" b="1" dirty="0">
                <a:solidFill>
                  <a:srgbClr val="0000CC"/>
                </a:solidFill>
                <a:latin typeface="+mn-lt"/>
                <a:ea typeface="黑体" panose="02010609060101010101" pitchFamily="2" charset="-122"/>
              </a:rPr>
              <a:t>ISP </a:t>
            </a:r>
            <a:r>
              <a:rPr lang="zh-CN" altLang="en-US" sz="2800" b="1" dirty="0">
                <a:solidFill>
                  <a:srgbClr val="0000CC"/>
                </a:solidFill>
                <a:latin typeface="+mn-lt"/>
                <a:ea typeface="黑体" panose="02010609060101010101" pitchFamily="2" charset="-122"/>
              </a:rPr>
              <a:t>共有 </a:t>
            </a:r>
            <a:r>
              <a:rPr lang="en-US" altLang="zh-CN" sz="2800" b="1" dirty="0">
                <a:solidFill>
                  <a:srgbClr val="0000CC"/>
                </a:solidFill>
                <a:latin typeface="+mn-lt"/>
                <a:ea typeface="黑体" panose="02010609060101010101" pitchFamily="2" charset="-122"/>
              </a:rPr>
              <a:t>64 </a:t>
            </a:r>
            <a:r>
              <a:rPr lang="zh-CN" altLang="en-US" sz="2800" b="1" dirty="0">
                <a:solidFill>
                  <a:srgbClr val="0000CC"/>
                </a:solidFill>
                <a:latin typeface="+mn-lt"/>
                <a:ea typeface="黑体" panose="02010609060101010101" pitchFamily="2" charset="-122"/>
              </a:rPr>
              <a:t>个 </a:t>
            </a:r>
            <a:r>
              <a:rPr lang="en-US" altLang="zh-CN" sz="2800" b="1" dirty="0">
                <a:solidFill>
                  <a:srgbClr val="0000CC"/>
                </a:solidFill>
                <a:latin typeface="+mn-lt"/>
                <a:ea typeface="黑体" panose="02010609060101010101" pitchFamily="2" charset="-122"/>
              </a:rPr>
              <a:t>C </a:t>
            </a:r>
            <a:r>
              <a:rPr lang="zh-CN" altLang="en-US" sz="2800" b="1" dirty="0">
                <a:solidFill>
                  <a:srgbClr val="0000CC"/>
                </a:solidFill>
                <a:latin typeface="+mn-lt"/>
                <a:ea typeface="黑体" panose="02010609060101010101" pitchFamily="2" charset="-122"/>
              </a:rPr>
              <a:t>类网络。如果不采用 </a:t>
            </a:r>
            <a:r>
              <a:rPr lang="en-US" altLang="zh-CN" sz="2800" b="1" dirty="0">
                <a:solidFill>
                  <a:srgbClr val="0000CC"/>
                </a:solidFill>
                <a:latin typeface="+mn-lt"/>
                <a:ea typeface="黑体" panose="02010609060101010101" pitchFamily="2" charset="-122"/>
              </a:rPr>
              <a:t>CIDR </a:t>
            </a:r>
            <a:r>
              <a:rPr lang="zh-CN" altLang="en-US" sz="2800" b="1" dirty="0">
                <a:solidFill>
                  <a:srgbClr val="0000CC"/>
                </a:solidFill>
                <a:latin typeface="+mn-lt"/>
                <a:ea typeface="黑体" panose="02010609060101010101" pitchFamily="2" charset="-122"/>
              </a:rPr>
              <a:t>技术，则在与该 </a:t>
            </a:r>
            <a:r>
              <a:rPr lang="en-US" altLang="zh-CN" sz="2800" b="1" dirty="0">
                <a:solidFill>
                  <a:srgbClr val="0000CC"/>
                </a:solidFill>
                <a:latin typeface="+mn-lt"/>
                <a:ea typeface="黑体" panose="02010609060101010101" pitchFamily="2" charset="-122"/>
              </a:rPr>
              <a:t>ISP </a:t>
            </a:r>
            <a:r>
              <a:rPr lang="zh-CN" altLang="en-US" sz="2800" b="1" dirty="0">
                <a:solidFill>
                  <a:srgbClr val="0000CC"/>
                </a:solidFill>
                <a:latin typeface="+mn-lt"/>
                <a:ea typeface="黑体" panose="02010609060101010101" pitchFamily="2" charset="-122"/>
              </a:rPr>
              <a:t>的路由器交换路由信息的每一个路由器的路由表中，就需要有 </a:t>
            </a:r>
            <a:r>
              <a:rPr lang="en-US" altLang="zh-CN" sz="2800" b="1" dirty="0">
                <a:solidFill>
                  <a:srgbClr val="0000CC"/>
                </a:solidFill>
                <a:latin typeface="+mn-lt"/>
                <a:ea typeface="黑体" panose="02010609060101010101" pitchFamily="2" charset="-122"/>
              </a:rPr>
              <a:t>64 </a:t>
            </a:r>
            <a:r>
              <a:rPr lang="zh-CN" altLang="en-US" sz="2800" b="1" dirty="0">
                <a:solidFill>
                  <a:srgbClr val="0000CC"/>
                </a:solidFill>
                <a:latin typeface="+mn-lt"/>
                <a:ea typeface="黑体" panose="02010609060101010101" pitchFamily="2" charset="-122"/>
              </a:rPr>
              <a:t>个项目。但采用地址聚合后，只需用路由聚合后的 </a:t>
            </a:r>
            <a:r>
              <a:rPr lang="en-US" altLang="zh-CN" sz="2800" b="1" dirty="0">
                <a:solidFill>
                  <a:srgbClr val="0000CC"/>
                </a:solidFill>
                <a:latin typeface="+mn-lt"/>
                <a:ea typeface="黑体" panose="02010609060101010101" pitchFamily="2" charset="-122"/>
              </a:rPr>
              <a:t>1 </a:t>
            </a:r>
            <a:r>
              <a:rPr lang="zh-CN" altLang="en-US" sz="2800" b="1" dirty="0">
                <a:solidFill>
                  <a:srgbClr val="0000CC"/>
                </a:solidFill>
                <a:latin typeface="+mn-lt"/>
                <a:ea typeface="黑体" panose="02010609060101010101" pitchFamily="2" charset="-122"/>
              </a:rPr>
              <a:t>个项目 </a:t>
            </a:r>
            <a:r>
              <a:rPr lang="en-US" altLang="zh-CN" sz="2800" b="1" dirty="0">
                <a:solidFill>
                  <a:srgbClr val="0000CC"/>
                </a:solidFill>
                <a:latin typeface="+mn-lt"/>
                <a:ea typeface="黑体" panose="02010609060101010101" pitchFamily="2" charset="-122"/>
              </a:rPr>
              <a:t>206.0.64.0/18 </a:t>
            </a:r>
            <a:r>
              <a:rPr lang="zh-CN" altLang="en-US" sz="2800" b="1" dirty="0">
                <a:solidFill>
                  <a:srgbClr val="0000CC"/>
                </a:solidFill>
                <a:latin typeface="+mn-lt"/>
                <a:ea typeface="黑体" panose="02010609060101010101" pitchFamily="2" charset="-122"/>
              </a:rPr>
              <a:t>就能找到该 </a:t>
            </a:r>
            <a:r>
              <a:rPr lang="en-US" altLang="zh-CN" sz="2800" b="1" dirty="0">
                <a:solidFill>
                  <a:srgbClr val="0000CC"/>
                </a:solidFill>
                <a:latin typeface="+mn-lt"/>
                <a:ea typeface="黑体" panose="02010609060101010101" pitchFamily="2" charset="-122"/>
              </a:rPr>
              <a:t>ISP</a:t>
            </a:r>
            <a:r>
              <a:rPr lang="zh-CN" altLang="en-US" sz="2800" b="1" dirty="0">
                <a:solidFill>
                  <a:srgbClr val="0000CC"/>
                </a:solidFill>
                <a:latin typeface="+mn-lt"/>
                <a:ea typeface="黑体" panose="0201060906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4" name="Rectangle 4"/>
          <p:cNvSpPr>
            <a:spLocks noGrp="1" noChangeArrowheads="1"/>
          </p:cNvSpPr>
          <p:nvPr>
            <p:ph type="title"/>
          </p:nvPr>
        </p:nvSpPr>
        <p:spPr/>
        <p:txBody>
          <a:bodyPr/>
          <a:lstStyle/>
          <a:p>
            <a:r>
              <a:rPr lang="en-US" altLang="zh-CN" dirty="0"/>
              <a:t>2. </a:t>
            </a:r>
            <a:r>
              <a:rPr lang="zh-CN" altLang="en-US" dirty="0"/>
              <a:t>最长前缀匹配</a:t>
            </a:r>
          </a:p>
        </p:txBody>
      </p:sp>
      <p:sp>
        <p:nvSpPr>
          <p:cNvPr id="532486" name="Rectangle 6"/>
          <p:cNvSpPr>
            <a:spLocks noGrp="1" noChangeArrowheads="1"/>
          </p:cNvSpPr>
          <p:nvPr>
            <p:ph idx="1"/>
          </p:nvPr>
        </p:nvSpPr>
        <p:spPr/>
        <p:txBody>
          <a:bodyPr/>
          <a:lstStyle/>
          <a:p>
            <a:pPr algn="just"/>
            <a:r>
              <a:rPr lang="zh-CN" altLang="en-US" dirty="0"/>
              <a:t>使用 </a:t>
            </a:r>
            <a:r>
              <a:rPr lang="en-US" altLang="zh-CN" dirty="0"/>
              <a:t>CIDR </a:t>
            </a:r>
            <a:r>
              <a:rPr lang="zh-CN" altLang="en-US" dirty="0"/>
              <a:t>时，路由表中的每个项目由“网络前缀”和“下一跳地址”组成。</a:t>
            </a:r>
            <a:r>
              <a:rPr lang="zh-CN" altLang="en-US" dirty="0">
                <a:solidFill>
                  <a:srgbClr val="00B050"/>
                </a:solidFill>
              </a:rPr>
              <a:t>在查找路由表时可能会得到不止一个匹配结果。 </a:t>
            </a:r>
          </a:p>
          <a:p>
            <a:pPr algn="just"/>
            <a:r>
              <a:rPr lang="zh-CN" altLang="en-US" dirty="0"/>
              <a:t>应当从匹配结果中选择具有最长网络前缀的路由：</a:t>
            </a:r>
            <a:r>
              <a:rPr lang="zh-CN" altLang="en-US" dirty="0">
                <a:solidFill>
                  <a:srgbClr val="FF0000"/>
                </a:solidFill>
              </a:rPr>
              <a:t>最长前缀</a:t>
            </a:r>
            <a:r>
              <a:rPr lang="zh-CN" altLang="en-US" dirty="0" smtClean="0">
                <a:solidFill>
                  <a:srgbClr val="FF0000"/>
                </a:solidFill>
              </a:rPr>
              <a:t>匹配</a:t>
            </a:r>
            <a:r>
              <a:rPr lang="zh-CN" altLang="en-US" dirty="0" smtClean="0"/>
              <a:t> </a:t>
            </a:r>
            <a:r>
              <a:rPr lang="en-US" altLang="zh-CN" dirty="0" smtClean="0"/>
              <a:t>(</a:t>
            </a:r>
            <a:r>
              <a:rPr lang="en-US" altLang="zh-CN" dirty="0"/>
              <a:t>longest-prefix matching)</a:t>
            </a:r>
            <a:r>
              <a:rPr lang="zh-CN" altLang="en-US" dirty="0"/>
              <a:t>。</a:t>
            </a:r>
          </a:p>
          <a:p>
            <a:pPr algn="just"/>
            <a:r>
              <a:rPr lang="zh-CN" altLang="en-US" dirty="0"/>
              <a:t>网络前缀越长，其地址块就越小，因而路由就越</a:t>
            </a:r>
            <a:r>
              <a:rPr lang="zh-CN" altLang="en-US" dirty="0" smtClean="0"/>
              <a:t>具体 </a:t>
            </a:r>
            <a:r>
              <a:rPr lang="en-US" altLang="zh-CN" dirty="0" smtClean="0"/>
              <a:t>(</a:t>
            </a:r>
            <a:r>
              <a:rPr lang="en-US" altLang="zh-CN" dirty="0"/>
              <a:t>more specific) </a:t>
            </a:r>
            <a:r>
              <a:rPr lang="zh-CN" altLang="en-US" dirty="0"/>
              <a:t>。</a:t>
            </a:r>
          </a:p>
          <a:p>
            <a:pPr algn="just"/>
            <a:r>
              <a:rPr lang="zh-CN" altLang="en-US" dirty="0"/>
              <a:t>最长前缀匹配又称为</a:t>
            </a:r>
            <a:r>
              <a:rPr lang="zh-CN" altLang="en-US" dirty="0">
                <a:solidFill>
                  <a:srgbClr val="FF0000"/>
                </a:solidFill>
              </a:rPr>
              <a:t>最长匹配</a:t>
            </a:r>
            <a:r>
              <a:rPr lang="zh-CN" altLang="en-US" dirty="0"/>
              <a:t>或</a:t>
            </a:r>
            <a:r>
              <a:rPr lang="zh-CN" altLang="en-US" dirty="0">
                <a:solidFill>
                  <a:srgbClr val="FF0000"/>
                </a:solidFill>
              </a:rPr>
              <a:t>最佳匹配。</a:t>
            </a:r>
          </a:p>
        </p:txBody>
      </p:sp>
      <p:sp>
        <p:nvSpPr>
          <p:cNvPr id="532482" name="Rectangle 2"/>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483" name="Rectangle 3"/>
          <p:cNvSpPr>
            <a:spLocks noChangeArrowheads="1"/>
          </p:cNvSpPr>
          <p:nvPr/>
        </p:nvSpPr>
        <p:spPr bwMode="auto">
          <a:xfrm>
            <a:off x="0" y="3058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485" name="Rectangle 5"/>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矩形 1"/>
          <p:cNvSpPr/>
          <p:nvPr/>
        </p:nvSpPr>
        <p:spPr>
          <a:xfrm>
            <a:off x="4376936" y="230741"/>
            <a:ext cx="2920992" cy="707886"/>
          </a:xfrm>
          <a:prstGeom prst="rect">
            <a:avLst/>
          </a:prstGeom>
        </p:spPr>
        <p:txBody>
          <a:bodyPr wrap="none">
            <a:spAutoFit/>
          </a:bodyPr>
          <a:lstStyle/>
          <a:p>
            <a:r>
              <a:rPr lang="zh-CN" altLang="en-US" sz="4000" b="1" dirty="0" smtClean="0">
                <a:solidFill>
                  <a:srgbClr val="00B050"/>
                </a:solidFill>
              </a:rPr>
              <a:t>（看</a:t>
            </a:r>
            <a:r>
              <a:rPr lang="en-US" altLang="zh-CN" sz="4000" b="1" dirty="0" smtClean="0">
                <a:solidFill>
                  <a:srgbClr val="00B050"/>
                </a:solidFill>
              </a:rPr>
              <a:t>P142</a:t>
            </a:r>
            <a:r>
              <a:rPr lang="zh-CN" altLang="en-US" sz="4000" b="1" dirty="0">
                <a:solidFill>
                  <a:srgbClr val="00B050"/>
                </a:solidFill>
              </a:rPr>
              <a:t>）</a:t>
            </a:r>
            <a:endParaRPr lang="zh-CN" alt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4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4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4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449959" y="4415194"/>
            <a:ext cx="4519265" cy="1584325"/>
          </a:xfrm>
          <a:prstGeom prst="rect">
            <a:avLst/>
          </a:prstGeom>
          <a:solidFill>
            <a:srgbClr val="66FFFF"/>
          </a:solidFill>
          <a:ln w="28575">
            <a:solidFill>
              <a:srgbClr val="FF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8" name="Rectangle 3"/>
          <p:cNvSpPr txBox="1">
            <a:spLocks noChangeArrowheads="1"/>
          </p:cNvSpPr>
          <p:nvPr/>
        </p:nvSpPr>
        <p:spPr bwMode="auto">
          <a:xfrm>
            <a:off x="425896" y="76200"/>
            <a:ext cx="8791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最长前缀匹配举例</a:t>
            </a:r>
            <a:endParaRPr kumimoji="1" lang="zh-CN" altLang="en-US"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9" name="Text Box 4"/>
          <p:cNvSpPr txBox="1">
            <a:spLocks noChangeArrowheads="1"/>
          </p:cNvSpPr>
          <p:nvPr/>
        </p:nvSpPr>
        <p:spPr bwMode="auto">
          <a:xfrm>
            <a:off x="433834" y="838200"/>
            <a:ext cx="84502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b="1" dirty="0">
                <a:latin typeface="+mn-lt"/>
                <a:ea typeface="黑体" panose="02010609060101010101" pitchFamily="2" charset="-122"/>
              </a:rPr>
              <a:t>收到的分组的目的地址 </a:t>
            </a:r>
            <a:r>
              <a:rPr kumimoji="0" lang="en-US" altLang="zh-CN" sz="3200" b="1" i="1" dirty="0">
                <a:solidFill>
                  <a:srgbClr val="C00000"/>
                </a:solidFill>
                <a:latin typeface="+mn-lt"/>
                <a:ea typeface="黑体" panose="02010609060101010101" pitchFamily="2" charset="-122"/>
              </a:rPr>
              <a:t>D</a:t>
            </a:r>
            <a:r>
              <a:rPr kumimoji="0" lang="en-US" altLang="zh-CN" sz="3200" b="1" dirty="0">
                <a:solidFill>
                  <a:srgbClr val="C00000"/>
                </a:solidFill>
                <a:latin typeface="+mn-lt"/>
                <a:ea typeface="黑体" panose="02010609060101010101" pitchFamily="2" charset="-122"/>
              </a:rPr>
              <a:t> = </a:t>
            </a:r>
            <a:r>
              <a:rPr kumimoji="0" lang="en-US" altLang="zh-CN" sz="3200" b="1" dirty="0" smtClean="0">
                <a:solidFill>
                  <a:srgbClr val="C00000"/>
                </a:solidFill>
                <a:latin typeface="+mn-lt"/>
                <a:ea typeface="黑体" panose="02010609060101010101" pitchFamily="2" charset="-122"/>
              </a:rPr>
              <a:t>206.0.71.130</a:t>
            </a:r>
            <a:endParaRPr kumimoji="0" lang="en-US" altLang="zh-CN" sz="3200" b="1" dirty="0">
              <a:solidFill>
                <a:srgbClr val="C00000"/>
              </a:solidFill>
              <a:latin typeface="+mn-lt"/>
              <a:ea typeface="黑体" panose="02010609060101010101" pitchFamily="2" charset="-122"/>
            </a:endParaRPr>
          </a:p>
          <a:p>
            <a:r>
              <a:rPr kumimoji="0" lang="zh-CN" altLang="en-US" sz="3200" b="1" dirty="0">
                <a:latin typeface="+mn-lt"/>
                <a:ea typeface="黑体" panose="02010609060101010101" pitchFamily="2" charset="-122"/>
              </a:rPr>
              <a:t>路由表中的项目：</a:t>
            </a:r>
            <a:r>
              <a:rPr kumimoji="0" lang="en-US" altLang="zh-CN" sz="3200" b="1" dirty="0">
                <a:solidFill>
                  <a:srgbClr val="0000FF"/>
                </a:solidFill>
                <a:latin typeface="+mn-lt"/>
                <a:ea typeface="黑体" panose="02010609060101010101" pitchFamily="2" charset="-122"/>
              </a:rPr>
              <a:t>206.0.68.0/22		1</a:t>
            </a:r>
          </a:p>
          <a:p>
            <a:r>
              <a:rPr kumimoji="0" lang="en-US" altLang="zh-CN" sz="3200" b="1" dirty="0">
                <a:solidFill>
                  <a:srgbClr val="0000FF"/>
                </a:solidFill>
                <a:latin typeface="+mn-lt"/>
                <a:ea typeface="黑体" panose="02010609060101010101" pitchFamily="2" charset="-122"/>
              </a:rPr>
              <a:t>                             </a:t>
            </a:r>
            <a:r>
              <a:rPr kumimoji="0" lang="en-US" altLang="zh-CN" sz="3200" b="1" dirty="0" smtClean="0">
                <a:solidFill>
                  <a:srgbClr val="0000FF"/>
                </a:solidFill>
                <a:latin typeface="+mn-lt"/>
                <a:ea typeface="黑体" panose="02010609060101010101" pitchFamily="2" charset="-122"/>
              </a:rPr>
              <a:t>206.0.71.128/25</a:t>
            </a:r>
            <a:r>
              <a:rPr kumimoji="0" lang="en-US" altLang="zh-CN" sz="3200" b="1" dirty="0">
                <a:solidFill>
                  <a:srgbClr val="0000FF"/>
                </a:solidFill>
                <a:latin typeface="+mn-lt"/>
                <a:ea typeface="黑体" panose="02010609060101010101" pitchFamily="2" charset="-122"/>
              </a:rPr>
              <a:t>		2</a:t>
            </a:r>
          </a:p>
        </p:txBody>
      </p:sp>
      <p:sp>
        <p:nvSpPr>
          <p:cNvPr id="10" name="Text Box 5"/>
          <p:cNvSpPr txBox="1">
            <a:spLocks noChangeArrowheads="1"/>
          </p:cNvSpPr>
          <p:nvPr/>
        </p:nvSpPr>
        <p:spPr bwMode="auto">
          <a:xfrm>
            <a:off x="433834" y="2425700"/>
            <a:ext cx="4911922" cy="523220"/>
          </a:xfrm>
          <a:prstGeom prst="rect">
            <a:avLst/>
          </a:prstGeom>
          <a:solidFill>
            <a:srgbClr val="FFFF66"/>
          </a:solidFill>
          <a:ln>
            <a:noFill/>
          </a:ln>
          <a:effectLst/>
        </p:spPr>
        <p:txBody>
          <a:bodyPr wrap="none">
            <a:spAutoFit/>
          </a:bodyPr>
          <a:lstStyle/>
          <a:p>
            <a:r>
              <a:rPr kumimoji="0" lang="zh-CN" altLang="en-US" sz="2800" b="1" dirty="0">
                <a:solidFill>
                  <a:srgbClr val="C00000"/>
                </a:solidFill>
                <a:latin typeface="+mn-lt"/>
                <a:ea typeface="黑体" panose="02010609060101010101" pitchFamily="2" charset="-122"/>
              </a:rPr>
              <a:t>查找路由表中的第 </a:t>
            </a:r>
            <a:r>
              <a:rPr kumimoji="0" lang="en-US" altLang="zh-CN" sz="2800" b="1" dirty="0">
                <a:solidFill>
                  <a:srgbClr val="C00000"/>
                </a:solidFill>
                <a:latin typeface="+mn-lt"/>
                <a:ea typeface="黑体" panose="02010609060101010101" pitchFamily="2" charset="-122"/>
              </a:rPr>
              <a:t>1 </a:t>
            </a:r>
            <a:r>
              <a:rPr kumimoji="0" lang="zh-CN" altLang="en-US" sz="2800" b="1" dirty="0">
                <a:solidFill>
                  <a:srgbClr val="C00000"/>
                </a:solidFill>
                <a:latin typeface="+mn-lt"/>
                <a:ea typeface="黑体" panose="02010609060101010101" pitchFamily="2" charset="-122"/>
              </a:rPr>
              <a:t>个</a:t>
            </a:r>
            <a:r>
              <a:rPr kumimoji="0" lang="zh-CN" altLang="en-US" sz="2800" b="1" dirty="0" smtClean="0">
                <a:solidFill>
                  <a:srgbClr val="C00000"/>
                </a:solidFill>
                <a:latin typeface="+mn-lt"/>
                <a:ea typeface="黑体" panose="02010609060101010101" pitchFamily="2" charset="-122"/>
              </a:rPr>
              <a:t>项目：</a:t>
            </a:r>
            <a:endParaRPr kumimoji="0" lang="zh-CN" altLang="en-US" sz="2800" b="1" dirty="0">
              <a:solidFill>
                <a:srgbClr val="C00000"/>
              </a:solidFill>
              <a:latin typeface="+mn-lt"/>
              <a:ea typeface="黑体" panose="02010609060101010101" pitchFamily="2" charset="-122"/>
            </a:endParaRPr>
          </a:p>
        </p:txBody>
      </p:sp>
      <p:sp>
        <p:nvSpPr>
          <p:cNvPr id="11" name="Text Box 6"/>
          <p:cNvSpPr txBox="1">
            <a:spLocks noChangeArrowheads="1"/>
          </p:cNvSpPr>
          <p:nvPr/>
        </p:nvSpPr>
        <p:spPr bwMode="auto">
          <a:xfrm>
            <a:off x="360809" y="4920019"/>
            <a:ext cx="847584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AND      </a:t>
            </a:r>
            <a:r>
              <a:rPr kumimoji="0" lang="en-US" altLang="zh-CN" sz="2800" b="1" i="1" dirty="0">
                <a:solidFill>
                  <a:srgbClr val="0000FF"/>
                </a:solidFill>
                <a:latin typeface="+mn-lt"/>
                <a:ea typeface="黑体" panose="02010609060101010101" pitchFamily="2" charset="-122"/>
              </a:rPr>
              <a:t>D</a:t>
            </a:r>
            <a:r>
              <a:rPr kumimoji="0" lang="en-US" altLang="zh-CN" sz="2800" b="1" dirty="0">
                <a:solidFill>
                  <a:srgbClr val="0000FF"/>
                </a:solidFill>
                <a:latin typeface="+mn-lt"/>
                <a:ea typeface="黑体" panose="02010609060101010101" pitchFamily="2" charset="-122"/>
              </a:rPr>
              <a:t> =       206.           0.       01000111.    </a:t>
            </a:r>
            <a:r>
              <a:rPr kumimoji="0" lang="en-US" altLang="zh-CN" sz="2800" b="1" dirty="0" smtClean="0">
                <a:solidFill>
                  <a:srgbClr val="0000FF"/>
                </a:solidFill>
                <a:latin typeface="+mn-lt"/>
                <a:ea typeface="黑体" panose="02010609060101010101" pitchFamily="2" charset="-122"/>
              </a:rPr>
              <a:t>130</a:t>
            </a:r>
            <a:endParaRPr kumimoji="0" lang="en-US" altLang="zh-CN" sz="2800" b="1" dirty="0">
              <a:solidFill>
                <a:srgbClr val="0000FF"/>
              </a:solidFill>
              <a:latin typeface="+mn-lt"/>
              <a:ea typeface="黑体" panose="02010609060101010101" pitchFamily="2" charset="-122"/>
            </a:endParaRPr>
          </a:p>
        </p:txBody>
      </p:sp>
      <p:sp>
        <p:nvSpPr>
          <p:cNvPr id="12" name="Text Box 7"/>
          <p:cNvSpPr txBox="1">
            <a:spLocks noChangeArrowheads="1"/>
          </p:cNvSpPr>
          <p:nvPr/>
        </p:nvSpPr>
        <p:spPr bwMode="auto">
          <a:xfrm>
            <a:off x="433834" y="2859088"/>
            <a:ext cx="9070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a:latin typeface="+mn-lt"/>
                <a:ea typeface="黑体" panose="02010609060101010101" pitchFamily="2" charset="-122"/>
              </a:rPr>
              <a:t>第 </a:t>
            </a:r>
            <a:r>
              <a:rPr kumimoji="0" lang="en-US" altLang="zh-CN" sz="2800" b="1">
                <a:latin typeface="+mn-lt"/>
                <a:ea typeface="黑体" panose="02010609060101010101" pitchFamily="2" charset="-122"/>
              </a:rPr>
              <a:t>1 </a:t>
            </a:r>
            <a:r>
              <a:rPr kumimoji="0" lang="zh-CN" altLang="en-US" sz="2800" b="1">
                <a:latin typeface="+mn-lt"/>
                <a:ea typeface="黑体" panose="02010609060101010101" pitchFamily="2" charset="-122"/>
              </a:rPr>
              <a:t>个项目 </a:t>
            </a:r>
            <a:r>
              <a:rPr kumimoji="0" lang="en-US" altLang="zh-CN" sz="2800" b="1">
                <a:latin typeface="+mn-lt"/>
                <a:ea typeface="黑体" panose="02010609060101010101" pitchFamily="2" charset="-122"/>
              </a:rPr>
              <a:t>206.0.68.0/22 </a:t>
            </a:r>
            <a:r>
              <a:rPr kumimoji="0" lang="zh-CN" altLang="en-US" sz="2800" b="1">
                <a:latin typeface="+mn-lt"/>
                <a:ea typeface="黑体" panose="02010609060101010101" pitchFamily="2" charset="-122"/>
              </a:rPr>
              <a:t>的掩码 </a:t>
            </a:r>
            <a:r>
              <a:rPr kumimoji="0" lang="en-US" altLang="zh-CN" sz="2800" b="1" i="1">
                <a:latin typeface="+mn-lt"/>
                <a:ea typeface="黑体" panose="02010609060101010101" pitchFamily="2" charset="-122"/>
              </a:rPr>
              <a:t>M</a:t>
            </a:r>
            <a:r>
              <a:rPr kumimoji="0" lang="en-US" altLang="zh-CN" sz="2800" b="1">
                <a:latin typeface="+mn-lt"/>
                <a:ea typeface="黑体" panose="02010609060101010101" pitchFamily="2" charset="-122"/>
              </a:rPr>
              <a:t> </a:t>
            </a:r>
            <a:r>
              <a:rPr kumimoji="0" lang="zh-CN" altLang="en-US" sz="2800" b="1">
                <a:latin typeface="+mn-lt"/>
                <a:ea typeface="黑体" panose="02010609060101010101" pitchFamily="2" charset="-122"/>
              </a:rPr>
              <a:t>有 </a:t>
            </a:r>
            <a:r>
              <a:rPr kumimoji="0" lang="en-US" altLang="zh-CN" sz="2800" b="1">
                <a:latin typeface="+mn-lt"/>
                <a:ea typeface="黑体" panose="02010609060101010101" pitchFamily="2" charset="-122"/>
              </a:rPr>
              <a:t>22 </a:t>
            </a:r>
            <a:r>
              <a:rPr kumimoji="0" lang="zh-CN" altLang="en-US" sz="2800" b="1">
                <a:latin typeface="+mn-lt"/>
                <a:ea typeface="黑体" panose="02010609060101010101" pitchFamily="2" charset="-122"/>
              </a:rPr>
              <a:t>个连续的 </a:t>
            </a:r>
            <a:r>
              <a:rPr kumimoji="0" lang="en-US" altLang="zh-CN" sz="2800" b="1">
                <a:latin typeface="+mn-lt"/>
                <a:ea typeface="黑体" panose="02010609060101010101" pitchFamily="2" charset="-122"/>
              </a:rPr>
              <a:t>1</a:t>
            </a:r>
            <a:r>
              <a:rPr kumimoji="0" lang="zh-CN" altLang="en-US" sz="2800" b="1">
                <a:latin typeface="+mn-lt"/>
                <a:ea typeface="黑体" panose="02010609060101010101" pitchFamily="2" charset="-122"/>
              </a:rPr>
              <a:t>。</a:t>
            </a:r>
          </a:p>
        </p:txBody>
      </p:sp>
      <p:sp>
        <p:nvSpPr>
          <p:cNvPr id="13" name="Text Box 8"/>
          <p:cNvSpPr txBox="1">
            <a:spLocks noChangeArrowheads="1"/>
          </p:cNvSpPr>
          <p:nvPr/>
        </p:nvSpPr>
        <p:spPr bwMode="auto">
          <a:xfrm>
            <a:off x="1687959" y="3367088"/>
            <a:ext cx="72269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11111111 11111111 11111100 00000000</a:t>
            </a:r>
          </a:p>
        </p:txBody>
      </p:sp>
      <p:sp>
        <p:nvSpPr>
          <p:cNvPr id="14" name="Text Box 9"/>
          <p:cNvSpPr txBox="1">
            <a:spLocks noChangeArrowheads="1"/>
          </p:cNvSpPr>
          <p:nvPr/>
        </p:nvSpPr>
        <p:spPr bwMode="auto">
          <a:xfrm>
            <a:off x="433834" y="3929063"/>
            <a:ext cx="74029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dirty="0">
                <a:latin typeface="+mn-lt"/>
                <a:ea typeface="黑体" panose="02010609060101010101" pitchFamily="2" charset="-122"/>
              </a:rPr>
              <a:t>因此只需把 </a:t>
            </a:r>
            <a:r>
              <a:rPr kumimoji="0" lang="en-US" altLang="zh-CN" sz="2800" b="1" i="1" dirty="0">
                <a:latin typeface="+mn-lt"/>
                <a:ea typeface="黑体" panose="02010609060101010101" pitchFamily="2" charset="-122"/>
              </a:rPr>
              <a:t>D</a:t>
            </a:r>
            <a:r>
              <a:rPr kumimoji="0" lang="en-US" altLang="zh-CN" sz="2800" b="1" dirty="0">
                <a:latin typeface="+mn-lt"/>
                <a:ea typeface="黑体" panose="02010609060101010101" pitchFamily="2" charset="-122"/>
              </a:rPr>
              <a:t> </a:t>
            </a:r>
            <a:r>
              <a:rPr kumimoji="0" lang="zh-CN" altLang="en-US" sz="2800" b="1" dirty="0">
                <a:latin typeface="+mn-lt"/>
                <a:ea typeface="黑体" panose="02010609060101010101" pitchFamily="2" charset="-122"/>
              </a:rPr>
              <a:t>的第 </a:t>
            </a:r>
            <a:r>
              <a:rPr kumimoji="0" lang="en-US" altLang="zh-CN" sz="2800" b="1" dirty="0">
                <a:latin typeface="+mn-lt"/>
                <a:ea typeface="黑体" panose="02010609060101010101" pitchFamily="2" charset="-122"/>
              </a:rPr>
              <a:t>3 </a:t>
            </a:r>
            <a:r>
              <a:rPr kumimoji="0" lang="zh-CN" altLang="en-US" sz="2800" b="1" dirty="0">
                <a:latin typeface="+mn-lt"/>
                <a:ea typeface="黑体" panose="02010609060101010101" pitchFamily="2" charset="-122"/>
              </a:rPr>
              <a:t>个字节转换成二进制。</a:t>
            </a:r>
          </a:p>
        </p:txBody>
      </p:sp>
      <p:sp>
        <p:nvSpPr>
          <p:cNvPr id="15" name="Text Box 10"/>
          <p:cNvSpPr txBox="1">
            <a:spLocks noChangeArrowheads="1"/>
          </p:cNvSpPr>
          <p:nvPr/>
        </p:nvSpPr>
        <p:spPr bwMode="auto">
          <a:xfrm>
            <a:off x="1686525" y="4400907"/>
            <a:ext cx="75250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a:t>
            </a:r>
            <a:r>
              <a:rPr kumimoji="0" lang="en-US" altLang="zh-CN" sz="2800" b="1" dirty="0" smtClean="0">
                <a:solidFill>
                  <a:srgbClr val="0000FF"/>
                </a:solidFill>
                <a:latin typeface="+mn-lt"/>
                <a:ea typeface="黑体" panose="02010609060101010101" pitchFamily="2" charset="-122"/>
              </a:rPr>
              <a:t>   11111111 </a:t>
            </a:r>
            <a:r>
              <a:rPr kumimoji="0" lang="en-US" altLang="zh-CN" sz="2800" b="1" dirty="0">
                <a:solidFill>
                  <a:srgbClr val="0000FF"/>
                </a:solidFill>
                <a:latin typeface="+mn-lt"/>
                <a:ea typeface="黑体" panose="02010609060101010101" pitchFamily="2" charset="-122"/>
              </a:rPr>
              <a:t>11111111 11111100 00000000</a:t>
            </a:r>
          </a:p>
        </p:txBody>
      </p:sp>
      <p:sp>
        <p:nvSpPr>
          <p:cNvPr id="16" name="Line 11"/>
          <p:cNvSpPr>
            <a:spLocks noChangeShapeType="1"/>
          </p:cNvSpPr>
          <p:nvPr/>
        </p:nvSpPr>
        <p:spPr bwMode="auto">
          <a:xfrm>
            <a:off x="325884" y="5423257"/>
            <a:ext cx="88201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7" name="Text Box 12"/>
          <p:cNvSpPr txBox="1">
            <a:spLocks noChangeArrowheads="1"/>
          </p:cNvSpPr>
          <p:nvPr/>
        </p:nvSpPr>
        <p:spPr bwMode="auto">
          <a:xfrm>
            <a:off x="2978596" y="5496282"/>
            <a:ext cx="55723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206.           0.       01000100.       0</a:t>
            </a:r>
          </a:p>
        </p:txBody>
      </p:sp>
      <p:sp>
        <p:nvSpPr>
          <p:cNvPr id="18" name="Text Box 13"/>
          <p:cNvSpPr txBox="1">
            <a:spLocks noChangeArrowheads="1"/>
          </p:cNvSpPr>
          <p:nvPr/>
        </p:nvSpPr>
        <p:spPr bwMode="auto">
          <a:xfrm>
            <a:off x="2648744" y="5949280"/>
            <a:ext cx="42883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rPr>
              <a:t>与 </a:t>
            </a:r>
            <a:r>
              <a:rPr kumimoji="0" lang="en-US" altLang="zh-CN" sz="3200" b="1" i="0" u="none" strike="noStrike" kern="0" cap="none" spc="0" normalizeH="0" baseline="0" noProof="0" dirty="0">
                <a:ln>
                  <a:noFill/>
                </a:ln>
                <a:solidFill>
                  <a:srgbClr val="FF0000"/>
                </a:solidFill>
                <a:effectLst/>
                <a:uLnTx/>
                <a:uFillTx/>
                <a:latin typeface="+mn-lt"/>
                <a:ea typeface="黑体" panose="02010609060101010101" pitchFamily="2" charset="-122"/>
              </a:rPr>
              <a:t>206.0.68.0/22 </a:t>
            </a:r>
            <a:r>
              <a:rPr kumimoji="0" lang="zh-CN" altLang="en-US"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匹配</a:t>
            </a:r>
            <a:r>
              <a:rPr kumimoji="0" lang="en-US" altLang="zh-CN"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a:t>
            </a:r>
            <a:endPar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92560" y="2132856"/>
            <a:ext cx="9033242" cy="2215991"/>
          </a:xfrm>
          <a:prstGeom prst="rect">
            <a:avLst/>
          </a:prstGeom>
          <a:noFill/>
        </p:spPr>
        <p:txBody>
          <a:bodyPr wrap="none" rtlCol="0">
            <a:spAutoFit/>
          </a:bodyPr>
          <a:lstStyle/>
          <a:p>
            <a:r>
              <a:rPr lang="zh-CN" altLang="en-US" sz="13800" dirty="0" smtClean="0">
                <a:solidFill>
                  <a:srgbClr val="FF0000"/>
                </a:solidFill>
              </a:rPr>
              <a:t>重点！！！</a:t>
            </a:r>
            <a:endParaRPr lang="zh-CN" altLang="en-US" sz="13800" dirty="0">
              <a:solidFill>
                <a:srgbClr val="FF0000"/>
              </a:solidFill>
            </a:endParaRPr>
          </a:p>
        </p:txBody>
      </p:sp>
      <p:sp>
        <p:nvSpPr>
          <p:cNvPr id="2" name="矩形 1"/>
          <p:cNvSpPr/>
          <p:nvPr/>
        </p:nvSpPr>
        <p:spPr>
          <a:xfrm>
            <a:off x="2648744" y="5301208"/>
            <a:ext cx="4211409" cy="646331"/>
          </a:xfrm>
          <a:prstGeom prst="rect">
            <a:avLst/>
          </a:prstGeom>
        </p:spPr>
        <p:txBody>
          <a:bodyPr wrap="none">
            <a:spAutoFit/>
          </a:bodyPr>
          <a:lstStyle/>
          <a:p>
            <a:r>
              <a:rPr lang="zh-CN" altLang="en-US" dirty="0">
                <a:hlinkClick r:id="rId2"/>
              </a:rPr>
              <a:t>https://zhuanlan.zhihu.com/p/</a:t>
            </a:r>
            <a:r>
              <a:rPr lang="zh-CN" altLang="en-US" dirty="0" smtClean="0">
                <a:hlinkClick r:id="rId2"/>
              </a:rPr>
              <a:t>91768977</a:t>
            </a:r>
            <a:endParaRPr lang="en-US" altLang="zh-CN" dirty="0" smtClean="0"/>
          </a:p>
          <a:p>
            <a:r>
              <a:rPr lang="zh-CN" altLang="en-US" dirty="0" smtClean="0"/>
              <a:t>二进制的用处</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smtClean="0"/>
              <a:t>在</a:t>
            </a:r>
            <a:r>
              <a:rPr lang="zh-CN" altLang="en-US" sz="2800" dirty="0"/>
              <a:t>路由器互联的多个局域网的结构中</a:t>
            </a:r>
            <a:r>
              <a:rPr lang="en-US" altLang="zh-CN" sz="2800" dirty="0"/>
              <a:t>,</a:t>
            </a:r>
            <a:r>
              <a:rPr lang="zh-CN" altLang="en-US" sz="2800" dirty="0"/>
              <a:t>要求每个局域网</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28664" y="2786063"/>
            <a:ext cx="6934200" cy="642938"/>
          </a:xfrm>
          <a:prstGeom prst="rect">
            <a:avLst/>
          </a:prstGeom>
          <a:noFill/>
        </p:spPr>
        <p:txBody>
          <a:bodyPr vert="horz" rtlCol="0" anchor="ctr" anchorCtr="0">
            <a:noAutofit/>
          </a:bodyPr>
          <a:lstStyle/>
          <a:p>
            <a:r>
              <a:rPr lang="zh-CN" altLang="en-US" sz="2000" dirty="0"/>
              <a:t> 物理层协议可以不同</a:t>
            </a:r>
            <a:r>
              <a:rPr lang="en-US" altLang="zh-CN" sz="2000" dirty="0"/>
              <a:t>,</a:t>
            </a:r>
            <a:r>
              <a:rPr lang="zh-CN" altLang="en-US" sz="2000" dirty="0"/>
              <a:t>而数据链路层及其以上的高层协议必须相同</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000" dirty="0"/>
              <a:t>物理层、数据链路层协议可以不同</a:t>
            </a:r>
            <a:r>
              <a:rPr lang="en-US" altLang="zh-CN" sz="2000" dirty="0"/>
              <a:t>,</a:t>
            </a:r>
            <a:r>
              <a:rPr lang="zh-CN" altLang="en-US" sz="2000" dirty="0"/>
              <a:t>而数据链路层以上的高层协议必须相同</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000" dirty="0"/>
              <a:t>物理层、数据链路层、网络层协议可以不同</a:t>
            </a:r>
            <a:r>
              <a:rPr lang="en-US" altLang="zh-CN" sz="2000" dirty="0"/>
              <a:t>,</a:t>
            </a:r>
            <a:r>
              <a:rPr lang="zh-CN" altLang="en-US" sz="2000" dirty="0"/>
              <a:t>而网络层以上的高层协议必须相同</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000" dirty="0"/>
              <a:t>物理层、数据链路层、网络层及高层协议都可以不同</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8493860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449959" y="4415194"/>
            <a:ext cx="5239345" cy="1584325"/>
          </a:xfrm>
          <a:prstGeom prst="rect">
            <a:avLst/>
          </a:prstGeom>
          <a:solidFill>
            <a:srgbClr val="66FFFF"/>
          </a:solidFill>
          <a:ln w="28575">
            <a:solidFill>
              <a:srgbClr val="FF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8" name="Rectangle 3"/>
          <p:cNvSpPr txBox="1">
            <a:spLocks noChangeArrowheads="1"/>
          </p:cNvSpPr>
          <p:nvPr/>
        </p:nvSpPr>
        <p:spPr bwMode="auto">
          <a:xfrm>
            <a:off x="425896" y="76200"/>
            <a:ext cx="8791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最长前缀匹配举例</a:t>
            </a:r>
            <a:endParaRPr kumimoji="1" lang="zh-CN" altLang="en-US"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9" name="Text Box 4"/>
          <p:cNvSpPr txBox="1">
            <a:spLocks noChangeArrowheads="1"/>
          </p:cNvSpPr>
          <p:nvPr/>
        </p:nvSpPr>
        <p:spPr bwMode="auto">
          <a:xfrm>
            <a:off x="433834" y="838200"/>
            <a:ext cx="84502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b="1" dirty="0">
                <a:latin typeface="+mn-lt"/>
                <a:ea typeface="黑体" panose="02010609060101010101" pitchFamily="2" charset="-122"/>
              </a:rPr>
              <a:t>收到的分组的目的地址 </a:t>
            </a:r>
            <a:r>
              <a:rPr kumimoji="0" lang="en-US" altLang="zh-CN" sz="3200" b="1" i="1" dirty="0">
                <a:solidFill>
                  <a:srgbClr val="C00000"/>
                </a:solidFill>
                <a:latin typeface="+mn-lt"/>
                <a:ea typeface="黑体" panose="02010609060101010101" pitchFamily="2" charset="-122"/>
              </a:rPr>
              <a:t>D</a:t>
            </a:r>
            <a:r>
              <a:rPr kumimoji="0" lang="en-US" altLang="zh-CN" sz="3200" b="1" dirty="0">
                <a:solidFill>
                  <a:srgbClr val="C00000"/>
                </a:solidFill>
                <a:latin typeface="+mn-lt"/>
                <a:ea typeface="黑体" panose="02010609060101010101" pitchFamily="2" charset="-122"/>
              </a:rPr>
              <a:t> = </a:t>
            </a:r>
            <a:r>
              <a:rPr kumimoji="0" lang="en-US" altLang="zh-CN" sz="3200" b="1" dirty="0" smtClean="0">
                <a:solidFill>
                  <a:srgbClr val="C00000"/>
                </a:solidFill>
                <a:latin typeface="+mn-lt"/>
                <a:ea typeface="黑体" panose="02010609060101010101" pitchFamily="2" charset="-122"/>
              </a:rPr>
              <a:t>206.0.71.130</a:t>
            </a:r>
            <a:endParaRPr kumimoji="0" lang="en-US" altLang="zh-CN" sz="3200" b="1" dirty="0">
              <a:solidFill>
                <a:srgbClr val="C00000"/>
              </a:solidFill>
              <a:latin typeface="+mn-lt"/>
              <a:ea typeface="黑体" panose="02010609060101010101" pitchFamily="2" charset="-122"/>
            </a:endParaRPr>
          </a:p>
          <a:p>
            <a:r>
              <a:rPr kumimoji="0" lang="zh-CN" altLang="en-US" sz="3200" b="1" dirty="0">
                <a:latin typeface="+mn-lt"/>
                <a:ea typeface="黑体" panose="02010609060101010101" pitchFamily="2" charset="-122"/>
              </a:rPr>
              <a:t>路由表中的项目：</a:t>
            </a:r>
            <a:r>
              <a:rPr kumimoji="0" lang="en-US" altLang="zh-CN" sz="3200" b="1" dirty="0">
                <a:solidFill>
                  <a:srgbClr val="0000FF"/>
                </a:solidFill>
                <a:latin typeface="+mn-lt"/>
                <a:ea typeface="黑体" panose="02010609060101010101" pitchFamily="2" charset="-122"/>
              </a:rPr>
              <a:t>206.0.68.0/22		1</a:t>
            </a:r>
          </a:p>
          <a:p>
            <a:r>
              <a:rPr kumimoji="0" lang="en-US" altLang="zh-CN" sz="3200" b="1" dirty="0">
                <a:solidFill>
                  <a:srgbClr val="0000FF"/>
                </a:solidFill>
                <a:latin typeface="+mn-lt"/>
                <a:ea typeface="黑体" panose="02010609060101010101" pitchFamily="2" charset="-122"/>
              </a:rPr>
              <a:t>                             </a:t>
            </a:r>
            <a:r>
              <a:rPr kumimoji="0" lang="en-US" altLang="zh-CN" sz="3200" b="1" dirty="0" smtClean="0">
                <a:solidFill>
                  <a:srgbClr val="0000FF"/>
                </a:solidFill>
                <a:latin typeface="+mn-lt"/>
                <a:ea typeface="黑体" panose="02010609060101010101" pitchFamily="2" charset="-122"/>
              </a:rPr>
              <a:t>206.0.71.128/25</a:t>
            </a:r>
            <a:r>
              <a:rPr kumimoji="0" lang="en-US" altLang="zh-CN" sz="3200" b="1" dirty="0">
                <a:solidFill>
                  <a:srgbClr val="0000FF"/>
                </a:solidFill>
                <a:latin typeface="+mn-lt"/>
                <a:ea typeface="黑体" panose="02010609060101010101" pitchFamily="2" charset="-122"/>
              </a:rPr>
              <a:t>		2</a:t>
            </a:r>
          </a:p>
        </p:txBody>
      </p:sp>
      <p:sp>
        <p:nvSpPr>
          <p:cNvPr id="10" name="Text Box 5"/>
          <p:cNvSpPr txBox="1">
            <a:spLocks noChangeArrowheads="1"/>
          </p:cNvSpPr>
          <p:nvPr/>
        </p:nvSpPr>
        <p:spPr bwMode="auto">
          <a:xfrm>
            <a:off x="433834" y="2425700"/>
            <a:ext cx="4911922" cy="523220"/>
          </a:xfrm>
          <a:prstGeom prst="rect">
            <a:avLst/>
          </a:prstGeom>
          <a:solidFill>
            <a:srgbClr val="FFFF66"/>
          </a:solidFill>
          <a:ln>
            <a:noFill/>
          </a:ln>
          <a:effectLst/>
        </p:spPr>
        <p:txBody>
          <a:bodyPr wrap="none">
            <a:spAutoFit/>
          </a:bodyPr>
          <a:lstStyle/>
          <a:p>
            <a:r>
              <a:rPr kumimoji="0" lang="zh-CN" altLang="en-US" sz="2800" b="1" dirty="0">
                <a:solidFill>
                  <a:srgbClr val="C00000"/>
                </a:solidFill>
                <a:latin typeface="+mn-lt"/>
                <a:ea typeface="黑体" panose="02010609060101010101" pitchFamily="2" charset="-122"/>
              </a:rPr>
              <a:t>查找路由表中的第 </a:t>
            </a:r>
            <a:r>
              <a:rPr lang="en-US" altLang="zh-CN" sz="2800" b="1" dirty="0">
                <a:solidFill>
                  <a:srgbClr val="C00000"/>
                </a:solidFill>
                <a:latin typeface="+mn-lt"/>
                <a:ea typeface="黑体" panose="02010609060101010101" pitchFamily="2" charset="-122"/>
              </a:rPr>
              <a:t>2</a:t>
            </a:r>
            <a:r>
              <a:rPr kumimoji="0" lang="en-US" altLang="zh-CN" sz="2800" b="1" dirty="0" smtClean="0">
                <a:solidFill>
                  <a:srgbClr val="C00000"/>
                </a:solidFill>
                <a:latin typeface="+mn-lt"/>
                <a:ea typeface="黑体" panose="02010609060101010101" pitchFamily="2" charset="-122"/>
              </a:rPr>
              <a:t> </a:t>
            </a:r>
            <a:r>
              <a:rPr kumimoji="0" lang="zh-CN" altLang="en-US" sz="2800" b="1" dirty="0">
                <a:solidFill>
                  <a:srgbClr val="C00000"/>
                </a:solidFill>
                <a:latin typeface="+mn-lt"/>
                <a:ea typeface="黑体" panose="02010609060101010101" pitchFamily="2" charset="-122"/>
              </a:rPr>
              <a:t>个</a:t>
            </a:r>
            <a:r>
              <a:rPr kumimoji="0" lang="zh-CN" altLang="en-US" sz="2800" b="1" dirty="0" smtClean="0">
                <a:solidFill>
                  <a:srgbClr val="C00000"/>
                </a:solidFill>
                <a:latin typeface="+mn-lt"/>
                <a:ea typeface="黑体" panose="02010609060101010101" pitchFamily="2" charset="-122"/>
              </a:rPr>
              <a:t>项目：</a:t>
            </a:r>
            <a:endParaRPr kumimoji="0" lang="zh-CN" altLang="en-US" sz="2800" b="1" dirty="0">
              <a:solidFill>
                <a:srgbClr val="C00000"/>
              </a:solidFill>
              <a:latin typeface="+mn-lt"/>
              <a:ea typeface="黑体" panose="02010609060101010101" pitchFamily="2" charset="-122"/>
            </a:endParaRPr>
          </a:p>
        </p:txBody>
      </p:sp>
      <p:sp>
        <p:nvSpPr>
          <p:cNvPr id="11" name="Text Box 6"/>
          <p:cNvSpPr txBox="1">
            <a:spLocks noChangeArrowheads="1"/>
          </p:cNvSpPr>
          <p:nvPr/>
        </p:nvSpPr>
        <p:spPr bwMode="auto">
          <a:xfrm>
            <a:off x="360809" y="4920019"/>
            <a:ext cx="8909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AND      </a:t>
            </a:r>
            <a:r>
              <a:rPr kumimoji="0" lang="en-US" altLang="zh-CN" sz="2800" b="1" i="1" dirty="0">
                <a:solidFill>
                  <a:srgbClr val="0000FF"/>
                </a:solidFill>
                <a:latin typeface="+mn-lt"/>
                <a:ea typeface="黑体" panose="02010609060101010101" pitchFamily="2" charset="-122"/>
              </a:rPr>
              <a:t>D</a:t>
            </a:r>
            <a:r>
              <a:rPr kumimoji="0" lang="en-US" altLang="zh-CN" sz="2800" b="1" dirty="0">
                <a:solidFill>
                  <a:srgbClr val="0000FF"/>
                </a:solidFill>
                <a:latin typeface="+mn-lt"/>
                <a:ea typeface="黑体" panose="02010609060101010101" pitchFamily="2" charset="-122"/>
              </a:rPr>
              <a:t> =       206.           0.       </a:t>
            </a:r>
            <a:r>
              <a:rPr kumimoji="0" lang="en-US" altLang="zh-CN" sz="2800" b="1" dirty="0" smtClean="0">
                <a:solidFill>
                  <a:srgbClr val="0000FF"/>
                </a:solidFill>
                <a:latin typeface="+mn-lt"/>
                <a:ea typeface="黑体" panose="02010609060101010101" pitchFamily="2" charset="-122"/>
              </a:rPr>
              <a:t>       71.    10000010</a:t>
            </a:r>
            <a:endParaRPr kumimoji="0" lang="en-US" altLang="zh-CN" sz="2800" b="1" dirty="0">
              <a:solidFill>
                <a:srgbClr val="0000FF"/>
              </a:solidFill>
              <a:latin typeface="+mn-lt"/>
              <a:ea typeface="黑体" panose="02010609060101010101" pitchFamily="2" charset="-122"/>
            </a:endParaRPr>
          </a:p>
        </p:txBody>
      </p:sp>
      <p:sp>
        <p:nvSpPr>
          <p:cNvPr id="12" name="Text Box 7"/>
          <p:cNvSpPr txBox="1">
            <a:spLocks noChangeArrowheads="1"/>
          </p:cNvSpPr>
          <p:nvPr/>
        </p:nvSpPr>
        <p:spPr bwMode="auto">
          <a:xfrm>
            <a:off x="433834" y="2859088"/>
            <a:ext cx="9470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dirty="0">
                <a:latin typeface="+mn-lt"/>
                <a:ea typeface="黑体" panose="02010609060101010101" pitchFamily="2" charset="-122"/>
              </a:rPr>
              <a:t>第 </a:t>
            </a:r>
            <a:r>
              <a:rPr kumimoji="0" lang="en-US" altLang="zh-CN" sz="2800" b="1" dirty="0" smtClean="0">
                <a:latin typeface="+mn-lt"/>
                <a:ea typeface="黑体" panose="02010609060101010101" pitchFamily="2" charset="-122"/>
              </a:rPr>
              <a:t>2 </a:t>
            </a:r>
            <a:r>
              <a:rPr kumimoji="0" lang="zh-CN" altLang="en-US" sz="2800" b="1" dirty="0">
                <a:latin typeface="+mn-lt"/>
                <a:ea typeface="黑体" panose="02010609060101010101" pitchFamily="2" charset="-122"/>
              </a:rPr>
              <a:t>个项目 </a:t>
            </a:r>
            <a:r>
              <a:rPr kumimoji="0" lang="en-US" altLang="zh-CN" sz="2800" b="1" dirty="0" smtClean="0">
                <a:latin typeface="+mn-lt"/>
                <a:ea typeface="黑体" panose="02010609060101010101" pitchFamily="2" charset="-122"/>
              </a:rPr>
              <a:t>206.0.71.128/25 </a:t>
            </a:r>
            <a:r>
              <a:rPr kumimoji="0" lang="zh-CN" altLang="en-US" sz="2800" b="1" dirty="0">
                <a:latin typeface="+mn-lt"/>
                <a:ea typeface="黑体" panose="02010609060101010101" pitchFamily="2" charset="-122"/>
              </a:rPr>
              <a:t>的掩码 </a:t>
            </a:r>
            <a:r>
              <a:rPr kumimoji="0" lang="en-US" altLang="zh-CN" sz="2800" b="1" i="1" dirty="0">
                <a:latin typeface="+mn-lt"/>
                <a:ea typeface="黑体" panose="02010609060101010101" pitchFamily="2" charset="-122"/>
              </a:rPr>
              <a:t>M</a:t>
            </a:r>
            <a:r>
              <a:rPr kumimoji="0" lang="en-US" altLang="zh-CN" sz="2800" b="1" dirty="0">
                <a:latin typeface="+mn-lt"/>
                <a:ea typeface="黑体" panose="02010609060101010101" pitchFamily="2" charset="-122"/>
              </a:rPr>
              <a:t> </a:t>
            </a:r>
            <a:r>
              <a:rPr kumimoji="0" lang="zh-CN" altLang="en-US" sz="2800" b="1" dirty="0">
                <a:latin typeface="+mn-lt"/>
                <a:ea typeface="黑体" panose="02010609060101010101" pitchFamily="2" charset="-122"/>
              </a:rPr>
              <a:t>有 </a:t>
            </a:r>
            <a:r>
              <a:rPr kumimoji="0" lang="en-US" altLang="zh-CN" sz="2800" b="1" dirty="0" smtClean="0">
                <a:latin typeface="+mn-lt"/>
                <a:ea typeface="黑体" panose="02010609060101010101" pitchFamily="2" charset="-122"/>
              </a:rPr>
              <a:t>25 </a:t>
            </a:r>
            <a:r>
              <a:rPr kumimoji="0" lang="zh-CN" altLang="en-US" sz="2800" b="1" dirty="0">
                <a:latin typeface="+mn-lt"/>
                <a:ea typeface="黑体" panose="02010609060101010101" pitchFamily="2" charset="-122"/>
              </a:rPr>
              <a:t>个连续的 </a:t>
            </a:r>
            <a:r>
              <a:rPr kumimoji="0" lang="en-US" altLang="zh-CN" sz="2800" b="1" dirty="0">
                <a:latin typeface="+mn-lt"/>
                <a:ea typeface="黑体" panose="02010609060101010101" pitchFamily="2" charset="-122"/>
              </a:rPr>
              <a:t>1</a:t>
            </a:r>
            <a:r>
              <a:rPr kumimoji="0" lang="zh-CN" altLang="en-US" sz="2800" b="1" dirty="0">
                <a:latin typeface="+mn-lt"/>
                <a:ea typeface="黑体" panose="02010609060101010101" pitchFamily="2" charset="-122"/>
              </a:rPr>
              <a:t>。</a:t>
            </a:r>
          </a:p>
        </p:txBody>
      </p:sp>
      <p:sp>
        <p:nvSpPr>
          <p:cNvPr id="13" name="Text Box 8"/>
          <p:cNvSpPr txBox="1">
            <a:spLocks noChangeArrowheads="1"/>
          </p:cNvSpPr>
          <p:nvPr/>
        </p:nvSpPr>
        <p:spPr bwMode="auto">
          <a:xfrm>
            <a:off x="1687959" y="3367088"/>
            <a:ext cx="72269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11111111 11111111 11111100 00000000</a:t>
            </a:r>
          </a:p>
        </p:txBody>
      </p:sp>
      <p:sp>
        <p:nvSpPr>
          <p:cNvPr id="14" name="Text Box 9"/>
          <p:cNvSpPr txBox="1">
            <a:spLocks noChangeArrowheads="1"/>
          </p:cNvSpPr>
          <p:nvPr/>
        </p:nvSpPr>
        <p:spPr bwMode="auto">
          <a:xfrm>
            <a:off x="433834" y="3929063"/>
            <a:ext cx="71737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b="1" dirty="0">
                <a:latin typeface="+mn-lt"/>
                <a:ea typeface="黑体" panose="02010609060101010101" pitchFamily="2" charset="-122"/>
              </a:rPr>
              <a:t>因此只需把 </a:t>
            </a:r>
            <a:r>
              <a:rPr kumimoji="0" lang="en-US" altLang="zh-CN" sz="2800" b="1" i="1" dirty="0">
                <a:latin typeface="+mn-lt"/>
                <a:ea typeface="黑体" panose="02010609060101010101" pitchFamily="2" charset="-122"/>
              </a:rPr>
              <a:t>D</a:t>
            </a:r>
            <a:r>
              <a:rPr kumimoji="0" lang="en-US" altLang="zh-CN" sz="2800" b="1" dirty="0">
                <a:latin typeface="+mn-lt"/>
                <a:ea typeface="黑体" panose="02010609060101010101" pitchFamily="2" charset="-122"/>
              </a:rPr>
              <a:t> </a:t>
            </a:r>
            <a:r>
              <a:rPr kumimoji="0" lang="zh-CN" altLang="en-US" sz="2800" b="1" dirty="0">
                <a:latin typeface="+mn-lt"/>
                <a:ea typeface="黑体" panose="02010609060101010101" pitchFamily="2" charset="-122"/>
              </a:rPr>
              <a:t>的第 </a:t>
            </a:r>
            <a:r>
              <a:rPr lang="en-US" altLang="zh-CN" sz="2800" b="1" dirty="0">
                <a:latin typeface="+mn-lt"/>
                <a:ea typeface="黑体" panose="02010609060101010101" pitchFamily="2" charset="-122"/>
              </a:rPr>
              <a:t>4</a:t>
            </a:r>
            <a:r>
              <a:rPr kumimoji="0" lang="en-US" altLang="zh-CN" sz="2800" b="1" dirty="0" smtClean="0">
                <a:latin typeface="+mn-lt"/>
                <a:ea typeface="黑体" panose="02010609060101010101" pitchFamily="2" charset="-122"/>
              </a:rPr>
              <a:t> </a:t>
            </a:r>
            <a:r>
              <a:rPr kumimoji="0" lang="zh-CN" altLang="en-US" sz="2800" b="1" dirty="0">
                <a:latin typeface="+mn-lt"/>
                <a:ea typeface="黑体" panose="02010609060101010101" pitchFamily="2" charset="-122"/>
              </a:rPr>
              <a:t>个字节转换成二进制。</a:t>
            </a:r>
          </a:p>
        </p:txBody>
      </p:sp>
      <p:sp>
        <p:nvSpPr>
          <p:cNvPr id="15" name="Text Box 10"/>
          <p:cNvSpPr txBox="1">
            <a:spLocks noChangeArrowheads="1"/>
          </p:cNvSpPr>
          <p:nvPr/>
        </p:nvSpPr>
        <p:spPr bwMode="auto">
          <a:xfrm>
            <a:off x="1686525" y="4400907"/>
            <a:ext cx="74854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i="1" dirty="0">
                <a:solidFill>
                  <a:srgbClr val="0000FF"/>
                </a:solidFill>
                <a:latin typeface="+mn-lt"/>
                <a:ea typeface="黑体" panose="02010609060101010101" pitchFamily="2" charset="-122"/>
              </a:rPr>
              <a:t>M</a:t>
            </a:r>
            <a:r>
              <a:rPr kumimoji="0" lang="en-US" altLang="zh-CN" sz="2800" b="1" dirty="0">
                <a:solidFill>
                  <a:srgbClr val="0000FF"/>
                </a:solidFill>
                <a:latin typeface="+mn-lt"/>
                <a:ea typeface="黑体" panose="02010609060101010101" pitchFamily="2" charset="-122"/>
              </a:rPr>
              <a:t> = </a:t>
            </a:r>
            <a:r>
              <a:rPr kumimoji="0" lang="en-US" altLang="zh-CN" sz="2800" b="1" dirty="0" smtClean="0">
                <a:solidFill>
                  <a:srgbClr val="0000FF"/>
                </a:solidFill>
                <a:latin typeface="+mn-lt"/>
                <a:ea typeface="黑体" panose="02010609060101010101" pitchFamily="2" charset="-122"/>
              </a:rPr>
              <a:t>   11111111 </a:t>
            </a:r>
            <a:r>
              <a:rPr kumimoji="0" lang="en-US" altLang="zh-CN" sz="2800" b="1" dirty="0">
                <a:solidFill>
                  <a:srgbClr val="0000FF"/>
                </a:solidFill>
                <a:latin typeface="+mn-lt"/>
                <a:ea typeface="黑体" panose="02010609060101010101" pitchFamily="2" charset="-122"/>
              </a:rPr>
              <a:t>11111111 </a:t>
            </a:r>
            <a:r>
              <a:rPr kumimoji="0" lang="en-US" altLang="zh-CN" sz="2800" b="1" dirty="0" smtClean="0">
                <a:solidFill>
                  <a:srgbClr val="0000FF"/>
                </a:solidFill>
                <a:latin typeface="+mn-lt"/>
                <a:ea typeface="黑体" panose="02010609060101010101" pitchFamily="2" charset="-122"/>
              </a:rPr>
              <a:t>11111111 10000000</a:t>
            </a:r>
            <a:endParaRPr kumimoji="0" lang="en-US" altLang="zh-CN" sz="2800" b="1" dirty="0">
              <a:solidFill>
                <a:srgbClr val="0000FF"/>
              </a:solidFill>
              <a:latin typeface="+mn-lt"/>
              <a:ea typeface="黑体" panose="02010609060101010101" pitchFamily="2" charset="-122"/>
            </a:endParaRPr>
          </a:p>
        </p:txBody>
      </p:sp>
      <p:sp>
        <p:nvSpPr>
          <p:cNvPr id="16" name="Line 11"/>
          <p:cNvSpPr>
            <a:spLocks noChangeShapeType="1"/>
          </p:cNvSpPr>
          <p:nvPr/>
        </p:nvSpPr>
        <p:spPr bwMode="auto">
          <a:xfrm>
            <a:off x="325884" y="5423257"/>
            <a:ext cx="88201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7" name="Text Box 12"/>
          <p:cNvSpPr txBox="1">
            <a:spLocks noChangeArrowheads="1"/>
          </p:cNvSpPr>
          <p:nvPr/>
        </p:nvSpPr>
        <p:spPr bwMode="auto">
          <a:xfrm>
            <a:off x="2978596" y="5496282"/>
            <a:ext cx="61702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b="1" dirty="0">
                <a:solidFill>
                  <a:srgbClr val="0000FF"/>
                </a:solidFill>
                <a:latin typeface="+mn-lt"/>
                <a:ea typeface="黑体" panose="02010609060101010101" pitchFamily="2" charset="-122"/>
              </a:rPr>
              <a:t>206.           0.       </a:t>
            </a:r>
            <a:r>
              <a:rPr kumimoji="0" lang="en-US" altLang="zh-CN" sz="2800" b="1" dirty="0" smtClean="0">
                <a:solidFill>
                  <a:srgbClr val="0000FF"/>
                </a:solidFill>
                <a:latin typeface="+mn-lt"/>
                <a:ea typeface="黑体" panose="02010609060101010101" pitchFamily="2" charset="-122"/>
              </a:rPr>
              <a:t>       71.    10000000</a:t>
            </a:r>
            <a:endParaRPr kumimoji="0" lang="en-US" altLang="zh-CN" sz="2800" b="1" dirty="0">
              <a:solidFill>
                <a:srgbClr val="0000FF"/>
              </a:solidFill>
              <a:latin typeface="+mn-lt"/>
              <a:ea typeface="黑体" panose="02010609060101010101" pitchFamily="2" charset="-122"/>
            </a:endParaRPr>
          </a:p>
        </p:txBody>
      </p:sp>
      <p:sp>
        <p:nvSpPr>
          <p:cNvPr id="18" name="Text Box 13"/>
          <p:cNvSpPr txBox="1">
            <a:spLocks noChangeArrowheads="1"/>
          </p:cNvSpPr>
          <p:nvPr/>
        </p:nvSpPr>
        <p:spPr bwMode="auto">
          <a:xfrm>
            <a:off x="2648744" y="5949280"/>
            <a:ext cx="47436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rPr>
              <a:t>与 </a:t>
            </a:r>
            <a:r>
              <a:rPr kumimoji="0" lang="en-US" altLang="zh-CN"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206.0.71.128/25 </a:t>
            </a:r>
            <a:r>
              <a:rPr kumimoji="0" lang="zh-CN" altLang="en-US"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匹配</a:t>
            </a:r>
            <a:r>
              <a:rPr kumimoji="0" lang="en-US" altLang="zh-CN" sz="3200" b="1" i="0" u="none" strike="noStrike" kern="0" cap="none" spc="0" normalizeH="0" baseline="0" noProof="0" dirty="0" smtClean="0">
                <a:ln>
                  <a:noFill/>
                </a:ln>
                <a:solidFill>
                  <a:srgbClr val="FF0000"/>
                </a:solidFill>
                <a:effectLst/>
                <a:uLnTx/>
                <a:uFillTx/>
                <a:latin typeface="+mn-lt"/>
                <a:ea typeface="黑体" panose="02010609060101010101" pitchFamily="2" charset="-122"/>
              </a:rPr>
              <a:t>!</a:t>
            </a:r>
            <a:endParaRPr kumimoji="0" lang="zh-CN" altLang="en-US" sz="3200" b="1" i="0" u="none" strike="noStrike" kern="0" cap="none" spc="0" normalizeH="0" baseline="0" noProof="0" dirty="0">
              <a:ln>
                <a:noFill/>
              </a:ln>
              <a:solidFill>
                <a:srgbClr val="FF0000"/>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425896" y="76200"/>
            <a:ext cx="8791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kumimoji="1" sz="4400" b="1">
                <a:solidFill>
                  <a:schemeClr val="tx2"/>
                </a:solidFill>
                <a:latin typeface="+mj-lt"/>
                <a:ea typeface="+mj-ea"/>
                <a:cs typeface="+mj-cs"/>
              </a:defRPr>
            </a:lvl1pPr>
            <a:lvl2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2pPr>
            <a:lvl3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3pPr>
            <a:lvl4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4pPr>
            <a:lvl5pPr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b="1" i="0" u="none" strike="noStrike" kern="0" cap="none" spc="0" normalizeH="0" baseline="0" noProof="0" dirty="0" smtClean="0">
                <a:ln>
                  <a:noFill/>
                </a:ln>
                <a:solidFill>
                  <a:srgbClr val="333399"/>
                </a:solidFill>
                <a:effectLst/>
                <a:uLnTx/>
                <a:uFillTx/>
                <a:latin typeface="Tahoma" panose="020B0604030504040204"/>
                <a:ea typeface="黑体" panose="02010609060101010101" pitchFamily="2" charset="-122"/>
                <a:cs typeface="+mj-cs"/>
              </a:rPr>
              <a:t>最长前缀匹配举例</a:t>
            </a:r>
            <a:endParaRPr kumimoji="1" lang="zh-CN" altLang="en-US" b="1" i="0" u="none" strike="noStrike" kern="0" cap="none" spc="0" normalizeH="0" baseline="0" noProof="0" dirty="0">
              <a:ln>
                <a:noFill/>
              </a:ln>
              <a:solidFill>
                <a:srgbClr val="333399"/>
              </a:solidFill>
              <a:effectLst/>
              <a:uLnTx/>
              <a:uFillTx/>
              <a:latin typeface="Tahoma" panose="020B0604030504040204"/>
              <a:ea typeface="黑体" panose="02010609060101010101" pitchFamily="2" charset="-122"/>
              <a:cs typeface="+mj-cs"/>
            </a:endParaRPr>
          </a:p>
        </p:txBody>
      </p:sp>
      <p:sp>
        <p:nvSpPr>
          <p:cNvPr id="2" name="矩形 1"/>
          <p:cNvSpPr/>
          <p:nvPr/>
        </p:nvSpPr>
        <p:spPr>
          <a:xfrm>
            <a:off x="776536" y="1196752"/>
            <a:ext cx="8712968" cy="2246769"/>
          </a:xfrm>
          <a:prstGeom prst="rect">
            <a:avLst/>
          </a:prstGeom>
        </p:spPr>
        <p:txBody>
          <a:bodyPr wrap="square">
            <a:spAutoFit/>
          </a:bodyPr>
          <a:lstStyle/>
          <a:p>
            <a:pPr>
              <a:buFont typeface="Wingdings" panose="05000000000000000000" pitchFamily="2" charset="2"/>
              <a:buNone/>
            </a:pPr>
            <a:r>
              <a:rPr lang="en-US" altLang="zh-CN" sz="2800" b="1" i="1" dirty="0">
                <a:solidFill>
                  <a:srgbClr val="0000CC"/>
                </a:solidFill>
                <a:latin typeface="+mn-lt"/>
                <a:ea typeface="黑体" panose="02010609060101010101" pitchFamily="2" charset="-122"/>
              </a:rPr>
              <a:t>D </a:t>
            </a:r>
            <a:r>
              <a:rPr lang="en-US" altLang="zh-CN" sz="2800" b="1" dirty="0">
                <a:solidFill>
                  <a:srgbClr val="FF0000"/>
                </a:solidFill>
                <a:latin typeface="+mn-lt"/>
                <a:ea typeface="黑体" panose="02010609060101010101" pitchFamily="2" charset="-122"/>
              </a:rPr>
              <a:t>AND</a:t>
            </a:r>
            <a:r>
              <a:rPr lang="en-US" altLang="zh-CN" sz="2800" b="1" dirty="0">
                <a:solidFill>
                  <a:srgbClr val="0000CC"/>
                </a:solidFill>
                <a:latin typeface="+mn-lt"/>
                <a:ea typeface="黑体" panose="02010609060101010101" pitchFamily="2" charset="-122"/>
              </a:rPr>
              <a:t> (11111111 11111111 11111100 00000000)</a:t>
            </a:r>
          </a:p>
          <a:p>
            <a:pPr>
              <a:buFont typeface="Wingdings" panose="05000000000000000000" pitchFamily="2" charset="2"/>
              <a:buNone/>
            </a:pPr>
            <a:r>
              <a:rPr lang="en-US" altLang="zh-CN" sz="2800" b="1" dirty="0">
                <a:solidFill>
                  <a:srgbClr val="0000CC"/>
                </a:solidFill>
                <a:latin typeface="+mn-lt"/>
                <a:ea typeface="黑体" panose="02010609060101010101" pitchFamily="2" charset="-122"/>
              </a:rPr>
              <a:t>          = 206.0.68.0/22            </a:t>
            </a:r>
            <a:r>
              <a:rPr lang="zh-CN" altLang="en-US" sz="2800" b="1" dirty="0" smtClean="0">
                <a:solidFill>
                  <a:srgbClr val="C00000"/>
                </a:solidFill>
                <a:latin typeface="+mn-lt"/>
                <a:ea typeface="黑体" panose="02010609060101010101" pitchFamily="2" charset="-122"/>
              </a:rPr>
              <a:t>匹配</a:t>
            </a:r>
            <a:endParaRPr lang="en-US" altLang="zh-CN" sz="2800" b="1" dirty="0" smtClean="0">
              <a:solidFill>
                <a:srgbClr val="C00000"/>
              </a:solidFill>
              <a:latin typeface="+mn-lt"/>
              <a:ea typeface="黑体" panose="02010609060101010101" pitchFamily="2" charset="-122"/>
            </a:endParaRPr>
          </a:p>
          <a:p>
            <a:pPr>
              <a:buFont typeface="Wingdings" panose="05000000000000000000" pitchFamily="2" charset="2"/>
              <a:buNone/>
            </a:pPr>
            <a:endParaRPr lang="zh-CN" altLang="en-US" sz="2800" b="1" i="1" dirty="0">
              <a:solidFill>
                <a:srgbClr val="0000CC"/>
              </a:solidFill>
              <a:latin typeface="+mn-lt"/>
              <a:ea typeface="黑体" panose="02010609060101010101" pitchFamily="2" charset="-122"/>
            </a:endParaRPr>
          </a:p>
          <a:p>
            <a:pPr>
              <a:buFont typeface="Wingdings" panose="05000000000000000000" pitchFamily="2" charset="2"/>
              <a:buNone/>
            </a:pPr>
            <a:r>
              <a:rPr lang="en-US" altLang="zh-CN" sz="2800" b="1" i="1" dirty="0">
                <a:solidFill>
                  <a:srgbClr val="0000CC"/>
                </a:solidFill>
                <a:latin typeface="+mn-lt"/>
                <a:ea typeface="黑体" panose="02010609060101010101" pitchFamily="2" charset="-122"/>
              </a:rPr>
              <a:t>D </a:t>
            </a:r>
            <a:r>
              <a:rPr lang="en-US" altLang="zh-CN" sz="2800" b="1" dirty="0">
                <a:solidFill>
                  <a:srgbClr val="FF0000"/>
                </a:solidFill>
                <a:latin typeface="+mn-lt"/>
                <a:ea typeface="黑体" panose="02010609060101010101" pitchFamily="2" charset="-122"/>
              </a:rPr>
              <a:t>AND</a:t>
            </a:r>
            <a:r>
              <a:rPr lang="en-US" altLang="zh-CN" sz="2800" b="1" dirty="0">
                <a:solidFill>
                  <a:srgbClr val="0000CC"/>
                </a:solidFill>
                <a:latin typeface="+mn-lt"/>
                <a:ea typeface="黑体" panose="02010609060101010101" pitchFamily="2" charset="-122"/>
              </a:rPr>
              <a:t> (11111111 11111111 11111111 10000000)</a:t>
            </a:r>
          </a:p>
          <a:p>
            <a:pPr>
              <a:buFont typeface="Wingdings" panose="05000000000000000000" pitchFamily="2" charset="2"/>
              <a:buNone/>
            </a:pPr>
            <a:r>
              <a:rPr lang="en-US" altLang="zh-CN" sz="2800" b="1" dirty="0">
                <a:solidFill>
                  <a:srgbClr val="0000CC"/>
                </a:solidFill>
                <a:latin typeface="+mn-lt"/>
                <a:ea typeface="黑体" panose="02010609060101010101" pitchFamily="2" charset="-122"/>
              </a:rPr>
              <a:t>         = 206.0.71.128/25         </a:t>
            </a:r>
            <a:r>
              <a:rPr lang="zh-CN" altLang="en-US" sz="2800" b="1" dirty="0">
                <a:solidFill>
                  <a:srgbClr val="C00000"/>
                </a:solidFill>
                <a:latin typeface="+mn-lt"/>
                <a:ea typeface="黑体" panose="02010609060101010101" pitchFamily="2" charset="-122"/>
              </a:rPr>
              <a:t>匹配</a:t>
            </a:r>
          </a:p>
        </p:txBody>
      </p:sp>
      <p:sp>
        <p:nvSpPr>
          <p:cNvPr id="22" name="Line 10"/>
          <p:cNvSpPr>
            <a:spLocks noChangeShapeType="1"/>
          </p:cNvSpPr>
          <p:nvPr/>
        </p:nvSpPr>
        <p:spPr bwMode="auto">
          <a:xfrm>
            <a:off x="1928664" y="3443521"/>
            <a:ext cx="4523052"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矩形 2"/>
          <p:cNvSpPr/>
          <p:nvPr/>
        </p:nvSpPr>
        <p:spPr>
          <a:xfrm>
            <a:off x="919537" y="3933056"/>
            <a:ext cx="8426965" cy="1129348"/>
          </a:xfrm>
          <a:prstGeom prst="rect">
            <a:avLst/>
          </a:prstGeom>
          <a:solidFill>
            <a:srgbClr val="FFFF66"/>
          </a:solidFill>
          <a:ln>
            <a:solidFill>
              <a:srgbClr val="000099"/>
            </a:solidFill>
          </a:ln>
        </p:spPr>
        <p:txBody>
          <a:bodyPr wrap="square">
            <a:spAutoFit/>
          </a:bodyPr>
          <a:lstStyle/>
          <a:p>
            <a:pPr>
              <a:lnSpc>
                <a:spcPct val="110000"/>
              </a:lnSpc>
            </a:pPr>
            <a:r>
              <a:rPr lang="zh-CN" altLang="en-US" sz="3200" b="1" dirty="0">
                <a:solidFill>
                  <a:srgbClr val="0000CC"/>
                </a:solidFill>
                <a:latin typeface="+mn-lt"/>
                <a:ea typeface="黑体" panose="02010609060101010101" pitchFamily="2" charset="-122"/>
              </a:rPr>
              <a:t>选择两个匹配的地址中更具体的一个，即选择</a:t>
            </a:r>
            <a:r>
              <a:rPr lang="zh-CN" altLang="en-US" sz="3200" b="1" dirty="0">
                <a:solidFill>
                  <a:srgbClr val="FF0000"/>
                </a:solidFill>
                <a:latin typeface="+mn-lt"/>
                <a:ea typeface="黑体" panose="02010609060101010101" pitchFamily="2" charset="-122"/>
              </a:rPr>
              <a:t>最长前缀的地址</a:t>
            </a:r>
            <a:r>
              <a:rPr lang="zh-CN" altLang="en-US" sz="3200" b="1" dirty="0">
                <a:solidFill>
                  <a:srgbClr val="0000CC"/>
                </a:solidFill>
                <a:latin typeface="+mn-lt"/>
                <a:ea typeface="黑体" panose="0201060906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par>
                          <p:cTn id="19" fill="hold">
                            <p:stCondLst>
                              <p:cond delay="0"/>
                            </p:stCondLst>
                            <p:childTnLst>
                              <p:par>
                                <p:cTn id="20" presetID="1" presetClass="entr" presetSubtype="0" repeatCount="3000" fill="hold" grpId="0" nodeType="afterEffect">
                                  <p:stCondLst>
                                    <p:cond delay="5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500"/>
                                  </p:stCondLst>
                                  <p:childTnLst>
                                    <p:anim calcmode="discrete" valueType="str">
                                      <p:cBhvr>
                                        <p:cTn id="2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zh-CN" dirty="0"/>
              <a:t>3. </a:t>
            </a:r>
            <a:r>
              <a:rPr lang="zh-CN" altLang="en-US" dirty="0"/>
              <a:t>使用二叉线索查找路由</a:t>
            </a:r>
            <a:r>
              <a:rPr lang="zh-CN" altLang="en-US" dirty="0" smtClean="0"/>
              <a:t>表（不讲）</a:t>
            </a:r>
            <a:endParaRPr lang="zh-CN" altLang="en-US" dirty="0"/>
          </a:p>
        </p:txBody>
      </p:sp>
      <p:sp>
        <p:nvSpPr>
          <p:cNvPr id="536579" name="Rectangle 3"/>
          <p:cNvSpPr>
            <a:spLocks noGrp="1" noChangeArrowheads="1"/>
          </p:cNvSpPr>
          <p:nvPr>
            <p:ph idx="1"/>
          </p:nvPr>
        </p:nvSpPr>
        <p:spPr/>
        <p:txBody>
          <a:bodyPr/>
          <a:lstStyle/>
          <a:p>
            <a:pPr algn="just"/>
            <a:r>
              <a:rPr lang="zh-CN" altLang="en-US" sz="2700" dirty="0"/>
              <a:t>当路由表的项目数很大时，怎样设法减小路由表的查找时间就成为一个非常重要的问题。 </a:t>
            </a:r>
          </a:p>
          <a:p>
            <a:pPr algn="just"/>
            <a:r>
              <a:rPr lang="zh-CN" altLang="en-US" sz="2700" dirty="0">
                <a:solidFill>
                  <a:srgbClr val="0000FF"/>
                </a:solidFill>
              </a:rPr>
              <a:t>为了进行更加有效的查找</a:t>
            </a:r>
            <a:r>
              <a:rPr lang="zh-CN" altLang="en-US" sz="2700" dirty="0"/>
              <a:t>，通常是将无分类编址的路由表存放在一种</a:t>
            </a:r>
            <a:r>
              <a:rPr lang="zh-CN" altLang="en-US" sz="2700" dirty="0">
                <a:solidFill>
                  <a:srgbClr val="0000FF"/>
                </a:solidFill>
              </a:rPr>
              <a:t>层次的数据结构</a:t>
            </a:r>
            <a:r>
              <a:rPr lang="zh-CN" altLang="en-US" sz="2700" dirty="0"/>
              <a:t>中，然后自</a:t>
            </a:r>
            <a:r>
              <a:rPr lang="zh-CN" altLang="en-US" sz="2700" dirty="0">
                <a:solidFill>
                  <a:srgbClr val="0000FF"/>
                </a:solidFill>
              </a:rPr>
              <a:t>上而下地按层次</a:t>
            </a:r>
            <a:r>
              <a:rPr lang="zh-CN" altLang="en-US" sz="2700" dirty="0"/>
              <a:t>进行查找。这里最常用的就是</a:t>
            </a:r>
            <a:r>
              <a:rPr lang="zh-CN" altLang="en-US" sz="2700" dirty="0">
                <a:solidFill>
                  <a:srgbClr val="FF0000"/>
                </a:solidFill>
              </a:rPr>
              <a:t>二叉</a:t>
            </a:r>
            <a:r>
              <a:rPr lang="zh-CN" altLang="en-US" sz="2700" dirty="0" smtClean="0">
                <a:solidFill>
                  <a:srgbClr val="FF0000"/>
                </a:solidFill>
              </a:rPr>
              <a:t>线索 </a:t>
            </a:r>
            <a:r>
              <a:rPr lang="en-US" altLang="zh-CN" sz="2700" dirty="0" smtClean="0"/>
              <a:t>(</a:t>
            </a:r>
            <a:r>
              <a:rPr lang="en-US" altLang="zh-CN" sz="2700" dirty="0"/>
              <a:t>binary </a:t>
            </a:r>
            <a:r>
              <a:rPr lang="en-US" altLang="zh-CN" sz="2700" dirty="0" err="1"/>
              <a:t>trie</a:t>
            </a:r>
            <a:r>
              <a:rPr lang="en-US" altLang="zh-CN" sz="2700" dirty="0"/>
              <a:t>)</a:t>
            </a:r>
            <a:r>
              <a:rPr lang="zh-CN" altLang="en-US" sz="2700" dirty="0"/>
              <a:t>。</a:t>
            </a:r>
          </a:p>
          <a:p>
            <a:pPr algn="just"/>
            <a:r>
              <a:rPr lang="en-US" altLang="zh-CN" sz="2700" dirty="0"/>
              <a:t>IP </a:t>
            </a:r>
            <a:r>
              <a:rPr lang="zh-CN" altLang="en-US" sz="2700" dirty="0"/>
              <a:t>地址中从左到右的比特值决定了从根结点逐层向下层延伸的路径，而二叉线索中的各个路径就代表路由表中存放的各个地址。</a:t>
            </a:r>
          </a:p>
          <a:p>
            <a:pPr algn="just"/>
            <a:r>
              <a:rPr lang="zh-CN" altLang="en-US" sz="2700" dirty="0"/>
              <a:t>为了提高二叉线索的查找速度，广泛使用了各种压缩技术。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6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6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6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9"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p:txBody>
          <a:bodyPr/>
          <a:lstStyle/>
          <a:p>
            <a:pPr algn="ctr"/>
            <a:r>
              <a:rPr lang="zh-CN" altLang="en-US" sz="4000" dirty="0"/>
              <a:t>用 </a:t>
            </a:r>
            <a:r>
              <a:rPr lang="en-US" altLang="zh-CN" sz="4000" dirty="0"/>
              <a:t>5 </a:t>
            </a:r>
            <a:r>
              <a:rPr lang="zh-CN" altLang="en-US" sz="4000" dirty="0"/>
              <a:t>个前缀构成的二叉线索（不讲） </a:t>
            </a:r>
          </a:p>
        </p:txBody>
      </p:sp>
      <p:sp>
        <p:nvSpPr>
          <p:cNvPr id="991236" name="Text Box 4"/>
          <p:cNvSpPr txBox="1">
            <a:spLocks noChangeArrowheads="1"/>
          </p:cNvSpPr>
          <p:nvPr/>
        </p:nvSpPr>
        <p:spPr bwMode="auto">
          <a:xfrm>
            <a:off x="196130" y="1268760"/>
            <a:ext cx="6685676" cy="288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30000"/>
              </a:spcAft>
            </a:pPr>
            <a:r>
              <a:rPr kumimoji="1" lang="en-US" altLang="zh-CN" sz="2400" b="1" dirty="0">
                <a:latin typeface="+mn-lt"/>
                <a:ea typeface="黑体" panose="02010609060101010101" pitchFamily="2" charset="-122"/>
              </a:rPr>
              <a:t>                32 </a:t>
            </a:r>
            <a:r>
              <a:rPr kumimoji="1" lang="zh-CN" altLang="en-US" sz="2400" b="1" dirty="0">
                <a:latin typeface="+mn-lt"/>
                <a:ea typeface="黑体" panose="02010609060101010101" pitchFamily="2" charset="-122"/>
              </a:rPr>
              <a:t>位的 </a:t>
            </a:r>
            <a:r>
              <a:rPr kumimoji="1" lang="en-US" altLang="zh-CN" sz="2400" b="1" dirty="0">
                <a:latin typeface="+mn-lt"/>
                <a:ea typeface="黑体" panose="02010609060101010101" pitchFamily="2" charset="-122"/>
              </a:rPr>
              <a:t>IP </a:t>
            </a:r>
            <a:r>
              <a:rPr kumimoji="1" lang="zh-CN" altLang="en-US" sz="2400" b="1" dirty="0">
                <a:latin typeface="+mn-lt"/>
                <a:ea typeface="黑体" panose="02010609060101010101" pitchFamily="2" charset="-122"/>
              </a:rPr>
              <a:t>地址                    </a:t>
            </a:r>
            <a:r>
              <a:rPr kumimoji="1" lang="zh-CN" altLang="en-US" sz="2400" b="1" dirty="0" smtClean="0">
                <a:latin typeface="+mn-lt"/>
                <a:ea typeface="黑体" panose="02010609060101010101" pitchFamily="2" charset="-122"/>
              </a:rPr>
              <a:t>唯一</a:t>
            </a:r>
            <a:r>
              <a:rPr kumimoji="1" lang="zh-CN" altLang="en-US" sz="2400" b="1" dirty="0">
                <a:latin typeface="+mn-lt"/>
                <a:ea typeface="黑体" panose="02010609060101010101" pitchFamily="2" charset="-122"/>
              </a:rPr>
              <a:t>前缀</a:t>
            </a:r>
          </a:p>
          <a:p>
            <a:pPr>
              <a:lnSpc>
                <a:spcPct val="130000"/>
              </a:lnSpc>
            </a:pPr>
            <a:r>
              <a:rPr kumimoji="1" lang="en-US" altLang="zh-CN" sz="2000" b="1" dirty="0" smtClean="0">
                <a:solidFill>
                  <a:srgbClr val="0000CC"/>
                </a:solidFill>
                <a:latin typeface="+mn-lt"/>
                <a:ea typeface="黑体" panose="02010609060101010101" pitchFamily="2" charset="-122"/>
              </a:rPr>
              <a:t>  01000110 </a:t>
            </a:r>
            <a:r>
              <a:rPr kumimoji="1" lang="en-US" altLang="zh-CN" sz="2000" b="1" dirty="0">
                <a:solidFill>
                  <a:srgbClr val="0000CC"/>
                </a:solidFill>
                <a:latin typeface="+mn-lt"/>
                <a:ea typeface="黑体" panose="02010609060101010101" pitchFamily="2" charset="-122"/>
              </a:rPr>
              <a:t>00000000 00000000 </a:t>
            </a:r>
            <a:r>
              <a:rPr kumimoji="1" lang="en-US" altLang="zh-CN" sz="2000" b="1" dirty="0" smtClean="0">
                <a:solidFill>
                  <a:srgbClr val="0000CC"/>
                </a:solidFill>
                <a:latin typeface="+mn-lt"/>
                <a:ea typeface="黑体" panose="02010609060101010101" pitchFamily="2" charset="-122"/>
              </a:rPr>
              <a:t>00000000	0100</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01010110 </a:t>
            </a:r>
            <a:r>
              <a:rPr kumimoji="1" lang="en-US" altLang="zh-CN" sz="2000" b="1" dirty="0">
                <a:solidFill>
                  <a:srgbClr val="0000CC"/>
                </a:solidFill>
                <a:latin typeface="+mn-lt"/>
                <a:ea typeface="黑体" panose="02010609060101010101" pitchFamily="2" charset="-122"/>
              </a:rPr>
              <a:t>00000000 00000000 </a:t>
            </a:r>
            <a:r>
              <a:rPr kumimoji="1" lang="en-US" altLang="zh-CN" sz="2000" b="1" dirty="0" smtClean="0">
                <a:solidFill>
                  <a:srgbClr val="0000CC"/>
                </a:solidFill>
                <a:latin typeface="+mn-lt"/>
                <a:ea typeface="黑体" panose="02010609060101010101" pitchFamily="2" charset="-122"/>
              </a:rPr>
              <a:t>00000000	0101</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01100001 </a:t>
            </a:r>
            <a:r>
              <a:rPr kumimoji="1" lang="en-US" altLang="zh-CN" sz="2000" b="1" dirty="0">
                <a:solidFill>
                  <a:srgbClr val="0000CC"/>
                </a:solidFill>
                <a:latin typeface="+mn-lt"/>
                <a:ea typeface="黑体" panose="02010609060101010101" pitchFamily="2" charset="-122"/>
              </a:rPr>
              <a:t>00000000 00000000 </a:t>
            </a:r>
            <a:r>
              <a:rPr kumimoji="1" lang="en-US" altLang="zh-CN" sz="2000" b="1" dirty="0" smtClean="0">
                <a:solidFill>
                  <a:srgbClr val="0000CC"/>
                </a:solidFill>
                <a:latin typeface="+mn-lt"/>
                <a:ea typeface="黑体" panose="02010609060101010101" pitchFamily="2" charset="-122"/>
              </a:rPr>
              <a:t>00000000	011</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10110000 </a:t>
            </a:r>
            <a:r>
              <a:rPr kumimoji="1" lang="en-US" altLang="zh-CN" sz="2000" b="1" dirty="0">
                <a:solidFill>
                  <a:srgbClr val="0000CC"/>
                </a:solidFill>
                <a:latin typeface="+mn-lt"/>
                <a:ea typeface="黑体" panose="02010609060101010101" pitchFamily="2" charset="-122"/>
              </a:rPr>
              <a:t>00000010 00000000 </a:t>
            </a:r>
            <a:r>
              <a:rPr kumimoji="1" lang="en-US" altLang="zh-CN" sz="2000" b="1" dirty="0" smtClean="0">
                <a:solidFill>
                  <a:srgbClr val="0000CC"/>
                </a:solidFill>
                <a:latin typeface="+mn-lt"/>
                <a:ea typeface="黑体" panose="02010609060101010101" pitchFamily="2" charset="-122"/>
              </a:rPr>
              <a:t>00000000	10110</a:t>
            </a:r>
            <a:endParaRPr kumimoji="1" lang="en-US" altLang="zh-CN" sz="2000" b="1" dirty="0">
              <a:solidFill>
                <a:srgbClr val="0000CC"/>
              </a:solidFill>
              <a:latin typeface="+mn-lt"/>
              <a:ea typeface="黑体" panose="02010609060101010101" pitchFamily="2" charset="-122"/>
            </a:endParaRPr>
          </a:p>
          <a:p>
            <a:pPr>
              <a:lnSpc>
                <a:spcPct val="130000"/>
              </a:lnSpc>
            </a:pPr>
            <a:r>
              <a:rPr kumimoji="1" lang="en-US" altLang="zh-CN" sz="2000" b="1" dirty="0" smtClean="0">
                <a:solidFill>
                  <a:srgbClr val="0000CC"/>
                </a:solidFill>
                <a:latin typeface="+mn-lt"/>
                <a:ea typeface="黑体" panose="02010609060101010101" pitchFamily="2" charset="-122"/>
              </a:rPr>
              <a:t>  10111011 </a:t>
            </a:r>
            <a:r>
              <a:rPr kumimoji="1" lang="en-US" altLang="zh-CN" sz="2000" b="1" dirty="0">
                <a:solidFill>
                  <a:srgbClr val="0000CC"/>
                </a:solidFill>
                <a:latin typeface="+mn-lt"/>
                <a:ea typeface="黑体" panose="02010609060101010101" pitchFamily="2" charset="-122"/>
              </a:rPr>
              <a:t>00001010 00000000 </a:t>
            </a:r>
            <a:r>
              <a:rPr kumimoji="1" lang="en-US" altLang="zh-CN" sz="2000" b="1" dirty="0" smtClean="0">
                <a:solidFill>
                  <a:srgbClr val="0000CC"/>
                </a:solidFill>
                <a:latin typeface="+mn-lt"/>
                <a:ea typeface="黑体" panose="02010609060101010101" pitchFamily="2" charset="-122"/>
              </a:rPr>
              <a:t>00000000	10111</a:t>
            </a:r>
            <a:endParaRPr kumimoji="1" lang="en-US" altLang="zh-CN" sz="2000" b="1" dirty="0">
              <a:solidFill>
                <a:srgbClr val="0000CC"/>
              </a:solidFill>
              <a:latin typeface="+mn-lt"/>
              <a:ea typeface="黑体" panose="02010609060101010101" pitchFamily="2" charset="-122"/>
            </a:endParaRPr>
          </a:p>
          <a:p>
            <a:endParaRPr kumimoji="1" lang="en-US" altLang="zh-CN" sz="2000" b="1" dirty="0">
              <a:solidFill>
                <a:srgbClr val="0000CC"/>
              </a:solidFill>
              <a:latin typeface="+mn-lt"/>
              <a:ea typeface="黑体" panose="02010609060101010101" pitchFamily="2" charset="-122"/>
            </a:endParaRPr>
          </a:p>
        </p:txBody>
      </p:sp>
      <p:sp>
        <p:nvSpPr>
          <p:cNvPr id="991237" name="Line 5"/>
          <p:cNvSpPr>
            <a:spLocks noChangeShapeType="1"/>
          </p:cNvSpPr>
          <p:nvPr/>
        </p:nvSpPr>
        <p:spPr bwMode="auto">
          <a:xfrm>
            <a:off x="416496" y="1700808"/>
            <a:ext cx="6336703"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991269" name="Group 37"/>
          <p:cNvGrpSpPr/>
          <p:nvPr/>
        </p:nvGrpSpPr>
        <p:grpSpPr bwMode="auto">
          <a:xfrm>
            <a:off x="6897216" y="1628800"/>
            <a:ext cx="2810139" cy="2463800"/>
            <a:chOff x="4043" y="1379"/>
            <a:chExt cx="1634" cy="1734"/>
          </a:xfrm>
        </p:grpSpPr>
        <p:sp>
          <p:nvSpPr>
            <p:cNvPr id="991238" name="Freeform 6"/>
            <p:cNvSpPr/>
            <p:nvPr/>
          </p:nvSpPr>
          <p:spPr bwMode="auto">
            <a:xfrm>
              <a:off x="4787" y="1454"/>
              <a:ext cx="772" cy="1604"/>
            </a:xfrm>
            <a:custGeom>
              <a:avLst/>
              <a:gdLst>
                <a:gd name="T0" fmla="*/ 0 w 772"/>
                <a:gd name="T1" fmla="*/ 0 h 1392"/>
                <a:gd name="T2" fmla="*/ 764 w 772"/>
                <a:gd name="T3" fmla="*/ 272 h 1392"/>
                <a:gd name="T4" fmla="*/ 318 w 772"/>
                <a:gd name="T5" fmla="*/ 564 h 1392"/>
                <a:gd name="T6" fmla="*/ 510 w 772"/>
                <a:gd name="T7" fmla="*/ 840 h 1392"/>
                <a:gd name="T8" fmla="*/ 772 w 772"/>
                <a:gd name="T9" fmla="*/ 1392 h 1392"/>
              </a:gdLst>
              <a:ahLst/>
              <a:cxnLst>
                <a:cxn ang="0">
                  <a:pos x="T0" y="T1"/>
                </a:cxn>
                <a:cxn ang="0">
                  <a:pos x="T2" y="T3"/>
                </a:cxn>
                <a:cxn ang="0">
                  <a:pos x="T4" y="T5"/>
                </a:cxn>
                <a:cxn ang="0">
                  <a:pos x="T6" y="T7"/>
                </a:cxn>
                <a:cxn ang="0">
                  <a:pos x="T8" y="T9"/>
                </a:cxn>
              </a:cxnLst>
              <a:rect l="0" t="0" r="r" b="b"/>
              <a:pathLst>
                <a:path w="772" h="1392">
                  <a:moveTo>
                    <a:pt x="0" y="0"/>
                  </a:moveTo>
                  <a:lnTo>
                    <a:pt x="764" y="272"/>
                  </a:lnTo>
                  <a:lnTo>
                    <a:pt x="318" y="564"/>
                  </a:lnTo>
                  <a:lnTo>
                    <a:pt x="510" y="840"/>
                  </a:lnTo>
                  <a:lnTo>
                    <a:pt x="772" y="1392"/>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39" name="Freeform 7"/>
            <p:cNvSpPr/>
            <p:nvPr/>
          </p:nvSpPr>
          <p:spPr bwMode="auto">
            <a:xfrm>
              <a:off x="4098" y="1447"/>
              <a:ext cx="695" cy="1287"/>
            </a:xfrm>
            <a:custGeom>
              <a:avLst/>
              <a:gdLst>
                <a:gd name="T0" fmla="*/ 695 w 695"/>
                <a:gd name="T1" fmla="*/ 0 h 1117"/>
                <a:gd name="T2" fmla="*/ 0 w 695"/>
                <a:gd name="T3" fmla="*/ 285 h 1117"/>
                <a:gd name="T4" fmla="*/ 399 w 695"/>
                <a:gd name="T5" fmla="*/ 564 h 1117"/>
                <a:gd name="T6" fmla="*/ 174 w 695"/>
                <a:gd name="T7" fmla="*/ 843 h 1117"/>
                <a:gd name="T8" fmla="*/ 338 w 695"/>
                <a:gd name="T9" fmla="*/ 1117 h 1117"/>
              </a:gdLst>
              <a:ahLst/>
              <a:cxnLst>
                <a:cxn ang="0">
                  <a:pos x="T0" y="T1"/>
                </a:cxn>
                <a:cxn ang="0">
                  <a:pos x="T2" y="T3"/>
                </a:cxn>
                <a:cxn ang="0">
                  <a:pos x="T4" y="T5"/>
                </a:cxn>
                <a:cxn ang="0">
                  <a:pos x="T6" y="T7"/>
                </a:cxn>
                <a:cxn ang="0">
                  <a:pos x="T8" y="T9"/>
                </a:cxn>
              </a:cxnLst>
              <a:rect l="0" t="0" r="r" b="b"/>
              <a:pathLst>
                <a:path w="695" h="1117">
                  <a:moveTo>
                    <a:pt x="695" y="0"/>
                  </a:moveTo>
                  <a:lnTo>
                    <a:pt x="0" y="285"/>
                  </a:lnTo>
                  <a:lnTo>
                    <a:pt x="399" y="564"/>
                  </a:lnTo>
                  <a:lnTo>
                    <a:pt x="174" y="843"/>
                  </a:lnTo>
                  <a:lnTo>
                    <a:pt x="338" y="1117"/>
                  </a:lnTo>
                </a:path>
              </a:pathLst>
            </a:custGeom>
            <a:noFill/>
            <a:ln w="57150" cmpd="sng">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0" name="Line 8"/>
            <p:cNvSpPr>
              <a:spLocks noChangeShapeType="1"/>
            </p:cNvSpPr>
            <p:nvPr/>
          </p:nvSpPr>
          <p:spPr bwMode="auto">
            <a:xfrm flipH="1">
              <a:off x="5311" y="2726"/>
              <a:ext cx="112" cy="33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1" name="Text Box 9"/>
            <p:cNvSpPr txBox="1">
              <a:spLocks noChangeArrowheads="1"/>
            </p:cNvSpPr>
            <p:nvPr/>
          </p:nvSpPr>
          <p:spPr bwMode="auto">
            <a:xfrm>
              <a:off x="4043" y="2388"/>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42" name="Text Box 10"/>
            <p:cNvSpPr txBox="1">
              <a:spLocks noChangeArrowheads="1"/>
            </p:cNvSpPr>
            <p:nvPr/>
          </p:nvSpPr>
          <p:spPr bwMode="auto">
            <a:xfrm>
              <a:off x="4223" y="2063"/>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43" name="Text Box 11"/>
            <p:cNvSpPr txBox="1">
              <a:spLocks noChangeArrowheads="1"/>
            </p:cNvSpPr>
            <p:nvPr/>
          </p:nvSpPr>
          <p:spPr bwMode="auto">
            <a:xfrm>
              <a:off x="5207" y="2728"/>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44" name="Text Box 12"/>
            <p:cNvSpPr txBox="1">
              <a:spLocks noChangeArrowheads="1"/>
            </p:cNvSpPr>
            <p:nvPr/>
          </p:nvSpPr>
          <p:spPr bwMode="auto">
            <a:xfrm>
              <a:off x="4283" y="1379"/>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45" name="Line 13"/>
            <p:cNvSpPr>
              <a:spLocks noChangeShapeType="1"/>
            </p:cNvSpPr>
            <p:nvPr/>
          </p:nvSpPr>
          <p:spPr bwMode="auto">
            <a:xfrm flipH="1">
              <a:off x="4155" y="2415"/>
              <a:ext cx="114" cy="31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6" name="Freeform 14"/>
            <p:cNvSpPr/>
            <p:nvPr/>
          </p:nvSpPr>
          <p:spPr bwMode="auto">
            <a:xfrm>
              <a:off x="4503" y="2111"/>
              <a:ext cx="168" cy="304"/>
            </a:xfrm>
            <a:custGeom>
              <a:avLst/>
              <a:gdLst>
                <a:gd name="T0" fmla="*/ 0 w 168"/>
                <a:gd name="T1" fmla="*/ 0 h 264"/>
                <a:gd name="T2" fmla="*/ 168 w 168"/>
                <a:gd name="T3" fmla="*/ 264 h 264"/>
              </a:gdLst>
              <a:ahLst/>
              <a:cxnLst>
                <a:cxn ang="0">
                  <a:pos x="T0" y="T1"/>
                </a:cxn>
                <a:cxn ang="0">
                  <a:pos x="T2" y="T3"/>
                </a:cxn>
              </a:cxnLst>
              <a:rect l="0" t="0" r="r" b="b"/>
              <a:pathLst>
                <a:path w="168" h="264">
                  <a:moveTo>
                    <a:pt x="0" y="0"/>
                  </a:moveTo>
                  <a:lnTo>
                    <a:pt x="168" y="264"/>
                  </a:lnTo>
                </a:path>
              </a:pathLst>
            </a:custGeom>
            <a:noFill/>
            <a:ln w="285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91247" name="Text Box 15"/>
            <p:cNvSpPr txBox="1">
              <a:spLocks noChangeArrowheads="1"/>
            </p:cNvSpPr>
            <p:nvPr/>
          </p:nvSpPr>
          <p:spPr bwMode="auto">
            <a:xfrm>
              <a:off x="5487" y="2734"/>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48" name="Text Box 16"/>
            <p:cNvSpPr txBox="1">
              <a:spLocks noChangeArrowheads="1"/>
            </p:cNvSpPr>
            <p:nvPr/>
          </p:nvSpPr>
          <p:spPr bwMode="auto">
            <a:xfrm>
              <a:off x="4545" y="2056"/>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49" name="Text Box 17"/>
            <p:cNvSpPr txBox="1">
              <a:spLocks noChangeArrowheads="1"/>
            </p:cNvSpPr>
            <p:nvPr/>
          </p:nvSpPr>
          <p:spPr bwMode="auto">
            <a:xfrm>
              <a:off x="4341" y="2395"/>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0" name="Text Box 18"/>
            <p:cNvSpPr txBox="1">
              <a:spLocks noChangeArrowheads="1"/>
            </p:cNvSpPr>
            <p:nvPr/>
          </p:nvSpPr>
          <p:spPr bwMode="auto">
            <a:xfrm>
              <a:off x="4275" y="1732"/>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1" name="Text Box 19"/>
            <p:cNvSpPr txBox="1">
              <a:spLocks noChangeArrowheads="1"/>
            </p:cNvSpPr>
            <p:nvPr/>
          </p:nvSpPr>
          <p:spPr bwMode="auto">
            <a:xfrm>
              <a:off x="5151" y="1386"/>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2" name="Text Box 20"/>
            <p:cNvSpPr txBox="1">
              <a:spLocks noChangeArrowheads="1"/>
            </p:cNvSpPr>
            <p:nvPr/>
          </p:nvSpPr>
          <p:spPr bwMode="auto">
            <a:xfrm>
              <a:off x="5361" y="2402"/>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3" name="Text Box 21"/>
            <p:cNvSpPr txBox="1">
              <a:spLocks noChangeArrowheads="1"/>
            </p:cNvSpPr>
            <p:nvPr/>
          </p:nvSpPr>
          <p:spPr bwMode="auto">
            <a:xfrm>
              <a:off x="5211" y="2063"/>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a:t>
              </a:r>
            </a:p>
          </p:txBody>
        </p:sp>
        <p:sp>
          <p:nvSpPr>
            <p:cNvPr id="991254" name="Text Box 22"/>
            <p:cNvSpPr txBox="1">
              <a:spLocks noChangeArrowheads="1"/>
            </p:cNvSpPr>
            <p:nvPr/>
          </p:nvSpPr>
          <p:spPr bwMode="auto">
            <a:xfrm>
              <a:off x="5183" y="1738"/>
              <a:ext cx="19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991255" name="Oval 23"/>
            <p:cNvSpPr>
              <a:spLocks noChangeArrowheads="1"/>
            </p:cNvSpPr>
            <p:nvPr/>
          </p:nvSpPr>
          <p:spPr bwMode="auto">
            <a:xfrm>
              <a:off x="5085" y="2062"/>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6" name="Oval 24"/>
            <p:cNvSpPr>
              <a:spLocks noChangeArrowheads="1"/>
            </p:cNvSpPr>
            <p:nvPr/>
          </p:nvSpPr>
          <p:spPr bwMode="auto">
            <a:xfrm>
              <a:off x="4455" y="2062"/>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7" name="Oval 25"/>
            <p:cNvSpPr>
              <a:spLocks noChangeArrowheads="1"/>
            </p:cNvSpPr>
            <p:nvPr/>
          </p:nvSpPr>
          <p:spPr bwMode="auto">
            <a:xfrm>
              <a:off x="4065" y="1737"/>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8" name="Oval 26"/>
            <p:cNvSpPr>
              <a:spLocks noChangeArrowheads="1"/>
            </p:cNvSpPr>
            <p:nvPr/>
          </p:nvSpPr>
          <p:spPr bwMode="auto">
            <a:xfrm>
              <a:off x="5259" y="2380"/>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59" name="Oval 27"/>
            <p:cNvSpPr>
              <a:spLocks noChangeArrowheads="1"/>
            </p:cNvSpPr>
            <p:nvPr/>
          </p:nvSpPr>
          <p:spPr bwMode="auto">
            <a:xfrm>
              <a:off x="5385" y="2691"/>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0" name="Oval 28"/>
            <p:cNvSpPr>
              <a:spLocks noChangeArrowheads="1"/>
            </p:cNvSpPr>
            <p:nvPr/>
          </p:nvSpPr>
          <p:spPr bwMode="auto">
            <a:xfrm>
              <a:off x="4245" y="2373"/>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1" name="Oval 29"/>
            <p:cNvSpPr>
              <a:spLocks noChangeArrowheads="1"/>
            </p:cNvSpPr>
            <p:nvPr/>
          </p:nvSpPr>
          <p:spPr bwMode="auto">
            <a:xfrm>
              <a:off x="5505" y="1730"/>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2" name="Oval 30"/>
            <p:cNvSpPr>
              <a:spLocks noChangeArrowheads="1"/>
            </p:cNvSpPr>
            <p:nvPr/>
          </p:nvSpPr>
          <p:spPr bwMode="auto">
            <a:xfrm>
              <a:off x="4745" y="1412"/>
              <a:ext cx="66" cy="76"/>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3" name="Rectangle 31"/>
            <p:cNvSpPr>
              <a:spLocks noChangeArrowheads="1"/>
            </p:cNvSpPr>
            <p:nvPr/>
          </p:nvSpPr>
          <p:spPr bwMode="auto">
            <a:xfrm>
              <a:off x="4101" y="2677"/>
              <a:ext cx="96" cy="111"/>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4" name="Rectangle 32"/>
            <p:cNvSpPr>
              <a:spLocks noChangeArrowheads="1"/>
            </p:cNvSpPr>
            <p:nvPr/>
          </p:nvSpPr>
          <p:spPr bwMode="auto">
            <a:xfrm>
              <a:off x="4389" y="2671"/>
              <a:ext cx="96" cy="110"/>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5" name="Rectangle 33"/>
            <p:cNvSpPr>
              <a:spLocks noChangeArrowheads="1"/>
            </p:cNvSpPr>
            <p:nvPr/>
          </p:nvSpPr>
          <p:spPr bwMode="auto">
            <a:xfrm>
              <a:off x="4611" y="2359"/>
              <a:ext cx="96" cy="111"/>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6" name="Rectangle 34"/>
            <p:cNvSpPr>
              <a:spLocks noChangeArrowheads="1"/>
            </p:cNvSpPr>
            <p:nvPr/>
          </p:nvSpPr>
          <p:spPr bwMode="auto">
            <a:xfrm>
              <a:off x="5511" y="3002"/>
              <a:ext cx="96" cy="111"/>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1267" name="Rectangle 35"/>
            <p:cNvSpPr>
              <a:spLocks noChangeArrowheads="1"/>
            </p:cNvSpPr>
            <p:nvPr/>
          </p:nvSpPr>
          <p:spPr bwMode="auto">
            <a:xfrm>
              <a:off x="5265" y="3002"/>
              <a:ext cx="96" cy="111"/>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 name="矩形 1"/>
          <p:cNvSpPr/>
          <p:nvPr/>
        </p:nvSpPr>
        <p:spPr>
          <a:xfrm>
            <a:off x="560512" y="4221088"/>
            <a:ext cx="9073008" cy="2123658"/>
          </a:xfrm>
          <a:prstGeom prst="rect">
            <a:avLst/>
          </a:prstGeom>
          <a:solidFill>
            <a:srgbClr val="66FFFF"/>
          </a:solidFill>
          <a:ln>
            <a:solidFill>
              <a:schemeClr val="tx1"/>
            </a:solidFill>
          </a:ln>
        </p:spPr>
        <p:txBody>
          <a:bodyPr wrap="square">
            <a:spAutoFit/>
          </a:bodyPr>
          <a:lstStyle/>
          <a:p>
            <a:pPr>
              <a:lnSpc>
                <a:spcPct val="110000"/>
              </a:lnSpc>
            </a:pPr>
            <a:r>
              <a:rPr lang="zh-CN" altLang="zh-CN" sz="2400" b="1" dirty="0">
                <a:solidFill>
                  <a:srgbClr val="000066"/>
                </a:solidFill>
                <a:latin typeface="+mn-lt"/>
                <a:ea typeface="黑体" panose="02010609060101010101" pitchFamily="2" charset="-122"/>
              </a:rPr>
              <a:t>从二叉线索的根节点自顶向下的深度最多有</a:t>
            </a:r>
            <a:r>
              <a:rPr lang="en-US" altLang="zh-CN" sz="2400" b="1" dirty="0">
                <a:solidFill>
                  <a:srgbClr val="000066"/>
                </a:solidFill>
                <a:latin typeface="+mn-lt"/>
                <a:ea typeface="黑体" panose="02010609060101010101" pitchFamily="2" charset="-122"/>
              </a:rPr>
              <a:t>32</a:t>
            </a:r>
            <a:r>
              <a:rPr lang="zh-CN" altLang="zh-CN" sz="2400" b="1" dirty="0">
                <a:solidFill>
                  <a:srgbClr val="000066"/>
                </a:solidFill>
                <a:latin typeface="+mn-lt"/>
                <a:ea typeface="黑体" panose="02010609060101010101" pitchFamily="2" charset="-122"/>
              </a:rPr>
              <a:t>层，每一层对应于</a:t>
            </a:r>
            <a:r>
              <a:rPr lang="en-US" altLang="zh-CN" sz="2400" b="1" dirty="0">
                <a:solidFill>
                  <a:srgbClr val="000066"/>
                </a:solidFill>
                <a:latin typeface="+mn-lt"/>
                <a:ea typeface="黑体" panose="02010609060101010101" pitchFamily="2" charset="-122"/>
              </a:rPr>
              <a:t>IP</a:t>
            </a:r>
            <a:r>
              <a:rPr lang="zh-CN" altLang="zh-CN" sz="2400" b="1" dirty="0">
                <a:solidFill>
                  <a:srgbClr val="000066"/>
                </a:solidFill>
                <a:latin typeface="+mn-lt"/>
                <a:ea typeface="黑体" panose="02010609060101010101" pitchFamily="2" charset="-122"/>
              </a:rPr>
              <a:t>地址中的一位。一个</a:t>
            </a:r>
            <a:r>
              <a:rPr lang="en-US" altLang="zh-CN" sz="2400" b="1" dirty="0">
                <a:solidFill>
                  <a:srgbClr val="000066"/>
                </a:solidFill>
                <a:latin typeface="+mn-lt"/>
                <a:ea typeface="黑体" panose="02010609060101010101" pitchFamily="2" charset="-122"/>
              </a:rPr>
              <a:t>IP</a:t>
            </a:r>
            <a:r>
              <a:rPr lang="zh-CN" altLang="zh-CN" sz="2400" b="1" dirty="0">
                <a:solidFill>
                  <a:srgbClr val="000066"/>
                </a:solidFill>
                <a:latin typeface="+mn-lt"/>
                <a:ea typeface="黑体" panose="02010609060101010101" pitchFamily="2" charset="-122"/>
              </a:rPr>
              <a:t>地址存入二叉线索的规则很简单。先检查</a:t>
            </a:r>
            <a:r>
              <a:rPr lang="en-US" altLang="zh-CN" sz="2400" b="1" dirty="0">
                <a:solidFill>
                  <a:srgbClr val="000066"/>
                </a:solidFill>
                <a:latin typeface="+mn-lt"/>
                <a:ea typeface="黑体" panose="02010609060101010101" pitchFamily="2" charset="-122"/>
              </a:rPr>
              <a:t>IP</a:t>
            </a:r>
            <a:r>
              <a:rPr lang="zh-CN" altLang="zh-CN" sz="2400" b="1" dirty="0">
                <a:solidFill>
                  <a:srgbClr val="000066"/>
                </a:solidFill>
                <a:latin typeface="+mn-lt"/>
                <a:ea typeface="黑体" panose="02010609060101010101" pitchFamily="2" charset="-122"/>
              </a:rPr>
              <a:t>地址左边的第一位，如</a:t>
            </a:r>
            <a:r>
              <a:rPr lang="zh-CN" altLang="zh-CN" sz="2400" b="1" dirty="0" smtClean="0">
                <a:solidFill>
                  <a:srgbClr val="000066"/>
                </a:solidFill>
                <a:latin typeface="+mn-lt"/>
                <a:ea typeface="黑体" panose="02010609060101010101" pitchFamily="2" charset="-122"/>
              </a:rPr>
              <a:t>为</a:t>
            </a:r>
            <a:r>
              <a:rPr lang="en-US" altLang="zh-CN" sz="2400" b="1" dirty="0" smtClean="0">
                <a:solidFill>
                  <a:srgbClr val="000066"/>
                </a:solidFill>
                <a:latin typeface="+mn-lt"/>
                <a:ea typeface="黑体" panose="02010609060101010101" pitchFamily="2" charset="-122"/>
              </a:rPr>
              <a:t> 0</a:t>
            </a:r>
            <a:r>
              <a:rPr lang="zh-CN" altLang="zh-CN" sz="2400" b="1" dirty="0">
                <a:solidFill>
                  <a:srgbClr val="000066"/>
                </a:solidFill>
                <a:latin typeface="+mn-lt"/>
                <a:ea typeface="黑体" panose="02010609060101010101" pitchFamily="2" charset="-122"/>
              </a:rPr>
              <a:t>，则第一层的节点就在根节点的左下方；如</a:t>
            </a:r>
            <a:r>
              <a:rPr lang="zh-CN" altLang="zh-CN" sz="2400" b="1" dirty="0" smtClean="0">
                <a:solidFill>
                  <a:srgbClr val="000066"/>
                </a:solidFill>
                <a:latin typeface="+mn-lt"/>
                <a:ea typeface="黑体" panose="02010609060101010101" pitchFamily="2" charset="-122"/>
              </a:rPr>
              <a:t>为</a:t>
            </a:r>
            <a:r>
              <a:rPr lang="en-US" altLang="zh-CN" sz="2400" b="1" dirty="0" smtClean="0">
                <a:solidFill>
                  <a:srgbClr val="000066"/>
                </a:solidFill>
                <a:latin typeface="+mn-lt"/>
                <a:ea typeface="黑体" panose="02010609060101010101" pitchFamily="2" charset="-122"/>
              </a:rPr>
              <a:t> 1</a:t>
            </a:r>
            <a:r>
              <a:rPr lang="zh-CN" altLang="zh-CN" sz="2400" b="1" dirty="0">
                <a:solidFill>
                  <a:srgbClr val="000066"/>
                </a:solidFill>
                <a:latin typeface="+mn-lt"/>
                <a:ea typeface="黑体" panose="02010609060101010101" pitchFamily="2" charset="-122"/>
              </a:rPr>
              <a:t>，则在右下方。然后再检查地址的第二位，构造出第二层的节点。依此类推，直到唯一前缀的最后一位。</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子网划分</a:t>
            </a:r>
            <a:endParaRPr lang="zh-CN" altLang="en-US" u="sng" dirty="0">
              <a:solidFill>
                <a:srgbClr val="FF0000"/>
              </a:solidFill>
            </a:endParaRPr>
          </a:p>
        </p:txBody>
      </p:sp>
      <p:pic>
        <p:nvPicPr>
          <p:cNvPr id="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720" y="3140968"/>
            <a:ext cx="5040560" cy="340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txBox="1"/>
          <p:nvPr/>
        </p:nvSpPr>
        <p:spPr>
          <a:xfrm>
            <a:off x="632520" y="1844824"/>
            <a:ext cx="8229600" cy="4500563"/>
          </a:xfrm>
          <a:prstGeom prst="rect">
            <a:avLst/>
          </a:prstGeom>
        </p:spPr>
        <p:txBody>
          <a:bodyPr/>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zh-CN" sz="2400" kern="0" dirty="0" smtClean="0"/>
              <a:t>为了安全考虑，你打算将这两个部门分为两个网段，中间使用路由器隔开。</a:t>
            </a:r>
            <a:endParaRPr lang="en-US" altLang="zh-CN" sz="2400" kern="0" dirty="0" smtClean="0"/>
          </a:p>
          <a:p>
            <a:r>
              <a:rPr lang="zh-CN" altLang="zh-CN" sz="2400" kern="0" dirty="0" smtClean="0"/>
              <a:t>现在将</a:t>
            </a:r>
            <a:r>
              <a:rPr lang="en-US" altLang="zh-CN" sz="2400" kern="0" dirty="0" smtClean="0"/>
              <a:t>192.168.0.0 255.255.255.0</a:t>
            </a:r>
            <a:r>
              <a:rPr lang="zh-CN" altLang="zh-CN" sz="2400" kern="0" dirty="0" smtClean="0"/>
              <a:t>这个</a:t>
            </a:r>
            <a:r>
              <a:rPr lang="en-US" altLang="zh-CN" sz="2400" kern="0" dirty="0" smtClean="0"/>
              <a:t>C</a:t>
            </a:r>
            <a:r>
              <a:rPr lang="zh-CN" altLang="zh-CN" sz="2400" kern="0" dirty="0" smtClean="0"/>
              <a:t>类地址划分成两个网段。</a:t>
            </a:r>
            <a:endParaRPr lang="en-US" altLang="zh-CN" sz="2400" kern="0" dirty="0" smtClean="0"/>
          </a:p>
        </p:txBody>
      </p:sp>
      <p:sp>
        <p:nvSpPr>
          <p:cNvPr id="8" name="Rectangle 2"/>
          <p:cNvSpPr txBox="1"/>
          <p:nvPr/>
        </p:nvSpPr>
        <p:spPr bwMode="auto">
          <a:xfrm>
            <a:off x="776536" y="911132"/>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dirty="0" smtClean="0">
                <a:latin typeface="Arial" panose="020B0604020202020204" pitchFamily="34" charset="0"/>
                <a:ea typeface="宋体" panose="02010600030101010101" pitchFamily="2" charset="-122"/>
              </a:rPr>
              <a:t>1.</a:t>
            </a:r>
            <a:r>
              <a:rPr lang="zh-CN" altLang="en-US" sz="4800" dirty="0" smtClean="0">
                <a:latin typeface="Arial" panose="020B0604020202020204" pitchFamily="34" charset="0"/>
                <a:ea typeface="宋体" panose="02010600030101010101" pitchFamily="2" charset="-122"/>
              </a:rPr>
              <a:t>等</a:t>
            </a:r>
            <a:r>
              <a:rPr lang="zh-CN" altLang="en-US" sz="4800" dirty="0">
                <a:latin typeface="Arial" panose="020B0604020202020204" pitchFamily="34" charset="0"/>
                <a:ea typeface="宋体" panose="02010600030101010101" pitchFamily="2" charset="-122"/>
              </a:rPr>
              <a:t>分成两个子网</a:t>
            </a:r>
            <a:endParaRPr lang="zh-CN" altLang="en-US" sz="4800" b="1" kern="0" dirty="0">
              <a:solidFill>
                <a:schemeClr val="tx2"/>
              </a:solidFill>
              <a:latin typeface="Arial" panose="020B0604020202020204" pitchFamily="34" charset="0"/>
              <a:ea typeface="宋体" panose="02010600030101010101" pitchFamily="2" charset="-122"/>
            </a:endParaRPr>
          </a:p>
        </p:txBody>
      </p:sp>
      <p:sp>
        <p:nvSpPr>
          <p:cNvPr id="3" name="矩形 2"/>
          <p:cNvSpPr/>
          <p:nvPr/>
        </p:nvSpPr>
        <p:spPr>
          <a:xfrm>
            <a:off x="6181901" y="1304159"/>
            <a:ext cx="3651962" cy="830997"/>
          </a:xfrm>
          <a:prstGeom prst="rect">
            <a:avLst/>
          </a:prstGeom>
        </p:spPr>
        <p:txBody>
          <a:bodyPr wrap="none">
            <a:spAutoFit/>
          </a:bodyPr>
          <a:lstStyle/>
          <a:p>
            <a:r>
              <a:rPr lang="zh-CN" altLang="en-US" sz="2400" b="1" dirty="0">
                <a:solidFill>
                  <a:srgbClr val="FF0000"/>
                </a:solidFill>
                <a:hlinkClick r:id="rId3"/>
              </a:rPr>
              <a:t>http://oxoyo.co/XBoard</a:t>
            </a:r>
            <a:r>
              <a:rPr lang="zh-CN" altLang="en-US" sz="2400" b="1" dirty="0" smtClean="0">
                <a:solidFill>
                  <a:srgbClr val="FF0000"/>
                </a:solidFill>
                <a:hlinkClick r:id="rId3"/>
              </a:rPr>
              <a:t>/</a:t>
            </a:r>
            <a:endParaRPr lang="en-US" altLang="zh-CN" sz="2400" b="1" dirty="0" smtClean="0">
              <a:solidFill>
                <a:srgbClr val="FF0000"/>
              </a:solidFill>
            </a:endParaRPr>
          </a:p>
          <a:p>
            <a:endParaRPr lang="zh-CN" altLang="en-US" sz="2400" b="1" dirty="0">
              <a:solidFill>
                <a:srgbClr val="FF0000"/>
              </a:solidFill>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Rectangle 2"/>
          <p:cNvSpPr txBox="1"/>
          <p:nvPr/>
        </p:nvSpPr>
        <p:spPr bwMode="auto">
          <a:xfrm>
            <a:off x="776536" y="911132"/>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dirty="0" smtClean="0">
                <a:latin typeface="Arial" panose="020B0604020202020204" pitchFamily="34" charset="0"/>
                <a:ea typeface="宋体" panose="02010600030101010101" pitchFamily="2" charset="-122"/>
              </a:rPr>
              <a:t>1.</a:t>
            </a:r>
            <a:r>
              <a:rPr lang="zh-CN" altLang="en-US" sz="4800" dirty="0" smtClean="0">
                <a:latin typeface="Arial" panose="020B0604020202020204" pitchFamily="34" charset="0"/>
                <a:ea typeface="宋体" panose="02010600030101010101" pitchFamily="2" charset="-122"/>
              </a:rPr>
              <a:t>等</a:t>
            </a:r>
            <a:r>
              <a:rPr lang="zh-CN" altLang="en-US" sz="4800" dirty="0">
                <a:latin typeface="Arial" panose="020B0604020202020204" pitchFamily="34" charset="0"/>
                <a:ea typeface="宋体" panose="02010600030101010101" pitchFamily="2" charset="-122"/>
              </a:rPr>
              <a:t>分成两个子网</a:t>
            </a:r>
            <a:endParaRPr lang="zh-CN" altLang="en-US" sz="4800" b="1" kern="0" dirty="0">
              <a:solidFill>
                <a:schemeClr val="tx2"/>
              </a:solidFill>
              <a:latin typeface="Arial" panose="020B0604020202020204" pitchFamily="34" charset="0"/>
              <a:ea typeface="宋体" panose="02010600030101010101" pitchFamily="2" charset="-122"/>
            </a:endParaRPr>
          </a:p>
        </p:txBody>
      </p:sp>
      <p:sp>
        <p:nvSpPr>
          <p:cNvPr id="4" name="矩形 3"/>
          <p:cNvSpPr/>
          <p:nvPr/>
        </p:nvSpPr>
        <p:spPr>
          <a:xfrm>
            <a:off x="416496" y="2132856"/>
            <a:ext cx="9145016" cy="1754326"/>
          </a:xfrm>
          <a:prstGeom prst="rect">
            <a:avLst/>
          </a:prstGeom>
        </p:spPr>
        <p:txBody>
          <a:bodyPr wrap="square">
            <a:spAutoFit/>
          </a:bodyPr>
          <a:lstStyle/>
          <a:p>
            <a:r>
              <a:rPr lang="zh-CN" altLang="en-US" dirty="0" smtClean="0"/>
              <a:t>        A</a:t>
            </a:r>
            <a:r>
              <a:rPr lang="zh-CN" altLang="en-US" dirty="0"/>
              <a:t>和B两个子网的子网掩码都为255.255.255.128。A子网网段为为192.168.0.0，可用的地址范围为</a:t>
            </a:r>
            <a:r>
              <a:rPr lang="zh-CN" altLang="en-US" dirty="0">
                <a:solidFill>
                  <a:srgbClr val="00B050"/>
                </a:solidFill>
              </a:rPr>
              <a:t>192.168.0.1～192.168.0.126</a:t>
            </a:r>
            <a:r>
              <a:rPr lang="zh-CN" altLang="en-US" dirty="0"/>
              <a:t>，IP地址192.168.0.0由于主机位全为0，不能分配给计算机使用，如图192.168.0.127由于其主机位全为1，不能分配计算机。B子网网段为为192.168.0.128，可用的地址范围为</a:t>
            </a:r>
            <a:r>
              <a:rPr lang="zh-CN" altLang="en-US" dirty="0">
                <a:solidFill>
                  <a:srgbClr val="00B050"/>
                </a:solidFill>
              </a:rPr>
              <a:t>192.168.0.129～192.168.0.</a:t>
            </a:r>
            <a:r>
              <a:rPr lang="zh-CN" altLang="en-US" dirty="0" smtClean="0">
                <a:solidFill>
                  <a:srgbClr val="00B050"/>
                </a:solidFill>
              </a:rPr>
              <a:t>25</a:t>
            </a:r>
            <a:r>
              <a:rPr lang="en-US" altLang="zh-CN" dirty="0" smtClean="0">
                <a:solidFill>
                  <a:srgbClr val="00B050"/>
                </a:solidFill>
              </a:rPr>
              <a:t>4</a:t>
            </a:r>
            <a:r>
              <a:rPr lang="zh-CN" altLang="en-US" dirty="0" smtClean="0"/>
              <a:t>，</a:t>
            </a:r>
            <a:r>
              <a:rPr lang="zh-CN" altLang="en-US" dirty="0"/>
              <a:t>IP地址192.168.0.128由于主机位全为0，不能分配给计算机使用，如图192.168.0.</a:t>
            </a:r>
            <a:r>
              <a:rPr lang="zh-CN" altLang="en-US" dirty="0" smtClean="0"/>
              <a:t>25</a:t>
            </a:r>
            <a:r>
              <a:rPr lang="en-US" altLang="zh-CN" dirty="0" smtClean="0"/>
              <a:t>5</a:t>
            </a:r>
            <a:r>
              <a:rPr lang="zh-CN" altLang="en-US" dirty="0" smtClean="0"/>
              <a:t>由于</a:t>
            </a:r>
            <a:r>
              <a:rPr lang="zh-CN" altLang="en-US" dirty="0"/>
              <a:t>其主机位全为1，不能分配计算机</a:t>
            </a:r>
            <a:r>
              <a:rPr lang="zh-CN" altLang="en-US" dirty="0" smtClean="0"/>
              <a:t>。</a:t>
            </a:r>
            <a:endParaRPr lang="zh-CN" altLang="en-US" dirty="0"/>
          </a:p>
        </p:txBody>
      </p:sp>
      <p:sp>
        <p:nvSpPr>
          <p:cNvPr id="5" name="矩形 4"/>
          <p:cNvSpPr/>
          <p:nvPr/>
        </p:nvSpPr>
        <p:spPr>
          <a:xfrm>
            <a:off x="3584848" y="4653136"/>
            <a:ext cx="381386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1</a:t>
            </a:r>
            <a:r>
              <a:rPr lang="en-US" altLang="zh-CN" dirty="0" smtClean="0">
                <a:solidFill>
                  <a:srgbClr val="00B050"/>
                </a:solidFill>
              </a:rPr>
              <a:t>/25</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126</a:t>
            </a:r>
            <a:r>
              <a:rPr lang="en-US" altLang="zh-CN" dirty="0">
                <a:solidFill>
                  <a:srgbClr val="00B050"/>
                </a:solidFill>
              </a:rPr>
              <a:t> /25</a:t>
            </a:r>
            <a:endParaRPr lang="zh-CN" altLang="en-US" dirty="0"/>
          </a:p>
        </p:txBody>
      </p:sp>
      <p:sp>
        <p:nvSpPr>
          <p:cNvPr id="6" name="矩形 5"/>
          <p:cNvSpPr/>
          <p:nvPr/>
        </p:nvSpPr>
        <p:spPr>
          <a:xfrm>
            <a:off x="3581317" y="5157192"/>
            <a:ext cx="419858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129</a:t>
            </a:r>
            <a:r>
              <a:rPr lang="en-US" altLang="zh-CN" dirty="0">
                <a:solidFill>
                  <a:srgbClr val="00B050"/>
                </a:solidFill>
              </a:rPr>
              <a:t> /25 </a:t>
            </a:r>
            <a:r>
              <a:rPr lang="zh-CN" altLang="en-US" dirty="0" smtClean="0">
                <a:solidFill>
                  <a:srgbClr val="00B050"/>
                </a:solidFill>
              </a:rPr>
              <a:t>～192</a:t>
            </a:r>
            <a:r>
              <a:rPr lang="zh-CN" altLang="en-US" dirty="0">
                <a:solidFill>
                  <a:srgbClr val="00B050"/>
                </a:solidFill>
              </a:rPr>
              <a:t>.168.0.25</a:t>
            </a:r>
            <a:r>
              <a:rPr lang="en-US" altLang="zh-CN" dirty="0">
                <a:solidFill>
                  <a:srgbClr val="00B050"/>
                </a:solidFill>
              </a:rPr>
              <a:t>4 /25</a:t>
            </a:r>
            <a:endParaRPr lang="zh-CN" altLang="en-US" dirty="0"/>
          </a:p>
        </p:txBody>
      </p:sp>
      <p:sp>
        <p:nvSpPr>
          <p:cNvPr id="2" name="矩形 1"/>
          <p:cNvSpPr/>
          <p:nvPr/>
        </p:nvSpPr>
        <p:spPr>
          <a:xfrm>
            <a:off x="2662619" y="5848404"/>
            <a:ext cx="4953000" cy="923330"/>
          </a:xfrm>
          <a:prstGeom prst="rect">
            <a:avLst/>
          </a:prstGeom>
        </p:spPr>
        <p:txBody>
          <a:bodyPr>
            <a:spAutoFit/>
          </a:bodyPr>
          <a:lstStyle/>
          <a:p>
            <a:r>
              <a:rPr lang="zh-CN" altLang="en-US" dirty="0">
                <a:hlinkClick r:id="rId2"/>
              </a:rPr>
              <a:t>https://www.zhihu.com/question/276033095/answer/</a:t>
            </a:r>
            <a:r>
              <a:rPr lang="zh-CN" altLang="en-US" dirty="0" smtClean="0">
                <a:hlinkClick r:id="rId2"/>
              </a:rPr>
              <a:t>747759114</a:t>
            </a:r>
            <a:endParaRPr lang="en-US" altLang="zh-CN" dirty="0" smtClean="0"/>
          </a:p>
          <a:p>
            <a:endParaRPr lang="zh-CN" altLang="en-US" dirty="0"/>
          </a:p>
        </p:txBody>
      </p:sp>
    </p:spTree>
    <p:extLst>
      <p:ext uri="{BB962C8B-B14F-4D97-AF65-F5344CB8AC3E}">
        <p14:creationId xmlns:p14="http://schemas.microsoft.com/office/powerpoint/2010/main" val="17925762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子网划分</a:t>
            </a:r>
            <a:endParaRPr lang="zh-CN" altLang="en-US" u="sng" dirty="0">
              <a:solidFill>
                <a:srgbClr val="FF0000"/>
              </a:solidFill>
            </a:endParaRPr>
          </a:p>
        </p:txBody>
      </p:sp>
      <p:sp>
        <p:nvSpPr>
          <p:cNvPr id="4" name="Rectangle 4"/>
          <p:cNvSpPr txBox="1"/>
          <p:nvPr/>
        </p:nvSpPr>
        <p:spPr>
          <a:xfrm>
            <a:off x="632520" y="2054132"/>
            <a:ext cx="8229600" cy="4500563"/>
          </a:xfrm>
          <a:prstGeom prst="rect">
            <a:avLst/>
          </a:prstGeom>
        </p:spPr>
        <p:txBody>
          <a:bodyPr/>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zh-CN" sz="2400" kern="0" dirty="0" smtClean="0"/>
              <a:t>划分两个子网后网络规划如</a:t>
            </a:r>
            <a:r>
              <a:rPr lang="zh-CN" altLang="en-US" sz="2400" kern="0" dirty="0" smtClean="0"/>
              <a:t>图</a:t>
            </a:r>
            <a:r>
              <a:rPr lang="zh-CN" altLang="zh-CN" sz="2400" kern="0" dirty="0" smtClean="0"/>
              <a:t>所示</a:t>
            </a:r>
            <a:endParaRPr lang="en-US" altLang="zh-CN" sz="2400" kern="0" dirty="0" smtClean="0"/>
          </a:p>
        </p:txBody>
      </p:sp>
      <p:pic>
        <p:nvPicPr>
          <p:cNvPr id="6"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36" y="2768592"/>
            <a:ext cx="7526338"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p:nvPr/>
        </p:nvSpPr>
        <p:spPr bwMode="auto">
          <a:xfrm>
            <a:off x="776536" y="911132"/>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latin typeface="Arial" panose="020B0604020202020204" pitchFamily="34" charset="0"/>
                <a:ea typeface="宋体" panose="02010600030101010101" pitchFamily="2" charset="-122"/>
              </a:rPr>
              <a:t>1.</a:t>
            </a:r>
            <a:r>
              <a:rPr lang="zh-CN" altLang="en-US" sz="4800" b="1" dirty="0" smtClean="0">
                <a:solidFill>
                  <a:srgbClr val="F700F7"/>
                </a:solidFill>
                <a:latin typeface="Arial" panose="020B0604020202020204" pitchFamily="34" charset="0"/>
                <a:ea typeface="宋体" panose="02010600030101010101" pitchFamily="2" charset="-122"/>
              </a:rPr>
              <a:t>等分成</a:t>
            </a:r>
            <a:r>
              <a:rPr lang="en-US" altLang="zh-CN" sz="4800" b="1" dirty="0" smtClean="0">
                <a:solidFill>
                  <a:srgbClr val="F700F7"/>
                </a:solidFill>
                <a:latin typeface="Arial" panose="020B0604020202020204" pitchFamily="34" charset="0"/>
                <a:ea typeface="宋体" panose="02010600030101010101" pitchFamily="2" charset="-122"/>
              </a:rPr>
              <a:t>2</a:t>
            </a:r>
            <a:r>
              <a:rPr lang="zh-CN" altLang="en-US" sz="4800" b="1" dirty="0" smtClean="0">
                <a:solidFill>
                  <a:srgbClr val="F700F7"/>
                </a:solidFill>
                <a:latin typeface="Arial" panose="020B0604020202020204" pitchFamily="34" charset="0"/>
                <a:ea typeface="宋体" panose="02010600030101010101" pitchFamily="2" charset="-122"/>
              </a:rPr>
              <a:t>个</a:t>
            </a:r>
            <a:r>
              <a:rPr lang="zh-CN" altLang="en-US" sz="4800" b="1" dirty="0">
                <a:solidFill>
                  <a:srgbClr val="F700F7"/>
                </a:solidFill>
                <a:latin typeface="Arial" panose="020B0604020202020204" pitchFamily="34" charset="0"/>
                <a:ea typeface="宋体" panose="02010600030101010101" pitchFamily="2" charset="-122"/>
              </a:rPr>
              <a:t>子网</a:t>
            </a:r>
            <a:endParaRPr lang="zh-CN" altLang="en-US" sz="4800" b="1" kern="0" dirty="0">
              <a:solidFill>
                <a:srgbClr val="F700F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子网划分</a:t>
            </a:r>
            <a:endParaRPr lang="zh-CN" altLang="en-US" u="sng" dirty="0">
              <a:solidFill>
                <a:srgbClr val="FF0000"/>
              </a:solidFill>
            </a:endParaRPr>
          </a:p>
        </p:txBody>
      </p:sp>
      <p:sp>
        <p:nvSpPr>
          <p:cNvPr id="3" name="Rectangle 4"/>
          <p:cNvSpPr txBox="1"/>
          <p:nvPr/>
        </p:nvSpPr>
        <p:spPr>
          <a:xfrm>
            <a:off x="416496" y="1916832"/>
            <a:ext cx="9145016" cy="1928813"/>
          </a:xfrm>
          <a:prstGeom prst="rect">
            <a:avLst/>
          </a:prstGeom>
        </p:spPr>
        <p:txBody>
          <a:bodyPr/>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zh-CN" sz="2000" kern="0" dirty="0" smtClean="0"/>
              <a:t>假如公司有</a:t>
            </a:r>
            <a:r>
              <a:rPr lang="en-US" altLang="zh-CN" sz="2000" kern="0" dirty="0" smtClean="0"/>
              <a:t>4</a:t>
            </a:r>
            <a:r>
              <a:rPr lang="zh-CN" altLang="zh-CN" sz="2000" kern="0" dirty="0" smtClean="0"/>
              <a:t>个部门，每个部门有</a:t>
            </a:r>
            <a:r>
              <a:rPr lang="en-US" altLang="zh-CN" sz="2000" kern="0" dirty="0" smtClean="0"/>
              <a:t>50</a:t>
            </a:r>
            <a:r>
              <a:rPr lang="zh-CN" altLang="zh-CN" sz="2000" kern="0" dirty="0" smtClean="0"/>
              <a:t>台计算机，现在使用</a:t>
            </a:r>
            <a:r>
              <a:rPr lang="en-US" altLang="zh-CN" sz="2000" kern="0" dirty="0" smtClean="0"/>
              <a:t>192.168.0.0/24</a:t>
            </a:r>
            <a:r>
              <a:rPr lang="zh-CN" altLang="zh-CN" sz="2000" kern="0" dirty="0" smtClean="0"/>
              <a:t>这个</a:t>
            </a:r>
            <a:r>
              <a:rPr lang="en-US" altLang="zh-CN" sz="2000" kern="0" dirty="0" smtClean="0"/>
              <a:t>C</a:t>
            </a:r>
            <a:r>
              <a:rPr lang="zh-CN" altLang="zh-CN" sz="2000" kern="0" dirty="0" smtClean="0"/>
              <a:t>类网段，从安全考虑你打算每个部门的计算机放置到独立的网段，这就要求你将</a:t>
            </a:r>
            <a:r>
              <a:rPr lang="en-US" altLang="zh-CN" sz="2000" kern="0" dirty="0" smtClean="0"/>
              <a:t>192.168.0.0/24</a:t>
            </a:r>
            <a:r>
              <a:rPr lang="zh-CN" altLang="zh-CN" sz="2000" kern="0" dirty="0" smtClean="0"/>
              <a:t>这个</a:t>
            </a:r>
            <a:r>
              <a:rPr lang="en-US" altLang="zh-CN" sz="2000" kern="0" dirty="0" smtClean="0"/>
              <a:t>C</a:t>
            </a:r>
            <a:r>
              <a:rPr lang="zh-CN" altLang="zh-CN" sz="2000" kern="0" dirty="0" smtClean="0"/>
              <a:t>类网络划分为</a:t>
            </a:r>
            <a:r>
              <a:rPr lang="en-US" altLang="zh-CN" sz="2000" kern="0" dirty="0" smtClean="0"/>
              <a:t>4</a:t>
            </a:r>
            <a:r>
              <a:rPr lang="zh-CN" altLang="zh-CN" sz="2000" kern="0" dirty="0" smtClean="0"/>
              <a:t>个网段，如何划分子网呢？</a:t>
            </a:r>
            <a:endParaRPr lang="en-US" altLang="zh-CN" sz="2000" kern="0" dirty="0" smtClean="0"/>
          </a:p>
        </p:txBody>
      </p:sp>
      <p:sp>
        <p:nvSpPr>
          <p:cNvPr id="4" name="Rectangle 2"/>
          <p:cNvSpPr txBox="1"/>
          <p:nvPr/>
        </p:nvSpPr>
        <p:spPr bwMode="auto">
          <a:xfrm>
            <a:off x="628680" y="923488"/>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ea typeface="宋体" panose="02010600030101010101" pitchFamily="2" charset="-122"/>
              </a:rPr>
              <a:t>2.</a:t>
            </a:r>
            <a:r>
              <a:rPr lang="zh-CN" altLang="en-US" sz="4800" b="1" dirty="0" smtClean="0">
                <a:solidFill>
                  <a:srgbClr val="F700F7"/>
                </a:solidFill>
                <a:ea typeface="宋体" panose="02010600030101010101" pitchFamily="2" charset="-122"/>
              </a:rPr>
              <a:t>等</a:t>
            </a:r>
            <a:r>
              <a:rPr lang="zh-CN" altLang="en-US" sz="4800" b="1" dirty="0">
                <a:solidFill>
                  <a:srgbClr val="F700F7"/>
                </a:solidFill>
                <a:ea typeface="宋体" panose="02010600030101010101" pitchFamily="2" charset="-122"/>
              </a:rPr>
              <a:t>分成</a:t>
            </a:r>
            <a:r>
              <a:rPr lang="en-US" sz="4800" b="1" dirty="0">
                <a:solidFill>
                  <a:srgbClr val="F700F7"/>
                </a:solidFill>
                <a:ea typeface="宋体" panose="02010600030101010101" pitchFamily="2" charset="-122"/>
              </a:rPr>
              <a:t>4</a:t>
            </a:r>
            <a:r>
              <a:rPr lang="zh-CN" altLang="en-US" sz="4800" b="1" dirty="0">
                <a:solidFill>
                  <a:srgbClr val="F700F7"/>
                </a:solidFill>
                <a:ea typeface="宋体" panose="02010600030101010101" pitchFamily="2" charset="-122"/>
              </a:rPr>
              <a:t>个子网</a:t>
            </a:r>
          </a:p>
        </p:txBody>
      </p:sp>
      <p:pic>
        <p:nvPicPr>
          <p:cNvPr id="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042" y="3429000"/>
            <a:ext cx="4028876" cy="300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Rectangle 2"/>
          <p:cNvSpPr txBox="1"/>
          <p:nvPr/>
        </p:nvSpPr>
        <p:spPr bwMode="auto">
          <a:xfrm>
            <a:off x="628680" y="923488"/>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ea typeface="宋体" panose="02010600030101010101" pitchFamily="2" charset="-122"/>
              </a:rPr>
              <a:t>2.</a:t>
            </a:r>
            <a:r>
              <a:rPr lang="zh-CN" altLang="en-US" sz="4800" b="1" dirty="0" smtClean="0">
                <a:solidFill>
                  <a:srgbClr val="F700F7"/>
                </a:solidFill>
                <a:ea typeface="宋体" panose="02010600030101010101" pitchFamily="2" charset="-122"/>
              </a:rPr>
              <a:t>等</a:t>
            </a:r>
            <a:r>
              <a:rPr lang="zh-CN" altLang="en-US" sz="4800" b="1" dirty="0">
                <a:solidFill>
                  <a:srgbClr val="F700F7"/>
                </a:solidFill>
                <a:ea typeface="宋体" panose="02010600030101010101" pitchFamily="2" charset="-122"/>
              </a:rPr>
              <a:t>分成</a:t>
            </a:r>
            <a:r>
              <a:rPr lang="en-US" sz="4800" b="1" dirty="0">
                <a:solidFill>
                  <a:srgbClr val="F700F7"/>
                </a:solidFill>
                <a:ea typeface="宋体" panose="02010600030101010101" pitchFamily="2" charset="-122"/>
              </a:rPr>
              <a:t>4</a:t>
            </a:r>
            <a:r>
              <a:rPr lang="zh-CN" altLang="en-US" sz="4800" b="1" dirty="0">
                <a:solidFill>
                  <a:srgbClr val="F700F7"/>
                </a:solidFill>
                <a:ea typeface="宋体" panose="02010600030101010101" pitchFamily="2" charset="-122"/>
              </a:rPr>
              <a:t>个子网</a:t>
            </a:r>
          </a:p>
        </p:txBody>
      </p:sp>
      <p:sp>
        <p:nvSpPr>
          <p:cNvPr id="4" name="矩形 3"/>
          <p:cNvSpPr/>
          <p:nvPr/>
        </p:nvSpPr>
        <p:spPr>
          <a:xfrm>
            <a:off x="460693" y="1966739"/>
            <a:ext cx="9073008" cy="923330"/>
          </a:xfrm>
          <a:prstGeom prst="rect">
            <a:avLst/>
          </a:prstGeom>
        </p:spPr>
        <p:txBody>
          <a:bodyPr wrap="square">
            <a:spAutoFit/>
          </a:bodyPr>
          <a:lstStyle/>
          <a:p>
            <a:r>
              <a:rPr lang="zh-CN" altLang="en-US" dirty="0" smtClean="0">
                <a:solidFill>
                  <a:srgbClr val="4D4D4D"/>
                </a:solidFill>
                <a:latin typeface="-apple-system"/>
              </a:rPr>
              <a:t>    范围</a:t>
            </a:r>
            <a:r>
              <a:rPr lang="zh-CN" altLang="en-US" dirty="0">
                <a:solidFill>
                  <a:srgbClr val="4D4D4D"/>
                </a:solidFill>
                <a:latin typeface="-apple-system"/>
              </a:rPr>
              <a:t>：二分点，前减二，后加一，最后一个减一</a:t>
            </a:r>
          </a:p>
          <a:p>
            <a:r>
              <a:rPr lang="zh-CN" altLang="en-US" dirty="0" smtClean="0">
                <a:solidFill>
                  <a:srgbClr val="4D4D4D"/>
                </a:solidFill>
                <a:latin typeface="-apple-system"/>
              </a:rPr>
              <a:t>    每个</a:t>
            </a:r>
            <a:r>
              <a:rPr lang="zh-CN" altLang="en-US" dirty="0">
                <a:solidFill>
                  <a:srgbClr val="4D4D4D"/>
                </a:solidFill>
                <a:latin typeface="-apple-system"/>
              </a:rPr>
              <a:t>子网的最后一个地址都是本子网的广播地址，不能分配给计算机使用，的</a:t>
            </a:r>
            <a:r>
              <a:rPr lang="en-US" altLang="zh-CN" dirty="0">
                <a:solidFill>
                  <a:srgbClr val="4D4D4D"/>
                </a:solidFill>
                <a:latin typeface="-apple-system"/>
              </a:rPr>
              <a:t>A</a:t>
            </a:r>
            <a:r>
              <a:rPr lang="zh-CN" altLang="en-US" dirty="0">
                <a:solidFill>
                  <a:srgbClr val="4D4D4D"/>
                </a:solidFill>
                <a:latin typeface="-apple-system"/>
              </a:rPr>
              <a:t>子网的</a:t>
            </a:r>
            <a:r>
              <a:rPr lang="en-US" altLang="zh-CN" dirty="0">
                <a:solidFill>
                  <a:srgbClr val="4D4D4D"/>
                </a:solidFill>
                <a:latin typeface="-apple-system"/>
              </a:rPr>
              <a:t>63</a:t>
            </a:r>
            <a:r>
              <a:rPr lang="zh-CN" altLang="en-US" dirty="0">
                <a:solidFill>
                  <a:srgbClr val="4D4D4D"/>
                </a:solidFill>
                <a:latin typeface="-apple-system"/>
              </a:rPr>
              <a:t>、</a:t>
            </a:r>
            <a:r>
              <a:rPr lang="en-US" altLang="zh-CN" dirty="0">
                <a:solidFill>
                  <a:srgbClr val="4D4D4D"/>
                </a:solidFill>
                <a:latin typeface="-apple-system"/>
              </a:rPr>
              <a:t>B</a:t>
            </a:r>
            <a:r>
              <a:rPr lang="zh-CN" altLang="en-US" dirty="0">
                <a:solidFill>
                  <a:srgbClr val="4D4D4D"/>
                </a:solidFill>
                <a:latin typeface="-apple-system"/>
              </a:rPr>
              <a:t>子网的</a:t>
            </a:r>
            <a:r>
              <a:rPr lang="en-US" altLang="zh-CN" dirty="0">
                <a:solidFill>
                  <a:srgbClr val="4D4D4D"/>
                </a:solidFill>
                <a:latin typeface="-apple-system"/>
              </a:rPr>
              <a:t>127</a:t>
            </a:r>
            <a:r>
              <a:rPr lang="zh-CN" altLang="en-US" dirty="0">
                <a:solidFill>
                  <a:srgbClr val="4D4D4D"/>
                </a:solidFill>
                <a:latin typeface="-apple-system"/>
              </a:rPr>
              <a:t>、</a:t>
            </a:r>
            <a:r>
              <a:rPr lang="en-US" altLang="zh-CN" dirty="0">
                <a:solidFill>
                  <a:srgbClr val="4D4D4D"/>
                </a:solidFill>
                <a:latin typeface="-apple-system"/>
              </a:rPr>
              <a:t>C</a:t>
            </a:r>
            <a:r>
              <a:rPr lang="zh-CN" altLang="en-US" dirty="0">
                <a:solidFill>
                  <a:srgbClr val="4D4D4D"/>
                </a:solidFill>
                <a:latin typeface="-apple-system"/>
              </a:rPr>
              <a:t>子网的</a:t>
            </a:r>
            <a:r>
              <a:rPr lang="en-US" altLang="zh-CN" dirty="0">
                <a:solidFill>
                  <a:srgbClr val="4D4D4D"/>
                </a:solidFill>
                <a:latin typeface="-apple-system"/>
              </a:rPr>
              <a:t>191</a:t>
            </a:r>
            <a:r>
              <a:rPr lang="zh-CN" altLang="en-US" dirty="0">
                <a:solidFill>
                  <a:srgbClr val="4D4D4D"/>
                </a:solidFill>
                <a:latin typeface="-apple-system"/>
              </a:rPr>
              <a:t>和</a:t>
            </a:r>
            <a:r>
              <a:rPr lang="en-US" altLang="zh-CN" dirty="0">
                <a:solidFill>
                  <a:srgbClr val="4D4D4D"/>
                </a:solidFill>
                <a:latin typeface="-apple-system"/>
              </a:rPr>
              <a:t>D</a:t>
            </a:r>
            <a:r>
              <a:rPr lang="zh-CN" altLang="en-US" dirty="0">
                <a:solidFill>
                  <a:srgbClr val="4D4D4D"/>
                </a:solidFill>
                <a:latin typeface="-apple-system"/>
              </a:rPr>
              <a:t>子网的</a:t>
            </a:r>
            <a:r>
              <a:rPr lang="en-US" altLang="zh-CN" dirty="0">
                <a:solidFill>
                  <a:srgbClr val="4D4D4D"/>
                </a:solidFill>
                <a:latin typeface="-apple-system"/>
              </a:rPr>
              <a:t>255</a:t>
            </a:r>
            <a:r>
              <a:rPr lang="zh-CN" altLang="en-US" dirty="0">
                <a:solidFill>
                  <a:srgbClr val="4D4D4D"/>
                </a:solidFill>
                <a:latin typeface="-apple-system"/>
              </a:rPr>
              <a:t>。</a:t>
            </a:r>
            <a:endParaRPr lang="zh-CN" altLang="en-US" b="0" i="0" dirty="0">
              <a:solidFill>
                <a:srgbClr val="4D4D4D"/>
              </a:solidFill>
              <a:effectLst/>
              <a:latin typeface="-apple-system"/>
            </a:endParaRPr>
          </a:p>
        </p:txBody>
      </p:sp>
      <p:pic>
        <p:nvPicPr>
          <p:cNvPr id="11266" name="Picture 2" descr="https://imgconvert.csdnimg.cn/aHR0cDovL3BpYy5jeHluYi5jbi8yMDIwMDYxMjE0NTczNC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491" y="2970132"/>
            <a:ext cx="4133850" cy="237172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739981" y="5653216"/>
            <a:ext cx="3749744" cy="369332"/>
          </a:xfrm>
          <a:prstGeom prst="rect">
            <a:avLst/>
          </a:prstGeom>
        </p:spPr>
        <p:txBody>
          <a:bodyPr wrap="none">
            <a:spAutoFit/>
          </a:bodyPr>
          <a:lstStyle/>
          <a:p>
            <a:r>
              <a:rPr lang="zh-CN" altLang="en-US" dirty="0" smtClean="0">
                <a:solidFill>
                  <a:srgbClr val="00B050"/>
                </a:solidFill>
              </a:rPr>
              <a:t>192.168.0.1</a:t>
            </a:r>
            <a:r>
              <a:rPr lang="en-US" altLang="zh-CN" dirty="0">
                <a:solidFill>
                  <a:srgbClr val="00B050"/>
                </a:solidFill>
              </a:rPr>
              <a:t> /</a:t>
            </a:r>
            <a:r>
              <a:rPr lang="en-US" altLang="zh-CN" dirty="0" smtClean="0">
                <a:solidFill>
                  <a:srgbClr val="00B050"/>
                </a:solidFill>
              </a:rPr>
              <a:t>26</a:t>
            </a:r>
            <a:r>
              <a:rPr lang="zh-CN" altLang="en-US" dirty="0" smtClean="0">
                <a:solidFill>
                  <a:srgbClr val="00B050"/>
                </a:solidFill>
              </a:rPr>
              <a:t>～192.168.0.</a:t>
            </a:r>
            <a:r>
              <a:rPr lang="en-US" altLang="zh-CN" dirty="0">
                <a:solidFill>
                  <a:srgbClr val="00B050"/>
                </a:solidFill>
              </a:rPr>
              <a:t>62 /26</a:t>
            </a:r>
            <a:endParaRPr lang="zh-CN" altLang="en-US" dirty="0"/>
          </a:p>
        </p:txBody>
      </p:sp>
      <p:sp>
        <p:nvSpPr>
          <p:cNvPr id="7" name="矩形 6"/>
          <p:cNvSpPr/>
          <p:nvPr/>
        </p:nvSpPr>
        <p:spPr>
          <a:xfrm>
            <a:off x="1568624" y="6165304"/>
            <a:ext cx="387798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65/26</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126/26</a:t>
            </a:r>
            <a:endParaRPr lang="zh-CN" altLang="en-US" dirty="0"/>
          </a:p>
        </p:txBody>
      </p:sp>
      <p:sp>
        <p:nvSpPr>
          <p:cNvPr id="8" name="矩形 7"/>
          <p:cNvSpPr/>
          <p:nvPr/>
        </p:nvSpPr>
        <p:spPr>
          <a:xfrm>
            <a:off x="5707415" y="5653216"/>
            <a:ext cx="419858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129 /26 </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190 /26</a:t>
            </a:r>
            <a:endParaRPr lang="zh-CN" altLang="en-US" dirty="0"/>
          </a:p>
        </p:txBody>
      </p:sp>
      <p:sp>
        <p:nvSpPr>
          <p:cNvPr id="9" name="矩形 8"/>
          <p:cNvSpPr/>
          <p:nvPr/>
        </p:nvSpPr>
        <p:spPr>
          <a:xfrm>
            <a:off x="5489725" y="6165304"/>
            <a:ext cx="400622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193/26</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254/26</a:t>
            </a:r>
            <a:endParaRPr lang="zh-CN" altLang="en-US" dirty="0"/>
          </a:p>
        </p:txBody>
      </p:sp>
    </p:spTree>
    <p:extLst>
      <p:ext uri="{BB962C8B-B14F-4D97-AF65-F5344CB8AC3E}">
        <p14:creationId xmlns:p14="http://schemas.microsoft.com/office/powerpoint/2010/main" val="92955269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子网划分</a:t>
            </a:r>
            <a:endParaRPr lang="zh-CN" altLang="en-US" u="sng" dirty="0">
              <a:solidFill>
                <a:srgbClr val="FF0000"/>
              </a:solidFill>
            </a:endParaRPr>
          </a:p>
        </p:txBody>
      </p:sp>
      <p:pic>
        <p:nvPicPr>
          <p:cNvPr id="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808" y="3140968"/>
            <a:ext cx="4107175" cy="351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txBox="1"/>
          <p:nvPr/>
        </p:nvSpPr>
        <p:spPr>
          <a:xfrm>
            <a:off x="495300" y="2176561"/>
            <a:ext cx="8229600" cy="1928813"/>
          </a:xfrm>
          <a:prstGeom prst="rect">
            <a:avLst/>
          </a:prstGeom>
        </p:spPr>
        <p:txBody>
          <a:bodyPr/>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zh-CN" sz="2400" kern="0" dirty="0" smtClean="0"/>
              <a:t>如果想把一个</a:t>
            </a:r>
            <a:r>
              <a:rPr lang="en-US" altLang="zh-CN" sz="2400" kern="0" dirty="0" smtClean="0"/>
              <a:t>C</a:t>
            </a:r>
            <a:r>
              <a:rPr lang="zh-CN" altLang="zh-CN" sz="2400" kern="0" dirty="0" smtClean="0"/>
              <a:t>类网络等分成</a:t>
            </a:r>
            <a:r>
              <a:rPr lang="en-US" altLang="zh-CN" sz="2400" kern="0" dirty="0" smtClean="0"/>
              <a:t>8</a:t>
            </a:r>
            <a:r>
              <a:rPr lang="zh-CN" altLang="zh-CN" sz="2400" kern="0" dirty="0" smtClean="0"/>
              <a:t>个子网，子网掩码需要往右移</a:t>
            </a:r>
            <a:r>
              <a:rPr lang="en-US" altLang="zh-CN" sz="2400" kern="0" dirty="0" smtClean="0"/>
              <a:t>3</a:t>
            </a:r>
            <a:r>
              <a:rPr lang="zh-CN" altLang="zh-CN" sz="2400" kern="0" dirty="0" smtClean="0"/>
              <a:t>位</a:t>
            </a:r>
            <a:r>
              <a:rPr lang="zh-CN" altLang="en-US" sz="2400" kern="0" dirty="0" smtClean="0"/>
              <a:t>，</a:t>
            </a:r>
            <a:r>
              <a:rPr lang="zh-CN" altLang="zh-CN" sz="2400" kern="0" dirty="0" smtClean="0"/>
              <a:t>才能划分出</a:t>
            </a:r>
            <a:r>
              <a:rPr lang="en-US" altLang="zh-CN" sz="2400" kern="0" dirty="0" smtClean="0"/>
              <a:t>8</a:t>
            </a:r>
            <a:r>
              <a:rPr lang="zh-CN" altLang="zh-CN" sz="2400" kern="0" dirty="0" smtClean="0"/>
              <a:t>个子网，第</a:t>
            </a:r>
            <a:r>
              <a:rPr lang="en-US" altLang="zh-CN" sz="2400" kern="0" dirty="0" smtClean="0"/>
              <a:t>8</a:t>
            </a:r>
            <a:r>
              <a:rPr lang="zh-CN" altLang="zh-CN" sz="2400" kern="0" dirty="0" smtClean="0"/>
              <a:t>位、第</a:t>
            </a:r>
            <a:r>
              <a:rPr lang="en-US" altLang="zh-CN" sz="2400" kern="0" dirty="0" smtClean="0"/>
              <a:t>7</a:t>
            </a:r>
            <a:r>
              <a:rPr lang="zh-CN" altLang="zh-CN" sz="2400" kern="0" dirty="0" smtClean="0"/>
              <a:t>位和第</a:t>
            </a:r>
            <a:r>
              <a:rPr lang="en-US" altLang="zh-CN" sz="2400" kern="0" dirty="0" smtClean="0"/>
              <a:t>6</a:t>
            </a:r>
            <a:r>
              <a:rPr lang="zh-CN" altLang="zh-CN" sz="2400" kern="0" dirty="0" smtClean="0"/>
              <a:t>位都变成网络位。</a:t>
            </a:r>
            <a:endParaRPr lang="en-US" altLang="zh-CN" sz="2400" kern="0" dirty="0" smtClean="0"/>
          </a:p>
        </p:txBody>
      </p:sp>
      <p:sp>
        <p:nvSpPr>
          <p:cNvPr id="5" name="Rectangle 2"/>
          <p:cNvSpPr txBox="1"/>
          <p:nvPr/>
        </p:nvSpPr>
        <p:spPr bwMode="auto">
          <a:xfrm>
            <a:off x="632520" y="1005537"/>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ea typeface="宋体" panose="02010600030101010101" pitchFamily="2" charset="-122"/>
              </a:rPr>
              <a:t>3.</a:t>
            </a:r>
            <a:r>
              <a:rPr lang="zh-CN" altLang="en-US" sz="4800" b="1" dirty="0" smtClean="0">
                <a:solidFill>
                  <a:srgbClr val="F700F7"/>
                </a:solidFill>
                <a:ea typeface="宋体" panose="02010600030101010101" pitchFamily="2" charset="-122"/>
              </a:rPr>
              <a:t>等分</a:t>
            </a:r>
            <a:r>
              <a:rPr lang="zh-CN" altLang="en-US" sz="4800" b="1" dirty="0">
                <a:solidFill>
                  <a:srgbClr val="F700F7"/>
                </a:solidFill>
                <a:ea typeface="宋体" panose="02010600030101010101" pitchFamily="2" charset="-122"/>
              </a:rPr>
              <a:t>为</a:t>
            </a:r>
            <a:r>
              <a:rPr lang="en-US" sz="4800" b="1" dirty="0">
                <a:solidFill>
                  <a:srgbClr val="F700F7"/>
                </a:solidFill>
                <a:ea typeface="宋体" panose="02010600030101010101" pitchFamily="2" charset="-122"/>
              </a:rPr>
              <a:t>8</a:t>
            </a:r>
            <a:r>
              <a:rPr lang="zh-CN" altLang="en-US" sz="4800" b="1" dirty="0">
                <a:solidFill>
                  <a:srgbClr val="F700F7"/>
                </a:solidFill>
                <a:ea typeface="宋体" panose="02010600030101010101" pitchFamily="2" charset="-122"/>
              </a:rPr>
              <a:t>个子网</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4528" y="2348880"/>
            <a:ext cx="8113980" cy="1389191"/>
          </a:xfrm>
          <a:prstGeom prst="rect">
            <a:avLst/>
          </a:prstGeom>
        </p:spPr>
      </p:pic>
    </p:spTree>
    <p:extLst>
      <p:ext uri="{BB962C8B-B14F-4D97-AF65-F5344CB8AC3E}">
        <p14:creationId xmlns:p14="http://schemas.microsoft.com/office/powerpoint/2010/main" val="1548596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Rectangle 2"/>
          <p:cNvSpPr txBox="1"/>
          <p:nvPr/>
        </p:nvSpPr>
        <p:spPr bwMode="auto">
          <a:xfrm>
            <a:off x="632520" y="1005537"/>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ea typeface="宋体" panose="02010600030101010101" pitchFamily="2" charset="-122"/>
              </a:rPr>
              <a:t>3.</a:t>
            </a:r>
            <a:r>
              <a:rPr lang="zh-CN" altLang="en-US" sz="4800" b="1" dirty="0" smtClean="0">
                <a:solidFill>
                  <a:srgbClr val="F700F7"/>
                </a:solidFill>
                <a:ea typeface="宋体" panose="02010600030101010101" pitchFamily="2" charset="-122"/>
              </a:rPr>
              <a:t>等分</a:t>
            </a:r>
            <a:r>
              <a:rPr lang="zh-CN" altLang="en-US" sz="4800" b="1" dirty="0">
                <a:solidFill>
                  <a:srgbClr val="F700F7"/>
                </a:solidFill>
                <a:ea typeface="宋体" panose="02010600030101010101" pitchFamily="2" charset="-122"/>
              </a:rPr>
              <a:t>为</a:t>
            </a:r>
            <a:r>
              <a:rPr lang="en-US" sz="4800" b="1" dirty="0">
                <a:solidFill>
                  <a:srgbClr val="F700F7"/>
                </a:solidFill>
                <a:ea typeface="宋体" panose="02010600030101010101" pitchFamily="2" charset="-122"/>
              </a:rPr>
              <a:t>8</a:t>
            </a:r>
            <a:r>
              <a:rPr lang="zh-CN" altLang="en-US" sz="4800" b="1" dirty="0">
                <a:solidFill>
                  <a:srgbClr val="F700F7"/>
                </a:solidFill>
                <a:ea typeface="宋体" panose="02010600030101010101" pitchFamily="2" charset="-122"/>
              </a:rPr>
              <a:t>个子网</a:t>
            </a:r>
          </a:p>
        </p:txBody>
      </p:sp>
      <p:sp>
        <p:nvSpPr>
          <p:cNvPr id="5" name="矩形 4"/>
          <p:cNvSpPr/>
          <p:nvPr/>
        </p:nvSpPr>
        <p:spPr>
          <a:xfrm>
            <a:off x="659633" y="2148537"/>
            <a:ext cx="3685624"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1</a:t>
            </a:r>
            <a:r>
              <a:rPr lang="en-US" altLang="zh-CN" dirty="0" smtClean="0">
                <a:solidFill>
                  <a:srgbClr val="00B050"/>
                </a:solidFill>
              </a:rPr>
              <a:t>/27</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30 /27</a:t>
            </a:r>
            <a:endParaRPr lang="zh-CN" altLang="en-US" dirty="0"/>
          </a:p>
        </p:txBody>
      </p:sp>
      <p:sp>
        <p:nvSpPr>
          <p:cNvPr id="6" name="矩形 5"/>
          <p:cNvSpPr/>
          <p:nvPr/>
        </p:nvSpPr>
        <p:spPr>
          <a:xfrm>
            <a:off x="656102" y="2652593"/>
            <a:ext cx="394210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65 /27 </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94 /27</a:t>
            </a:r>
            <a:endParaRPr lang="zh-CN" altLang="en-US" dirty="0"/>
          </a:p>
        </p:txBody>
      </p:sp>
      <p:sp>
        <p:nvSpPr>
          <p:cNvPr id="7" name="矩形 6"/>
          <p:cNvSpPr/>
          <p:nvPr/>
        </p:nvSpPr>
        <p:spPr>
          <a:xfrm>
            <a:off x="5055779" y="2148537"/>
            <a:ext cx="394210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33 /27 </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62 /27</a:t>
            </a:r>
            <a:endParaRPr lang="zh-CN" altLang="en-US" dirty="0"/>
          </a:p>
        </p:txBody>
      </p:sp>
      <p:sp>
        <p:nvSpPr>
          <p:cNvPr id="8" name="矩形 7"/>
          <p:cNvSpPr/>
          <p:nvPr/>
        </p:nvSpPr>
        <p:spPr>
          <a:xfrm>
            <a:off x="5052248" y="2652593"/>
            <a:ext cx="407034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97 /27 </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126 /27</a:t>
            </a:r>
            <a:endParaRPr lang="zh-CN" altLang="en-US" dirty="0"/>
          </a:p>
        </p:txBody>
      </p:sp>
      <p:sp>
        <p:nvSpPr>
          <p:cNvPr id="9" name="矩形 8"/>
          <p:cNvSpPr/>
          <p:nvPr/>
        </p:nvSpPr>
        <p:spPr>
          <a:xfrm>
            <a:off x="656102" y="3160841"/>
            <a:ext cx="419858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129 /27 </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158 /27</a:t>
            </a:r>
            <a:endParaRPr lang="zh-CN" altLang="en-US" dirty="0"/>
          </a:p>
        </p:txBody>
      </p:sp>
      <p:sp>
        <p:nvSpPr>
          <p:cNvPr id="10" name="矩形 9"/>
          <p:cNvSpPr/>
          <p:nvPr/>
        </p:nvSpPr>
        <p:spPr>
          <a:xfrm>
            <a:off x="652571" y="3664897"/>
            <a:ext cx="419858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193 /27 </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222 /27</a:t>
            </a:r>
            <a:endParaRPr lang="zh-CN" altLang="en-US" dirty="0"/>
          </a:p>
        </p:txBody>
      </p:sp>
      <p:sp>
        <p:nvSpPr>
          <p:cNvPr id="11" name="矩形 10"/>
          <p:cNvSpPr/>
          <p:nvPr/>
        </p:nvSpPr>
        <p:spPr>
          <a:xfrm>
            <a:off x="5052248" y="3160841"/>
            <a:ext cx="419858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161 /27 </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190 /27</a:t>
            </a:r>
            <a:endParaRPr lang="zh-CN" altLang="en-US" dirty="0"/>
          </a:p>
        </p:txBody>
      </p:sp>
      <p:sp>
        <p:nvSpPr>
          <p:cNvPr id="12" name="矩形 11"/>
          <p:cNvSpPr/>
          <p:nvPr/>
        </p:nvSpPr>
        <p:spPr>
          <a:xfrm>
            <a:off x="5048717" y="3664897"/>
            <a:ext cx="419858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225 /27 </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a:solidFill>
                  <a:srgbClr val="00B050"/>
                </a:solidFill>
              </a:rPr>
              <a:t>254 /27</a:t>
            </a:r>
            <a:endParaRPr lang="zh-CN" altLang="en-US" dirty="0"/>
          </a:p>
        </p:txBody>
      </p:sp>
    </p:spTree>
    <p:extLst>
      <p:ext uri="{BB962C8B-B14F-4D97-AF65-F5344CB8AC3E}">
        <p14:creationId xmlns:p14="http://schemas.microsoft.com/office/powerpoint/2010/main" val="27024127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子网划分</a:t>
            </a:r>
            <a:endParaRPr lang="zh-CN" altLang="en-US" u="sng" dirty="0">
              <a:solidFill>
                <a:srgbClr val="FF0000"/>
              </a:solidFill>
            </a:endParaRPr>
          </a:p>
        </p:txBody>
      </p:sp>
      <p:sp>
        <p:nvSpPr>
          <p:cNvPr id="5" name="Rectangle 2"/>
          <p:cNvSpPr txBox="1"/>
          <p:nvPr/>
        </p:nvSpPr>
        <p:spPr bwMode="auto">
          <a:xfrm>
            <a:off x="632520" y="1484784"/>
            <a:ext cx="8229600" cy="854968"/>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ea typeface="宋体" panose="02010600030101010101" pitchFamily="2" charset="-122"/>
              </a:rPr>
              <a:t>4</a:t>
            </a:r>
            <a:r>
              <a:rPr lang="en-US" altLang="zh-CN" sz="4800" b="1" dirty="0">
                <a:solidFill>
                  <a:srgbClr val="F700F7"/>
                </a:solidFill>
                <a:ea typeface="宋体" panose="02010600030101010101" pitchFamily="2" charset="-122"/>
              </a:rPr>
              <a:t>.</a:t>
            </a:r>
            <a:r>
              <a:rPr lang="en-US" altLang="zh-CN" sz="4800" b="1" dirty="0" smtClean="0">
                <a:solidFill>
                  <a:srgbClr val="F700F7"/>
                </a:solidFill>
                <a:ea typeface="宋体" panose="02010600030101010101" pitchFamily="2" charset="-122"/>
              </a:rPr>
              <a:t>B</a:t>
            </a:r>
            <a:r>
              <a:rPr lang="zh-CN" altLang="en-US" sz="4800" b="1" dirty="0">
                <a:solidFill>
                  <a:srgbClr val="F700F7"/>
                </a:solidFill>
                <a:ea typeface="宋体" panose="02010600030101010101" pitchFamily="2" charset="-122"/>
              </a:rPr>
              <a:t>类网络子网划分</a:t>
            </a:r>
          </a:p>
          <a:p>
            <a:pPr>
              <a:defRPr/>
            </a:pPr>
            <a:endParaRPr lang="zh-CN" altLang="en-US" sz="4800" b="1" dirty="0">
              <a:solidFill>
                <a:srgbClr val="F700F7"/>
              </a:solidFill>
              <a:ea typeface="宋体" panose="02010600030101010101" pitchFamily="2" charset="-122"/>
            </a:endParaRPr>
          </a:p>
        </p:txBody>
      </p:sp>
      <p:sp>
        <p:nvSpPr>
          <p:cNvPr id="6" name="矩形 5"/>
          <p:cNvSpPr/>
          <p:nvPr/>
        </p:nvSpPr>
        <p:spPr>
          <a:xfrm>
            <a:off x="514217" y="2033275"/>
            <a:ext cx="8640960" cy="830997"/>
          </a:xfrm>
          <a:prstGeom prst="rect">
            <a:avLst/>
          </a:prstGeom>
        </p:spPr>
        <p:txBody>
          <a:bodyPr wrap="square">
            <a:spAutoFit/>
          </a:bodyPr>
          <a:lstStyle/>
          <a:p>
            <a:r>
              <a:rPr lang="zh-CN" altLang="en-US" sz="2400" b="1" kern="0" dirty="0">
                <a:latin typeface="+mn-lt"/>
                <a:ea typeface="黑体" panose="02010609060101010101" pitchFamily="2" charset="-122"/>
              </a:rPr>
              <a:t>将</a:t>
            </a:r>
            <a:r>
              <a:rPr lang="en-US" altLang="zh-CN" sz="2400" b="1" kern="0" dirty="0">
                <a:latin typeface="+mn-lt"/>
                <a:ea typeface="黑体" panose="02010609060101010101" pitchFamily="2" charset="-122"/>
              </a:rPr>
              <a:t>131.107.0.0 255.255.0.0</a:t>
            </a:r>
            <a:r>
              <a:rPr lang="zh-CN" altLang="en-US" sz="2400" b="1" kern="0" dirty="0">
                <a:latin typeface="+mn-lt"/>
                <a:ea typeface="黑体" panose="02010609060101010101" pitchFamily="2" charset="-122"/>
              </a:rPr>
              <a:t>等分成</a:t>
            </a:r>
            <a:r>
              <a:rPr lang="en-US" altLang="zh-CN" sz="2400" b="1" kern="0" dirty="0">
                <a:latin typeface="+mn-lt"/>
                <a:ea typeface="黑体" panose="02010609060101010101" pitchFamily="2" charset="-122"/>
              </a:rPr>
              <a:t>2</a:t>
            </a:r>
            <a:r>
              <a:rPr lang="zh-CN" altLang="en-US" sz="2400" b="1" kern="0" dirty="0">
                <a:latin typeface="+mn-lt"/>
                <a:ea typeface="黑体" panose="02010609060101010101" pitchFamily="2" charset="-122"/>
              </a:rPr>
              <a:t>个子网。子网掩码往右移动</a:t>
            </a:r>
            <a:r>
              <a:rPr lang="en-US" altLang="zh-CN" sz="2400" b="1" kern="0" dirty="0">
                <a:latin typeface="+mn-lt"/>
                <a:ea typeface="黑体" panose="02010609060101010101" pitchFamily="2" charset="-122"/>
              </a:rPr>
              <a:t>1</a:t>
            </a:r>
            <a:r>
              <a:rPr lang="zh-CN" altLang="en-US" sz="2400" b="1" kern="0" dirty="0">
                <a:latin typeface="+mn-lt"/>
                <a:ea typeface="黑体" panose="02010609060101010101" pitchFamily="2" charset="-122"/>
              </a:rPr>
              <a:t>位，就能等分成两个子网。</a:t>
            </a:r>
          </a:p>
        </p:txBody>
      </p:sp>
      <p:pic>
        <p:nvPicPr>
          <p:cNvPr id="11266" name="Picture 2" descr="https://imgconvert.csdnimg.cn/aHR0cDovL3BpYy5jeHluYi5jbi8yMDIwMDYxMjE0NTc1NC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752" y="3045281"/>
            <a:ext cx="44100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imgconvert.csdnimg.cn/aHR0cDovL3BpYy5jeHluYi5jbi8yMDIwMDYxMjE0NTgwOC5wbmc?x-oss-process=image/form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968" y="5301208"/>
            <a:ext cx="4168158" cy="110463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imgconvert.csdnimg.cn/aHR0cDovL3BpYy5jeHluYi5jbi8yMDIwMDYxMjE0NTgwMy5wbmc?x-oss-process=image/forma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96" y="5373215"/>
            <a:ext cx="4036253" cy="112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5010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子网划分</a:t>
            </a:r>
            <a:endParaRPr lang="zh-CN" altLang="en-US" u="sng" dirty="0">
              <a:solidFill>
                <a:srgbClr val="FF0000"/>
              </a:solidFill>
            </a:endParaRPr>
          </a:p>
        </p:txBody>
      </p:sp>
      <p:sp>
        <p:nvSpPr>
          <p:cNvPr id="5" name="Rectangle 2"/>
          <p:cNvSpPr txBox="1"/>
          <p:nvPr/>
        </p:nvSpPr>
        <p:spPr bwMode="auto">
          <a:xfrm>
            <a:off x="632520" y="1005537"/>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ea typeface="宋体" panose="02010600030101010101" pitchFamily="2" charset="-122"/>
              </a:rPr>
              <a:t>5.A</a:t>
            </a:r>
            <a:r>
              <a:rPr lang="zh-CN" altLang="en-US" sz="4800" b="1" dirty="0">
                <a:solidFill>
                  <a:srgbClr val="F700F7"/>
                </a:solidFill>
                <a:ea typeface="宋体" panose="02010600030101010101" pitchFamily="2" charset="-122"/>
              </a:rPr>
              <a:t>类地址子网</a:t>
            </a:r>
            <a:r>
              <a:rPr lang="zh-CN" altLang="en-US" sz="4800" b="1" dirty="0" smtClean="0">
                <a:solidFill>
                  <a:srgbClr val="F700F7"/>
                </a:solidFill>
                <a:ea typeface="宋体" panose="02010600030101010101" pitchFamily="2" charset="-122"/>
              </a:rPr>
              <a:t>划分</a:t>
            </a:r>
            <a:endParaRPr lang="zh-CN" altLang="en-US" sz="4800" b="1" dirty="0">
              <a:solidFill>
                <a:srgbClr val="F700F7"/>
              </a:solidFill>
              <a:ea typeface="宋体" panose="02010600030101010101" pitchFamily="2" charset="-122"/>
            </a:endParaRPr>
          </a:p>
        </p:txBody>
      </p:sp>
      <p:sp>
        <p:nvSpPr>
          <p:cNvPr id="3" name="矩形 2"/>
          <p:cNvSpPr/>
          <p:nvPr/>
        </p:nvSpPr>
        <p:spPr>
          <a:xfrm>
            <a:off x="640820" y="2060849"/>
            <a:ext cx="8848683" cy="864096"/>
          </a:xfrm>
          <a:prstGeom prst="rect">
            <a:avLst/>
          </a:prstGeom>
        </p:spPr>
        <p:txBody>
          <a:bodyPr wrap="square">
            <a:spAutoFit/>
          </a:bodyPr>
          <a:lstStyle/>
          <a:p>
            <a:r>
              <a:rPr lang="en-US" altLang="zh-CN" sz="2400" b="1" kern="0" dirty="0">
                <a:latin typeface="+mn-lt"/>
                <a:ea typeface="黑体" panose="02010609060101010101" pitchFamily="2" charset="-122"/>
              </a:rPr>
              <a:t>A</a:t>
            </a:r>
            <a:r>
              <a:rPr lang="zh-CN" altLang="en-US" sz="2400" b="1" kern="0" dirty="0">
                <a:latin typeface="+mn-lt"/>
                <a:ea typeface="黑体" panose="02010609060101010101" pitchFamily="2" charset="-122"/>
              </a:rPr>
              <a:t>类网络</a:t>
            </a:r>
            <a:r>
              <a:rPr lang="en-US" altLang="zh-CN" sz="2400" b="1" kern="0" dirty="0">
                <a:latin typeface="+mn-lt"/>
                <a:ea typeface="黑体" panose="02010609060101010101" pitchFamily="2" charset="-122"/>
              </a:rPr>
              <a:t>42.0.0.0 255.0.0.0</a:t>
            </a:r>
            <a:r>
              <a:rPr lang="zh-CN" altLang="en-US" sz="2400" b="1" kern="0" dirty="0">
                <a:latin typeface="+mn-lt"/>
                <a:ea typeface="黑体" panose="02010609060101010101" pitchFamily="2" charset="-122"/>
              </a:rPr>
              <a:t>等分成</a:t>
            </a:r>
            <a:r>
              <a:rPr lang="en-US" altLang="zh-CN" sz="2400" b="1" kern="0" dirty="0">
                <a:latin typeface="+mn-lt"/>
                <a:ea typeface="黑体" panose="02010609060101010101" pitchFamily="2" charset="-122"/>
              </a:rPr>
              <a:t>4</a:t>
            </a:r>
            <a:r>
              <a:rPr lang="zh-CN" altLang="en-US" sz="2400" b="1" kern="0" dirty="0">
                <a:latin typeface="+mn-lt"/>
                <a:ea typeface="黑体" panose="02010609060101010101" pitchFamily="2" charset="-122"/>
              </a:rPr>
              <a:t>个子网为例，写出各个子网的第一个和最后一个可用的</a:t>
            </a:r>
            <a:r>
              <a:rPr lang="en-US" altLang="zh-CN" sz="2400" b="1" kern="0" dirty="0">
                <a:latin typeface="+mn-lt"/>
                <a:ea typeface="黑体" panose="02010609060101010101" pitchFamily="2" charset="-122"/>
              </a:rPr>
              <a:t>IP</a:t>
            </a:r>
            <a:r>
              <a:rPr lang="zh-CN" altLang="en-US" sz="2400" b="1" kern="0" dirty="0">
                <a:latin typeface="+mn-lt"/>
                <a:ea typeface="黑体" panose="02010609060101010101" pitchFamily="2" charset="-122"/>
              </a:rPr>
              <a:t>地址。</a:t>
            </a:r>
          </a:p>
        </p:txBody>
      </p:sp>
      <p:pic>
        <p:nvPicPr>
          <p:cNvPr id="12290" name="Picture 2" descr="https://imgconvert.csdnimg.cn/aHR0cDovL3BpYy5jeHluYi5jbi8yMDIwMDYxMjE0NTgxO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776" y="3068960"/>
            <a:ext cx="4524375"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570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子网划分</a:t>
            </a:r>
            <a:endParaRPr lang="zh-CN" altLang="en-US" u="sng" dirty="0">
              <a:solidFill>
                <a:srgbClr val="FF0000"/>
              </a:solidFill>
            </a:endParaRPr>
          </a:p>
        </p:txBody>
      </p:sp>
      <p:sp>
        <p:nvSpPr>
          <p:cNvPr id="4" name="Rectangle 2"/>
          <p:cNvSpPr txBox="1"/>
          <p:nvPr/>
        </p:nvSpPr>
        <p:spPr bwMode="auto">
          <a:xfrm>
            <a:off x="632520" y="1005537"/>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ea typeface="宋体" panose="02010600030101010101" pitchFamily="2" charset="-122"/>
              </a:rPr>
              <a:t>5.A</a:t>
            </a:r>
            <a:r>
              <a:rPr lang="zh-CN" altLang="en-US" sz="4800" b="1" dirty="0">
                <a:solidFill>
                  <a:srgbClr val="F700F7"/>
                </a:solidFill>
                <a:ea typeface="宋体" panose="02010600030101010101" pitchFamily="2" charset="-122"/>
              </a:rPr>
              <a:t>类地址子网</a:t>
            </a:r>
            <a:r>
              <a:rPr lang="zh-CN" altLang="en-US" sz="4800" b="1" dirty="0" smtClean="0">
                <a:solidFill>
                  <a:srgbClr val="F700F7"/>
                </a:solidFill>
                <a:ea typeface="宋体" panose="02010600030101010101" pitchFamily="2" charset="-122"/>
              </a:rPr>
              <a:t>划分</a:t>
            </a:r>
            <a:endParaRPr lang="zh-CN" altLang="en-US" sz="4800" b="1" dirty="0">
              <a:solidFill>
                <a:srgbClr val="F700F7"/>
              </a:solidFill>
              <a:ea typeface="宋体" panose="02010600030101010101" pitchFamily="2" charset="-122"/>
            </a:endParaRPr>
          </a:p>
        </p:txBody>
      </p:sp>
      <p:pic>
        <p:nvPicPr>
          <p:cNvPr id="13314" name="Picture 2" descr="https://imgconvert.csdnimg.cn/aHR0cDovL3BpYy5jeHluYi5jbi8yMDIwMDYxMjE0NTgyN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351" y="2060848"/>
            <a:ext cx="4847897" cy="452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343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子网划分</a:t>
            </a:r>
            <a:endParaRPr lang="zh-CN" altLang="en-US" u="sng" dirty="0">
              <a:solidFill>
                <a:srgbClr val="FF0000"/>
              </a:solidFill>
            </a:endParaRPr>
          </a:p>
        </p:txBody>
      </p:sp>
      <p:sp>
        <p:nvSpPr>
          <p:cNvPr id="5" name="Rectangle 2"/>
          <p:cNvSpPr txBox="1"/>
          <p:nvPr/>
        </p:nvSpPr>
        <p:spPr bwMode="auto">
          <a:xfrm>
            <a:off x="632520" y="1005537"/>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ea typeface="宋体" panose="02010600030101010101" pitchFamily="2" charset="-122"/>
              </a:rPr>
              <a:t>6.</a:t>
            </a:r>
            <a:r>
              <a:rPr lang="zh-CN" altLang="en-US" sz="4800" b="1" dirty="0" smtClean="0">
                <a:solidFill>
                  <a:srgbClr val="F700F7"/>
                </a:solidFill>
                <a:ea typeface="宋体" panose="02010600030101010101" pitchFamily="2" charset="-122"/>
              </a:rPr>
              <a:t>变长子网划分</a:t>
            </a:r>
            <a:endParaRPr lang="zh-CN" altLang="en-US" sz="4800" b="1" dirty="0">
              <a:solidFill>
                <a:srgbClr val="F700F7"/>
              </a:solidFill>
              <a:ea typeface="宋体" panose="02010600030101010101" pitchFamily="2" charset="-122"/>
            </a:endParaRPr>
          </a:p>
        </p:txBody>
      </p:sp>
      <p:pic>
        <p:nvPicPr>
          <p:cNvPr id="14338" name="Picture 2" descr="https://imgconvert.csdnimg.cn/aHR0cDovL3BpYy5jeHluYi5jbi8yMDIwMDYxMjE1NTcxM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680" y="2186516"/>
            <a:ext cx="6124575" cy="462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3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7000">
              <a:schemeClr val="accent5">
                <a:lumMod val="75000"/>
                <a:alpha val="49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子网划分</a:t>
            </a:r>
            <a:endParaRPr lang="zh-CN" altLang="en-US" u="sng" dirty="0">
              <a:solidFill>
                <a:srgbClr val="FF0000"/>
              </a:solidFill>
            </a:endParaRPr>
          </a:p>
        </p:txBody>
      </p:sp>
      <p:sp>
        <p:nvSpPr>
          <p:cNvPr id="4" name="Rectangle 2"/>
          <p:cNvSpPr txBox="1"/>
          <p:nvPr/>
        </p:nvSpPr>
        <p:spPr bwMode="auto">
          <a:xfrm>
            <a:off x="632520" y="1005537"/>
            <a:ext cx="8229600" cy="1143000"/>
          </a:xfrm>
          <a:prstGeom prst="rect">
            <a:avLst/>
          </a:prstGeom>
          <a:noFill/>
        </p:spPr>
        <p:txBody>
          <a:bodyPr anchor="ctr">
            <a:normAutofit/>
            <a:scene3d>
              <a:camera prst="orthographicFront"/>
              <a:lightRig rig="soft" dir="t"/>
            </a:scene3d>
            <a:sp3d prstMaterial="softEdge">
              <a:bevelT w="25400" h="25400"/>
            </a:sp3d>
          </a:bodyPr>
          <a:lstStyle/>
          <a:p>
            <a:pPr>
              <a:defRPr/>
            </a:pPr>
            <a:r>
              <a:rPr lang="en-US" altLang="zh-CN" sz="4800" b="1" dirty="0" smtClean="0">
                <a:solidFill>
                  <a:srgbClr val="F700F7"/>
                </a:solidFill>
                <a:ea typeface="宋体" panose="02010600030101010101" pitchFamily="2" charset="-122"/>
              </a:rPr>
              <a:t>6.</a:t>
            </a:r>
            <a:r>
              <a:rPr lang="zh-CN" altLang="en-US" sz="4800" b="1" dirty="0" smtClean="0">
                <a:solidFill>
                  <a:srgbClr val="F700F7"/>
                </a:solidFill>
                <a:ea typeface="宋体" panose="02010600030101010101" pitchFamily="2" charset="-122"/>
              </a:rPr>
              <a:t>变长子网划分</a:t>
            </a:r>
            <a:endParaRPr lang="zh-CN" altLang="en-US" sz="4800" b="1" dirty="0">
              <a:solidFill>
                <a:srgbClr val="F700F7"/>
              </a:solidFill>
              <a:ea typeface="宋体" panose="02010600030101010101" pitchFamily="2" charset="-122"/>
            </a:endParaRPr>
          </a:p>
        </p:txBody>
      </p:sp>
      <p:pic>
        <p:nvPicPr>
          <p:cNvPr id="15362" name="Picture 2" descr="https://imgconvert.csdnimg.cn/aHR0cDovL3BpYy5jeHluYi5jbi8yMDIwMDYxMjE4Mzg0Ni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560" y="2420888"/>
            <a:ext cx="8073256" cy="111266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640632" y="4077072"/>
            <a:ext cx="3749744"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1</a:t>
            </a:r>
            <a:r>
              <a:rPr lang="en-US" altLang="zh-CN" dirty="0">
                <a:solidFill>
                  <a:srgbClr val="00B050"/>
                </a:solidFill>
              </a:rPr>
              <a:t>/25</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smtClean="0">
                <a:solidFill>
                  <a:srgbClr val="00B050"/>
                </a:solidFill>
              </a:rPr>
              <a:t>126/25</a:t>
            </a:r>
            <a:endParaRPr lang="zh-CN" altLang="en-US" dirty="0"/>
          </a:p>
        </p:txBody>
      </p:sp>
      <p:sp>
        <p:nvSpPr>
          <p:cNvPr id="7" name="矩形 6"/>
          <p:cNvSpPr/>
          <p:nvPr/>
        </p:nvSpPr>
        <p:spPr>
          <a:xfrm>
            <a:off x="1637101" y="4581128"/>
            <a:ext cx="400622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129/26</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smtClean="0">
                <a:solidFill>
                  <a:srgbClr val="00B050"/>
                </a:solidFill>
              </a:rPr>
              <a:t>190/26</a:t>
            </a:r>
            <a:endParaRPr lang="zh-CN" altLang="en-US" dirty="0"/>
          </a:p>
        </p:txBody>
      </p:sp>
      <p:sp>
        <p:nvSpPr>
          <p:cNvPr id="8" name="矩形 7"/>
          <p:cNvSpPr/>
          <p:nvPr/>
        </p:nvSpPr>
        <p:spPr>
          <a:xfrm>
            <a:off x="1637101" y="5089376"/>
            <a:ext cx="4070345" cy="369332"/>
          </a:xfrm>
          <a:prstGeom prst="rect">
            <a:avLst/>
          </a:prstGeom>
        </p:spPr>
        <p:txBody>
          <a:bodyPr wrap="none">
            <a:spAutoFit/>
          </a:bodyPr>
          <a:lstStyle/>
          <a:p>
            <a:r>
              <a:rPr lang="zh-CN" altLang="en-US" dirty="0">
                <a:solidFill>
                  <a:srgbClr val="00B050"/>
                </a:solidFill>
              </a:rPr>
              <a:t>192.168.0</a:t>
            </a:r>
            <a:r>
              <a:rPr lang="zh-CN" altLang="en-US" dirty="0" smtClean="0">
                <a:solidFill>
                  <a:srgbClr val="00B050"/>
                </a:solidFill>
              </a:rPr>
              <a:t>.</a:t>
            </a:r>
            <a:r>
              <a:rPr lang="en-US" altLang="zh-CN" dirty="0">
                <a:solidFill>
                  <a:srgbClr val="00B050"/>
                </a:solidFill>
              </a:rPr>
              <a:t>193/27 </a:t>
            </a:r>
            <a:r>
              <a:rPr lang="zh-CN" altLang="en-US" dirty="0" smtClean="0">
                <a:solidFill>
                  <a:srgbClr val="00B050"/>
                </a:solidFill>
              </a:rPr>
              <a:t>～192</a:t>
            </a:r>
            <a:r>
              <a:rPr lang="zh-CN" altLang="en-US" dirty="0">
                <a:solidFill>
                  <a:srgbClr val="00B050"/>
                </a:solidFill>
              </a:rPr>
              <a:t>.168.0</a:t>
            </a:r>
            <a:r>
              <a:rPr lang="zh-CN" altLang="en-US" dirty="0" smtClean="0">
                <a:solidFill>
                  <a:srgbClr val="00B050"/>
                </a:solidFill>
              </a:rPr>
              <a:t>.</a:t>
            </a:r>
            <a:r>
              <a:rPr lang="en-US" altLang="zh-CN" dirty="0" smtClean="0">
                <a:solidFill>
                  <a:srgbClr val="00B050"/>
                </a:solidFill>
              </a:rPr>
              <a:t>222/27</a:t>
            </a:r>
            <a:endParaRPr lang="zh-CN" altLang="en-US" dirty="0"/>
          </a:p>
        </p:txBody>
      </p:sp>
    </p:spTree>
    <p:extLst>
      <p:ext uri="{BB962C8B-B14F-4D97-AF65-F5344CB8AC3E}">
        <p14:creationId xmlns:p14="http://schemas.microsoft.com/office/powerpoint/2010/main" val="290905817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90600" y="635000"/>
            <a:ext cx="8066856" cy="2143125"/>
          </a:xfrm>
          <a:prstGeom prst="rect">
            <a:avLst/>
          </a:prstGeom>
          <a:noFill/>
        </p:spPr>
        <p:txBody>
          <a:bodyPr vert="horz" wrap="square" rtlCol="0" anchor="ctr" anchorCtr="0">
            <a:noAutofit/>
          </a:bodyPr>
          <a:lstStyle/>
          <a:p>
            <a:pPr latinLnBrk="1"/>
            <a:r>
              <a:rPr lang="zh-CN" altLang="en-US" sz="2800" dirty="0"/>
              <a:t>若将网络</a:t>
            </a:r>
            <a:r>
              <a:rPr lang="en-US" altLang="zh-CN" sz="2800" dirty="0"/>
              <a:t>21.3.0.0/16</a:t>
            </a:r>
            <a:r>
              <a:rPr lang="zh-CN" altLang="en-US" sz="2800" dirty="0"/>
              <a:t>划分为</a:t>
            </a:r>
            <a:r>
              <a:rPr lang="en-US" altLang="zh-CN" sz="2800" dirty="0"/>
              <a:t>128</a:t>
            </a:r>
            <a:r>
              <a:rPr lang="zh-CN" altLang="en-US" sz="2800" dirty="0"/>
              <a:t>个规模相同的子网</a:t>
            </a:r>
            <a:r>
              <a:rPr lang="en-US" altLang="zh-CN" sz="2800" dirty="0"/>
              <a:t>,</a:t>
            </a:r>
            <a:r>
              <a:rPr lang="zh-CN" altLang="en-US" sz="2800" dirty="0"/>
              <a:t>则每个子网可</a:t>
            </a:r>
            <a:r>
              <a:rPr lang="zh-CN" altLang="en-US" sz="2800" dirty="0" smtClean="0"/>
              <a:t>分配</a:t>
            </a:r>
            <a:r>
              <a:rPr lang="zh-CN" altLang="en-US" sz="2800" dirty="0"/>
              <a:t>的最大</a:t>
            </a:r>
            <a:r>
              <a:rPr lang="en-US" altLang="zh-CN" sz="2800" dirty="0"/>
              <a:t>IP</a:t>
            </a:r>
            <a:r>
              <a:rPr lang="zh-CN" altLang="en-US" sz="2800" dirty="0"/>
              <a:t>地址个数是</a:t>
            </a:r>
            <a:r>
              <a:rPr lang="en-US" altLang="zh-CN" sz="2800" dirty="0"/>
              <a:t>()</a:t>
            </a:r>
            <a:r>
              <a:rPr lang="zh-CN" altLang="en-US" sz="2800" dirty="0"/>
              <a:t>。</a:t>
            </a:r>
          </a:p>
        </p:txBody>
      </p:sp>
      <p:sp>
        <p:nvSpPr>
          <p:cNvPr id="5" name="文本框 4"/>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254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256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510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smtClean="0"/>
              <a:t>512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12"/>
            </p:custDataLst>
          </p:nvPr>
        </p:nvGrpSpPr>
        <p:grpSpPr>
          <a:xfrm>
            <a:off x="0" y="0"/>
            <a:ext cx="9906000" cy="635000"/>
            <a:chOff x="0" y="0"/>
            <a:chExt cx="9906000" cy="635000"/>
          </a:xfrm>
        </p:grpSpPr>
        <p:sp>
          <p:nvSpPr>
            <p:cNvPr id="14"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2643159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4528" y="1556792"/>
            <a:ext cx="8813975" cy="581556"/>
          </a:xfrm>
          <a:prstGeom prst="rect">
            <a:avLst/>
          </a:prstGeom>
        </p:spPr>
      </p:pic>
    </p:spTree>
    <p:extLst>
      <p:ext uri="{BB962C8B-B14F-4D97-AF65-F5344CB8AC3E}">
        <p14:creationId xmlns:p14="http://schemas.microsoft.com/office/powerpoint/2010/main" val="20497079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为了提供更多的子网</a:t>
            </a:r>
            <a:r>
              <a:rPr lang="en-US" altLang="zh-CN" sz="2800" dirty="0"/>
              <a:t>,</a:t>
            </a:r>
            <a:r>
              <a:rPr lang="zh-CN" altLang="en-US" sz="2800" dirty="0"/>
              <a:t>为一个</a:t>
            </a:r>
            <a:r>
              <a:rPr lang="en-US" altLang="zh-CN" sz="2800" dirty="0"/>
              <a:t>B</a:t>
            </a:r>
            <a:r>
              <a:rPr lang="zh-CN" altLang="en-US" sz="2800" dirty="0"/>
              <a:t>类地址指定了子网掩码 </a:t>
            </a:r>
            <a:r>
              <a:rPr lang="en-US" altLang="zh-CN" sz="2800" dirty="0"/>
              <a:t>255.255.240.0,</a:t>
            </a:r>
            <a:r>
              <a:rPr lang="zh-CN" altLang="en-US" sz="2800" dirty="0"/>
              <a:t>则每个子网</a:t>
            </a:r>
            <a:r>
              <a:rPr lang="zh-CN" altLang="en-US" sz="2800" dirty="0" smtClean="0"/>
              <a:t>最多可以</a:t>
            </a:r>
            <a:r>
              <a:rPr lang="zh-CN" altLang="en-US" sz="2800" dirty="0"/>
              <a:t>有的主机数是</a:t>
            </a:r>
            <a:r>
              <a:rPr lang="en-US" altLang="zh-CN" sz="2800" dirty="0"/>
              <a:t>()</a:t>
            </a:r>
            <a:r>
              <a:rPr lang="zh-CN" altLang="en-US" sz="2800" dirty="0"/>
              <a:t>。</a:t>
            </a:r>
          </a:p>
        </p:txBody>
      </p:sp>
      <p:sp>
        <p:nvSpPr>
          <p:cNvPr id="5" name="文本框 4"/>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16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256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4094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4096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0" name="图片 19"/>
          <p:cNvPicPr>
            <a:picLocks noChangeAspect="1"/>
          </p:cNvPicPr>
          <p:nvPr/>
        </p:nvPicPr>
        <p:blipFill>
          <a:blip r:embed="rId19"/>
          <a:stretch>
            <a:fillRect/>
          </a:stretch>
        </p:blipFill>
        <p:spPr>
          <a:xfrm>
            <a:off x="2936776" y="3189517"/>
            <a:ext cx="6567065" cy="478968"/>
          </a:xfrm>
          <a:prstGeom prst="rect">
            <a:avLst/>
          </a:prstGeom>
        </p:spPr>
      </p:pic>
      <p:grpSp>
        <p:nvGrpSpPr>
          <p:cNvPr id="18" name="组合 17"/>
          <p:cNvGrpSpPr/>
          <p:nvPr>
            <p:custDataLst>
              <p:tags r:id="rId12"/>
            </p:custDataLst>
          </p:nvPr>
        </p:nvGrpSpPr>
        <p:grpSpPr>
          <a:xfrm>
            <a:off x="0" y="0"/>
            <a:ext cx="9906000" cy="635000"/>
            <a:chOff x="0" y="0"/>
            <a:chExt cx="9906000" cy="635000"/>
          </a:xfrm>
        </p:grpSpPr>
        <p:sp>
          <p:nvSpPr>
            <p:cNvPr id="14"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03842979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某单位分配了</a:t>
            </a:r>
            <a:r>
              <a:rPr lang="en-US" altLang="zh-CN" sz="2800" dirty="0"/>
              <a:t>1</a:t>
            </a:r>
            <a:r>
              <a:rPr lang="zh-CN" altLang="en-US" sz="2800" dirty="0"/>
              <a:t>个</a:t>
            </a:r>
            <a:r>
              <a:rPr lang="en-US" altLang="zh-CN" sz="2800" dirty="0"/>
              <a:t>B</a:t>
            </a:r>
            <a:r>
              <a:rPr lang="zh-CN" altLang="en-US" sz="2800" dirty="0"/>
              <a:t>类地址</a:t>
            </a:r>
            <a:r>
              <a:rPr lang="en-US" altLang="zh-CN" sz="2800" dirty="0"/>
              <a:t>,</a:t>
            </a:r>
            <a:r>
              <a:rPr lang="zh-CN" altLang="en-US" sz="2800" dirty="0"/>
              <a:t>计划将内部网络划分成</a:t>
            </a:r>
            <a:r>
              <a:rPr lang="en-US" altLang="zh-CN" sz="2800" dirty="0"/>
              <a:t>35</a:t>
            </a:r>
            <a:r>
              <a:rPr lang="zh-CN" altLang="en-US" sz="2800" dirty="0"/>
              <a:t>个子网</a:t>
            </a:r>
            <a:r>
              <a:rPr lang="en-US" altLang="zh-CN" sz="2800" dirty="0"/>
              <a:t>,</a:t>
            </a:r>
            <a:r>
              <a:rPr lang="zh-CN" altLang="en-US" sz="2800" dirty="0"/>
              <a:t>将来可能增加</a:t>
            </a:r>
            <a:r>
              <a:rPr lang="en-US" altLang="zh-CN" sz="2800" dirty="0"/>
              <a:t>16</a:t>
            </a:r>
            <a:r>
              <a:rPr lang="zh-CN" altLang="en-US" sz="2800" dirty="0"/>
              <a:t>个</a:t>
            </a:r>
            <a:r>
              <a:rPr lang="zh-CN" altLang="en-US" sz="2800" dirty="0" smtClean="0"/>
              <a:t>子网</a:t>
            </a:r>
            <a:r>
              <a:rPr lang="en-US" altLang="zh-CN" sz="2800" dirty="0"/>
              <a:t>,</a:t>
            </a:r>
            <a:r>
              <a:rPr lang="zh-CN" altLang="en-US" sz="2800" dirty="0"/>
              <a:t>每个子网的主机数目接近</a:t>
            </a:r>
            <a:r>
              <a:rPr lang="en-US" altLang="zh-CN" sz="2800" dirty="0"/>
              <a:t>800</a:t>
            </a:r>
            <a:r>
              <a:rPr lang="zh-CN" altLang="en-US" sz="2800" dirty="0"/>
              <a:t>台</a:t>
            </a:r>
            <a:r>
              <a:rPr lang="en-US" altLang="zh-CN" sz="2800" dirty="0"/>
              <a:t>,</a:t>
            </a:r>
            <a:r>
              <a:rPr lang="zh-CN" altLang="en-US" sz="2800" dirty="0"/>
              <a:t>则可行的掩码方案是</a:t>
            </a:r>
            <a:r>
              <a:rPr lang="en-US" altLang="zh-CN" sz="2800" dirty="0"/>
              <a:t>()</a:t>
            </a:r>
            <a:r>
              <a:rPr lang="zh-CN" altLang="en-US" sz="2800" dirty="0"/>
              <a:t>。</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255.255.248.0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255.255.252.0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255.255.254.0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smtClean="0"/>
              <a:t>255.255.255.255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552128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smtClean="0"/>
              <a:t>下列</a:t>
            </a:r>
            <a:r>
              <a:rPr lang="zh-CN" altLang="en-US" sz="2800" dirty="0"/>
              <a:t>设备中</a:t>
            </a:r>
            <a:r>
              <a:rPr lang="en-US" altLang="zh-CN" sz="2800" dirty="0"/>
              <a:t>,</a:t>
            </a:r>
            <a:r>
              <a:rPr lang="zh-CN" altLang="en-US" sz="2800" dirty="0"/>
              <a:t>能够分隔广播域的是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集线器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交换机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路由器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中继器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p:cNvPicPr>
            <a:picLocks noChangeAspect="1"/>
          </p:cNvPicPr>
          <p:nvPr/>
        </p:nvPicPr>
        <p:blipFill>
          <a:blip r:embed="rId19"/>
          <a:stretch>
            <a:fillRect/>
          </a:stretch>
        </p:blipFill>
        <p:spPr>
          <a:xfrm>
            <a:off x="3181341" y="3068960"/>
            <a:ext cx="6334561" cy="662793"/>
          </a:xfrm>
          <a:prstGeom prst="rect">
            <a:avLst/>
          </a:prstGeom>
        </p:spPr>
      </p:pic>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9816908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80592" y="1628800"/>
            <a:ext cx="7482311" cy="746301"/>
          </a:xfrm>
          <a:prstGeom prst="rect">
            <a:avLst/>
          </a:prstGeom>
        </p:spPr>
      </p:pic>
    </p:spTree>
    <p:extLst>
      <p:ext uri="{BB962C8B-B14F-4D97-AF65-F5344CB8AC3E}">
        <p14:creationId xmlns:p14="http://schemas.microsoft.com/office/powerpoint/2010/main" val="230374896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某主机的</a:t>
            </a:r>
            <a:r>
              <a:rPr lang="en-US" altLang="zh-CN" sz="2800" dirty="0"/>
              <a:t>IP </a:t>
            </a:r>
            <a:r>
              <a:rPr lang="zh-CN" altLang="en-US" sz="2800" dirty="0"/>
              <a:t>地址为 </a:t>
            </a:r>
            <a:r>
              <a:rPr lang="en-US" altLang="zh-CN" sz="2800" dirty="0"/>
              <a:t>180.80.77.55,</a:t>
            </a:r>
            <a:r>
              <a:rPr lang="zh-CN" altLang="en-US" sz="2800" dirty="0"/>
              <a:t>子网掩码为</a:t>
            </a:r>
            <a:r>
              <a:rPr lang="en-US" altLang="zh-CN" sz="2800" dirty="0"/>
              <a:t>255.255.252.0</a:t>
            </a:r>
            <a:r>
              <a:rPr lang="zh-CN" altLang="en-US" sz="2800" dirty="0"/>
              <a:t>。若该</a:t>
            </a:r>
            <a:r>
              <a:rPr lang="zh-CN" altLang="en-US" sz="2800" dirty="0" smtClean="0"/>
              <a:t>主机</a:t>
            </a:r>
            <a:r>
              <a:rPr lang="zh-CN" altLang="en-US" sz="2800" dirty="0"/>
              <a:t>向其所在子网发送广播分组</a:t>
            </a:r>
            <a:r>
              <a:rPr lang="en-US" altLang="zh-CN" sz="2800" dirty="0"/>
              <a:t>,</a:t>
            </a:r>
            <a:r>
              <a:rPr lang="zh-CN" altLang="en-US" sz="2800" dirty="0"/>
              <a:t>则目的地址可以是</a:t>
            </a:r>
            <a:r>
              <a:rPr lang="en-US" altLang="zh-CN" sz="2800" dirty="0"/>
              <a:t>()</a:t>
            </a:r>
            <a:r>
              <a:rPr lang="zh-CN" altLang="en-US" sz="2800" dirty="0"/>
              <a:t>。</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180.80.76.0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180.80.76.255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180.80.77.255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180.80.79.255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42485620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76536" y="1412776"/>
            <a:ext cx="8330962" cy="854099"/>
          </a:xfrm>
          <a:prstGeom prst="rect">
            <a:avLst/>
          </a:prstGeom>
        </p:spPr>
      </p:pic>
    </p:spTree>
    <p:extLst>
      <p:ext uri="{BB962C8B-B14F-4D97-AF65-F5344CB8AC3E}">
        <p14:creationId xmlns:p14="http://schemas.microsoft.com/office/powerpoint/2010/main" val="275614459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某子网的子网掩码为</a:t>
            </a:r>
            <a:r>
              <a:rPr lang="en-US" altLang="zh-CN" sz="2800" dirty="0"/>
              <a:t>255.255.255.224,</a:t>
            </a:r>
            <a:r>
              <a:rPr lang="zh-CN" altLang="en-US" sz="2800" dirty="0"/>
              <a:t>一共给</a:t>
            </a:r>
            <a:r>
              <a:rPr lang="en-US" altLang="zh-CN" sz="2800" dirty="0"/>
              <a:t>4</a:t>
            </a:r>
            <a:r>
              <a:rPr lang="zh-CN" altLang="en-US" sz="2800" dirty="0"/>
              <a:t>台主机分配了</a:t>
            </a:r>
            <a:r>
              <a:rPr lang="en-US" altLang="zh-CN" sz="2800" dirty="0"/>
              <a:t>IP</a:t>
            </a:r>
            <a:r>
              <a:rPr lang="zh-CN" altLang="en-US" sz="2800" dirty="0"/>
              <a:t>地址</a:t>
            </a:r>
            <a:r>
              <a:rPr lang="en-US" altLang="zh-CN" sz="2800" dirty="0"/>
              <a:t>,</a:t>
            </a:r>
            <a:r>
              <a:rPr lang="zh-CN" altLang="en-US" sz="2800" dirty="0"/>
              <a:t>其中一台因</a:t>
            </a:r>
            <a:r>
              <a:rPr lang="en-US" altLang="zh-CN" sz="2800" dirty="0" smtClean="0"/>
              <a:t>IP</a:t>
            </a:r>
            <a:r>
              <a:rPr lang="zh-CN" altLang="en-US" sz="2800" dirty="0" smtClean="0"/>
              <a:t>地址</a:t>
            </a:r>
            <a:r>
              <a:rPr lang="zh-CN" altLang="en-US" sz="2800" dirty="0"/>
              <a:t>分配不当而存在通信故障。这一台主机的</a:t>
            </a:r>
            <a:r>
              <a:rPr lang="en-US" altLang="zh-CN" sz="2800" dirty="0"/>
              <a:t>IP </a:t>
            </a:r>
            <a:r>
              <a:rPr lang="zh-CN" altLang="en-US" sz="2800" dirty="0"/>
              <a:t>地址是</a:t>
            </a:r>
            <a:r>
              <a:rPr lang="en-US" altLang="zh-CN" sz="2800" dirty="0"/>
              <a:t>()</a:t>
            </a:r>
            <a:r>
              <a:rPr lang="zh-CN" altLang="en-US" sz="2800" dirty="0"/>
              <a:t>。</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202.3.1.33 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202.3.1.65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202.3.1.44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202.3.1.55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9840158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2560" y="1340768"/>
            <a:ext cx="8034857" cy="1174325"/>
          </a:xfrm>
          <a:prstGeom prst="rect">
            <a:avLst/>
          </a:prstGeom>
        </p:spPr>
      </p:pic>
    </p:spTree>
    <p:extLst>
      <p:ext uri="{BB962C8B-B14F-4D97-AF65-F5344CB8AC3E}">
        <p14:creationId xmlns:p14="http://schemas.microsoft.com/office/powerpoint/2010/main" val="25455389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若将</a:t>
            </a:r>
            <a:r>
              <a:rPr lang="en-US" altLang="zh-CN" sz="2800" dirty="0"/>
              <a:t>101.200.16.0/20</a:t>
            </a:r>
            <a:r>
              <a:rPr lang="zh-CN" altLang="en-US" sz="2800" dirty="0"/>
              <a:t>划分为</a:t>
            </a:r>
            <a:r>
              <a:rPr lang="en-US" altLang="zh-CN" sz="2800" dirty="0"/>
              <a:t>5</a:t>
            </a:r>
            <a:r>
              <a:rPr lang="zh-CN" altLang="en-US" sz="2800" dirty="0"/>
              <a:t>个子网</a:t>
            </a:r>
            <a:r>
              <a:rPr lang="en-US" altLang="zh-CN" sz="2800" dirty="0"/>
              <a:t>,</a:t>
            </a:r>
            <a:r>
              <a:rPr lang="zh-CN" altLang="en-US" sz="2800" dirty="0"/>
              <a:t>则可能的最小子网的可分配</a:t>
            </a:r>
            <a:r>
              <a:rPr lang="en-US" altLang="zh-CN" sz="2800" dirty="0" smtClean="0"/>
              <a:t>IP</a:t>
            </a:r>
            <a:r>
              <a:rPr lang="zh-CN" altLang="en-US" sz="2800" dirty="0" smtClean="0"/>
              <a:t>地址</a:t>
            </a:r>
            <a:r>
              <a:rPr lang="zh-CN" altLang="en-US" sz="2800" dirty="0"/>
              <a:t>数是</a:t>
            </a:r>
            <a:r>
              <a:rPr lang="en-US" altLang="zh-CN" sz="2800" dirty="0"/>
              <a:t>()</a:t>
            </a:r>
            <a:r>
              <a:rPr lang="zh-CN" altLang="en-US" sz="2800" dirty="0"/>
              <a:t>。</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126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254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510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1022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52383376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20552" y="908720"/>
            <a:ext cx="8232649" cy="5302517"/>
          </a:xfrm>
          <a:prstGeom prst="rect">
            <a:avLst/>
          </a:prstGeom>
        </p:spPr>
      </p:pic>
    </p:spTree>
    <p:extLst>
      <p:ext uri="{BB962C8B-B14F-4D97-AF65-F5344CB8AC3E}">
        <p14:creationId xmlns:p14="http://schemas.microsoft.com/office/powerpoint/2010/main" val="315698297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网段所属判断</a:t>
            </a:r>
            <a:endParaRPr lang="zh-CN" altLang="en-US" u="sng" dirty="0">
              <a:solidFill>
                <a:srgbClr val="FF0000"/>
              </a:solidFill>
            </a:endParaRPr>
          </a:p>
        </p:txBody>
      </p:sp>
      <p:sp>
        <p:nvSpPr>
          <p:cNvPr id="3" name="Rectangle 4"/>
          <p:cNvSpPr txBox="1"/>
          <p:nvPr/>
        </p:nvSpPr>
        <p:spPr>
          <a:xfrm>
            <a:off x="495300" y="1268760"/>
            <a:ext cx="8229600" cy="571500"/>
          </a:xfrm>
          <a:prstGeom prst="rect">
            <a:avLst/>
          </a:prstGeom>
        </p:spPr>
        <p:txBody>
          <a:bodyPr/>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zh-CN" sz="2400" kern="0" smtClean="0"/>
              <a:t>示例：判断</a:t>
            </a:r>
            <a:r>
              <a:rPr lang="en-US" altLang="zh-CN" sz="2400" kern="0" smtClean="0"/>
              <a:t>192.168.0.101/27</a:t>
            </a:r>
            <a:r>
              <a:rPr lang="zh-CN" altLang="zh-CN" sz="2400" kern="0" smtClean="0"/>
              <a:t>所属的子网。</a:t>
            </a:r>
            <a:endParaRPr lang="en-US" altLang="zh-CN" sz="2400" kern="0" smtClean="0"/>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2054573"/>
            <a:ext cx="7572375"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网段所属判断</a:t>
            </a:r>
            <a:endParaRPr lang="zh-CN" altLang="en-US" u="sng" dirty="0">
              <a:solidFill>
                <a:srgbClr val="FF0000"/>
              </a:solidFill>
            </a:endParaRPr>
          </a:p>
        </p:txBody>
      </p:sp>
      <p:sp>
        <p:nvSpPr>
          <p:cNvPr id="5" name="Rectangle 4"/>
          <p:cNvSpPr txBox="1"/>
          <p:nvPr/>
        </p:nvSpPr>
        <p:spPr>
          <a:xfrm>
            <a:off x="502149" y="1196752"/>
            <a:ext cx="8229600" cy="571500"/>
          </a:xfrm>
          <a:prstGeom prst="rect">
            <a:avLst/>
          </a:prstGeom>
        </p:spPr>
        <p:txBody>
          <a:bodyPr/>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zh-CN" sz="2400" kern="0" dirty="0" smtClean="0"/>
              <a:t>示例：判断</a:t>
            </a:r>
            <a:r>
              <a:rPr lang="en-US" altLang="zh-CN" sz="2400" kern="0" dirty="0" smtClean="0"/>
              <a:t>192.168.0.101/26</a:t>
            </a:r>
            <a:r>
              <a:rPr lang="zh-CN" altLang="zh-CN" sz="2400" kern="0" dirty="0" smtClean="0"/>
              <a:t>所属的子网</a:t>
            </a:r>
            <a:endParaRPr lang="zh-CN" altLang="en-US" sz="2400" kern="0" dirty="0" smtClean="0"/>
          </a:p>
        </p:txBody>
      </p:sp>
      <p:pic>
        <p:nvPicPr>
          <p:cNvPr id="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24" y="1911127"/>
            <a:ext cx="75977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网段所属判断</a:t>
            </a:r>
            <a:endParaRPr lang="zh-CN" altLang="en-US" u="sng" dirty="0">
              <a:solidFill>
                <a:srgbClr val="FF0000"/>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4568" y="1268759"/>
            <a:ext cx="7272808" cy="5454607"/>
          </a:xfrm>
          <a:prstGeom prst="rect">
            <a:avLst/>
          </a:prstGeom>
        </p:spPr>
      </p:pic>
    </p:spTree>
    <p:extLst>
      <p:ext uri="{BB962C8B-B14F-4D97-AF65-F5344CB8AC3E}">
        <p14:creationId xmlns:p14="http://schemas.microsoft.com/office/powerpoint/2010/main" val="26072139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9" name="Rectangle 3"/>
          <p:cNvSpPr>
            <a:spLocks noGrp="1" noChangeArrowheads="1"/>
          </p:cNvSpPr>
          <p:nvPr>
            <p:ph type="title"/>
          </p:nvPr>
        </p:nvSpPr>
        <p:spPr/>
        <p:txBody>
          <a:bodyPr/>
          <a:lstStyle/>
          <a:p>
            <a:pPr algn="ctr"/>
            <a:r>
              <a:rPr lang="zh-CN" altLang="en-US"/>
              <a:t>网络互连使用路由器 </a:t>
            </a:r>
          </a:p>
        </p:txBody>
      </p:sp>
      <p:sp>
        <p:nvSpPr>
          <p:cNvPr id="352258" name="Rectangle 2"/>
          <p:cNvSpPr>
            <a:spLocks noGrp="1" noChangeArrowheads="1"/>
          </p:cNvSpPr>
          <p:nvPr>
            <p:ph idx="1"/>
          </p:nvPr>
        </p:nvSpPr>
        <p:spPr/>
        <p:txBody>
          <a:bodyPr/>
          <a:lstStyle/>
          <a:p>
            <a:r>
              <a:rPr lang="zh-CN" altLang="en-US" dirty="0">
                <a:solidFill>
                  <a:srgbClr val="00B050"/>
                </a:solidFill>
              </a:rPr>
              <a:t>当中继系统是转发器或网桥时，一般并不称之为网络互连，因为这仅仅是把一个网络扩大了，而这仍然是一个网络。 </a:t>
            </a:r>
          </a:p>
          <a:p>
            <a:r>
              <a:rPr lang="zh-CN" altLang="en-US" dirty="0"/>
              <a:t>网关由于比较复杂，目前使用得较少。</a:t>
            </a:r>
          </a:p>
          <a:p>
            <a:r>
              <a:rPr lang="zh-CN" altLang="zh-CN" dirty="0">
                <a:solidFill>
                  <a:srgbClr val="00B050"/>
                </a:solidFill>
              </a:rPr>
              <a:t>网络互连</a:t>
            </a:r>
            <a:r>
              <a:rPr lang="zh-CN" altLang="en-US" dirty="0">
                <a:solidFill>
                  <a:srgbClr val="00B050"/>
                </a:solidFill>
              </a:rPr>
              <a:t>都</a:t>
            </a:r>
            <a:r>
              <a:rPr lang="zh-CN" altLang="en-US" dirty="0" smtClean="0">
                <a:solidFill>
                  <a:srgbClr val="00B050"/>
                </a:solidFill>
              </a:rPr>
              <a:t>是</a:t>
            </a:r>
            <a:r>
              <a:rPr lang="zh-CN" altLang="en-US" dirty="0">
                <a:solidFill>
                  <a:srgbClr val="00B050"/>
                </a:solidFill>
              </a:rPr>
              <a:t>指用路由器</a:t>
            </a:r>
            <a:r>
              <a:rPr lang="zh-CN" altLang="en-US" dirty="0" smtClean="0">
                <a:solidFill>
                  <a:srgbClr val="00B050"/>
                </a:solidFill>
              </a:rPr>
              <a:t>进行</a:t>
            </a:r>
            <a:r>
              <a:rPr lang="zh-CN" altLang="zh-CN" dirty="0">
                <a:solidFill>
                  <a:srgbClr val="00B050"/>
                </a:solidFill>
              </a:rPr>
              <a:t>网络互连和路由选择</a:t>
            </a:r>
            <a:r>
              <a:rPr lang="zh-CN" altLang="en-US" dirty="0">
                <a:solidFill>
                  <a:srgbClr val="00B050"/>
                </a:solidFill>
              </a:rPr>
              <a:t>。</a:t>
            </a:r>
          </a:p>
          <a:p>
            <a:r>
              <a:rPr lang="zh-CN" altLang="en-US" dirty="0"/>
              <a:t>由于历史的原因，许多有关 </a:t>
            </a:r>
            <a:r>
              <a:rPr lang="en-US" altLang="zh-CN" dirty="0"/>
              <a:t>TCP/IP</a:t>
            </a:r>
            <a:r>
              <a:rPr lang="en-US" altLang="zh-CN" b="1" dirty="0"/>
              <a:t> </a:t>
            </a:r>
            <a:r>
              <a:rPr lang="zh-CN" altLang="en-US" dirty="0"/>
              <a:t>的文献将网络层使用的路由器称为</a:t>
            </a:r>
            <a:r>
              <a:rPr lang="zh-CN" altLang="en-US" dirty="0">
                <a:solidFill>
                  <a:srgbClr val="FF0000"/>
                </a:solidFill>
              </a:rPr>
              <a:t>网关。 </a:t>
            </a:r>
            <a:r>
              <a:rPr lang="zh-CN" altLang="en-US" dirty="0"/>
              <a:t>  </a:t>
            </a: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2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22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22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8"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16386" name="Picture 2" descr="https://imgconvert.csdnimg.cn/aHR0cDovL3BpYy5jeHluYi5jbi8yMDIwMDYxMjE5MDQzN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624" y="2420888"/>
            <a:ext cx="7515225"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60512" y="1556792"/>
            <a:ext cx="1343638" cy="646331"/>
          </a:xfrm>
          <a:prstGeom prst="rect">
            <a:avLst/>
          </a:prstGeom>
        </p:spPr>
        <p:txBody>
          <a:bodyPr wrap="none">
            <a:spAutoFit/>
          </a:bodyPr>
          <a:lstStyle/>
          <a:p>
            <a:r>
              <a:rPr lang="zh-CN" altLang="en-US" sz="3600" b="1" dirty="0" smtClean="0">
                <a:solidFill>
                  <a:srgbClr val="FF0000"/>
                </a:solidFill>
                <a:latin typeface="-apple-system"/>
              </a:rPr>
              <a:t>总结</a:t>
            </a:r>
            <a:r>
              <a:rPr lang="en-US" altLang="zh-CN" sz="3600" b="1" dirty="0" smtClean="0">
                <a:solidFill>
                  <a:srgbClr val="FF0000"/>
                </a:solidFill>
                <a:latin typeface="-apple-system"/>
              </a:rPr>
              <a:t>:</a:t>
            </a:r>
            <a:endParaRPr lang="zh-CN" altLang="en-US" sz="3600" b="1" dirty="0">
              <a:solidFill>
                <a:srgbClr val="FF0000"/>
              </a:solidFill>
            </a:endParaRPr>
          </a:p>
        </p:txBody>
      </p:sp>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网段所属判断</a:t>
            </a:r>
            <a:endParaRPr lang="zh-CN" altLang="en-US" u="sng" dirty="0">
              <a:solidFill>
                <a:srgbClr val="FF0000"/>
              </a:solidFill>
            </a:endParaRPr>
          </a:p>
        </p:txBody>
      </p:sp>
    </p:spTree>
    <p:extLst>
      <p:ext uri="{BB962C8B-B14F-4D97-AF65-F5344CB8AC3E}">
        <p14:creationId xmlns:p14="http://schemas.microsoft.com/office/powerpoint/2010/main" val="28927589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39000">
              <a:srgbClr val="00B050"/>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合并超网</a:t>
            </a:r>
            <a:endParaRPr lang="zh-CN" altLang="en-US" u="sng" dirty="0">
              <a:solidFill>
                <a:srgbClr val="FF0000"/>
              </a:solidFill>
            </a:endParaRPr>
          </a:p>
        </p:txBody>
      </p:sp>
      <p:sp>
        <p:nvSpPr>
          <p:cNvPr id="2" name="矩形 1"/>
          <p:cNvSpPr/>
          <p:nvPr/>
        </p:nvSpPr>
        <p:spPr>
          <a:xfrm>
            <a:off x="408112" y="1196752"/>
            <a:ext cx="9153400" cy="864096"/>
          </a:xfrm>
          <a:prstGeom prst="rect">
            <a:avLst/>
          </a:prstGeom>
        </p:spPr>
        <p:txBody>
          <a:bodyPr wrap="square">
            <a:spAutoFit/>
          </a:bodyPr>
          <a:lstStyle/>
          <a:p>
            <a:r>
              <a:rPr lang="zh-CN" altLang="en-US" sz="2400" b="1" kern="0" dirty="0">
                <a:latin typeface="+mn-lt"/>
                <a:ea typeface="黑体" panose="02010609060101010101" pitchFamily="2" charset="-122"/>
              </a:rPr>
              <a:t>某企业有一个网段，该网段有</a:t>
            </a:r>
            <a:r>
              <a:rPr lang="en-US" altLang="zh-CN" sz="2400" b="1" kern="0" dirty="0">
                <a:latin typeface="+mn-lt"/>
                <a:ea typeface="黑体" panose="02010609060101010101" pitchFamily="2" charset="-122"/>
              </a:rPr>
              <a:t>200</a:t>
            </a:r>
            <a:r>
              <a:rPr lang="zh-CN" altLang="en-US" sz="2400" b="1" kern="0" dirty="0">
                <a:latin typeface="+mn-lt"/>
                <a:ea typeface="黑体" panose="02010609060101010101" pitchFamily="2" charset="-122"/>
              </a:rPr>
              <a:t>台计算机，使用</a:t>
            </a:r>
            <a:r>
              <a:rPr lang="en-US" altLang="zh-CN" sz="2400" b="1" kern="0" dirty="0">
                <a:latin typeface="+mn-lt"/>
                <a:ea typeface="黑体" panose="02010609060101010101" pitchFamily="2" charset="-122"/>
              </a:rPr>
              <a:t>192.168.0.0 255.255.255.0</a:t>
            </a:r>
            <a:r>
              <a:rPr lang="zh-CN" altLang="en-US" sz="2400" b="1" kern="0" dirty="0">
                <a:latin typeface="+mn-lt"/>
                <a:ea typeface="黑体" panose="02010609060101010101" pitchFamily="2" charset="-122"/>
              </a:rPr>
              <a:t>网段，后来计算机数量增加到</a:t>
            </a:r>
            <a:r>
              <a:rPr lang="en-US" altLang="zh-CN" sz="2400" b="1" kern="0" dirty="0">
                <a:latin typeface="+mn-lt"/>
                <a:ea typeface="黑体" panose="02010609060101010101" pitchFamily="2" charset="-122"/>
              </a:rPr>
              <a:t>400</a:t>
            </a:r>
            <a:r>
              <a:rPr lang="zh-CN" altLang="en-US" sz="2400" b="1" kern="0" dirty="0">
                <a:latin typeface="+mn-lt"/>
                <a:ea typeface="黑体" panose="02010609060101010101" pitchFamily="2" charset="-122"/>
              </a:rPr>
              <a:t>台。</a:t>
            </a:r>
          </a:p>
        </p:txBody>
      </p:sp>
      <p:pic>
        <p:nvPicPr>
          <p:cNvPr id="19458" name="Picture 2" descr="https://imgconvert.csdnimg.cn/aHR0cDovL3BpYy5jeHluYi5jbi8yMDIwMDYxMjE5MTI0Ny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728" y="2164875"/>
            <a:ext cx="5344331" cy="287119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17404" y="5157192"/>
            <a:ext cx="9144108" cy="830997"/>
          </a:xfrm>
          <a:prstGeom prst="rect">
            <a:avLst/>
          </a:prstGeom>
        </p:spPr>
        <p:txBody>
          <a:bodyPr wrap="square">
            <a:spAutoFit/>
          </a:bodyPr>
          <a:lstStyle/>
          <a:p>
            <a:r>
              <a:rPr lang="zh-CN" altLang="en-US" sz="2400" b="1" kern="0" dirty="0">
                <a:latin typeface="+mn-lt"/>
                <a:ea typeface="黑体" panose="02010609060101010101" pitchFamily="2" charset="-122"/>
              </a:rPr>
              <a:t>有没有更好的办法，让这两个</a:t>
            </a:r>
            <a:r>
              <a:rPr lang="en-US" altLang="zh-CN" sz="2400" b="1" kern="0" dirty="0">
                <a:latin typeface="+mn-lt"/>
                <a:ea typeface="黑体" panose="02010609060101010101" pitchFamily="2" charset="-122"/>
              </a:rPr>
              <a:t>C</a:t>
            </a:r>
            <a:r>
              <a:rPr lang="zh-CN" altLang="en-US" sz="2400" b="1" kern="0" dirty="0">
                <a:latin typeface="+mn-lt"/>
                <a:ea typeface="黑体" panose="02010609060101010101" pitchFamily="2" charset="-122"/>
              </a:rPr>
              <a:t>类网段的计算机认为在一个网段？这就需要将</a:t>
            </a:r>
            <a:r>
              <a:rPr lang="en-US" altLang="zh-CN" sz="2400" b="1" kern="0" dirty="0">
                <a:latin typeface="+mn-lt"/>
                <a:ea typeface="黑体" panose="02010609060101010101" pitchFamily="2" charset="-122"/>
              </a:rPr>
              <a:t>192.168.0.0/24</a:t>
            </a:r>
            <a:r>
              <a:rPr lang="zh-CN" altLang="en-US" sz="2400" b="1" kern="0" dirty="0">
                <a:latin typeface="+mn-lt"/>
                <a:ea typeface="黑体" panose="02010609060101010101" pitchFamily="2" charset="-122"/>
              </a:rPr>
              <a:t>和</a:t>
            </a:r>
            <a:r>
              <a:rPr lang="en-US" altLang="zh-CN" sz="2400" b="1" kern="0" dirty="0">
                <a:latin typeface="+mn-lt"/>
                <a:ea typeface="黑体" panose="02010609060101010101" pitchFamily="2" charset="-122"/>
              </a:rPr>
              <a:t>192.168.1.0/24 </a:t>
            </a:r>
            <a:r>
              <a:rPr lang="zh-CN" altLang="en-US" sz="2400" b="1" kern="0" dirty="0">
                <a:latin typeface="+mn-lt"/>
                <a:ea typeface="黑体" panose="02010609060101010101" pitchFamily="2" charset="-122"/>
              </a:rPr>
              <a:t>两个</a:t>
            </a:r>
            <a:r>
              <a:rPr lang="en-US" altLang="zh-CN" sz="2400" b="1" kern="0" dirty="0">
                <a:latin typeface="+mn-lt"/>
                <a:ea typeface="黑体" panose="02010609060101010101" pitchFamily="2" charset="-122"/>
              </a:rPr>
              <a:t>C</a:t>
            </a:r>
            <a:r>
              <a:rPr lang="zh-CN" altLang="en-US" sz="2400" b="1" kern="0" dirty="0">
                <a:latin typeface="+mn-lt"/>
                <a:ea typeface="黑体" panose="02010609060101010101" pitchFamily="2" charset="-122"/>
              </a:rPr>
              <a:t>类网络合并。</a:t>
            </a:r>
          </a:p>
        </p:txBody>
      </p:sp>
    </p:spTree>
    <p:extLst>
      <p:ext uri="{BB962C8B-B14F-4D97-AF65-F5344CB8AC3E}">
        <p14:creationId xmlns:p14="http://schemas.microsoft.com/office/powerpoint/2010/main" val="137653803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39000">
              <a:srgbClr val="00B050"/>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合并超网</a:t>
            </a:r>
            <a:endParaRPr lang="zh-CN" altLang="en-US" u="sng" dirty="0">
              <a:solidFill>
                <a:srgbClr val="FF0000"/>
              </a:solidFill>
            </a:endParaRPr>
          </a:p>
        </p:txBody>
      </p:sp>
      <p:sp>
        <p:nvSpPr>
          <p:cNvPr id="4" name="矩形 3"/>
          <p:cNvSpPr/>
          <p:nvPr/>
        </p:nvSpPr>
        <p:spPr>
          <a:xfrm>
            <a:off x="711324" y="3212976"/>
            <a:ext cx="8850188" cy="461665"/>
          </a:xfrm>
          <a:prstGeom prst="rect">
            <a:avLst/>
          </a:prstGeom>
        </p:spPr>
        <p:txBody>
          <a:bodyPr wrap="square">
            <a:spAutoFit/>
          </a:bodyPr>
          <a:lstStyle/>
          <a:p>
            <a:r>
              <a:rPr lang="zh-CN" altLang="en-US" sz="2400" b="1" kern="0" dirty="0">
                <a:latin typeface="+mn-lt"/>
                <a:ea typeface="黑体" panose="02010609060101010101" pitchFamily="2" charset="-122"/>
              </a:rPr>
              <a:t>合并之后，</a:t>
            </a:r>
            <a:r>
              <a:rPr lang="en-US" altLang="zh-CN" sz="2400" b="1" kern="0" dirty="0">
                <a:latin typeface="+mn-lt"/>
                <a:ea typeface="黑体" panose="02010609060101010101" pitchFamily="2" charset="-122"/>
              </a:rPr>
              <a:t>IP</a:t>
            </a:r>
            <a:r>
              <a:rPr lang="zh-CN" altLang="en-US" sz="2400" b="1" kern="0" dirty="0">
                <a:latin typeface="+mn-lt"/>
                <a:ea typeface="黑体" panose="02010609060101010101" pitchFamily="2" charset="-122"/>
              </a:rPr>
              <a:t>地址</a:t>
            </a:r>
            <a:r>
              <a:rPr lang="en-US" altLang="zh-CN" sz="2400" b="1" kern="0" dirty="0">
                <a:latin typeface="+mn-lt"/>
                <a:ea typeface="黑体" panose="02010609060101010101" pitchFamily="2" charset="-122"/>
              </a:rPr>
              <a:t>192.168.0.255/23</a:t>
            </a:r>
            <a:r>
              <a:rPr lang="zh-CN" altLang="en-US" sz="2400" b="1" kern="0" dirty="0">
                <a:latin typeface="+mn-lt"/>
                <a:ea typeface="黑体" panose="02010609060101010101" pitchFamily="2" charset="-122"/>
              </a:rPr>
              <a:t>就可以给计算机使用。</a:t>
            </a:r>
          </a:p>
        </p:txBody>
      </p:sp>
      <p:pic>
        <p:nvPicPr>
          <p:cNvPr id="18436" name="Picture 4" descr="https://imgconvert.csdnimg.cn/aHR0cDovL3BpYy5jeHluYi5jbi8yMDIwMDYxMjE5MjEyNC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27" y="4012637"/>
            <a:ext cx="4953000" cy="7143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11325" y="5342007"/>
            <a:ext cx="8634164" cy="830997"/>
          </a:xfrm>
          <a:prstGeom prst="rect">
            <a:avLst/>
          </a:prstGeom>
        </p:spPr>
        <p:txBody>
          <a:bodyPr wrap="square">
            <a:spAutoFit/>
          </a:bodyPr>
          <a:lstStyle/>
          <a:p>
            <a:r>
              <a:rPr lang="zh-CN" altLang="en-US" sz="2400" b="1" kern="0" dirty="0">
                <a:latin typeface="+mn-lt"/>
                <a:ea typeface="黑体" panose="02010609060101010101" pitchFamily="2" charset="-122"/>
              </a:rPr>
              <a:t>规律</a:t>
            </a:r>
            <a:r>
              <a:rPr lang="en-US" altLang="zh-CN" sz="2400" b="1" kern="0" dirty="0">
                <a:latin typeface="+mn-lt"/>
                <a:ea typeface="黑体" panose="02010609060101010101" pitchFamily="2" charset="-122"/>
              </a:rPr>
              <a:t>:</a:t>
            </a:r>
            <a:r>
              <a:rPr lang="zh-CN" altLang="en-US" sz="2400" b="1" kern="0" dirty="0">
                <a:latin typeface="+mn-lt"/>
                <a:ea typeface="黑体" panose="02010609060101010101" pitchFamily="2" charset="-122"/>
              </a:rPr>
              <a:t>子网掩码往左移</a:t>
            </a:r>
            <a:r>
              <a:rPr lang="en-US" altLang="zh-CN" sz="2400" b="1" kern="0" dirty="0">
                <a:latin typeface="+mn-lt"/>
                <a:ea typeface="黑体" panose="02010609060101010101" pitchFamily="2" charset="-122"/>
              </a:rPr>
              <a:t>1</a:t>
            </a:r>
            <a:r>
              <a:rPr lang="zh-CN" altLang="en-US" sz="2400" b="1" kern="0" dirty="0">
                <a:latin typeface="+mn-lt"/>
                <a:ea typeface="黑体" panose="02010609060101010101" pitchFamily="2" charset="-122"/>
              </a:rPr>
              <a:t>位，能够合并两个连续的网段，但不是任何连续的网段都能合并。</a:t>
            </a:r>
          </a:p>
        </p:txBody>
      </p:sp>
      <p:pic>
        <p:nvPicPr>
          <p:cNvPr id="10" name="Picture 4" descr="https://imgconvert.csdnimg.cn/aHR0cDovL3BpYy5jeHluYi5jbi8yMDIwMDYxMjE5MTI1Ny5wbmc?x-oss-process=image/form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640" y="1453276"/>
            <a:ext cx="4804235" cy="139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195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39000">
              <a:srgbClr val="00B050"/>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合并超网</a:t>
            </a:r>
            <a:endParaRPr lang="zh-CN" altLang="en-US" u="sng" dirty="0">
              <a:solidFill>
                <a:srgbClr val="FF0000"/>
              </a:solidFill>
            </a:endParaRPr>
          </a:p>
        </p:txBody>
      </p:sp>
      <p:sp>
        <p:nvSpPr>
          <p:cNvPr id="2" name="矩形 1"/>
          <p:cNvSpPr/>
          <p:nvPr/>
        </p:nvSpPr>
        <p:spPr>
          <a:xfrm>
            <a:off x="416496" y="1268760"/>
            <a:ext cx="6207148" cy="646331"/>
          </a:xfrm>
          <a:prstGeom prst="rect">
            <a:avLst/>
          </a:prstGeom>
        </p:spPr>
        <p:txBody>
          <a:bodyPr wrap="none">
            <a:spAutoFit/>
          </a:bodyPr>
          <a:lstStyle/>
          <a:p>
            <a:r>
              <a:rPr lang="zh-CN" altLang="en-US" sz="3600" b="1" dirty="0">
                <a:latin typeface="PingFang SC"/>
              </a:rPr>
              <a:t>不是任何连续的网段都能合并</a:t>
            </a:r>
            <a:endParaRPr lang="zh-CN" altLang="en-US" sz="3600" b="1" i="0" dirty="0">
              <a:effectLst/>
              <a:latin typeface="PingFang SC"/>
            </a:endParaRPr>
          </a:p>
        </p:txBody>
      </p:sp>
      <p:sp>
        <p:nvSpPr>
          <p:cNvPr id="3" name="矩形 2"/>
          <p:cNvSpPr/>
          <p:nvPr/>
        </p:nvSpPr>
        <p:spPr>
          <a:xfrm>
            <a:off x="437538" y="2132857"/>
            <a:ext cx="9123974" cy="369332"/>
          </a:xfrm>
          <a:prstGeom prst="rect">
            <a:avLst/>
          </a:prstGeom>
        </p:spPr>
        <p:txBody>
          <a:bodyPr wrap="square">
            <a:spAutoFit/>
          </a:bodyPr>
          <a:lstStyle/>
          <a:p>
            <a:r>
              <a:rPr lang="en-US" altLang="zh-CN" dirty="0">
                <a:solidFill>
                  <a:srgbClr val="4D4D4D"/>
                </a:solidFill>
                <a:latin typeface="-apple-system"/>
              </a:rPr>
              <a:t>192.168.1.0/24</a:t>
            </a:r>
            <a:r>
              <a:rPr lang="zh-CN" altLang="en-US" dirty="0">
                <a:solidFill>
                  <a:srgbClr val="4D4D4D"/>
                </a:solidFill>
                <a:latin typeface="-apple-system"/>
              </a:rPr>
              <a:t>和</a:t>
            </a:r>
            <a:r>
              <a:rPr lang="en-US" altLang="zh-CN" dirty="0">
                <a:solidFill>
                  <a:srgbClr val="4D4D4D"/>
                </a:solidFill>
                <a:latin typeface="-apple-system"/>
              </a:rPr>
              <a:t>192.168.2.0/24 </a:t>
            </a:r>
            <a:r>
              <a:rPr lang="zh-CN" altLang="en-US" dirty="0">
                <a:solidFill>
                  <a:srgbClr val="4D4D4D"/>
                </a:solidFill>
                <a:latin typeface="-apple-system"/>
              </a:rPr>
              <a:t>两个网段就不能通过向前移动一位子网掩码而合并。</a:t>
            </a:r>
            <a:endParaRPr lang="zh-CN" altLang="en-US" dirty="0"/>
          </a:p>
        </p:txBody>
      </p:sp>
      <p:pic>
        <p:nvPicPr>
          <p:cNvPr id="17410" name="Picture 2" descr="https://imgconvert.csdnimg.cn/aHR0cDovL3BpYy5jeHluYi5jbi8yMDIwMDYxMjE5MjI1N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552" y="2996952"/>
            <a:ext cx="7992888" cy="215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727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39000">
              <a:srgbClr val="00B050"/>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合并超网</a:t>
            </a:r>
            <a:endParaRPr lang="zh-CN" altLang="en-US" u="sng" dirty="0">
              <a:solidFill>
                <a:srgbClr val="FF0000"/>
              </a:solidFill>
            </a:endParaRPr>
          </a:p>
        </p:txBody>
      </p:sp>
      <p:sp>
        <p:nvSpPr>
          <p:cNvPr id="2" name="矩形 1"/>
          <p:cNvSpPr/>
          <p:nvPr/>
        </p:nvSpPr>
        <p:spPr>
          <a:xfrm>
            <a:off x="416496" y="1340769"/>
            <a:ext cx="9145016" cy="646331"/>
          </a:xfrm>
          <a:prstGeom prst="rect">
            <a:avLst/>
          </a:prstGeom>
        </p:spPr>
        <p:txBody>
          <a:bodyPr wrap="square">
            <a:spAutoFit/>
          </a:bodyPr>
          <a:lstStyle/>
          <a:p>
            <a:r>
              <a:rPr lang="zh-CN" altLang="en-US">
                <a:solidFill>
                  <a:srgbClr val="4D4D4D"/>
                </a:solidFill>
                <a:latin typeface="-apple-system"/>
              </a:rPr>
              <a:t>可以移动两位能够合并成一个网段，实际上合并了</a:t>
            </a:r>
            <a:r>
              <a:rPr lang="en-US" altLang="zh-CN" dirty="0">
                <a:solidFill>
                  <a:srgbClr val="4D4D4D"/>
                </a:solidFill>
                <a:latin typeface="-apple-system"/>
              </a:rPr>
              <a:t>4</a:t>
            </a:r>
            <a:r>
              <a:rPr lang="zh-CN" altLang="en-US" dirty="0">
                <a:solidFill>
                  <a:srgbClr val="4D4D4D"/>
                </a:solidFill>
                <a:latin typeface="-apple-system"/>
              </a:rPr>
              <a:t>个网段。</a:t>
            </a:r>
          </a:p>
          <a:p>
            <a:r>
              <a:rPr lang="en-US" altLang="zh-CN" dirty="0">
                <a:solidFill>
                  <a:srgbClr val="4D4D4D"/>
                </a:solidFill>
                <a:latin typeface="-apple-system"/>
              </a:rPr>
              <a:t>192.168.2.0/24</a:t>
            </a:r>
            <a:r>
              <a:rPr lang="zh-CN" altLang="en-US" dirty="0">
                <a:solidFill>
                  <a:srgbClr val="4D4D4D"/>
                </a:solidFill>
                <a:latin typeface="-apple-system"/>
              </a:rPr>
              <a:t>和</a:t>
            </a:r>
            <a:r>
              <a:rPr lang="en-US" altLang="zh-CN" dirty="0">
                <a:solidFill>
                  <a:srgbClr val="4D4D4D"/>
                </a:solidFill>
                <a:latin typeface="-apple-system"/>
              </a:rPr>
              <a:t>192.168.3.0/24 </a:t>
            </a:r>
            <a:r>
              <a:rPr lang="zh-CN" altLang="en-US" dirty="0">
                <a:solidFill>
                  <a:srgbClr val="4D4D4D"/>
                </a:solidFill>
                <a:latin typeface="-apple-system"/>
              </a:rPr>
              <a:t>却可以移动移动一位子网掩码而合并，因为</a:t>
            </a:r>
            <a:r>
              <a:rPr lang="en-US" altLang="zh-CN" dirty="0">
                <a:solidFill>
                  <a:srgbClr val="4D4D4D"/>
                </a:solidFill>
                <a:latin typeface="-apple-system"/>
              </a:rPr>
              <a:t>23</a:t>
            </a:r>
            <a:r>
              <a:rPr lang="zh-CN" altLang="en-US" dirty="0">
                <a:solidFill>
                  <a:srgbClr val="4D4D4D"/>
                </a:solidFill>
                <a:latin typeface="-apple-system"/>
              </a:rPr>
              <a:t>位都是</a:t>
            </a:r>
            <a:r>
              <a:rPr lang="en-US" altLang="zh-CN" dirty="0">
                <a:solidFill>
                  <a:srgbClr val="4D4D4D"/>
                </a:solidFill>
                <a:latin typeface="-apple-system"/>
              </a:rPr>
              <a:t>1</a:t>
            </a:r>
            <a:endParaRPr lang="en-US" altLang="zh-CN" b="0" i="0" dirty="0">
              <a:solidFill>
                <a:srgbClr val="4D4D4D"/>
              </a:solidFill>
              <a:effectLst/>
              <a:latin typeface="-apple-system"/>
            </a:endParaRPr>
          </a:p>
        </p:txBody>
      </p:sp>
      <p:pic>
        <p:nvPicPr>
          <p:cNvPr id="22530" name="Picture 2" descr="https://imgconvert.csdnimg.cn/aHR0cDovL3BpYy5jeHluYi5jbi8yMDIwMDYxMjE5MjMwOC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544" y="2347141"/>
            <a:ext cx="8208912" cy="2910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39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39000">
              <a:srgbClr val="00B050"/>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合并超网</a:t>
            </a:r>
            <a:endParaRPr lang="zh-CN" altLang="en-US" u="sng" dirty="0">
              <a:solidFill>
                <a:srgbClr val="FF0000"/>
              </a:solidFill>
            </a:endParaRPr>
          </a:p>
        </p:txBody>
      </p:sp>
      <p:sp>
        <p:nvSpPr>
          <p:cNvPr id="2" name="矩形 1"/>
          <p:cNvSpPr/>
          <p:nvPr/>
        </p:nvSpPr>
        <p:spPr>
          <a:xfrm>
            <a:off x="473761" y="1412776"/>
            <a:ext cx="5416868" cy="523220"/>
          </a:xfrm>
          <a:prstGeom prst="rect">
            <a:avLst/>
          </a:prstGeom>
        </p:spPr>
        <p:txBody>
          <a:bodyPr wrap="none">
            <a:spAutoFit/>
          </a:bodyPr>
          <a:lstStyle/>
          <a:p>
            <a:r>
              <a:rPr lang="en-US" altLang="zh-CN" sz="2800" b="1" dirty="0" smtClean="0">
                <a:solidFill>
                  <a:srgbClr val="00B050"/>
                </a:solidFill>
                <a:latin typeface="-apple-system"/>
              </a:rPr>
              <a:t>(1)</a:t>
            </a:r>
            <a:r>
              <a:rPr lang="zh-CN" altLang="en-US" sz="2800" b="1" dirty="0" smtClean="0">
                <a:solidFill>
                  <a:srgbClr val="00B050"/>
                </a:solidFill>
                <a:latin typeface="-apple-system"/>
              </a:rPr>
              <a:t>判断</a:t>
            </a:r>
            <a:r>
              <a:rPr lang="zh-CN" altLang="en-US" sz="2800" b="1" dirty="0">
                <a:solidFill>
                  <a:srgbClr val="00B050"/>
                </a:solidFill>
                <a:latin typeface="-apple-system"/>
              </a:rPr>
              <a:t>两个子网是否能够合并。</a:t>
            </a:r>
            <a:endParaRPr lang="zh-CN" altLang="en-US" sz="2800" b="1" dirty="0">
              <a:solidFill>
                <a:srgbClr val="00B050"/>
              </a:solidFill>
            </a:endParaRPr>
          </a:p>
        </p:txBody>
      </p:sp>
      <p:pic>
        <p:nvPicPr>
          <p:cNvPr id="21506" name="Picture 2" descr="https://imgconvert.csdnimg.cn/aHR0cDovL3BpYy5jeHluYi5jbi8yMDIwMDYxMjE5MjgyN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696" y="2132856"/>
            <a:ext cx="49530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imgconvert.csdnimg.cn/aHR0cDovL3BpYy5jeHluYi5jbi8yMDIwMDYxMjE5MjgzMC5wbmc?x-oss-process=image/form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419" y="3094524"/>
            <a:ext cx="4962525" cy="9334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16496" y="4295110"/>
            <a:ext cx="9289032" cy="2031325"/>
          </a:xfrm>
          <a:prstGeom prst="rect">
            <a:avLst/>
          </a:prstGeom>
        </p:spPr>
        <p:txBody>
          <a:bodyPr wrap="square">
            <a:spAutoFit/>
          </a:bodyPr>
          <a:lstStyle/>
          <a:p>
            <a:r>
              <a:rPr lang="zh-CN" altLang="en-US" dirty="0"/>
              <a:t>结论：判断连续的2个网段是否能够合并，只要第一个网络号能被2整除，就能够通过左移1位子网掩码合并</a:t>
            </a:r>
            <a:r>
              <a:rPr lang="zh-CN" altLang="en-US" dirty="0" smtClean="0"/>
              <a:t>。</a:t>
            </a:r>
            <a:endParaRPr lang="en-US" altLang="zh-CN" dirty="0" smtClean="0"/>
          </a:p>
          <a:p>
            <a:endParaRPr lang="en-US" altLang="zh-CN" dirty="0" smtClean="0"/>
          </a:p>
          <a:p>
            <a:r>
              <a:rPr lang="zh-CN" altLang="en-US" dirty="0" smtClean="0"/>
              <a:t>思考</a:t>
            </a:r>
            <a:endParaRPr lang="en-US" altLang="zh-CN" dirty="0" smtClean="0"/>
          </a:p>
          <a:p>
            <a:r>
              <a:rPr lang="zh-CN" altLang="en-US" dirty="0" smtClean="0"/>
              <a:t>131</a:t>
            </a:r>
            <a:r>
              <a:rPr lang="zh-CN" altLang="en-US" dirty="0"/>
              <a:t>.107.31.0/24和131.107.32.0/24是否能够左移1位子网掩码合并？</a:t>
            </a:r>
            <a:r>
              <a:rPr lang="zh-CN" altLang="en-US" dirty="0" smtClean="0"/>
              <a:t>不能</a:t>
            </a:r>
            <a:endParaRPr lang="en-US" altLang="zh-CN" dirty="0" smtClean="0"/>
          </a:p>
          <a:p>
            <a:endParaRPr lang="en-US" altLang="zh-CN" dirty="0"/>
          </a:p>
          <a:p>
            <a:r>
              <a:rPr lang="zh-CN" altLang="en-US" dirty="0" smtClean="0"/>
              <a:t>131</a:t>
            </a:r>
            <a:r>
              <a:rPr lang="zh-CN" altLang="en-US" dirty="0"/>
              <a:t>.107.142.0/24和131.107.143.0/24是否能够左移1位子网掩码合并？</a:t>
            </a:r>
            <a:r>
              <a:rPr lang="zh-CN" altLang="en-US" dirty="0" smtClean="0"/>
              <a:t>能</a:t>
            </a:r>
            <a:endParaRPr lang="zh-CN" altLang="en-US" dirty="0"/>
          </a:p>
        </p:txBody>
      </p:sp>
    </p:spTree>
    <p:extLst>
      <p:ext uri="{BB962C8B-B14F-4D97-AF65-F5344CB8AC3E}">
        <p14:creationId xmlns:p14="http://schemas.microsoft.com/office/powerpoint/2010/main" val="421070190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39000">
              <a:srgbClr val="00B050"/>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合并超网</a:t>
            </a:r>
            <a:endParaRPr lang="zh-CN" altLang="en-US" u="sng" dirty="0">
              <a:solidFill>
                <a:srgbClr val="FF0000"/>
              </a:solidFill>
            </a:endParaRPr>
          </a:p>
        </p:txBody>
      </p:sp>
      <p:sp>
        <p:nvSpPr>
          <p:cNvPr id="3" name="矩形 2"/>
          <p:cNvSpPr/>
          <p:nvPr/>
        </p:nvSpPr>
        <p:spPr>
          <a:xfrm>
            <a:off x="473761" y="1412776"/>
            <a:ext cx="5416868" cy="523220"/>
          </a:xfrm>
          <a:prstGeom prst="rect">
            <a:avLst/>
          </a:prstGeom>
        </p:spPr>
        <p:txBody>
          <a:bodyPr wrap="none">
            <a:spAutoFit/>
          </a:bodyPr>
          <a:lstStyle/>
          <a:p>
            <a:r>
              <a:rPr lang="en-US" altLang="zh-CN" sz="2800" b="1" dirty="0" smtClean="0">
                <a:solidFill>
                  <a:srgbClr val="00B050"/>
                </a:solidFill>
                <a:latin typeface="-apple-system"/>
              </a:rPr>
              <a:t>(2)</a:t>
            </a:r>
            <a:r>
              <a:rPr lang="zh-CN" altLang="en-US" sz="2800" b="1" dirty="0" smtClean="0">
                <a:solidFill>
                  <a:srgbClr val="00B050"/>
                </a:solidFill>
                <a:latin typeface="-apple-system"/>
              </a:rPr>
              <a:t>判断</a:t>
            </a:r>
            <a:r>
              <a:rPr lang="zh-CN" altLang="en-US" sz="2800" b="1" dirty="0">
                <a:solidFill>
                  <a:srgbClr val="00B050"/>
                </a:solidFill>
                <a:latin typeface="-apple-system"/>
              </a:rPr>
              <a:t>四</a:t>
            </a:r>
            <a:r>
              <a:rPr lang="zh-CN" altLang="en-US" sz="2800" b="1" dirty="0" smtClean="0">
                <a:solidFill>
                  <a:srgbClr val="00B050"/>
                </a:solidFill>
                <a:latin typeface="-apple-system"/>
              </a:rPr>
              <a:t>个</a:t>
            </a:r>
            <a:r>
              <a:rPr lang="zh-CN" altLang="en-US" sz="2800" b="1" dirty="0">
                <a:solidFill>
                  <a:srgbClr val="00B050"/>
                </a:solidFill>
                <a:latin typeface="-apple-system"/>
              </a:rPr>
              <a:t>子网是否能够合并。</a:t>
            </a:r>
            <a:endParaRPr lang="zh-CN" altLang="en-US" sz="2800" b="1" dirty="0">
              <a:solidFill>
                <a:srgbClr val="00B050"/>
              </a:solidFill>
            </a:endParaRPr>
          </a:p>
        </p:txBody>
      </p:sp>
      <p:pic>
        <p:nvPicPr>
          <p:cNvPr id="20482" name="Picture 2" descr="https://imgconvert.csdnimg.cn/aHR0cDovL3BpYy5jeHluYi5jbi8yMDIwMDYxMjE5MzE1NS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712" y="2204864"/>
            <a:ext cx="494347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imgconvert.csdnimg.cn/aHR0cDovL3BpYy5jeHluYi5jbi8yMDIwMDYxMjE5MzIwMS5wbmc?x-oss-process=image/form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662" y="4077072"/>
            <a:ext cx="4962525"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69318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39000">
              <a:srgbClr val="00B050"/>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合并超网</a:t>
            </a:r>
            <a:endParaRPr lang="zh-CN" altLang="en-US" u="sng" dirty="0">
              <a:solidFill>
                <a:srgbClr val="FF0000"/>
              </a:solidFill>
            </a:endParaRPr>
          </a:p>
        </p:txBody>
      </p:sp>
      <p:sp>
        <p:nvSpPr>
          <p:cNvPr id="3" name="矩形 2"/>
          <p:cNvSpPr/>
          <p:nvPr/>
        </p:nvSpPr>
        <p:spPr>
          <a:xfrm>
            <a:off x="473761" y="1412776"/>
            <a:ext cx="5416868" cy="523220"/>
          </a:xfrm>
          <a:prstGeom prst="rect">
            <a:avLst/>
          </a:prstGeom>
        </p:spPr>
        <p:txBody>
          <a:bodyPr wrap="none">
            <a:spAutoFit/>
          </a:bodyPr>
          <a:lstStyle/>
          <a:p>
            <a:r>
              <a:rPr lang="en-US" altLang="zh-CN" sz="2800" b="1" dirty="0" smtClean="0">
                <a:solidFill>
                  <a:srgbClr val="00B050"/>
                </a:solidFill>
                <a:latin typeface="-apple-system"/>
              </a:rPr>
              <a:t>(2)</a:t>
            </a:r>
            <a:r>
              <a:rPr lang="zh-CN" altLang="en-US" sz="2800" b="1" dirty="0" smtClean="0">
                <a:solidFill>
                  <a:srgbClr val="00B050"/>
                </a:solidFill>
                <a:latin typeface="-apple-system"/>
              </a:rPr>
              <a:t>判断</a:t>
            </a:r>
            <a:r>
              <a:rPr lang="zh-CN" altLang="en-US" sz="2800" b="1" dirty="0">
                <a:solidFill>
                  <a:srgbClr val="00B050"/>
                </a:solidFill>
                <a:latin typeface="-apple-system"/>
              </a:rPr>
              <a:t>四</a:t>
            </a:r>
            <a:r>
              <a:rPr lang="zh-CN" altLang="en-US" sz="2800" b="1" dirty="0" smtClean="0">
                <a:solidFill>
                  <a:srgbClr val="00B050"/>
                </a:solidFill>
                <a:latin typeface="-apple-system"/>
              </a:rPr>
              <a:t>个</a:t>
            </a:r>
            <a:r>
              <a:rPr lang="zh-CN" altLang="en-US" sz="2800" b="1" dirty="0">
                <a:solidFill>
                  <a:srgbClr val="00B050"/>
                </a:solidFill>
                <a:latin typeface="-apple-system"/>
              </a:rPr>
              <a:t>子网是否能够合并。</a:t>
            </a:r>
            <a:endParaRPr lang="zh-CN" altLang="en-US" sz="2800" b="1" dirty="0">
              <a:solidFill>
                <a:srgbClr val="00B050"/>
              </a:solidFill>
            </a:endParaRPr>
          </a:p>
        </p:txBody>
      </p:sp>
      <p:sp>
        <p:nvSpPr>
          <p:cNvPr id="2" name="矩形 1"/>
          <p:cNvSpPr/>
          <p:nvPr/>
        </p:nvSpPr>
        <p:spPr>
          <a:xfrm>
            <a:off x="560512" y="2132856"/>
            <a:ext cx="9145016" cy="3139321"/>
          </a:xfrm>
          <a:prstGeom prst="rect">
            <a:avLst/>
          </a:prstGeom>
        </p:spPr>
        <p:txBody>
          <a:bodyPr wrap="square">
            <a:spAutoFit/>
          </a:bodyPr>
          <a:lstStyle/>
          <a:p>
            <a:r>
              <a:rPr lang="zh-CN" altLang="en-US" dirty="0"/>
              <a:t>规律：要合并连续的四个网络，只要第一个网络的网络号</a:t>
            </a:r>
            <a:r>
              <a:rPr lang="zh-CN" altLang="en-US" dirty="0">
                <a:solidFill>
                  <a:srgbClr val="00B050"/>
                </a:solidFill>
              </a:rPr>
              <a:t>写成二进制后面两位是00</a:t>
            </a:r>
            <a:r>
              <a:rPr lang="zh-CN" altLang="en-US" dirty="0"/>
              <a:t>，这四个网段就能合并，根据5.1.2讲到的二进制数的规律，只要一个数能够被4整除，写成二进制最后两位肯定是00</a:t>
            </a:r>
            <a:r>
              <a:rPr lang="zh-CN" altLang="en-US" dirty="0" smtClean="0"/>
              <a:t>。</a:t>
            </a:r>
            <a:endParaRPr lang="en-US" altLang="zh-CN" dirty="0" smtClean="0"/>
          </a:p>
          <a:p>
            <a:endParaRPr lang="en-US" altLang="zh-CN" dirty="0"/>
          </a:p>
          <a:p>
            <a:r>
              <a:rPr lang="zh-CN" altLang="en-US" dirty="0" smtClean="0"/>
              <a:t>结论</a:t>
            </a:r>
            <a:r>
              <a:rPr lang="zh-CN" altLang="en-US" dirty="0"/>
              <a:t>：判断连续的4个网段是否能够合并，只要</a:t>
            </a:r>
            <a:r>
              <a:rPr lang="zh-CN" altLang="en-US" dirty="0">
                <a:solidFill>
                  <a:srgbClr val="00B050"/>
                </a:solidFill>
              </a:rPr>
              <a:t>第一个网络号能被4整除</a:t>
            </a:r>
            <a:r>
              <a:rPr lang="zh-CN" altLang="en-US" dirty="0"/>
              <a:t>，就能够通过左移2位子网掩码合并将这4个网段合并。依次类推，要想判断连续的8个网段是否能够合并，只要第一个网络号能被8整除，这8个连续的网段就能够通过左移3位子网掩码合并</a:t>
            </a:r>
            <a:r>
              <a:rPr lang="zh-CN" altLang="en-US" dirty="0" smtClean="0"/>
              <a:t>。</a:t>
            </a:r>
            <a:endParaRPr lang="en-US" altLang="zh-CN" dirty="0" smtClean="0"/>
          </a:p>
          <a:p>
            <a:endParaRPr lang="en-US" altLang="zh-CN" dirty="0"/>
          </a:p>
          <a:p>
            <a:r>
              <a:rPr lang="zh-CN" altLang="en-US" dirty="0" smtClean="0"/>
              <a:t>思考判断</a:t>
            </a:r>
            <a:endParaRPr lang="en-US" altLang="zh-CN" dirty="0" smtClean="0"/>
          </a:p>
          <a:p>
            <a:r>
              <a:rPr lang="zh-CN" altLang="en-US" dirty="0" smtClean="0"/>
              <a:t>131</a:t>
            </a:r>
            <a:r>
              <a:rPr lang="zh-CN" altLang="en-US" dirty="0"/>
              <a:t>.107.232.0/24、131.107.233.0/24、131.107.234.0/24和131.107.235.0/24这四个网段是否能够左移2位子网掩码合并成一个网段。</a:t>
            </a:r>
            <a:r>
              <a:rPr lang="zh-CN" altLang="en-US" dirty="0" smtClean="0"/>
              <a:t>能</a:t>
            </a:r>
            <a:endParaRPr lang="zh-CN" altLang="en-US" dirty="0"/>
          </a:p>
        </p:txBody>
      </p:sp>
    </p:spTree>
    <p:extLst>
      <p:ext uri="{BB962C8B-B14F-4D97-AF65-F5344CB8AC3E}">
        <p14:creationId xmlns:p14="http://schemas.microsoft.com/office/powerpoint/2010/main" val="38579216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39000">
              <a:srgbClr val="00B050"/>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例题</a:t>
            </a:r>
            <a:r>
              <a:rPr lang="en-US" altLang="zh-CN" u="sng" dirty="0" smtClean="0">
                <a:solidFill>
                  <a:srgbClr val="FF0000"/>
                </a:solidFill>
              </a:rPr>
              <a:t>----</a:t>
            </a:r>
            <a:r>
              <a:rPr lang="zh-CN" altLang="en-US" u="sng" dirty="0" smtClean="0">
                <a:solidFill>
                  <a:srgbClr val="FF0000"/>
                </a:solidFill>
              </a:rPr>
              <a:t>合并超网</a:t>
            </a:r>
            <a:endParaRPr lang="zh-CN" altLang="en-US" u="sng" dirty="0">
              <a:solidFill>
                <a:srgbClr val="FF0000"/>
              </a:solidFill>
            </a:endParaRPr>
          </a:p>
        </p:txBody>
      </p:sp>
      <p:sp>
        <p:nvSpPr>
          <p:cNvPr id="2" name="矩形 1"/>
          <p:cNvSpPr/>
          <p:nvPr/>
        </p:nvSpPr>
        <p:spPr>
          <a:xfrm>
            <a:off x="494639" y="1268760"/>
            <a:ext cx="9001000" cy="646331"/>
          </a:xfrm>
          <a:prstGeom prst="rect">
            <a:avLst/>
          </a:prstGeom>
        </p:spPr>
        <p:txBody>
          <a:bodyPr wrap="square">
            <a:spAutoFit/>
          </a:bodyPr>
          <a:lstStyle/>
          <a:p>
            <a:r>
              <a:rPr lang="zh-CN" altLang="en-US" b="1" dirty="0">
                <a:solidFill>
                  <a:srgbClr val="4D4D4D"/>
                </a:solidFill>
                <a:latin typeface="-apple-system"/>
              </a:rPr>
              <a:t>网段合并的规律，子网掩码左移</a:t>
            </a:r>
            <a:r>
              <a:rPr lang="en-US" altLang="zh-CN" b="1" dirty="0">
                <a:solidFill>
                  <a:srgbClr val="4D4D4D"/>
                </a:solidFill>
                <a:latin typeface="-apple-system"/>
              </a:rPr>
              <a:t>1</a:t>
            </a:r>
            <a:r>
              <a:rPr lang="zh-CN" altLang="en-US" b="1" dirty="0">
                <a:solidFill>
                  <a:srgbClr val="4D4D4D"/>
                </a:solidFill>
                <a:latin typeface="-apple-system"/>
              </a:rPr>
              <a:t>位能够将能够合并两个网段，左移</a:t>
            </a:r>
            <a:r>
              <a:rPr lang="en-US" altLang="zh-CN" b="1" dirty="0">
                <a:solidFill>
                  <a:srgbClr val="4D4D4D"/>
                </a:solidFill>
                <a:latin typeface="-apple-system"/>
              </a:rPr>
              <a:t>2</a:t>
            </a:r>
            <a:r>
              <a:rPr lang="zh-CN" altLang="en-US" b="1" dirty="0">
                <a:solidFill>
                  <a:srgbClr val="4D4D4D"/>
                </a:solidFill>
                <a:latin typeface="-apple-system"/>
              </a:rPr>
              <a:t>位，能够合并四个网段，左移</a:t>
            </a:r>
            <a:r>
              <a:rPr lang="en-US" altLang="zh-CN" b="1" dirty="0">
                <a:solidFill>
                  <a:srgbClr val="4D4D4D"/>
                </a:solidFill>
                <a:latin typeface="-apple-system"/>
              </a:rPr>
              <a:t>3</a:t>
            </a:r>
            <a:r>
              <a:rPr lang="zh-CN" altLang="en-US" b="1" dirty="0">
                <a:solidFill>
                  <a:srgbClr val="4D4D4D"/>
                </a:solidFill>
                <a:latin typeface="-apple-system"/>
              </a:rPr>
              <a:t>位，能够合并</a:t>
            </a:r>
            <a:r>
              <a:rPr lang="en-US" altLang="zh-CN" b="1" dirty="0">
                <a:solidFill>
                  <a:srgbClr val="4D4D4D"/>
                </a:solidFill>
                <a:latin typeface="-apple-system"/>
              </a:rPr>
              <a:t>8</a:t>
            </a:r>
            <a:r>
              <a:rPr lang="zh-CN" altLang="en-US" b="1" dirty="0">
                <a:solidFill>
                  <a:srgbClr val="4D4D4D"/>
                </a:solidFill>
                <a:latin typeface="-apple-system"/>
              </a:rPr>
              <a:t>个网段。</a:t>
            </a:r>
            <a:endParaRPr lang="zh-CN" altLang="en-US" b="1" dirty="0"/>
          </a:p>
        </p:txBody>
      </p:sp>
      <p:pic>
        <p:nvPicPr>
          <p:cNvPr id="24578" name="Picture 2" descr="https://imgconvert.csdnimg.cn/aHR0cDovL3BpYy5jeHluYi5jbi8yMDIwMDYxMjE5MzcwNy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680" y="2492896"/>
            <a:ext cx="565785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42327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34000">
              <a:srgbClr val="00B050"/>
            </a:gs>
            <a:gs pos="35000">
              <a:schemeClr val="dk1">
                <a:tint val="37000"/>
                <a:satMod val="300000"/>
              </a:schemeClr>
            </a:gs>
            <a:gs pos="100000">
              <a:schemeClr val="dk1">
                <a:tint val="15000"/>
                <a:satMod val="350000"/>
              </a:schemeClr>
            </a:gs>
          </a:gsLst>
          <a:lin ang="162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u="sng" dirty="0" smtClean="0">
                <a:solidFill>
                  <a:srgbClr val="FF0000"/>
                </a:solidFill>
              </a:rPr>
              <a:t>合并网络规律</a:t>
            </a:r>
            <a:endParaRPr lang="zh-CN" altLang="en-US" u="sng" dirty="0">
              <a:solidFill>
                <a:srgbClr val="FF0000"/>
              </a:solidFill>
            </a:endParaRPr>
          </a:p>
        </p:txBody>
      </p:sp>
      <p:sp>
        <p:nvSpPr>
          <p:cNvPr id="9" name="Rectangle 4"/>
          <p:cNvSpPr txBox="1"/>
          <p:nvPr/>
        </p:nvSpPr>
        <p:spPr>
          <a:xfrm>
            <a:off x="3944888" y="1592510"/>
            <a:ext cx="5072063" cy="4214813"/>
          </a:xfrm>
          <a:prstGeom prst="rect">
            <a:avLst/>
          </a:prstGeom>
        </p:spPr>
        <p:txBody>
          <a:bodyPr/>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zh-CN" sz="2000" kern="0" dirty="0" smtClean="0"/>
              <a:t>向左移动</a:t>
            </a:r>
            <a:r>
              <a:rPr lang="en-US" altLang="zh-CN" sz="2000" kern="0" dirty="0" smtClean="0"/>
              <a:t>1</a:t>
            </a:r>
            <a:r>
              <a:rPr lang="zh-CN" altLang="zh-CN" sz="2000" kern="0" dirty="0" smtClean="0"/>
              <a:t>位子网掩码可以合并</a:t>
            </a:r>
            <a:r>
              <a:rPr lang="en-US" altLang="zh-CN" sz="2000" kern="0" dirty="0" smtClean="0"/>
              <a:t>0</a:t>
            </a:r>
            <a:r>
              <a:rPr lang="zh-CN" altLang="zh-CN" sz="2000" kern="0" dirty="0" smtClean="0"/>
              <a:t>、</a:t>
            </a:r>
            <a:r>
              <a:rPr lang="en-US" altLang="zh-CN" sz="2000" kern="0" dirty="0" smtClean="0"/>
              <a:t>1</a:t>
            </a:r>
            <a:r>
              <a:rPr lang="zh-CN" altLang="zh-CN" sz="2000" kern="0" dirty="0" smtClean="0"/>
              <a:t>网络，也可以合并</a:t>
            </a:r>
            <a:r>
              <a:rPr lang="en-US" altLang="zh-CN" sz="2000" kern="0" dirty="0" smtClean="0"/>
              <a:t>2</a:t>
            </a:r>
            <a:r>
              <a:rPr lang="zh-CN" altLang="zh-CN" sz="2000" kern="0" dirty="0" smtClean="0"/>
              <a:t>、</a:t>
            </a:r>
            <a:r>
              <a:rPr lang="en-US" altLang="zh-CN" sz="2000" kern="0" dirty="0" smtClean="0"/>
              <a:t>3</a:t>
            </a:r>
            <a:r>
              <a:rPr lang="zh-CN" altLang="zh-CN" sz="2000" kern="0" dirty="0" smtClean="0"/>
              <a:t>网络，也可以合并</a:t>
            </a:r>
            <a:r>
              <a:rPr lang="en-US" altLang="zh-CN" sz="2000" kern="0" dirty="0" smtClean="0"/>
              <a:t>4</a:t>
            </a:r>
            <a:r>
              <a:rPr lang="zh-CN" altLang="zh-CN" sz="2000" kern="0" dirty="0" smtClean="0"/>
              <a:t>、</a:t>
            </a:r>
            <a:r>
              <a:rPr lang="en-US" altLang="zh-CN" sz="2000" kern="0" dirty="0" smtClean="0"/>
              <a:t>5</a:t>
            </a:r>
            <a:r>
              <a:rPr lang="zh-CN" altLang="zh-CN" sz="2000" kern="0" dirty="0" smtClean="0"/>
              <a:t>网络，也可以合并</a:t>
            </a:r>
            <a:r>
              <a:rPr lang="en-US" altLang="zh-CN" sz="2000" kern="0" dirty="0" smtClean="0"/>
              <a:t>6</a:t>
            </a:r>
            <a:r>
              <a:rPr lang="zh-CN" altLang="zh-CN" sz="2000" kern="0" dirty="0" smtClean="0"/>
              <a:t>、</a:t>
            </a:r>
            <a:r>
              <a:rPr lang="en-US" altLang="zh-CN" sz="2000" kern="0" dirty="0" smtClean="0"/>
              <a:t>7</a:t>
            </a:r>
            <a:r>
              <a:rPr lang="zh-CN" altLang="zh-CN" sz="2000" kern="0" dirty="0" smtClean="0"/>
              <a:t>网络。</a:t>
            </a:r>
            <a:endParaRPr lang="en-US" altLang="zh-CN" sz="2000" kern="0" dirty="0" smtClean="0"/>
          </a:p>
          <a:p>
            <a:r>
              <a:rPr lang="zh-CN" altLang="zh-CN" sz="2000" kern="0" dirty="0" smtClean="0"/>
              <a:t>通过向左移动</a:t>
            </a:r>
            <a:r>
              <a:rPr lang="en-US" altLang="zh-CN" sz="2000" kern="0" dirty="0" smtClean="0"/>
              <a:t>2</a:t>
            </a:r>
            <a:r>
              <a:rPr lang="zh-CN" altLang="zh-CN" sz="2000" kern="0" dirty="0" smtClean="0"/>
              <a:t>位子网掩码可以将连续的</a:t>
            </a:r>
            <a:r>
              <a:rPr lang="en-US" altLang="zh-CN" sz="2000" kern="0" dirty="0" smtClean="0"/>
              <a:t>0</a:t>
            </a:r>
            <a:r>
              <a:rPr lang="zh-CN" altLang="zh-CN" sz="2000" kern="0" dirty="0" smtClean="0"/>
              <a:t>、</a:t>
            </a:r>
            <a:r>
              <a:rPr lang="en-US" altLang="zh-CN" sz="2000" kern="0" dirty="0" smtClean="0"/>
              <a:t>1</a:t>
            </a:r>
            <a:r>
              <a:rPr lang="zh-CN" altLang="zh-CN" sz="2000" kern="0" dirty="0" smtClean="0"/>
              <a:t>、</a:t>
            </a:r>
            <a:r>
              <a:rPr lang="en-US" altLang="zh-CN" sz="2000" kern="0" dirty="0" smtClean="0"/>
              <a:t>2</a:t>
            </a:r>
            <a:r>
              <a:rPr lang="zh-CN" altLang="zh-CN" sz="2000" kern="0" dirty="0" smtClean="0"/>
              <a:t>、</a:t>
            </a:r>
            <a:r>
              <a:rPr lang="en-US" altLang="zh-CN" sz="2000" kern="0" dirty="0" smtClean="0"/>
              <a:t>3</a:t>
            </a:r>
            <a:r>
              <a:rPr lang="zh-CN" altLang="zh-CN" sz="2000" kern="0" dirty="0" smtClean="0"/>
              <a:t>网络合并成一个网络，也可将连续的</a:t>
            </a:r>
            <a:r>
              <a:rPr lang="en-US" altLang="zh-CN" sz="2000" kern="0" dirty="0" smtClean="0"/>
              <a:t>4</a:t>
            </a:r>
            <a:r>
              <a:rPr lang="zh-CN" altLang="zh-CN" sz="2000" kern="0" dirty="0" smtClean="0"/>
              <a:t>、</a:t>
            </a:r>
            <a:r>
              <a:rPr lang="en-US" altLang="zh-CN" sz="2000" kern="0" dirty="0" smtClean="0"/>
              <a:t>5</a:t>
            </a:r>
            <a:r>
              <a:rPr lang="zh-CN" altLang="zh-CN" sz="2000" kern="0" dirty="0" smtClean="0"/>
              <a:t>、</a:t>
            </a:r>
            <a:r>
              <a:rPr lang="en-US" altLang="zh-CN" sz="2000" kern="0" dirty="0" smtClean="0"/>
              <a:t>6</a:t>
            </a:r>
            <a:r>
              <a:rPr lang="zh-CN" altLang="zh-CN" sz="2000" kern="0" dirty="0" smtClean="0"/>
              <a:t>、</a:t>
            </a:r>
            <a:r>
              <a:rPr lang="en-US" altLang="zh-CN" sz="2000" kern="0" dirty="0" smtClean="0"/>
              <a:t>7</a:t>
            </a:r>
            <a:r>
              <a:rPr lang="zh-CN" altLang="zh-CN" sz="2000" kern="0" dirty="0" smtClean="0"/>
              <a:t>网络合并成一个网络。</a:t>
            </a:r>
            <a:endParaRPr lang="en-US" altLang="zh-CN" sz="2000" kern="0" dirty="0" smtClean="0"/>
          </a:p>
          <a:p>
            <a:r>
              <a:rPr lang="zh-CN" altLang="zh-CN" sz="2000" kern="0" dirty="0" smtClean="0"/>
              <a:t>通过向左移动</a:t>
            </a:r>
            <a:r>
              <a:rPr lang="en-US" altLang="zh-CN" sz="2000" kern="0" dirty="0" smtClean="0"/>
              <a:t>3</a:t>
            </a:r>
            <a:r>
              <a:rPr lang="zh-CN" altLang="zh-CN" sz="2000" kern="0" dirty="0" smtClean="0"/>
              <a:t>位子网掩码，可以将</a:t>
            </a:r>
            <a:r>
              <a:rPr lang="en-US" altLang="zh-CN" sz="2000" kern="0" dirty="0" smtClean="0"/>
              <a:t>0</a:t>
            </a:r>
            <a:r>
              <a:rPr lang="zh-CN" altLang="zh-CN" sz="2000" kern="0" dirty="0" smtClean="0"/>
              <a:t>、</a:t>
            </a:r>
            <a:r>
              <a:rPr lang="en-US" altLang="zh-CN" sz="2000" kern="0" dirty="0" smtClean="0"/>
              <a:t>1</a:t>
            </a:r>
            <a:r>
              <a:rPr lang="zh-CN" altLang="zh-CN" sz="2000" kern="0" dirty="0" smtClean="0"/>
              <a:t>、</a:t>
            </a:r>
            <a:r>
              <a:rPr lang="en-US" altLang="zh-CN" sz="2000" kern="0" dirty="0" smtClean="0"/>
              <a:t>2</a:t>
            </a:r>
            <a:r>
              <a:rPr lang="zh-CN" altLang="zh-CN" sz="2000" kern="0" dirty="0" smtClean="0"/>
              <a:t>、</a:t>
            </a:r>
            <a:r>
              <a:rPr lang="en-US" altLang="zh-CN" sz="2000" kern="0" dirty="0" smtClean="0"/>
              <a:t>3</a:t>
            </a:r>
            <a:r>
              <a:rPr lang="zh-CN" altLang="zh-CN" sz="2000" kern="0" dirty="0" smtClean="0"/>
              <a:t>、</a:t>
            </a:r>
            <a:r>
              <a:rPr lang="en-US" altLang="zh-CN" sz="2000" kern="0" dirty="0" smtClean="0"/>
              <a:t>4</a:t>
            </a:r>
            <a:r>
              <a:rPr lang="zh-CN" altLang="zh-CN" sz="2000" kern="0" dirty="0" smtClean="0"/>
              <a:t>、</a:t>
            </a:r>
            <a:r>
              <a:rPr lang="en-US" altLang="zh-CN" sz="2000" kern="0" dirty="0" smtClean="0"/>
              <a:t>5</a:t>
            </a:r>
            <a:r>
              <a:rPr lang="zh-CN" altLang="zh-CN" sz="2000" kern="0" dirty="0" smtClean="0"/>
              <a:t>、</a:t>
            </a:r>
            <a:r>
              <a:rPr lang="en-US" altLang="zh-CN" sz="2000" kern="0" dirty="0" smtClean="0"/>
              <a:t>6</a:t>
            </a:r>
            <a:r>
              <a:rPr lang="zh-CN" altLang="zh-CN" sz="2000" kern="0" dirty="0" smtClean="0"/>
              <a:t>、</a:t>
            </a:r>
            <a:r>
              <a:rPr lang="en-US" altLang="zh-CN" sz="2000" kern="0" dirty="0" smtClean="0"/>
              <a:t>7</a:t>
            </a:r>
            <a:r>
              <a:rPr lang="zh-CN" altLang="zh-CN" sz="2000" kern="0" dirty="0" smtClean="0"/>
              <a:t>网络合并成一个网络，如图所示。</a:t>
            </a:r>
            <a:endParaRPr lang="zh-CN" altLang="en-US" sz="2000" kern="0" dirty="0" smtClean="0"/>
          </a:p>
        </p:txBody>
      </p:sp>
      <p:pic>
        <p:nvPicPr>
          <p:cNvPr id="11"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76" y="1556792"/>
            <a:ext cx="335121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432720" y="6021288"/>
            <a:ext cx="5519460" cy="584775"/>
          </a:xfrm>
          <a:prstGeom prst="rect">
            <a:avLst/>
          </a:prstGeom>
          <a:noFill/>
        </p:spPr>
        <p:txBody>
          <a:bodyPr wrap="none" rtlCol="0">
            <a:spAutoFit/>
          </a:bodyPr>
          <a:lstStyle/>
          <a:p>
            <a:r>
              <a:rPr lang="zh-CN" altLang="en-US" sz="3200" b="1" dirty="0" smtClean="0">
                <a:solidFill>
                  <a:srgbClr val="FF0000"/>
                </a:solidFill>
              </a:rPr>
              <a:t>或相邻，偶数在前，奇数在后</a:t>
            </a:r>
            <a:endParaRPr lang="zh-CN" altLang="en-US" sz="3200" b="1" dirty="0">
              <a:solidFill>
                <a:srgbClr val="FF0000"/>
              </a:solidFill>
            </a:endParaRPr>
          </a:p>
        </p:txBody>
      </p:sp>
    </p:spTree>
    <p:extLst>
      <p:ext uri="{BB962C8B-B14F-4D97-AF65-F5344CB8AC3E}">
        <p14:creationId xmlns:p14="http://schemas.microsoft.com/office/powerpoint/2010/main" val="348698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type="title"/>
          </p:nvPr>
        </p:nvSpPr>
        <p:spPr/>
        <p:txBody>
          <a:bodyPr/>
          <a:lstStyle/>
          <a:p>
            <a:pPr algn="ctr"/>
            <a:r>
              <a:rPr lang="zh-CN" altLang="en-US"/>
              <a:t>互连网络与虚拟互连网络 </a:t>
            </a:r>
          </a:p>
        </p:txBody>
      </p:sp>
      <p:grpSp>
        <p:nvGrpSpPr>
          <p:cNvPr id="5" name="组合 4"/>
          <p:cNvGrpSpPr/>
          <p:nvPr/>
        </p:nvGrpSpPr>
        <p:grpSpPr>
          <a:xfrm>
            <a:off x="472116" y="1268760"/>
            <a:ext cx="9103164" cy="4566121"/>
            <a:chOff x="472116" y="1268760"/>
            <a:chExt cx="9103164" cy="4566121"/>
          </a:xfrm>
        </p:grpSpPr>
        <p:grpSp>
          <p:nvGrpSpPr>
            <p:cNvPr id="4" name="组合 3"/>
            <p:cNvGrpSpPr/>
            <p:nvPr/>
          </p:nvGrpSpPr>
          <p:grpSpPr>
            <a:xfrm>
              <a:off x="472116" y="1268760"/>
              <a:ext cx="4192852" cy="4566121"/>
              <a:chOff x="472116" y="1268760"/>
              <a:chExt cx="4192852" cy="4566121"/>
            </a:xfrm>
          </p:grpSpPr>
          <p:sp>
            <p:nvSpPr>
              <p:cNvPr id="354316" name="Oval 12"/>
              <p:cNvSpPr>
                <a:spLocks noChangeArrowheads="1"/>
              </p:cNvSpPr>
              <p:nvPr/>
            </p:nvSpPr>
            <p:spPr bwMode="auto">
              <a:xfrm>
                <a:off x="3204864" y="3000723"/>
                <a:ext cx="1460104" cy="1270000"/>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17" name="Oval 13"/>
              <p:cNvSpPr>
                <a:spLocks noChangeArrowheads="1"/>
              </p:cNvSpPr>
              <p:nvPr/>
            </p:nvSpPr>
            <p:spPr bwMode="auto">
              <a:xfrm>
                <a:off x="472116" y="2594323"/>
                <a:ext cx="1432586" cy="1276350"/>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18" name="Oval 14"/>
              <p:cNvSpPr>
                <a:spLocks noChangeArrowheads="1"/>
              </p:cNvSpPr>
              <p:nvPr/>
            </p:nvSpPr>
            <p:spPr bwMode="auto">
              <a:xfrm>
                <a:off x="2976133" y="2148236"/>
                <a:ext cx="1458383" cy="1230313"/>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19" name="Oval 15"/>
              <p:cNvSpPr>
                <a:spLocks noChangeArrowheads="1"/>
              </p:cNvSpPr>
              <p:nvPr/>
            </p:nvSpPr>
            <p:spPr bwMode="auto">
              <a:xfrm>
                <a:off x="2210825" y="3243610"/>
                <a:ext cx="1458383" cy="1296988"/>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20" name="Oval 16"/>
              <p:cNvSpPr>
                <a:spLocks noChangeArrowheads="1"/>
              </p:cNvSpPr>
              <p:nvPr/>
            </p:nvSpPr>
            <p:spPr bwMode="auto">
              <a:xfrm>
                <a:off x="957097" y="3130898"/>
                <a:ext cx="1456663" cy="1230312"/>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21" name="Oval 17"/>
              <p:cNvSpPr>
                <a:spLocks noChangeArrowheads="1"/>
              </p:cNvSpPr>
              <p:nvPr/>
            </p:nvSpPr>
            <p:spPr bwMode="auto">
              <a:xfrm>
                <a:off x="2081841" y="1970436"/>
                <a:ext cx="1432586" cy="1273175"/>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22" name="Oval 18"/>
              <p:cNvSpPr>
                <a:spLocks noChangeArrowheads="1"/>
              </p:cNvSpPr>
              <p:nvPr/>
            </p:nvSpPr>
            <p:spPr bwMode="auto">
              <a:xfrm>
                <a:off x="1161752" y="1970435"/>
                <a:ext cx="1432587" cy="1225550"/>
              </a:xfrm>
              <a:prstGeom prst="ellipse">
                <a:avLst/>
              </a:prstGeom>
              <a:solidFill>
                <a:srgbClr val="FFFFFF"/>
              </a:solidFill>
              <a:ln w="9525">
                <a:solidFill>
                  <a:srgbClr val="000000"/>
                </a:solidFill>
                <a:prstDash val="dash"/>
                <a:round/>
              </a:ln>
            </p:spPr>
            <p:txBody>
              <a:bodyPr/>
              <a:lstStyle/>
              <a:p>
                <a:endParaRPr lang="zh-CN" altLang="en-US" b="1">
                  <a:solidFill>
                    <a:srgbClr val="000099"/>
                  </a:solidFill>
                  <a:latin typeface="+mn-lt"/>
                  <a:ea typeface="黑体" panose="02010609060101010101" pitchFamily="2" charset="-122"/>
                </a:endParaRPr>
              </a:p>
            </p:txBody>
          </p:sp>
          <p:sp>
            <p:nvSpPr>
              <p:cNvPr id="354323" name="Oval 19"/>
              <p:cNvSpPr>
                <a:spLocks noChangeArrowheads="1"/>
              </p:cNvSpPr>
              <p:nvPr/>
            </p:nvSpPr>
            <p:spPr bwMode="auto">
              <a:xfrm>
                <a:off x="855629" y="2259361"/>
                <a:ext cx="3475700" cy="1768475"/>
              </a:xfrm>
              <a:prstGeom prst="ellipse">
                <a:avLst/>
              </a:prstGeom>
              <a:solidFill>
                <a:srgbClr val="FFFFFF"/>
              </a:solidFill>
              <a:ln>
                <a:noFill/>
              </a:ln>
              <a:extLst>
                <a:ext uri="{91240B29-F687-4F45-9708-019B960494DF}">
                  <a14:hiddenLine xmlns:a14="http://schemas.microsoft.com/office/drawing/2010/main" w="9525">
                    <a:solidFill>
                      <a:srgbClr val="000000"/>
                    </a:solidFill>
                    <a:prstDash val="dash"/>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324" name="Line 20"/>
              <p:cNvSpPr>
                <a:spLocks noChangeShapeType="1"/>
              </p:cNvSpPr>
              <p:nvPr/>
            </p:nvSpPr>
            <p:spPr bwMode="auto">
              <a:xfrm>
                <a:off x="2945177" y="1637060"/>
                <a:ext cx="221853" cy="7127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5" name="Line 21"/>
              <p:cNvSpPr>
                <a:spLocks noChangeShapeType="1"/>
              </p:cNvSpPr>
              <p:nvPr/>
            </p:nvSpPr>
            <p:spPr bwMode="auto">
              <a:xfrm>
                <a:off x="2929698" y="3332511"/>
                <a:ext cx="373195" cy="365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6" name="Line 22"/>
              <p:cNvSpPr>
                <a:spLocks noChangeShapeType="1"/>
              </p:cNvSpPr>
              <p:nvPr/>
            </p:nvSpPr>
            <p:spPr bwMode="auto">
              <a:xfrm flipH="1" flipV="1">
                <a:off x="3971891" y="4213573"/>
                <a:ext cx="318162" cy="5889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7" name="Line 23"/>
              <p:cNvSpPr>
                <a:spLocks noChangeShapeType="1"/>
              </p:cNvSpPr>
              <p:nvPr/>
            </p:nvSpPr>
            <p:spPr bwMode="auto">
              <a:xfrm flipH="1">
                <a:off x="3634812" y="1932335"/>
                <a:ext cx="655241" cy="5159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8" name="Line 24"/>
              <p:cNvSpPr>
                <a:spLocks noChangeShapeType="1"/>
              </p:cNvSpPr>
              <p:nvPr/>
            </p:nvSpPr>
            <p:spPr bwMode="auto">
              <a:xfrm flipH="1" flipV="1">
                <a:off x="2697527" y="3527773"/>
                <a:ext cx="553773" cy="14224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29" name="Line 25"/>
              <p:cNvSpPr>
                <a:spLocks noChangeShapeType="1"/>
              </p:cNvSpPr>
              <p:nvPr/>
            </p:nvSpPr>
            <p:spPr bwMode="auto">
              <a:xfrm flipH="1" flipV="1">
                <a:off x="1837630" y="4127849"/>
                <a:ext cx="294084" cy="6746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0" name="Line 26"/>
              <p:cNvSpPr>
                <a:spLocks noChangeShapeType="1"/>
              </p:cNvSpPr>
              <p:nvPr/>
            </p:nvSpPr>
            <p:spPr bwMode="auto">
              <a:xfrm flipV="1">
                <a:off x="1012130" y="4177060"/>
                <a:ext cx="411030" cy="7000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1" name="Line 27"/>
              <p:cNvSpPr>
                <a:spLocks noChangeShapeType="1"/>
              </p:cNvSpPr>
              <p:nvPr/>
            </p:nvSpPr>
            <p:spPr bwMode="auto">
              <a:xfrm>
                <a:off x="1170351" y="1857724"/>
                <a:ext cx="266567" cy="3571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2" name="Freeform 28"/>
              <p:cNvSpPr/>
              <p:nvPr/>
            </p:nvSpPr>
            <p:spPr bwMode="auto">
              <a:xfrm>
                <a:off x="2315733" y="2130774"/>
                <a:ext cx="189177" cy="173037"/>
              </a:xfrm>
              <a:custGeom>
                <a:avLst/>
                <a:gdLst>
                  <a:gd name="T0" fmla="*/ 0 w 112"/>
                  <a:gd name="T1" fmla="*/ 6 h 113"/>
                  <a:gd name="T2" fmla="*/ 48 w 112"/>
                  <a:gd name="T3" fmla="*/ 22 h 113"/>
                  <a:gd name="T4" fmla="*/ 24 w 112"/>
                  <a:gd name="T5" fmla="*/ 6 h 113"/>
                  <a:gd name="T6" fmla="*/ 64 w 112"/>
                  <a:gd name="T7" fmla="*/ 14 h 113"/>
                  <a:gd name="T8" fmla="*/ 112 w 112"/>
                  <a:gd name="T9" fmla="*/ 78 h 113"/>
                  <a:gd name="T10" fmla="*/ 104 w 112"/>
                  <a:gd name="T11" fmla="*/ 102 h 113"/>
                  <a:gd name="T12" fmla="*/ 64 w 112"/>
                  <a:gd name="T13" fmla="*/ 70 h 113"/>
                  <a:gd name="T14" fmla="*/ 16 w 112"/>
                  <a:gd name="T15" fmla="*/ 38 h 113"/>
                  <a:gd name="T16" fmla="*/ 0 w 112"/>
                  <a:gd name="T1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3" name="Freeform 29"/>
              <p:cNvSpPr/>
              <p:nvPr/>
            </p:nvSpPr>
            <p:spPr bwMode="auto">
              <a:xfrm>
                <a:off x="871108" y="3454748"/>
                <a:ext cx="208094" cy="341312"/>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4" name="Line 30"/>
              <p:cNvSpPr>
                <a:spLocks noChangeShapeType="1"/>
              </p:cNvSpPr>
              <p:nvPr/>
            </p:nvSpPr>
            <p:spPr bwMode="auto">
              <a:xfrm>
                <a:off x="998373" y="3110260"/>
                <a:ext cx="319881" cy="5159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5" name="Line 31"/>
              <p:cNvSpPr>
                <a:spLocks noChangeShapeType="1"/>
              </p:cNvSpPr>
              <p:nvPr/>
            </p:nvSpPr>
            <p:spPr bwMode="auto">
              <a:xfrm flipV="1">
                <a:off x="1077483" y="2594323"/>
                <a:ext cx="318161" cy="3683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6" name="Line 32"/>
              <p:cNvSpPr>
                <a:spLocks noChangeShapeType="1"/>
              </p:cNvSpPr>
              <p:nvPr/>
            </p:nvSpPr>
            <p:spPr bwMode="auto">
              <a:xfrm>
                <a:off x="2117956" y="2594323"/>
                <a:ext cx="292365" cy="492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7" name="Line 33"/>
              <p:cNvSpPr>
                <a:spLocks noChangeShapeType="1"/>
              </p:cNvSpPr>
              <p:nvPr/>
            </p:nvSpPr>
            <p:spPr bwMode="auto">
              <a:xfrm flipV="1">
                <a:off x="2637333" y="2570511"/>
                <a:ext cx="386954" cy="619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8" name="Line 34"/>
              <p:cNvSpPr>
                <a:spLocks noChangeShapeType="1"/>
              </p:cNvSpPr>
              <p:nvPr/>
            </p:nvSpPr>
            <p:spPr bwMode="auto">
              <a:xfrm>
                <a:off x="3756918" y="2729261"/>
                <a:ext cx="240771" cy="2460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39" name="Line 35"/>
              <p:cNvSpPr>
                <a:spLocks noChangeShapeType="1"/>
              </p:cNvSpPr>
              <p:nvPr/>
            </p:nvSpPr>
            <p:spPr bwMode="auto">
              <a:xfrm flipH="1">
                <a:off x="3904820" y="3172174"/>
                <a:ext cx="158221" cy="490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0" name="Line 36"/>
              <p:cNvSpPr>
                <a:spLocks noChangeShapeType="1"/>
              </p:cNvSpPr>
              <p:nvPr/>
            </p:nvSpPr>
            <p:spPr bwMode="auto">
              <a:xfrm>
                <a:off x="3462833" y="3454748"/>
                <a:ext cx="227013" cy="1968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1" name="Line 37"/>
              <p:cNvSpPr>
                <a:spLocks noChangeShapeType="1"/>
              </p:cNvSpPr>
              <p:nvPr/>
            </p:nvSpPr>
            <p:spPr bwMode="auto">
              <a:xfrm>
                <a:off x="1877185" y="3845274"/>
                <a:ext cx="400712" cy="1476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2" name="Line 38"/>
              <p:cNvSpPr>
                <a:spLocks noChangeShapeType="1"/>
              </p:cNvSpPr>
              <p:nvPr/>
            </p:nvSpPr>
            <p:spPr bwMode="auto">
              <a:xfrm flipV="1">
                <a:off x="2437837" y="3662711"/>
                <a:ext cx="199496" cy="2571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3" name="Line 39"/>
              <p:cNvSpPr>
                <a:spLocks noChangeShapeType="1"/>
              </p:cNvSpPr>
              <p:nvPr/>
            </p:nvSpPr>
            <p:spPr bwMode="auto">
              <a:xfrm>
                <a:off x="3397481" y="2816574"/>
                <a:ext cx="27517" cy="4540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4" name="Line 40"/>
              <p:cNvSpPr>
                <a:spLocks noChangeShapeType="1"/>
              </p:cNvSpPr>
              <p:nvPr/>
            </p:nvSpPr>
            <p:spPr bwMode="auto">
              <a:xfrm flipH="1">
                <a:off x="1677689" y="2668935"/>
                <a:ext cx="839258" cy="993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354345" name="Group 41"/>
              <p:cNvGrpSpPr/>
              <p:nvPr/>
            </p:nvGrpSpPr>
            <p:grpSpPr bwMode="auto">
              <a:xfrm>
                <a:off x="2929698" y="2226024"/>
                <a:ext cx="961364" cy="663575"/>
                <a:chOff x="2949" y="196"/>
                <a:chExt cx="941" cy="598"/>
              </a:xfrm>
            </p:grpSpPr>
            <p:sp>
              <p:nvSpPr>
                <p:cNvPr id="354346" name="Oval 4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7" name="Oval 4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8" name="Oval 4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49" name="Oval 4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0" name="Oval 4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1" name="Oval 4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2" name="Oval 4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3" name="Oval 4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4" name="Freeform 5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55" name="Freeform 5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56" name="Freeform 5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354357" name="Group 53"/>
              <p:cNvGrpSpPr/>
              <p:nvPr/>
            </p:nvGrpSpPr>
            <p:grpSpPr bwMode="auto">
              <a:xfrm>
                <a:off x="3411240" y="3553173"/>
                <a:ext cx="959644" cy="660400"/>
                <a:chOff x="2949" y="196"/>
                <a:chExt cx="941" cy="598"/>
              </a:xfrm>
            </p:grpSpPr>
            <p:sp>
              <p:nvSpPr>
                <p:cNvPr id="354358" name="Oval 5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59" name="Oval 5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0" name="Oval 5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1" name="Oval 5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2" name="Oval 5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3" name="Oval 5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4" name="Oval 6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5" name="Oval 6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66" name="Freeform 6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67" name="Freeform 6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68" name="Freeform 6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354369" name="Group 65"/>
              <p:cNvGrpSpPr/>
              <p:nvPr/>
            </p:nvGrpSpPr>
            <p:grpSpPr bwMode="auto">
              <a:xfrm>
                <a:off x="2050885" y="3037236"/>
                <a:ext cx="959644" cy="663575"/>
                <a:chOff x="2949" y="196"/>
                <a:chExt cx="941" cy="598"/>
              </a:xfrm>
            </p:grpSpPr>
            <p:sp>
              <p:nvSpPr>
                <p:cNvPr id="354370" name="Oval 6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1" name="Oval 6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2" name="Oval 6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3" name="Oval 6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4" name="Oval 7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5" name="Oval 7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6" name="Oval 7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7" name="Oval 7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78" name="Freeform 7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79" name="Freeform 7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80" name="Freeform 7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354381" name="Group 77"/>
              <p:cNvGrpSpPr/>
              <p:nvPr/>
            </p:nvGrpSpPr>
            <p:grpSpPr bwMode="auto">
              <a:xfrm>
                <a:off x="1012131" y="3553173"/>
                <a:ext cx="957923" cy="660400"/>
                <a:chOff x="2949" y="196"/>
                <a:chExt cx="941" cy="598"/>
              </a:xfrm>
            </p:grpSpPr>
            <p:sp>
              <p:nvSpPr>
                <p:cNvPr id="354382" name="Oval 7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3" name="Oval 7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4" name="Oval 8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5" name="Oval 8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6" name="Oval 8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7" name="Oval 8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8" name="Oval 8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89" name="Oval 8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0" name="Freeform 8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91" name="Freeform 8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392" name="Freeform 8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354393" name="Group 89"/>
              <p:cNvGrpSpPr/>
              <p:nvPr/>
            </p:nvGrpSpPr>
            <p:grpSpPr bwMode="auto">
              <a:xfrm>
                <a:off x="1249462" y="2079974"/>
                <a:ext cx="961363" cy="661987"/>
                <a:chOff x="2949" y="196"/>
                <a:chExt cx="941" cy="598"/>
              </a:xfrm>
            </p:grpSpPr>
            <p:sp>
              <p:nvSpPr>
                <p:cNvPr id="354394" name="Oval 9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5" name="Oval 9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6" name="Oval 9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7" name="Oval 9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8" name="Oval 9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99" name="Oval 9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400" name="Oval 9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401" name="Oval 9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402" name="Freeform 9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403" name="Freeform 9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54404" name="Freeform 10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354405" name="Text Box 101"/>
              <p:cNvSpPr txBox="1">
                <a:spLocks noChangeArrowheads="1"/>
              </p:cNvSpPr>
              <p:nvPr/>
            </p:nvSpPr>
            <p:spPr bwMode="auto">
              <a:xfrm>
                <a:off x="3504108" y="366906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p>
            </p:txBody>
          </p:sp>
          <p:sp>
            <p:nvSpPr>
              <p:cNvPr id="354406" name="Text Box 102"/>
              <p:cNvSpPr txBox="1">
                <a:spLocks noChangeArrowheads="1"/>
              </p:cNvSpPr>
              <p:nvPr/>
            </p:nvSpPr>
            <p:spPr bwMode="auto">
              <a:xfrm>
                <a:off x="2112797" y="318011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p>
            </p:txBody>
          </p:sp>
          <p:sp>
            <p:nvSpPr>
              <p:cNvPr id="354407" name="Text Box 103"/>
              <p:cNvSpPr txBox="1">
                <a:spLocks noChangeArrowheads="1"/>
              </p:cNvSpPr>
              <p:nvPr/>
            </p:nvSpPr>
            <p:spPr bwMode="auto">
              <a:xfrm>
                <a:off x="1103279" y="3683348"/>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p>
            </p:txBody>
          </p:sp>
          <p:sp>
            <p:nvSpPr>
              <p:cNvPr id="354408" name="Text Box 104"/>
              <p:cNvSpPr txBox="1">
                <a:spLocks noChangeArrowheads="1"/>
              </p:cNvSpPr>
              <p:nvPr/>
            </p:nvSpPr>
            <p:spPr bwMode="auto">
              <a:xfrm>
                <a:off x="3007090" y="2359374"/>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p>
            </p:txBody>
          </p:sp>
          <p:sp>
            <p:nvSpPr>
              <p:cNvPr id="354409" name="Text Box 105"/>
              <p:cNvSpPr txBox="1">
                <a:spLocks noChangeArrowheads="1"/>
              </p:cNvSpPr>
              <p:nvPr/>
            </p:nvSpPr>
            <p:spPr bwMode="auto">
              <a:xfrm>
                <a:off x="1319973" y="217998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a:t>
                </a:r>
              </a:p>
            </p:txBody>
          </p:sp>
          <p:sp>
            <p:nvSpPr>
              <p:cNvPr id="354410" name="Text Box 106"/>
              <p:cNvSpPr txBox="1">
                <a:spLocks noChangeArrowheads="1"/>
              </p:cNvSpPr>
              <p:nvPr/>
            </p:nvSpPr>
            <p:spPr bwMode="auto">
              <a:xfrm>
                <a:off x="1784648" y="5373216"/>
                <a:ext cx="18838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mn-lt"/>
                    <a:ea typeface="黑体" panose="02010609060101010101" pitchFamily="2" charset="-122"/>
                  </a:rPr>
                  <a:t>(a) </a:t>
                </a:r>
                <a:r>
                  <a:rPr kumimoji="1" lang="zh-CN" altLang="en-US" sz="2400" dirty="0">
                    <a:latin typeface="+mn-lt"/>
                    <a:ea typeface="黑体" panose="02010609060101010101" pitchFamily="2" charset="-122"/>
                  </a:rPr>
                  <a:t>互连网络</a:t>
                </a:r>
              </a:p>
            </p:txBody>
          </p:sp>
          <p:pic>
            <p:nvPicPr>
              <p:cNvPr id="354412" name="Picture 10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360" y="1489423"/>
                <a:ext cx="55205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3" name="Picture 1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1656" y="2448273"/>
                <a:ext cx="546894"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4419" name="Picture 1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0529" y="4802535"/>
                <a:ext cx="5537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0" name="Picture 1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0943" y="4729510"/>
                <a:ext cx="552054"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1" name="Picture 1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360" y="4729510"/>
                <a:ext cx="55205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2" name="Picture 1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8927" y="1268760"/>
                <a:ext cx="55549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4" name="Picture 1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002" y="4656486"/>
                <a:ext cx="553773"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5" name="Picture 1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1891" y="1564036"/>
                <a:ext cx="552054"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6" name="Picture 12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4227" y="3184873"/>
                <a:ext cx="546894"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4427" name="Picture 12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1062" y="2889599"/>
                <a:ext cx="54689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4428" name="Picture 12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1715" y="3773836"/>
                <a:ext cx="546894"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4429" name="Picture 1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529" y="2889599"/>
                <a:ext cx="546894"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4430" name="Text Box 126"/>
              <p:cNvSpPr txBox="1">
                <a:spLocks noChangeArrowheads="1"/>
              </p:cNvSpPr>
              <p:nvPr/>
            </p:nvSpPr>
            <p:spPr bwMode="auto">
              <a:xfrm>
                <a:off x="1588260" y="1332261"/>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路由器</a:t>
                </a:r>
              </a:p>
            </p:txBody>
          </p:sp>
          <p:sp>
            <p:nvSpPr>
              <p:cNvPr id="354431" name="Line 127"/>
              <p:cNvSpPr>
                <a:spLocks noChangeShapeType="1"/>
              </p:cNvSpPr>
              <p:nvPr/>
            </p:nvSpPr>
            <p:spPr bwMode="auto">
              <a:xfrm>
                <a:off x="2131714" y="1784699"/>
                <a:ext cx="398992" cy="663575"/>
              </a:xfrm>
              <a:prstGeom prst="line">
                <a:avLst/>
              </a:prstGeom>
              <a:noFill/>
              <a:ln w="28575">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nvGrpSpPr>
            <p:cNvPr id="3" name="组合 2"/>
            <p:cNvGrpSpPr/>
            <p:nvPr/>
          </p:nvGrpSpPr>
          <p:grpSpPr>
            <a:xfrm>
              <a:off x="5575044" y="1268760"/>
              <a:ext cx="4000236" cy="4566121"/>
              <a:chOff x="5575044" y="1268760"/>
              <a:chExt cx="4000236" cy="4566121"/>
            </a:xfrm>
          </p:grpSpPr>
          <p:sp>
            <p:nvSpPr>
              <p:cNvPr id="354309" name="Line 5"/>
              <p:cNvSpPr>
                <a:spLocks noChangeShapeType="1"/>
              </p:cNvSpPr>
              <p:nvPr/>
            </p:nvSpPr>
            <p:spPr bwMode="auto">
              <a:xfrm>
                <a:off x="7814213" y="1710085"/>
                <a:ext cx="80831" cy="7381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0" name="Line 6"/>
              <p:cNvSpPr>
                <a:spLocks noChangeShapeType="1"/>
              </p:cNvSpPr>
              <p:nvPr/>
            </p:nvSpPr>
            <p:spPr bwMode="auto">
              <a:xfrm flipH="1" flipV="1">
                <a:off x="6720425" y="4140549"/>
                <a:ext cx="295804" cy="6746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1" name="Line 7"/>
              <p:cNvSpPr>
                <a:spLocks noChangeShapeType="1"/>
              </p:cNvSpPr>
              <p:nvPr/>
            </p:nvSpPr>
            <p:spPr bwMode="auto">
              <a:xfrm>
                <a:off x="6054866" y="1857724"/>
                <a:ext cx="479821" cy="6635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2" name="Line 8"/>
              <p:cNvSpPr>
                <a:spLocks noChangeShapeType="1"/>
              </p:cNvSpPr>
              <p:nvPr/>
            </p:nvSpPr>
            <p:spPr bwMode="auto">
              <a:xfrm flipH="1">
                <a:off x="8536525" y="1932335"/>
                <a:ext cx="638043" cy="661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3" name="Line 9"/>
              <p:cNvSpPr>
                <a:spLocks noChangeShapeType="1"/>
              </p:cNvSpPr>
              <p:nvPr/>
            </p:nvSpPr>
            <p:spPr bwMode="auto">
              <a:xfrm flipV="1">
                <a:off x="5894926" y="4065936"/>
                <a:ext cx="479822" cy="8112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4" name="Line 10"/>
              <p:cNvSpPr>
                <a:spLocks noChangeShapeType="1"/>
              </p:cNvSpPr>
              <p:nvPr/>
            </p:nvSpPr>
            <p:spPr bwMode="auto">
              <a:xfrm flipH="1" flipV="1">
                <a:off x="7975873" y="4140549"/>
                <a:ext cx="159941" cy="8096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315" name="Line 11"/>
              <p:cNvSpPr>
                <a:spLocks noChangeShapeType="1"/>
              </p:cNvSpPr>
              <p:nvPr/>
            </p:nvSpPr>
            <p:spPr bwMode="auto">
              <a:xfrm flipH="1" flipV="1">
                <a:off x="8775576" y="4065935"/>
                <a:ext cx="398992" cy="7366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354411" name="Text Box 107"/>
              <p:cNvSpPr txBox="1">
                <a:spLocks noChangeArrowheads="1"/>
              </p:cNvSpPr>
              <p:nvPr/>
            </p:nvSpPr>
            <p:spPr bwMode="auto">
              <a:xfrm>
                <a:off x="6532968" y="5373216"/>
                <a:ext cx="2518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mn-lt"/>
                    <a:ea typeface="黑体" panose="02010609060101010101" pitchFamily="2" charset="-122"/>
                  </a:rPr>
                  <a:t>(b) </a:t>
                </a:r>
                <a:r>
                  <a:rPr kumimoji="1" lang="zh-CN" altLang="en-US" sz="2400" dirty="0">
                    <a:latin typeface="+mn-lt"/>
                    <a:ea typeface="黑体" panose="02010609060101010101" pitchFamily="2" charset="-122"/>
                  </a:rPr>
                  <a:t>虚拟互连网络</a:t>
                </a:r>
              </a:p>
            </p:txBody>
          </p:sp>
          <p:pic>
            <p:nvPicPr>
              <p:cNvPr id="354414" name="Picture 1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043" y="4877148"/>
                <a:ext cx="552053"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5" name="Picture 1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3797" y="1564036"/>
                <a:ext cx="55549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6" name="Picture 1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4629" y="4729510"/>
                <a:ext cx="5537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7" name="Picture 1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5044" y="4729510"/>
                <a:ext cx="5537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18" name="Picture 1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3265" y="1489423"/>
                <a:ext cx="55549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23" name="Picture 1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3797" y="4656486"/>
                <a:ext cx="55549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432" name="Picture 1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5162" y="1268760"/>
                <a:ext cx="5537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4433" name="Group 129"/>
              <p:cNvGrpSpPr/>
              <p:nvPr/>
            </p:nvGrpSpPr>
            <p:grpSpPr bwMode="auto">
              <a:xfrm>
                <a:off x="5597402" y="2200623"/>
                <a:ext cx="3977878" cy="2381250"/>
                <a:chOff x="3134" y="1375"/>
                <a:chExt cx="2386" cy="1553"/>
              </a:xfrm>
            </p:grpSpPr>
            <p:sp>
              <p:nvSpPr>
                <p:cNvPr id="354434" name="Oval 130"/>
                <p:cNvSpPr>
                  <a:spLocks noChangeArrowheads="1"/>
                </p:cNvSpPr>
                <p:nvPr/>
              </p:nvSpPr>
              <p:spPr bwMode="auto">
                <a:xfrm>
                  <a:off x="3959" y="1375"/>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5" name="Oval 131"/>
                <p:cNvSpPr>
                  <a:spLocks noChangeArrowheads="1"/>
                </p:cNvSpPr>
                <p:nvPr/>
              </p:nvSpPr>
              <p:spPr bwMode="auto">
                <a:xfrm>
                  <a:off x="3380" y="1548"/>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6" name="Oval 132"/>
                <p:cNvSpPr>
                  <a:spLocks noChangeArrowheads="1"/>
                </p:cNvSpPr>
                <p:nvPr/>
              </p:nvSpPr>
              <p:spPr bwMode="auto">
                <a:xfrm>
                  <a:off x="3134" y="1940"/>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7" name="Oval 133"/>
                <p:cNvSpPr>
                  <a:spLocks noChangeArrowheads="1"/>
                </p:cNvSpPr>
                <p:nvPr/>
              </p:nvSpPr>
              <p:spPr bwMode="auto">
                <a:xfrm>
                  <a:off x="3293" y="2175"/>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8" name="Oval 134"/>
                <p:cNvSpPr>
                  <a:spLocks noChangeArrowheads="1"/>
                </p:cNvSpPr>
                <p:nvPr/>
              </p:nvSpPr>
              <p:spPr bwMode="auto">
                <a:xfrm>
                  <a:off x="3872" y="2269"/>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39" name="Oval 135"/>
                <p:cNvSpPr>
                  <a:spLocks noChangeArrowheads="1"/>
                </p:cNvSpPr>
                <p:nvPr/>
              </p:nvSpPr>
              <p:spPr bwMode="auto">
                <a:xfrm>
                  <a:off x="4653" y="1564"/>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0" name="Oval 136"/>
                <p:cNvSpPr>
                  <a:spLocks noChangeArrowheads="1"/>
                </p:cNvSpPr>
                <p:nvPr/>
              </p:nvSpPr>
              <p:spPr bwMode="auto">
                <a:xfrm>
                  <a:off x="4768" y="1893"/>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1" name="Oval 137"/>
                <p:cNvSpPr>
                  <a:spLocks noChangeArrowheads="1"/>
                </p:cNvSpPr>
                <p:nvPr/>
              </p:nvSpPr>
              <p:spPr bwMode="auto">
                <a:xfrm>
                  <a:off x="4696" y="2003"/>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2" name="Oval 138"/>
                <p:cNvSpPr>
                  <a:spLocks noChangeArrowheads="1"/>
                </p:cNvSpPr>
                <p:nvPr/>
              </p:nvSpPr>
              <p:spPr bwMode="auto">
                <a:xfrm>
                  <a:off x="3568" y="1752"/>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sp>
            <p:nvSpPr>
              <p:cNvPr id="354443" name="Oval 139"/>
              <p:cNvSpPr>
                <a:spLocks noChangeArrowheads="1"/>
              </p:cNvSpPr>
              <p:nvPr/>
            </p:nvSpPr>
            <p:spPr bwMode="auto">
              <a:xfrm>
                <a:off x="6949158" y="2152999"/>
                <a:ext cx="1711192" cy="96202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4" name="Oval 140"/>
              <p:cNvSpPr>
                <a:spLocks noChangeArrowheads="1"/>
              </p:cNvSpPr>
              <p:nvPr/>
            </p:nvSpPr>
            <p:spPr bwMode="auto">
              <a:xfrm>
                <a:off x="5984355" y="2419699"/>
                <a:ext cx="1303602" cy="96043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5" name="Oval 141"/>
              <p:cNvSpPr>
                <a:spLocks noChangeArrowheads="1"/>
              </p:cNvSpPr>
              <p:nvPr/>
            </p:nvSpPr>
            <p:spPr bwMode="auto">
              <a:xfrm>
                <a:off x="5575044" y="3018185"/>
                <a:ext cx="866775" cy="769938"/>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6" name="Oval 142"/>
              <p:cNvSpPr>
                <a:spLocks noChangeArrowheads="1"/>
              </p:cNvSpPr>
              <p:nvPr/>
            </p:nvSpPr>
            <p:spPr bwMode="auto">
              <a:xfrm>
                <a:off x="5839892" y="3380136"/>
                <a:ext cx="1324240" cy="841375"/>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7" name="Oval 143"/>
              <p:cNvSpPr>
                <a:spLocks noChangeArrowheads="1"/>
              </p:cNvSpPr>
              <p:nvPr/>
            </p:nvSpPr>
            <p:spPr bwMode="auto">
              <a:xfrm>
                <a:off x="6802975" y="3524599"/>
                <a:ext cx="2000118" cy="101123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8" name="Oval 144"/>
              <p:cNvSpPr>
                <a:spLocks noChangeArrowheads="1"/>
              </p:cNvSpPr>
              <p:nvPr/>
            </p:nvSpPr>
            <p:spPr bwMode="auto">
              <a:xfrm>
                <a:off x="8106577" y="2441924"/>
                <a:ext cx="1252008" cy="74453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49" name="Oval 145"/>
              <p:cNvSpPr>
                <a:spLocks noChangeArrowheads="1"/>
              </p:cNvSpPr>
              <p:nvPr/>
            </p:nvSpPr>
            <p:spPr bwMode="auto">
              <a:xfrm>
                <a:off x="8299194" y="2946748"/>
                <a:ext cx="1252008" cy="74771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50" name="Oval 146"/>
              <p:cNvSpPr>
                <a:spLocks noChangeArrowheads="1"/>
              </p:cNvSpPr>
              <p:nvPr/>
            </p:nvSpPr>
            <p:spPr bwMode="auto">
              <a:xfrm>
                <a:off x="8177089" y="3115024"/>
                <a:ext cx="1253728" cy="125253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51" name="Oval 147"/>
              <p:cNvSpPr>
                <a:spLocks noChangeArrowheads="1"/>
              </p:cNvSpPr>
              <p:nvPr/>
            </p:nvSpPr>
            <p:spPr bwMode="auto">
              <a:xfrm>
                <a:off x="6299076" y="2729260"/>
                <a:ext cx="2577967" cy="125095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354452" name="Text Box 148"/>
              <p:cNvSpPr txBox="1">
                <a:spLocks noChangeArrowheads="1"/>
              </p:cNvSpPr>
              <p:nvPr/>
            </p:nvSpPr>
            <p:spPr bwMode="auto">
              <a:xfrm>
                <a:off x="6434474" y="2957861"/>
                <a:ext cx="22108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dirty="0">
                    <a:solidFill>
                      <a:srgbClr val="000099"/>
                    </a:solidFill>
                    <a:latin typeface="+mn-lt"/>
                    <a:ea typeface="黑体" panose="02010609060101010101" pitchFamily="2" charset="-122"/>
                  </a:rPr>
                  <a:t>  </a:t>
                </a:r>
                <a:r>
                  <a:rPr kumimoji="1" lang="zh-CN" altLang="en-US" sz="2400" b="1" dirty="0">
                    <a:solidFill>
                      <a:srgbClr val="000099"/>
                    </a:solidFill>
                    <a:latin typeface="+mn-lt"/>
                    <a:ea typeface="黑体" panose="02010609060101010101" pitchFamily="2" charset="-122"/>
                  </a:rPr>
                  <a:t>虚拟互连网络</a:t>
                </a:r>
              </a:p>
              <a:p>
                <a:pPr algn="ctr"/>
                <a:r>
                  <a:rPr kumimoji="1" lang="zh-CN" altLang="en-US" sz="2400" b="1" dirty="0">
                    <a:solidFill>
                      <a:srgbClr val="000099"/>
                    </a:solidFill>
                    <a:latin typeface="+mn-lt"/>
                    <a:ea typeface="黑体" panose="02010609060101010101" pitchFamily="2" charset="-122"/>
                  </a:rPr>
                  <a:t>（互联网）</a:t>
                </a:r>
              </a:p>
            </p:txBody>
          </p:sp>
        </p:grpSp>
      </p:grpSp>
      <p:sp>
        <p:nvSpPr>
          <p:cNvPr id="2" name="矩形 1"/>
          <p:cNvSpPr/>
          <p:nvPr/>
        </p:nvSpPr>
        <p:spPr>
          <a:xfrm>
            <a:off x="3728863" y="5919663"/>
            <a:ext cx="2805823"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2400" b="1" dirty="0" smtClean="0">
                <a:latin typeface="+mn-lt"/>
                <a:ea typeface="黑体" panose="02010609060101010101" pitchFamily="2" charset="-122"/>
              </a:rPr>
              <a:t>IP </a:t>
            </a:r>
            <a:r>
              <a:rPr kumimoji="1" lang="zh-CN" altLang="zh-CN" sz="2400" b="1" dirty="0" smtClean="0">
                <a:latin typeface="+mn-lt"/>
                <a:ea typeface="黑体" panose="02010609060101010101" pitchFamily="2" charset="-122"/>
              </a:rPr>
              <a:t>网</a:t>
            </a:r>
            <a:r>
              <a:rPr kumimoji="1" lang="zh-CN" altLang="zh-CN" sz="2400" b="1" dirty="0">
                <a:latin typeface="+mn-lt"/>
                <a:ea typeface="黑体" panose="02010609060101010101" pitchFamily="2" charset="-122"/>
              </a:rPr>
              <a:t>的概念</a:t>
            </a:r>
            <a:endParaRPr kumimoji="1"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1380">
              <a:schemeClr val="accent2">
                <a:lumMod val="75000"/>
              </a:schemeClr>
            </a:gs>
            <a:gs pos="34000">
              <a:srgbClr val="00B050"/>
            </a:gs>
            <a:gs pos="35000">
              <a:schemeClr val="dk1">
                <a:tint val="37000"/>
                <a:satMod val="300000"/>
              </a:schemeClr>
            </a:gs>
            <a:gs pos="100000">
              <a:schemeClr val="dk1">
                <a:tint val="15000"/>
                <a:satMod val="350000"/>
              </a:schemeClr>
            </a:gs>
          </a:gsLst>
          <a:lin ang="16200000" scaled="1"/>
        </a:grad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495300" y="188640"/>
            <a:ext cx="9066212" cy="792088"/>
          </a:xfrm>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例题</a:t>
            </a:r>
            <a:r>
              <a:rPr lang="en-US" altLang="zh-CN" sz="4000" u="sng" dirty="0" smtClean="0">
                <a:solidFill>
                  <a:srgbClr val="FF0000"/>
                </a:solidFill>
              </a:rPr>
              <a:t>----</a:t>
            </a:r>
            <a:r>
              <a:rPr lang="zh-CN" altLang="en-US" sz="4000" u="sng" dirty="0" smtClean="0">
                <a:solidFill>
                  <a:srgbClr val="FF0000"/>
                </a:solidFill>
              </a:rPr>
              <a:t>判断</a:t>
            </a:r>
            <a:r>
              <a:rPr lang="zh-CN" altLang="en-US" sz="4000" u="sng" dirty="0">
                <a:solidFill>
                  <a:srgbClr val="FF0000"/>
                </a:solidFill>
              </a:rPr>
              <a:t>一个网段是超网还是子网</a:t>
            </a:r>
          </a:p>
        </p:txBody>
      </p:sp>
      <p:sp>
        <p:nvSpPr>
          <p:cNvPr id="2" name="矩形 1"/>
          <p:cNvSpPr/>
          <p:nvPr/>
        </p:nvSpPr>
        <p:spPr>
          <a:xfrm>
            <a:off x="495300" y="1048082"/>
            <a:ext cx="9145016" cy="4524315"/>
          </a:xfrm>
          <a:prstGeom prst="rect">
            <a:avLst/>
          </a:prstGeom>
        </p:spPr>
        <p:txBody>
          <a:bodyPr wrap="square">
            <a:spAutoFit/>
          </a:bodyPr>
          <a:lstStyle/>
          <a:p>
            <a:r>
              <a:rPr lang="zh-CN" altLang="en-US" dirty="0"/>
              <a:t>通过左移子网掩码合并多个网段，右移子网掩码将一个网段划分成多个子网，使得IP地址打破了传统的A类、B类、C类的界限</a:t>
            </a:r>
            <a:r>
              <a:rPr lang="zh-CN" altLang="en-US" dirty="0" smtClean="0"/>
              <a:t>。</a:t>
            </a:r>
            <a:endParaRPr lang="en-US" altLang="zh-CN" dirty="0" smtClean="0"/>
          </a:p>
          <a:p>
            <a:endParaRPr lang="en-US" altLang="zh-CN" dirty="0"/>
          </a:p>
          <a:p>
            <a:r>
              <a:rPr lang="zh-CN" altLang="en-US" dirty="0" smtClean="0"/>
              <a:t>判断</a:t>
            </a:r>
            <a:r>
              <a:rPr lang="zh-CN" altLang="en-US" dirty="0"/>
              <a:t>一个网段到底是子网还是超网，就要看该网段是A类网络、还是B类网络、还是C类网络，默认A类子网掩码/8，B类子网掩码是/16，C类子网掩码是/24</a:t>
            </a:r>
            <a:r>
              <a:rPr lang="zh-CN" altLang="en-US" dirty="0" smtClean="0"/>
              <a:t>。</a:t>
            </a:r>
            <a:endParaRPr lang="en-US" altLang="zh-CN" dirty="0" smtClean="0"/>
          </a:p>
          <a:p>
            <a:endParaRPr lang="en-US" altLang="zh-CN" dirty="0"/>
          </a:p>
          <a:p>
            <a:r>
              <a:rPr lang="zh-CN" altLang="en-US" dirty="0" smtClean="0"/>
              <a:t>如果</a:t>
            </a:r>
            <a:r>
              <a:rPr lang="zh-CN" altLang="en-US" dirty="0"/>
              <a:t>该网段的子网掩码比默认子网掩码长，就是子网，如果该网段的子网掩码比默认子网掩码短，则是超网</a:t>
            </a:r>
            <a:r>
              <a:rPr lang="zh-CN" altLang="en-US" dirty="0" smtClean="0"/>
              <a:t>。</a:t>
            </a:r>
            <a:endParaRPr lang="en-US" altLang="zh-CN" dirty="0" smtClean="0"/>
          </a:p>
          <a:p>
            <a:endParaRPr lang="en-US" altLang="zh-CN" dirty="0"/>
          </a:p>
          <a:p>
            <a:r>
              <a:rPr lang="zh-CN" altLang="en-US" dirty="0" smtClean="0"/>
              <a:t>思考</a:t>
            </a:r>
            <a:endParaRPr lang="en-US" altLang="zh-CN" dirty="0" smtClean="0"/>
          </a:p>
          <a:p>
            <a:endParaRPr lang="en-US" altLang="zh-CN" dirty="0" smtClean="0"/>
          </a:p>
          <a:p>
            <a:r>
              <a:rPr lang="zh-CN" altLang="en-US" dirty="0" smtClean="0"/>
              <a:t>12</a:t>
            </a:r>
            <a:r>
              <a:rPr lang="zh-CN" altLang="en-US" dirty="0"/>
              <a:t>.3.0.0/16这是A类网络还是C类网络呢？是超网还是子网呢</a:t>
            </a:r>
            <a:r>
              <a:rPr lang="zh-CN" altLang="en-US" dirty="0" smtClean="0"/>
              <a:t>？</a:t>
            </a:r>
            <a:endParaRPr lang="en-US" altLang="zh-CN" dirty="0"/>
          </a:p>
          <a:p>
            <a:r>
              <a:rPr lang="zh-CN" altLang="en-US" dirty="0" smtClean="0"/>
              <a:t>IP</a:t>
            </a:r>
            <a:r>
              <a:rPr lang="zh-CN" altLang="en-US" dirty="0"/>
              <a:t>地址的第一部分是12，这是一个A类网络，A类地址默认子网掩码是/8，该网络的子网掩码是/16，比默认子网掩码长，所以说这是A类网的一个子网</a:t>
            </a:r>
            <a:r>
              <a:rPr lang="zh-CN" altLang="en-US" dirty="0" smtClean="0"/>
              <a:t>。</a:t>
            </a:r>
            <a:endParaRPr lang="en-US" altLang="zh-CN" dirty="0" smtClean="0"/>
          </a:p>
          <a:p>
            <a:endParaRPr lang="en-US" altLang="zh-CN" dirty="0"/>
          </a:p>
          <a:p>
            <a:r>
              <a:rPr lang="zh-CN" altLang="en-US" dirty="0" smtClean="0"/>
              <a:t>222</a:t>
            </a:r>
            <a:r>
              <a:rPr lang="zh-CN" altLang="en-US" dirty="0"/>
              <a:t>.3.0.0/16这是C类网络还是B类网络呢？是超网还是子网呢</a:t>
            </a:r>
            <a:r>
              <a:rPr lang="zh-CN" altLang="en-US" dirty="0" smtClean="0"/>
              <a:t>？</a:t>
            </a:r>
            <a:endParaRPr lang="en-US" altLang="zh-CN" dirty="0" smtClean="0"/>
          </a:p>
        </p:txBody>
      </p:sp>
    </p:spTree>
    <p:extLst>
      <p:ext uri="{BB962C8B-B14F-4D97-AF65-F5344CB8AC3E}">
        <p14:creationId xmlns:p14="http://schemas.microsoft.com/office/powerpoint/2010/main" val="90255728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smtClean="0">
                <a:solidFill>
                  <a:srgbClr val="FF0000"/>
                </a:solidFill>
              </a:rPr>
              <a:t>超网（课间习题</a:t>
            </a:r>
            <a:r>
              <a:rPr lang="en-US" altLang="zh-CN" sz="4000" u="sng" dirty="0" smtClean="0">
                <a:solidFill>
                  <a:srgbClr val="FF0000"/>
                </a:solidFill>
              </a:rPr>
              <a:t>1</a:t>
            </a:r>
            <a:r>
              <a:rPr lang="zh-CN" altLang="en-US" sz="4000" u="sng" dirty="0" smtClean="0">
                <a:solidFill>
                  <a:srgbClr val="FF0000"/>
                </a:solidFill>
              </a:rPr>
              <a:t>）</a:t>
            </a:r>
            <a:endParaRPr lang="zh-CN" altLang="en-US" sz="4000" u="sng" dirty="0">
              <a:solidFill>
                <a:srgbClr val="FF0000"/>
              </a:solidFill>
            </a:endParaRPr>
          </a:p>
        </p:txBody>
      </p:sp>
      <p:sp>
        <p:nvSpPr>
          <p:cNvPr id="5" name="矩形 4"/>
          <p:cNvSpPr/>
          <p:nvPr/>
        </p:nvSpPr>
        <p:spPr>
          <a:xfrm>
            <a:off x="478036" y="1340769"/>
            <a:ext cx="9083476" cy="1477328"/>
          </a:xfrm>
          <a:prstGeom prst="rect">
            <a:avLst/>
          </a:prstGeom>
        </p:spPr>
        <p:txBody>
          <a:bodyPr wrap="square">
            <a:spAutoFit/>
          </a:bodyPr>
          <a:lstStyle/>
          <a:p>
            <a:pPr latinLnBrk="1"/>
            <a:r>
              <a:rPr lang="zh-CN" altLang="en-US" dirty="0">
                <a:solidFill>
                  <a:srgbClr val="333333"/>
                </a:solidFill>
                <a:latin typeface="arial" panose="020B0604020202020204" pitchFamily="34" charset="0"/>
              </a:rPr>
              <a:t>现有一公司需要创建内部网络</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该公司包括工程技术部、市场部、财务部和办公室</a:t>
            </a:r>
            <a:r>
              <a:rPr lang="en-US" altLang="zh-CN" dirty="0">
                <a:solidFill>
                  <a:srgbClr val="333333"/>
                </a:solidFill>
                <a:latin typeface="arial" panose="020B0604020202020204" pitchFamily="34" charset="0"/>
              </a:rPr>
              <a:t>4</a:t>
            </a:r>
            <a:r>
              <a:rPr lang="zh-CN" altLang="en-US" dirty="0">
                <a:solidFill>
                  <a:srgbClr val="333333"/>
                </a:solidFill>
                <a:latin typeface="arial" panose="020B0604020202020204" pitchFamily="34" charset="0"/>
              </a:rPr>
              <a:t>个</a:t>
            </a:r>
          </a:p>
          <a:p>
            <a:pPr latinLnBrk="1"/>
            <a:r>
              <a:rPr lang="zh-CN" altLang="en-US" dirty="0">
                <a:solidFill>
                  <a:srgbClr val="333333"/>
                </a:solidFill>
                <a:latin typeface="arial" panose="020B0604020202020204" pitchFamily="34" charset="0"/>
              </a:rPr>
              <a:t>部门</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每个部门有</a:t>
            </a:r>
            <a:r>
              <a:rPr lang="en-US" altLang="zh-CN" dirty="0">
                <a:solidFill>
                  <a:srgbClr val="333333"/>
                </a:solidFill>
                <a:latin typeface="arial" panose="020B0604020202020204" pitchFamily="34" charset="0"/>
              </a:rPr>
              <a:t>20~30</a:t>
            </a:r>
            <a:r>
              <a:rPr lang="zh-CN" altLang="en-US" dirty="0">
                <a:solidFill>
                  <a:srgbClr val="333333"/>
                </a:solidFill>
                <a:latin typeface="arial" panose="020B0604020202020204" pitchFamily="34" charset="0"/>
              </a:rPr>
              <a:t>台</a:t>
            </a:r>
            <a:r>
              <a:rPr lang="zh-CN" altLang="en-US" dirty="0" smtClean="0">
                <a:solidFill>
                  <a:srgbClr val="333333"/>
                </a:solidFill>
                <a:latin typeface="arial" panose="020B0604020202020204" pitchFamily="34" charset="0"/>
              </a:rPr>
              <a:t>计算机</a:t>
            </a:r>
            <a:r>
              <a:rPr lang="zh-CN" altLang="en-US" dirty="0" smtClean="0">
                <a:solidFill>
                  <a:srgbClr val="FF0000"/>
                </a:solidFill>
                <a:latin typeface="arial" panose="020B0604020202020204" pitchFamily="34" charset="0"/>
              </a:rPr>
              <a:t>（子网号和主机号不允许全为</a:t>
            </a:r>
            <a:r>
              <a:rPr lang="en-US" altLang="zh-CN" dirty="0" smtClean="0">
                <a:solidFill>
                  <a:srgbClr val="FF0000"/>
                </a:solidFill>
                <a:latin typeface="arial" panose="020B0604020202020204" pitchFamily="34" charset="0"/>
              </a:rPr>
              <a:t>0</a:t>
            </a:r>
            <a:r>
              <a:rPr lang="zh-CN" altLang="en-US" dirty="0" smtClean="0">
                <a:solidFill>
                  <a:srgbClr val="FF0000"/>
                </a:solidFill>
                <a:latin typeface="arial" panose="020B0604020202020204" pitchFamily="34" charset="0"/>
              </a:rPr>
              <a:t>或</a:t>
            </a:r>
            <a:r>
              <a:rPr lang="en-US" altLang="zh-CN" dirty="0" smtClean="0">
                <a:solidFill>
                  <a:srgbClr val="FF0000"/>
                </a:solidFill>
                <a:latin typeface="arial" panose="020B0604020202020204" pitchFamily="34" charset="0"/>
              </a:rPr>
              <a:t>1</a:t>
            </a:r>
            <a:r>
              <a:rPr lang="zh-CN" altLang="en-US" dirty="0" smtClean="0">
                <a:solidFill>
                  <a:srgbClr val="FF0000"/>
                </a:solidFill>
                <a:latin typeface="arial" panose="020B0604020202020204" pitchFamily="34" charset="0"/>
              </a:rPr>
              <a:t>）</a:t>
            </a:r>
            <a:r>
              <a:rPr lang="zh-CN" altLang="en-US" dirty="0" smtClean="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试问</a:t>
            </a:r>
            <a:r>
              <a:rPr lang="en-US" altLang="zh-CN" dirty="0">
                <a:solidFill>
                  <a:srgbClr val="333333"/>
                </a:solidFill>
                <a:latin typeface="arial" panose="020B0604020202020204" pitchFamily="34" charset="0"/>
              </a:rPr>
              <a:t>:</a:t>
            </a:r>
          </a:p>
          <a:p>
            <a:pPr latinLnBrk="1"/>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若要将几个部门从网络上分开</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如果分配给该公司使用的地址为一个</a:t>
            </a:r>
            <a:r>
              <a:rPr lang="en-US" altLang="zh-CN" dirty="0">
                <a:solidFill>
                  <a:srgbClr val="333333"/>
                </a:solidFill>
                <a:latin typeface="arial" panose="020B0604020202020204" pitchFamily="34" charset="0"/>
              </a:rPr>
              <a:t>C</a:t>
            </a:r>
            <a:r>
              <a:rPr lang="zh-CN" altLang="en-US" dirty="0">
                <a:solidFill>
                  <a:srgbClr val="333333"/>
                </a:solidFill>
                <a:latin typeface="arial" panose="020B0604020202020204" pitchFamily="34" charset="0"/>
              </a:rPr>
              <a:t>类地址</a:t>
            </a:r>
            <a:r>
              <a:rPr lang="en-US" altLang="zh-CN" dirty="0">
                <a:solidFill>
                  <a:srgbClr val="333333"/>
                </a:solidFill>
                <a:latin typeface="arial" panose="020B0604020202020204" pitchFamily="34" charset="0"/>
              </a:rPr>
              <a:t>,</a:t>
            </a:r>
            <a:r>
              <a:rPr lang="zh-CN" altLang="en-US" dirty="0" smtClean="0">
                <a:solidFill>
                  <a:srgbClr val="333333"/>
                </a:solidFill>
                <a:latin typeface="arial" panose="020B0604020202020204" pitchFamily="34" charset="0"/>
              </a:rPr>
              <a:t>网络</a:t>
            </a:r>
            <a:r>
              <a:rPr lang="zh-CN" altLang="en-US" dirty="0">
                <a:solidFill>
                  <a:srgbClr val="333333"/>
                </a:solidFill>
                <a:latin typeface="arial" panose="020B0604020202020204" pitchFamily="34" charset="0"/>
              </a:rPr>
              <a:t>地址为 </a:t>
            </a:r>
            <a:r>
              <a:rPr lang="en-US" altLang="zh-CN" dirty="0">
                <a:solidFill>
                  <a:srgbClr val="333333"/>
                </a:solidFill>
                <a:latin typeface="arial" panose="020B0604020202020204" pitchFamily="34" charset="0"/>
              </a:rPr>
              <a:t>192.168.161.0,</a:t>
            </a:r>
            <a:r>
              <a:rPr lang="zh-CN" altLang="en-US" dirty="0">
                <a:solidFill>
                  <a:srgbClr val="333333"/>
                </a:solidFill>
                <a:latin typeface="arial" panose="020B0604020202020204" pitchFamily="34" charset="0"/>
              </a:rPr>
              <a:t>那么如何划分网络</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可以将几个部门分开</a:t>
            </a:r>
            <a:r>
              <a:rPr lang="en-US" altLang="zh-CN" dirty="0">
                <a:solidFill>
                  <a:srgbClr val="333333"/>
                </a:solidFill>
                <a:latin typeface="arial" panose="020B0604020202020204" pitchFamily="34" charset="0"/>
              </a:rPr>
              <a:t>?</a:t>
            </a:r>
          </a:p>
          <a:p>
            <a:pPr latinLnBrk="1"/>
            <a:r>
              <a:rPr lang="en-US" altLang="zh-CN" dirty="0">
                <a:solidFill>
                  <a:srgbClr val="333333"/>
                </a:solidFill>
                <a:latin typeface="arial" panose="020B0604020202020204" pitchFamily="34" charset="0"/>
              </a:rPr>
              <a:t>2)</a:t>
            </a:r>
            <a:r>
              <a:rPr lang="zh-CN" altLang="en-US" dirty="0">
                <a:solidFill>
                  <a:srgbClr val="333333"/>
                </a:solidFill>
                <a:latin typeface="arial" panose="020B0604020202020204" pitchFamily="34" charset="0"/>
              </a:rPr>
              <a:t>确定各部门的网络地址和子网掩码</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并写出分配给每个部门网络中的主机</a:t>
            </a:r>
            <a:r>
              <a:rPr lang="en-US" altLang="zh-CN" dirty="0">
                <a:solidFill>
                  <a:srgbClr val="333333"/>
                </a:solidFill>
                <a:latin typeface="arial" panose="020B0604020202020204" pitchFamily="34" charset="0"/>
              </a:rPr>
              <a:t>IP</a:t>
            </a:r>
            <a:r>
              <a:rPr lang="zh-CN" altLang="en-US" dirty="0">
                <a:solidFill>
                  <a:srgbClr val="333333"/>
                </a:solidFill>
                <a:latin typeface="arial" panose="020B0604020202020204" pitchFamily="34" charset="0"/>
              </a:rPr>
              <a:t>地址范围。</a:t>
            </a:r>
            <a:endParaRPr lang="zh-CN" altLang="en-US" b="0" i="0" dirty="0">
              <a:solidFill>
                <a:srgbClr val="333333"/>
              </a:solidFill>
              <a:effectLst/>
              <a:latin typeface="arial" panose="020B0604020202020204" pitchFamily="34" charset="0"/>
            </a:endParaRPr>
          </a:p>
        </p:txBody>
      </p:sp>
      <p:sp>
        <p:nvSpPr>
          <p:cNvPr id="6" name="矩形 5"/>
          <p:cNvSpPr/>
          <p:nvPr/>
        </p:nvSpPr>
        <p:spPr>
          <a:xfrm>
            <a:off x="1280592" y="4365105"/>
            <a:ext cx="7992888" cy="646331"/>
          </a:xfrm>
          <a:prstGeom prst="rect">
            <a:avLst/>
          </a:prstGeom>
        </p:spPr>
        <p:txBody>
          <a:bodyPr wrap="square">
            <a:spAutoFit/>
          </a:bodyPr>
          <a:lstStyle/>
          <a:p>
            <a:r>
              <a:rPr lang="zh-CN" altLang="en-US" dirty="0">
                <a:hlinkClick r:id="rId2"/>
              </a:rPr>
              <a:t>https://www.bilibili.com/video/BV1fE411V7zb?p=3&amp;spm_id_from=</a:t>
            </a:r>
            <a:r>
              <a:rPr lang="zh-CN" altLang="en-US" dirty="0" smtClean="0">
                <a:hlinkClick r:id="rId2"/>
              </a:rPr>
              <a:t>pageDriver</a:t>
            </a:r>
            <a:endParaRPr lang="en-US" altLang="zh-CN" dirty="0" smtClean="0"/>
          </a:p>
          <a:p>
            <a:endParaRPr lang="zh-CN" altLang="en-US" dirty="0"/>
          </a:p>
        </p:txBody>
      </p:sp>
    </p:spTree>
    <p:extLst>
      <p:ext uri="{BB962C8B-B14F-4D97-AF65-F5344CB8AC3E}">
        <p14:creationId xmlns:p14="http://schemas.microsoft.com/office/powerpoint/2010/main" val="247169511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282234" y="1700808"/>
            <a:ext cx="9279277" cy="2736304"/>
          </a:xfrm>
          <a:prstGeom prst="rect">
            <a:avLst/>
          </a:prstGeom>
          <a:noFill/>
        </p:spPr>
        <p:txBody>
          <a:bodyPr vert="horz" wrap="square" rtlCol="0" anchor="ctr" anchorCtr="0">
            <a:noAutofit/>
          </a:bodyPr>
          <a:lstStyle/>
          <a:p>
            <a:pPr latinLnBrk="1"/>
            <a:r>
              <a:rPr lang="zh-CN" altLang="en-US" sz="2800" dirty="0">
                <a:solidFill>
                  <a:srgbClr val="333333"/>
                </a:solidFill>
                <a:latin typeface="arial" panose="020B0604020202020204" pitchFamily="34" charset="0"/>
              </a:rPr>
              <a:t>现有一公司需要创建内部网络</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该公司包括工程技术部、市场部、财务部和办公室</a:t>
            </a:r>
            <a:r>
              <a:rPr lang="en-US" altLang="zh-CN" sz="2800" dirty="0">
                <a:solidFill>
                  <a:srgbClr val="333333"/>
                </a:solidFill>
                <a:latin typeface="arial" panose="020B0604020202020204" pitchFamily="34" charset="0"/>
              </a:rPr>
              <a:t>4</a:t>
            </a:r>
            <a:r>
              <a:rPr lang="zh-CN" altLang="en-US" sz="2800" dirty="0" smtClean="0">
                <a:solidFill>
                  <a:srgbClr val="333333"/>
                </a:solidFill>
                <a:latin typeface="arial" panose="020B0604020202020204" pitchFamily="34" charset="0"/>
              </a:rPr>
              <a:t>个部门</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每个部门有</a:t>
            </a:r>
            <a:r>
              <a:rPr lang="en-US" altLang="zh-CN" sz="2800" dirty="0">
                <a:solidFill>
                  <a:srgbClr val="333333"/>
                </a:solidFill>
                <a:latin typeface="arial" panose="020B0604020202020204" pitchFamily="34" charset="0"/>
              </a:rPr>
              <a:t>20~30</a:t>
            </a:r>
            <a:r>
              <a:rPr lang="zh-CN" altLang="en-US" sz="2800" dirty="0">
                <a:solidFill>
                  <a:srgbClr val="333333"/>
                </a:solidFill>
                <a:latin typeface="arial" panose="020B0604020202020204" pitchFamily="34" charset="0"/>
              </a:rPr>
              <a:t>台计算机</a:t>
            </a:r>
            <a:r>
              <a:rPr lang="zh-CN" altLang="en-US" sz="2800" dirty="0">
                <a:solidFill>
                  <a:srgbClr val="FF0000"/>
                </a:solidFill>
                <a:latin typeface="arial" panose="020B0604020202020204" pitchFamily="34" charset="0"/>
              </a:rPr>
              <a:t>（子网号和主机号不允许全为</a:t>
            </a:r>
            <a:r>
              <a:rPr lang="en-US" altLang="zh-CN" sz="2800" dirty="0">
                <a:solidFill>
                  <a:srgbClr val="FF0000"/>
                </a:solidFill>
                <a:latin typeface="arial" panose="020B0604020202020204" pitchFamily="34" charset="0"/>
              </a:rPr>
              <a:t>0</a:t>
            </a:r>
            <a:r>
              <a:rPr lang="zh-CN" altLang="en-US" sz="2800" dirty="0">
                <a:solidFill>
                  <a:srgbClr val="FF0000"/>
                </a:solidFill>
                <a:latin typeface="arial" panose="020B0604020202020204" pitchFamily="34" charset="0"/>
              </a:rPr>
              <a:t>或</a:t>
            </a:r>
            <a:r>
              <a:rPr lang="en-US" altLang="zh-CN" sz="2800" dirty="0">
                <a:solidFill>
                  <a:srgbClr val="FF0000"/>
                </a:solidFill>
                <a:latin typeface="arial" panose="020B0604020202020204" pitchFamily="34" charset="0"/>
              </a:rPr>
              <a:t>1</a:t>
            </a:r>
            <a:r>
              <a:rPr lang="zh-CN" altLang="en-US" sz="2800" dirty="0">
                <a:solidFill>
                  <a:srgbClr val="FF0000"/>
                </a:solidFill>
                <a:latin typeface="arial" panose="020B0604020202020204" pitchFamily="34" charset="0"/>
              </a:rPr>
              <a:t>）</a:t>
            </a:r>
            <a:r>
              <a:rPr lang="zh-CN" altLang="en-US" sz="2800" dirty="0">
                <a:solidFill>
                  <a:srgbClr val="333333"/>
                </a:solidFill>
                <a:latin typeface="arial" panose="020B0604020202020204" pitchFamily="34" charset="0"/>
              </a:rPr>
              <a:t>。试问</a:t>
            </a:r>
            <a:r>
              <a:rPr lang="en-US" altLang="zh-CN" sz="2800" dirty="0">
                <a:solidFill>
                  <a:srgbClr val="333333"/>
                </a:solidFill>
                <a:latin typeface="arial" panose="020B0604020202020204" pitchFamily="34" charset="0"/>
              </a:rPr>
              <a:t>:</a:t>
            </a:r>
          </a:p>
          <a:p>
            <a:pPr latinLnBrk="1"/>
            <a:r>
              <a:rPr lang="zh-CN" altLang="en-US" sz="2800" dirty="0" smtClean="0">
                <a:solidFill>
                  <a:srgbClr val="333333"/>
                </a:solidFill>
                <a:latin typeface="arial" panose="020B0604020202020204" pitchFamily="34" charset="0"/>
              </a:rPr>
              <a:t>（</a:t>
            </a:r>
            <a:r>
              <a:rPr lang="en-US" altLang="zh-CN" sz="2800" dirty="0" smtClean="0">
                <a:solidFill>
                  <a:srgbClr val="333333"/>
                </a:solidFill>
                <a:latin typeface="arial" panose="020B0604020202020204" pitchFamily="34" charset="0"/>
              </a:rPr>
              <a:t>1</a:t>
            </a:r>
            <a:r>
              <a:rPr lang="zh-CN" altLang="en-US" sz="2800" dirty="0" smtClean="0">
                <a:solidFill>
                  <a:srgbClr val="333333"/>
                </a:solidFill>
                <a:latin typeface="arial" panose="020B0604020202020204" pitchFamily="34" charset="0"/>
              </a:rPr>
              <a:t>）若要</a:t>
            </a:r>
            <a:r>
              <a:rPr lang="zh-CN" altLang="en-US" sz="2800" dirty="0">
                <a:solidFill>
                  <a:srgbClr val="333333"/>
                </a:solidFill>
                <a:latin typeface="arial" panose="020B0604020202020204" pitchFamily="34" charset="0"/>
              </a:rPr>
              <a:t>将几个部门从网络上分开</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如果分配给该公司使用的地址为一个</a:t>
            </a:r>
            <a:r>
              <a:rPr lang="en-US" altLang="zh-CN" sz="2800" dirty="0">
                <a:solidFill>
                  <a:srgbClr val="333333"/>
                </a:solidFill>
                <a:latin typeface="arial" panose="020B0604020202020204" pitchFamily="34" charset="0"/>
              </a:rPr>
              <a:t>C</a:t>
            </a:r>
            <a:r>
              <a:rPr lang="zh-CN" altLang="en-US" sz="2800" dirty="0">
                <a:solidFill>
                  <a:srgbClr val="333333"/>
                </a:solidFill>
                <a:latin typeface="arial" panose="020B0604020202020204" pitchFamily="34" charset="0"/>
              </a:rPr>
              <a:t>类地址</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网络地址为 </a:t>
            </a:r>
            <a:r>
              <a:rPr lang="en-US" altLang="zh-CN" sz="2800" dirty="0">
                <a:solidFill>
                  <a:srgbClr val="333333"/>
                </a:solidFill>
                <a:latin typeface="arial" panose="020B0604020202020204" pitchFamily="34" charset="0"/>
              </a:rPr>
              <a:t>192.168.161.0,</a:t>
            </a:r>
            <a:r>
              <a:rPr lang="zh-CN" altLang="en-US" sz="2800" dirty="0">
                <a:solidFill>
                  <a:srgbClr val="333333"/>
                </a:solidFill>
                <a:latin typeface="arial" panose="020B0604020202020204" pitchFamily="34" charset="0"/>
              </a:rPr>
              <a:t>那么如何划分网络</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可以将几个部门分开</a:t>
            </a:r>
            <a:r>
              <a:rPr lang="en-US" altLang="zh-CN" sz="2800" dirty="0">
                <a:solidFill>
                  <a:srgbClr val="333333"/>
                </a:solidFill>
                <a:latin typeface="arial" panose="020B0604020202020204" pitchFamily="34" charset="0"/>
              </a:rPr>
              <a:t>?</a:t>
            </a:r>
          </a:p>
          <a:p>
            <a:pPr latinLnBrk="1"/>
            <a:r>
              <a:rPr lang="zh-CN" altLang="en-US" sz="2800" dirty="0" smtClean="0">
                <a:solidFill>
                  <a:srgbClr val="333333"/>
                </a:solidFill>
                <a:latin typeface="arial" panose="020B0604020202020204" pitchFamily="34" charset="0"/>
              </a:rPr>
              <a:t>（</a:t>
            </a:r>
            <a:r>
              <a:rPr lang="en-US" altLang="zh-CN" sz="2800" dirty="0" smtClean="0">
                <a:solidFill>
                  <a:srgbClr val="333333"/>
                </a:solidFill>
                <a:latin typeface="arial" panose="020B0604020202020204" pitchFamily="34" charset="0"/>
              </a:rPr>
              <a:t>2</a:t>
            </a:r>
            <a:r>
              <a:rPr lang="zh-CN" altLang="en-US" sz="2800" dirty="0" smtClean="0">
                <a:solidFill>
                  <a:srgbClr val="333333"/>
                </a:solidFill>
                <a:latin typeface="arial" panose="020B0604020202020204" pitchFamily="34" charset="0"/>
              </a:rPr>
              <a:t>）确定</a:t>
            </a:r>
            <a:r>
              <a:rPr lang="zh-CN" altLang="en-US" sz="2800" dirty="0">
                <a:solidFill>
                  <a:srgbClr val="333333"/>
                </a:solidFill>
                <a:latin typeface="arial" panose="020B0604020202020204" pitchFamily="34" charset="0"/>
              </a:rPr>
              <a:t>各部门的网络地址和子网掩码</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并写出分配给每个部门网络中的主机</a:t>
            </a:r>
            <a:r>
              <a:rPr lang="en-US" altLang="zh-CN" sz="2800" dirty="0">
                <a:solidFill>
                  <a:srgbClr val="333333"/>
                </a:solidFill>
                <a:latin typeface="arial" panose="020B0604020202020204" pitchFamily="34" charset="0"/>
              </a:rPr>
              <a:t>IP</a:t>
            </a:r>
            <a:r>
              <a:rPr lang="zh-CN" altLang="en-US" sz="2800" dirty="0">
                <a:solidFill>
                  <a:srgbClr val="333333"/>
                </a:solidFill>
                <a:latin typeface="arial" panose="020B0604020202020204" pitchFamily="34" charset="0"/>
              </a:rPr>
              <a:t>地址范围。</a:t>
            </a:r>
          </a:p>
        </p:txBody>
      </p:sp>
      <p:sp>
        <p:nvSpPr>
          <p:cNvPr id="5" name="圆角矩形 4"/>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p:cNvGrpSpPr/>
          <p:nvPr>
            <p:custDataLst>
              <p:tags r:id="rId5"/>
            </p:custDataLst>
          </p:nvPr>
        </p:nvGrpSpPr>
        <p:grpSpPr>
          <a:xfrm>
            <a:off x="0" y="0"/>
            <a:ext cx="9906000" cy="635000"/>
            <a:chOff x="0" y="0"/>
            <a:chExt cx="9906000" cy="635000"/>
          </a:xfrm>
        </p:grpSpPr>
        <p:sp>
          <p:nvSpPr>
            <p:cNvPr id="6" name="TitleBackground"/>
            <p:cNvSpPr/>
            <p:nvPr>
              <p:custDataLst>
                <p:tags r:id="rId7"/>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80364933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a:t>
            </a:r>
            <a:r>
              <a:rPr lang="zh-CN" altLang="en-US" sz="4000" u="sng" dirty="0" smtClean="0">
                <a:solidFill>
                  <a:srgbClr val="FF0000"/>
                </a:solidFill>
              </a:rPr>
              <a:t>（</a:t>
            </a:r>
            <a:r>
              <a:rPr lang="zh-CN" altLang="en-US" sz="4000" u="sng" dirty="0">
                <a:solidFill>
                  <a:srgbClr val="FF0000"/>
                </a:solidFill>
              </a:rPr>
              <a:t>课间</a:t>
            </a:r>
            <a:r>
              <a:rPr lang="zh-CN" altLang="en-US" sz="4000" u="sng" dirty="0" smtClean="0">
                <a:solidFill>
                  <a:srgbClr val="FF0000"/>
                </a:solidFill>
              </a:rPr>
              <a:t>习题</a:t>
            </a:r>
            <a:r>
              <a:rPr lang="en-US" altLang="zh-CN" sz="4000" u="sng" dirty="0" smtClean="0">
                <a:solidFill>
                  <a:srgbClr val="FF0000"/>
                </a:solidFill>
              </a:rPr>
              <a:t>1</a:t>
            </a:r>
            <a:r>
              <a:rPr lang="zh-CN" altLang="en-US" sz="4000" u="sng" dirty="0">
                <a:solidFill>
                  <a:srgbClr val="FF0000"/>
                </a:solidFill>
              </a:rPr>
              <a:t>）</a:t>
            </a:r>
          </a:p>
        </p:txBody>
      </p:sp>
      <p:pic>
        <p:nvPicPr>
          <p:cNvPr id="2" name="图片 1"/>
          <p:cNvPicPr>
            <a:picLocks noChangeAspect="1"/>
          </p:cNvPicPr>
          <p:nvPr/>
        </p:nvPicPr>
        <p:blipFill>
          <a:blip r:embed="rId2"/>
          <a:stretch>
            <a:fillRect/>
          </a:stretch>
        </p:blipFill>
        <p:spPr>
          <a:xfrm>
            <a:off x="1221841" y="1412776"/>
            <a:ext cx="7613130" cy="3384376"/>
          </a:xfrm>
          <a:prstGeom prst="rect">
            <a:avLst/>
          </a:prstGeom>
        </p:spPr>
      </p:pic>
    </p:spTree>
    <p:extLst>
      <p:ext uri="{BB962C8B-B14F-4D97-AF65-F5344CB8AC3E}">
        <p14:creationId xmlns:p14="http://schemas.microsoft.com/office/powerpoint/2010/main" val="18775523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smtClean="0">
                <a:solidFill>
                  <a:srgbClr val="FF0000"/>
                </a:solidFill>
              </a:rPr>
              <a:t>超</a:t>
            </a:r>
            <a:r>
              <a:rPr lang="zh-CN" altLang="en-US" sz="4000" u="sng" dirty="0">
                <a:solidFill>
                  <a:srgbClr val="FF0000"/>
                </a:solidFill>
              </a:rPr>
              <a:t>网（课间</a:t>
            </a:r>
            <a:r>
              <a:rPr lang="zh-CN" altLang="en-US" sz="4000" u="sng" dirty="0" smtClean="0">
                <a:solidFill>
                  <a:srgbClr val="FF0000"/>
                </a:solidFill>
              </a:rPr>
              <a:t>习题</a:t>
            </a:r>
            <a:r>
              <a:rPr lang="en-US" altLang="zh-CN" sz="4000" u="sng" dirty="0" smtClean="0">
                <a:solidFill>
                  <a:srgbClr val="FF0000"/>
                </a:solidFill>
              </a:rPr>
              <a:t>2</a:t>
            </a:r>
            <a:r>
              <a:rPr lang="zh-CN" altLang="en-US" sz="4000" u="sng" dirty="0" smtClean="0">
                <a:solidFill>
                  <a:srgbClr val="FF0000"/>
                </a:solidFill>
              </a:rPr>
              <a:t>）</a:t>
            </a:r>
            <a:endParaRPr lang="zh-CN" altLang="en-US" sz="4000" u="sng" dirty="0">
              <a:solidFill>
                <a:srgbClr val="FF0000"/>
              </a:solidFill>
            </a:endParaRPr>
          </a:p>
        </p:txBody>
      </p:sp>
      <p:sp>
        <p:nvSpPr>
          <p:cNvPr id="2" name="矩形 1"/>
          <p:cNvSpPr/>
          <p:nvPr/>
        </p:nvSpPr>
        <p:spPr>
          <a:xfrm>
            <a:off x="495300" y="1412777"/>
            <a:ext cx="9066212" cy="646331"/>
          </a:xfrm>
          <a:prstGeom prst="rect">
            <a:avLst/>
          </a:prstGeom>
        </p:spPr>
        <p:txBody>
          <a:bodyPr wrap="square">
            <a:spAutoFit/>
          </a:bodyPr>
          <a:lstStyle/>
          <a:p>
            <a:pPr latinLnBrk="1"/>
            <a:r>
              <a:rPr lang="zh-CN" altLang="en-US" dirty="0">
                <a:solidFill>
                  <a:srgbClr val="333333"/>
                </a:solidFill>
                <a:latin typeface="arial" panose="020B0604020202020204" pitchFamily="34" charset="0"/>
              </a:rPr>
              <a:t>某网络的</a:t>
            </a:r>
            <a:r>
              <a:rPr lang="en-US" altLang="zh-CN" dirty="0">
                <a:solidFill>
                  <a:srgbClr val="333333"/>
                </a:solidFill>
                <a:latin typeface="arial" panose="020B0604020202020204" pitchFamily="34" charset="0"/>
              </a:rPr>
              <a:t>IP</a:t>
            </a:r>
            <a:r>
              <a:rPr lang="zh-CN" altLang="en-US" dirty="0">
                <a:solidFill>
                  <a:srgbClr val="333333"/>
                </a:solidFill>
                <a:latin typeface="arial" panose="020B0604020202020204" pitchFamily="34" charset="0"/>
              </a:rPr>
              <a:t>地址空间为 </a:t>
            </a:r>
            <a:r>
              <a:rPr lang="en-US" altLang="zh-CN" dirty="0">
                <a:solidFill>
                  <a:srgbClr val="333333"/>
                </a:solidFill>
                <a:latin typeface="arial" panose="020B0604020202020204" pitchFamily="34" charset="0"/>
              </a:rPr>
              <a:t>192.168.5.0/24,</a:t>
            </a:r>
            <a:r>
              <a:rPr lang="zh-CN" altLang="en-US" dirty="0">
                <a:solidFill>
                  <a:srgbClr val="333333"/>
                </a:solidFill>
                <a:latin typeface="arial" panose="020B0604020202020204" pitchFamily="34" charset="0"/>
              </a:rPr>
              <a:t>采用等长子网划分</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子网掩码为 </a:t>
            </a:r>
            <a:r>
              <a:rPr lang="en-US" altLang="zh-CN" dirty="0">
                <a:solidFill>
                  <a:srgbClr val="333333"/>
                </a:solidFill>
                <a:latin typeface="arial" panose="020B0604020202020204" pitchFamily="34" charset="0"/>
              </a:rPr>
              <a:t>255.255.255.248,</a:t>
            </a:r>
            <a:r>
              <a:rPr lang="zh-CN" altLang="en-US" dirty="0">
                <a:solidFill>
                  <a:srgbClr val="333333"/>
                </a:solidFill>
                <a:latin typeface="arial" panose="020B0604020202020204" pitchFamily="34" charset="0"/>
              </a:rPr>
              <a:t>则该网络的最大</a:t>
            </a:r>
            <a:r>
              <a:rPr lang="zh-CN" altLang="en-US" dirty="0" smtClean="0">
                <a:solidFill>
                  <a:srgbClr val="333333"/>
                </a:solidFill>
                <a:latin typeface="arial" panose="020B0604020202020204" pitchFamily="34" charset="0"/>
              </a:rPr>
              <a:t>子网个数</a:t>
            </a:r>
            <a:r>
              <a:rPr lang="zh-CN" altLang="en-US" dirty="0">
                <a:solidFill>
                  <a:srgbClr val="333333"/>
                </a:solidFill>
                <a:latin typeface="arial" panose="020B0604020202020204" pitchFamily="34" charset="0"/>
              </a:rPr>
              <a:t>为</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每个子网内的最大可分配地址个数为</a:t>
            </a:r>
            <a:r>
              <a:rPr lang="en-US" altLang="zh-CN" dirty="0">
                <a:solidFill>
                  <a:srgbClr val="333333"/>
                </a:solidFill>
                <a:latin typeface="arial" panose="020B0604020202020204" pitchFamily="34" charset="0"/>
              </a:rPr>
              <a:t>()</a:t>
            </a:r>
            <a:endParaRPr lang="en-US" altLang="zh-CN" b="0" i="0" dirty="0">
              <a:solidFill>
                <a:srgbClr val="333333"/>
              </a:solidFill>
              <a:effectLst/>
              <a:latin typeface="arial" panose="020B0604020202020204" pitchFamily="34" charset="0"/>
            </a:endParaRPr>
          </a:p>
        </p:txBody>
      </p:sp>
      <p:sp>
        <p:nvSpPr>
          <p:cNvPr id="3" name="矩形 2"/>
          <p:cNvSpPr/>
          <p:nvPr/>
        </p:nvSpPr>
        <p:spPr>
          <a:xfrm>
            <a:off x="2476500" y="3105835"/>
            <a:ext cx="6436940" cy="646331"/>
          </a:xfrm>
          <a:prstGeom prst="rect">
            <a:avLst/>
          </a:prstGeom>
        </p:spPr>
        <p:txBody>
          <a:bodyPr wrap="square">
            <a:spAutoFit/>
          </a:bodyPr>
          <a:lstStyle/>
          <a:p>
            <a:r>
              <a:rPr lang="zh-CN" altLang="en-US" dirty="0">
                <a:hlinkClick r:id="rId2"/>
              </a:rPr>
              <a:t>https://www.bilibili.com/video/BV1fE411V7zb?p=</a:t>
            </a:r>
            <a:r>
              <a:rPr lang="zh-CN" altLang="en-US" dirty="0" smtClean="0">
                <a:hlinkClick r:id="rId2"/>
              </a:rPr>
              <a:t>4</a:t>
            </a:r>
            <a:endParaRPr lang="en-US" altLang="zh-CN" dirty="0" smtClean="0"/>
          </a:p>
          <a:p>
            <a:endParaRPr lang="zh-CN" altLang="en-US" dirty="0"/>
          </a:p>
        </p:txBody>
      </p:sp>
    </p:spTree>
    <p:extLst>
      <p:ext uri="{BB962C8B-B14F-4D97-AF65-F5344CB8AC3E}">
        <p14:creationId xmlns:p14="http://schemas.microsoft.com/office/powerpoint/2010/main" val="194189782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476250" y="836712"/>
            <a:ext cx="8725222" cy="2376264"/>
          </a:xfrm>
          <a:prstGeom prst="rect">
            <a:avLst/>
          </a:prstGeom>
          <a:noFill/>
        </p:spPr>
        <p:txBody>
          <a:bodyPr vert="horz" wrap="square" rtlCol="0" anchor="ctr" anchorCtr="0">
            <a:noAutofit/>
          </a:bodyPr>
          <a:lstStyle/>
          <a:p>
            <a:pPr latinLnBrk="1"/>
            <a:r>
              <a:rPr lang="zh-CN" altLang="en-US" sz="2800" dirty="0">
                <a:solidFill>
                  <a:srgbClr val="333333"/>
                </a:solidFill>
                <a:latin typeface="arial" panose="020B0604020202020204" pitchFamily="34" charset="0"/>
              </a:rPr>
              <a:t>某网络的</a:t>
            </a:r>
            <a:r>
              <a:rPr lang="en-US" altLang="zh-CN" sz="2800" dirty="0">
                <a:solidFill>
                  <a:srgbClr val="333333"/>
                </a:solidFill>
                <a:latin typeface="arial" panose="020B0604020202020204" pitchFamily="34" charset="0"/>
              </a:rPr>
              <a:t>IP</a:t>
            </a:r>
            <a:r>
              <a:rPr lang="zh-CN" altLang="en-US" sz="2800" dirty="0">
                <a:solidFill>
                  <a:srgbClr val="333333"/>
                </a:solidFill>
                <a:latin typeface="arial" panose="020B0604020202020204" pitchFamily="34" charset="0"/>
              </a:rPr>
              <a:t>地址空间为 </a:t>
            </a:r>
            <a:r>
              <a:rPr lang="en-US" altLang="zh-CN" sz="2800" dirty="0">
                <a:solidFill>
                  <a:srgbClr val="333333"/>
                </a:solidFill>
                <a:latin typeface="arial" panose="020B0604020202020204" pitchFamily="34" charset="0"/>
              </a:rPr>
              <a:t>192.168.5.0/24,</a:t>
            </a:r>
            <a:r>
              <a:rPr lang="zh-CN" altLang="en-US" sz="2800" dirty="0">
                <a:solidFill>
                  <a:srgbClr val="333333"/>
                </a:solidFill>
                <a:latin typeface="arial" panose="020B0604020202020204" pitchFamily="34" charset="0"/>
              </a:rPr>
              <a:t>采用等长子网划分</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子网掩码为 </a:t>
            </a:r>
            <a:r>
              <a:rPr lang="en-US" altLang="zh-CN" sz="2800" dirty="0">
                <a:solidFill>
                  <a:srgbClr val="333333"/>
                </a:solidFill>
                <a:latin typeface="arial" panose="020B0604020202020204" pitchFamily="34" charset="0"/>
              </a:rPr>
              <a:t>255.255.255.248,</a:t>
            </a:r>
            <a:r>
              <a:rPr lang="zh-CN" altLang="en-US" sz="2800" dirty="0">
                <a:solidFill>
                  <a:srgbClr val="333333"/>
                </a:solidFill>
                <a:latin typeface="arial" panose="020B0604020202020204" pitchFamily="34" charset="0"/>
              </a:rPr>
              <a:t>则该网络的最大子网个数为</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每个子网内的最大可分配地址个数为</a:t>
            </a:r>
            <a:r>
              <a:rPr lang="en-US" altLang="zh-CN" sz="2800" dirty="0">
                <a:solidFill>
                  <a:srgbClr val="333333"/>
                </a:solidFill>
                <a:latin typeface="arial" panose="020B0604020202020204" pitchFamily="34" charset="0"/>
              </a:rPr>
              <a:t>()</a:t>
            </a:r>
          </a:p>
        </p:txBody>
      </p:sp>
      <p:sp>
        <p:nvSpPr>
          <p:cNvPr id="5" name="圆角矩形 4"/>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p:cNvGrpSpPr/>
          <p:nvPr>
            <p:custDataLst>
              <p:tags r:id="rId5"/>
            </p:custDataLst>
          </p:nvPr>
        </p:nvGrpSpPr>
        <p:grpSpPr>
          <a:xfrm>
            <a:off x="0" y="0"/>
            <a:ext cx="9906000" cy="635000"/>
            <a:chOff x="0" y="0"/>
            <a:chExt cx="9906000" cy="635000"/>
          </a:xfrm>
        </p:grpSpPr>
        <p:sp>
          <p:nvSpPr>
            <p:cNvPr id="6" name="TitleBackground"/>
            <p:cNvSpPr/>
            <p:nvPr>
              <p:custDataLst>
                <p:tags r:id="rId7"/>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3178021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smtClean="0">
                <a:solidFill>
                  <a:srgbClr val="FF0000"/>
                </a:solidFill>
              </a:rPr>
              <a:t>超</a:t>
            </a:r>
            <a:r>
              <a:rPr lang="zh-CN" altLang="en-US" sz="4000" u="sng" dirty="0">
                <a:solidFill>
                  <a:srgbClr val="FF0000"/>
                </a:solidFill>
              </a:rPr>
              <a:t>网（课间</a:t>
            </a:r>
            <a:r>
              <a:rPr lang="zh-CN" altLang="en-US" sz="4000" u="sng" dirty="0" smtClean="0">
                <a:solidFill>
                  <a:srgbClr val="FF0000"/>
                </a:solidFill>
              </a:rPr>
              <a:t>习题</a:t>
            </a:r>
            <a:r>
              <a:rPr lang="en-US" altLang="zh-CN" sz="4000" u="sng" dirty="0" smtClean="0">
                <a:solidFill>
                  <a:srgbClr val="FF0000"/>
                </a:solidFill>
              </a:rPr>
              <a:t>2</a:t>
            </a:r>
            <a:r>
              <a:rPr lang="zh-CN" altLang="en-US" sz="4000" u="sng" dirty="0" smtClean="0">
                <a:solidFill>
                  <a:srgbClr val="FF0000"/>
                </a:solidFill>
              </a:rPr>
              <a:t>）</a:t>
            </a:r>
            <a:endParaRPr lang="zh-CN" altLang="en-US" sz="4000" u="sng" dirty="0">
              <a:solidFill>
                <a:srgbClr val="FF0000"/>
              </a:solidFill>
            </a:endParaRPr>
          </a:p>
        </p:txBody>
      </p:sp>
      <p:pic>
        <p:nvPicPr>
          <p:cNvPr id="3" name="图片 2"/>
          <p:cNvPicPr>
            <a:picLocks noChangeAspect="1"/>
          </p:cNvPicPr>
          <p:nvPr/>
        </p:nvPicPr>
        <p:blipFill>
          <a:blip r:embed="rId2"/>
          <a:stretch>
            <a:fillRect/>
          </a:stretch>
        </p:blipFill>
        <p:spPr>
          <a:xfrm>
            <a:off x="361156" y="1340768"/>
            <a:ext cx="9334500" cy="4162425"/>
          </a:xfrm>
          <a:prstGeom prst="rect">
            <a:avLst/>
          </a:prstGeom>
        </p:spPr>
      </p:pic>
    </p:spTree>
    <p:extLst>
      <p:ext uri="{BB962C8B-B14F-4D97-AF65-F5344CB8AC3E}">
        <p14:creationId xmlns:p14="http://schemas.microsoft.com/office/powerpoint/2010/main" val="286542296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超网（课间</a:t>
            </a:r>
            <a:r>
              <a:rPr lang="zh-CN" altLang="en-US" sz="4000" u="sng" dirty="0" smtClean="0">
                <a:solidFill>
                  <a:srgbClr val="FF0000"/>
                </a:solidFill>
              </a:rPr>
              <a:t>习题</a:t>
            </a:r>
            <a:r>
              <a:rPr lang="en-US" altLang="zh-CN" sz="4000" u="sng" dirty="0" smtClean="0">
                <a:solidFill>
                  <a:srgbClr val="FF0000"/>
                </a:solidFill>
              </a:rPr>
              <a:t>3</a:t>
            </a:r>
            <a:r>
              <a:rPr lang="zh-CN" altLang="en-US" sz="4000" u="sng" dirty="0" smtClean="0">
                <a:solidFill>
                  <a:srgbClr val="FF0000"/>
                </a:solidFill>
              </a:rPr>
              <a:t>）</a:t>
            </a:r>
            <a:endParaRPr lang="zh-CN" altLang="en-US" sz="4000" u="sng" dirty="0">
              <a:solidFill>
                <a:srgbClr val="FF0000"/>
              </a:solidFill>
            </a:endParaRPr>
          </a:p>
        </p:txBody>
      </p:sp>
      <p:sp>
        <p:nvSpPr>
          <p:cNvPr id="2" name="矩形 1"/>
          <p:cNvSpPr/>
          <p:nvPr/>
        </p:nvSpPr>
        <p:spPr>
          <a:xfrm>
            <a:off x="482392" y="1340769"/>
            <a:ext cx="9079119" cy="646331"/>
          </a:xfrm>
          <a:prstGeom prst="rect">
            <a:avLst/>
          </a:prstGeom>
        </p:spPr>
        <p:txBody>
          <a:bodyPr wrap="square">
            <a:spAutoFit/>
          </a:bodyPr>
          <a:lstStyle/>
          <a:p>
            <a:pPr latinLnBrk="1"/>
            <a:r>
              <a:rPr lang="zh-CN" altLang="en-US" dirty="0">
                <a:solidFill>
                  <a:srgbClr val="333333"/>
                </a:solidFill>
                <a:latin typeface="arial" panose="020B0604020202020204" pitchFamily="34" charset="0"/>
              </a:rPr>
              <a:t>如果要将一个</a:t>
            </a:r>
            <a:r>
              <a:rPr lang="en-US" altLang="zh-CN" dirty="0">
                <a:solidFill>
                  <a:srgbClr val="333333"/>
                </a:solidFill>
                <a:latin typeface="arial" panose="020B0604020202020204" pitchFamily="34" charset="0"/>
              </a:rPr>
              <a:t>B</a:t>
            </a:r>
            <a:r>
              <a:rPr lang="zh-CN" altLang="en-US" dirty="0">
                <a:solidFill>
                  <a:srgbClr val="333333"/>
                </a:solidFill>
                <a:latin typeface="arial" panose="020B0604020202020204" pitchFamily="34" charset="0"/>
              </a:rPr>
              <a:t>类</a:t>
            </a:r>
            <a:r>
              <a:rPr lang="en-US" altLang="zh-CN" dirty="0">
                <a:solidFill>
                  <a:srgbClr val="333333"/>
                </a:solidFill>
                <a:latin typeface="arial" panose="020B0604020202020204" pitchFamily="34" charset="0"/>
              </a:rPr>
              <a:t>IP</a:t>
            </a:r>
            <a:r>
              <a:rPr lang="zh-CN" altLang="en-US" dirty="0">
                <a:solidFill>
                  <a:srgbClr val="333333"/>
                </a:solidFill>
                <a:latin typeface="arial" panose="020B0604020202020204" pitchFamily="34" charset="0"/>
              </a:rPr>
              <a:t>地址为 </a:t>
            </a:r>
            <a:r>
              <a:rPr lang="en-US" altLang="zh-CN" dirty="0">
                <a:solidFill>
                  <a:srgbClr val="333333"/>
                </a:solidFill>
                <a:latin typeface="arial" panose="020B0604020202020204" pitchFamily="34" charset="0"/>
              </a:rPr>
              <a:t>168.195.0.0 </a:t>
            </a:r>
            <a:r>
              <a:rPr lang="zh-CN" altLang="en-US" dirty="0">
                <a:solidFill>
                  <a:srgbClr val="333333"/>
                </a:solidFill>
                <a:latin typeface="arial" panose="020B0604020202020204" pitchFamily="34" charset="0"/>
              </a:rPr>
              <a:t>的网络划分成若干子网</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要求每个子网内有</a:t>
            </a:r>
            <a:r>
              <a:rPr lang="en-US" altLang="zh-CN" dirty="0">
                <a:solidFill>
                  <a:srgbClr val="333333"/>
                </a:solidFill>
                <a:latin typeface="arial" panose="020B0604020202020204" pitchFamily="34" charset="0"/>
              </a:rPr>
              <a:t>700</a:t>
            </a:r>
            <a:r>
              <a:rPr lang="zh-CN" altLang="en-US" dirty="0">
                <a:solidFill>
                  <a:srgbClr val="333333"/>
                </a:solidFill>
                <a:latin typeface="arial" panose="020B0604020202020204" pitchFamily="34" charset="0"/>
              </a:rPr>
              <a:t>台主机</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求该子网</a:t>
            </a:r>
            <a:r>
              <a:rPr lang="zh-CN" altLang="en-US" dirty="0" smtClean="0">
                <a:solidFill>
                  <a:srgbClr val="333333"/>
                </a:solidFill>
                <a:latin typeface="arial" panose="020B0604020202020204" pitchFamily="34" charset="0"/>
              </a:rPr>
              <a:t>掩码</a:t>
            </a:r>
            <a:r>
              <a:rPr lang="zh-CN" altLang="en-US" dirty="0">
                <a:solidFill>
                  <a:srgbClr val="333333"/>
                </a:solidFill>
                <a:latin typeface="arial" panose="020B0604020202020204" pitchFamily="34" charset="0"/>
              </a:rPr>
              <a:t>。</a:t>
            </a:r>
            <a:endParaRPr lang="zh-CN" alt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07836470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560512" y="969191"/>
            <a:ext cx="8928992" cy="2099769"/>
          </a:xfrm>
          <a:prstGeom prst="rect">
            <a:avLst/>
          </a:prstGeom>
          <a:noFill/>
        </p:spPr>
        <p:txBody>
          <a:bodyPr vert="horz" wrap="square" rtlCol="0" anchor="ctr" anchorCtr="0">
            <a:noAutofit/>
          </a:bodyPr>
          <a:lstStyle/>
          <a:p>
            <a:pPr latinLnBrk="1"/>
            <a:r>
              <a:rPr lang="zh-CN" altLang="en-US" sz="2800" dirty="0">
                <a:solidFill>
                  <a:srgbClr val="333333"/>
                </a:solidFill>
                <a:latin typeface="arial" panose="020B0604020202020204" pitchFamily="34" charset="0"/>
              </a:rPr>
              <a:t>如果要将一个</a:t>
            </a:r>
            <a:r>
              <a:rPr lang="en-US" altLang="zh-CN" sz="2800" dirty="0">
                <a:solidFill>
                  <a:srgbClr val="333333"/>
                </a:solidFill>
                <a:latin typeface="arial" panose="020B0604020202020204" pitchFamily="34" charset="0"/>
              </a:rPr>
              <a:t>B</a:t>
            </a:r>
            <a:r>
              <a:rPr lang="zh-CN" altLang="en-US" sz="2800" dirty="0">
                <a:solidFill>
                  <a:srgbClr val="333333"/>
                </a:solidFill>
                <a:latin typeface="arial" panose="020B0604020202020204" pitchFamily="34" charset="0"/>
              </a:rPr>
              <a:t>类</a:t>
            </a:r>
            <a:r>
              <a:rPr lang="en-US" altLang="zh-CN" sz="2800" dirty="0">
                <a:solidFill>
                  <a:srgbClr val="333333"/>
                </a:solidFill>
                <a:latin typeface="arial" panose="020B0604020202020204" pitchFamily="34" charset="0"/>
              </a:rPr>
              <a:t>IP</a:t>
            </a:r>
            <a:r>
              <a:rPr lang="zh-CN" altLang="en-US" sz="2800" dirty="0">
                <a:solidFill>
                  <a:srgbClr val="333333"/>
                </a:solidFill>
                <a:latin typeface="arial" panose="020B0604020202020204" pitchFamily="34" charset="0"/>
              </a:rPr>
              <a:t>地址为 </a:t>
            </a:r>
            <a:r>
              <a:rPr lang="en-US" altLang="zh-CN" sz="2800" dirty="0">
                <a:solidFill>
                  <a:srgbClr val="333333"/>
                </a:solidFill>
                <a:latin typeface="arial" panose="020B0604020202020204" pitchFamily="34" charset="0"/>
              </a:rPr>
              <a:t>168.195.0.0 </a:t>
            </a:r>
            <a:r>
              <a:rPr lang="zh-CN" altLang="en-US" sz="2800" dirty="0">
                <a:solidFill>
                  <a:srgbClr val="333333"/>
                </a:solidFill>
                <a:latin typeface="arial" panose="020B0604020202020204" pitchFamily="34" charset="0"/>
              </a:rPr>
              <a:t>的网络划分成若干子网</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要求每个子网内有</a:t>
            </a:r>
            <a:r>
              <a:rPr lang="en-US" altLang="zh-CN" sz="2800" dirty="0">
                <a:solidFill>
                  <a:srgbClr val="333333"/>
                </a:solidFill>
                <a:latin typeface="arial" panose="020B0604020202020204" pitchFamily="34" charset="0"/>
              </a:rPr>
              <a:t>700</a:t>
            </a:r>
            <a:r>
              <a:rPr lang="zh-CN" altLang="en-US" sz="2800" dirty="0">
                <a:solidFill>
                  <a:srgbClr val="333333"/>
                </a:solidFill>
                <a:latin typeface="arial" panose="020B0604020202020204" pitchFamily="34" charset="0"/>
              </a:rPr>
              <a:t>台主机</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求该子网掩码。</a:t>
            </a:r>
          </a:p>
        </p:txBody>
      </p:sp>
      <p:sp>
        <p:nvSpPr>
          <p:cNvPr id="5" name="圆角矩形 4"/>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p:cNvGrpSpPr/>
          <p:nvPr>
            <p:custDataLst>
              <p:tags r:id="rId5"/>
            </p:custDataLst>
          </p:nvPr>
        </p:nvGrpSpPr>
        <p:grpSpPr>
          <a:xfrm>
            <a:off x="0" y="0"/>
            <a:ext cx="9906000" cy="635000"/>
            <a:chOff x="0" y="0"/>
            <a:chExt cx="9906000" cy="635000"/>
          </a:xfrm>
        </p:grpSpPr>
        <p:sp>
          <p:nvSpPr>
            <p:cNvPr id="6" name="TitleBackground"/>
            <p:cNvSpPr/>
            <p:nvPr>
              <p:custDataLst>
                <p:tags r:id="rId7"/>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6082194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超网（课间习题</a:t>
            </a:r>
            <a:r>
              <a:rPr lang="en-US" altLang="zh-CN" sz="4000" u="sng" dirty="0">
                <a:solidFill>
                  <a:srgbClr val="FF0000"/>
                </a:solidFill>
              </a:rPr>
              <a:t>3</a:t>
            </a:r>
            <a:r>
              <a:rPr lang="zh-CN" altLang="en-US" sz="4000" u="sng" dirty="0">
                <a:solidFill>
                  <a:srgbClr val="FF0000"/>
                </a:solidFill>
              </a:rPr>
              <a:t>）</a:t>
            </a:r>
          </a:p>
        </p:txBody>
      </p:sp>
      <p:pic>
        <p:nvPicPr>
          <p:cNvPr id="3" name="图片 2"/>
          <p:cNvPicPr>
            <a:picLocks noChangeAspect="1"/>
          </p:cNvPicPr>
          <p:nvPr/>
        </p:nvPicPr>
        <p:blipFill>
          <a:blip r:embed="rId2"/>
          <a:stretch>
            <a:fillRect/>
          </a:stretch>
        </p:blipFill>
        <p:spPr>
          <a:xfrm>
            <a:off x="966787" y="1562100"/>
            <a:ext cx="7972425" cy="3733800"/>
          </a:xfrm>
          <a:prstGeom prst="rect">
            <a:avLst/>
          </a:prstGeom>
        </p:spPr>
      </p:pic>
    </p:spTree>
    <p:extLst>
      <p:ext uri="{BB962C8B-B14F-4D97-AF65-F5344CB8AC3E}">
        <p14:creationId xmlns:p14="http://schemas.microsoft.com/office/powerpoint/2010/main" val="1112770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ChangeArrowheads="1"/>
          </p:cNvSpPr>
          <p:nvPr>
            <p:ph type="title"/>
          </p:nvPr>
        </p:nvSpPr>
        <p:spPr/>
        <p:txBody>
          <a:bodyPr/>
          <a:lstStyle/>
          <a:p>
            <a:pPr algn="ctr"/>
            <a:r>
              <a:rPr lang="zh-CN" altLang="en-US"/>
              <a:t>虚拟互连网络的意义 </a:t>
            </a:r>
          </a:p>
        </p:txBody>
      </p:sp>
      <p:sp>
        <p:nvSpPr>
          <p:cNvPr id="353295" name="Rectangle 15"/>
          <p:cNvSpPr>
            <a:spLocks noGrp="1" noChangeArrowheads="1"/>
          </p:cNvSpPr>
          <p:nvPr>
            <p:ph idx="1"/>
          </p:nvPr>
        </p:nvSpPr>
        <p:spPr/>
        <p:txBody>
          <a:bodyPr/>
          <a:lstStyle/>
          <a:p>
            <a:pPr algn="just"/>
            <a:r>
              <a:rPr lang="zh-CN" altLang="en-US" sz="2800" dirty="0">
                <a:solidFill>
                  <a:srgbClr val="FF0000"/>
                </a:solidFill>
              </a:rPr>
              <a:t>所谓虚拟互连网络也就是逻辑互连网络，</a:t>
            </a:r>
            <a:r>
              <a:rPr lang="zh-CN" altLang="en-US" sz="2800" dirty="0">
                <a:solidFill>
                  <a:srgbClr val="00B050"/>
                </a:solidFill>
              </a:rPr>
              <a:t>它的意思就是互连起来的各种物理网络的异构性本来是客观存在的，但是我们利用 </a:t>
            </a:r>
            <a:r>
              <a:rPr lang="en-US" altLang="zh-CN" sz="2800" dirty="0">
                <a:solidFill>
                  <a:srgbClr val="00B050"/>
                </a:solidFill>
              </a:rPr>
              <a:t>IP </a:t>
            </a:r>
            <a:r>
              <a:rPr lang="zh-CN" altLang="en-US" sz="2800" dirty="0">
                <a:solidFill>
                  <a:srgbClr val="00B050"/>
                </a:solidFill>
              </a:rPr>
              <a:t>协议就可以使这些性能各异的网络从用户看起来好像是一个统一的网络。</a:t>
            </a:r>
          </a:p>
          <a:p>
            <a:pPr algn="just"/>
            <a:r>
              <a:rPr lang="zh-CN" altLang="en-US" sz="2800" dirty="0"/>
              <a:t>使用 </a:t>
            </a:r>
            <a:r>
              <a:rPr lang="en-US" altLang="zh-CN" sz="2800" dirty="0"/>
              <a:t>IP </a:t>
            </a:r>
            <a:r>
              <a:rPr lang="zh-CN" altLang="en-US" sz="2800" dirty="0"/>
              <a:t>协议的虚拟互连网络可简称为 </a:t>
            </a:r>
            <a:r>
              <a:rPr lang="en-US" altLang="zh-CN" sz="2800" dirty="0">
                <a:solidFill>
                  <a:srgbClr val="FF0000"/>
                </a:solidFill>
              </a:rPr>
              <a:t>IP </a:t>
            </a:r>
            <a:r>
              <a:rPr lang="zh-CN" altLang="en-US" sz="2800" dirty="0">
                <a:solidFill>
                  <a:srgbClr val="FF0000"/>
                </a:solidFill>
              </a:rPr>
              <a:t>网。</a:t>
            </a:r>
          </a:p>
          <a:p>
            <a:pPr algn="just"/>
            <a:r>
              <a:rPr lang="zh-CN" altLang="en-US" sz="2800" dirty="0">
                <a:solidFill>
                  <a:srgbClr val="0000FF"/>
                </a:solidFill>
              </a:rPr>
              <a:t>使用虚拟互连网络的好处是：</a:t>
            </a:r>
            <a:r>
              <a:rPr lang="zh-CN" altLang="en-US" sz="2800" dirty="0"/>
              <a:t>当互联网上的主机进行通信时，就好像在一个网络上通信一样，而看不见互连的各具体的网络异构细节</a:t>
            </a:r>
            <a:r>
              <a:rPr lang="zh-CN" altLang="en-US" sz="2800" dirty="0" smtClean="0"/>
              <a:t>。</a:t>
            </a:r>
            <a:endParaRPr lang="en-US" altLang="zh-CN" sz="2800" dirty="0" smtClean="0"/>
          </a:p>
          <a:p>
            <a:pPr algn="just"/>
            <a:r>
              <a:rPr lang="zh-CN" altLang="zh-CN" sz="2800" dirty="0">
                <a:solidFill>
                  <a:srgbClr val="FF0000"/>
                </a:solidFill>
              </a:rPr>
              <a:t>如果在这种覆盖全球</a:t>
            </a:r>
            <a:r>
              <a:rPr lang="zh-CN" altLang="zh-CN" sz="2800" dirty="0" smtClean="0">
                <a:solidFill>
                  <a:srgbClr val="FF0000"/>
                </a:solidFill>
              </a:rPr>
              <a:t>的</a:t>
            </a:r>
            <a:r>
              <a:rPr lang="en-US" altLang="zh-CN" sz="2800" dirty="0" smtClean="0">
                <a:solidFill>
                  <a:srgbClr val="FF0000"/>
                </a:solidFill>
              </a:rPr>
              <a:t> IP </a:t>
            </a:r>
            <a:r>
              <a:rPr lang="zh-CN" altLang="zh-CN" sz="2800" dirty="0" smtClean="0">
                <a:solidFill>
                  <a:srgbClr val="FF0000"/>
                </a:solidFill>
              </a:rPr>
              <a:t>网</a:t>
            </a:r>
            <a:r>
              <a:rPr lang="zh-CN" altLang="zh-CN" sz="2800" dirty="0">
                <a:solidFill>
                  <a:srgbClr val="FF0000"/>
                </a:solidFill>
              </a:rPr>
              <a:t>的上层</a:t>
            </a:r>
            <a:r>
              <a:rPr lang="zh-CN" altLang="zh-CN" sz="2800" dirty="0" smtClean="0">
                <a:solidFill>
                  <a:srgbClr val="FF0000"/>
                </a:solidFill>
              </a:rPr>
              <a:t>使用</a:t>
            </a:r>
            <a:r>
              <a:rPr lang="en-US" altLang="zh-CN" sz="2800" dirty="0" smtClean="0">
                <a:solidFill>
                  <a:srgbClr val="FF0000"/>
                </a:solidFill>
              </a:rPr>
              <a:t> TCP </a:t>
            </a:r>
            <a:r>
              <a:rPr lang="zh-CN" altLang="zh-CN" sz="2800" dirty="0" smtClean="0">
                <a:solidFill>
                  <a:srgbClr val="FF0000"/>
                </a:solidFill>
              </a:rPr>
              <a:t>协议</a:t>
            </a:r>
            <a:r>
              <a:rPr lang="zh-CN" altLang="zh-CN" sz="2800" dirty="0">
                <a:solidFill>
                  <a:srgbClr val="FF0000"/>
                </a:solidFill>
              </a:rPr>
              <a:t>，那么就是现在的</a:t>
            </a:r>
            <a:r>
              <a:rPr lang="zh-CN" altLang="zh-CN" sz="2800" dirty="0" smtClean="0">
                <a:solidFill>
                  <a:srgbClr val="FF0000"/>
                </a:solidFill>
              </a:rPr>
              <a:t>互联网</a:t>
            </a:r>
            <a:r>
              <a:rPr lang="en-US" altLang="zh-CN" sz="2800" dirty="0" smtClean="0">
                <a:solidFill>
                  <a:srgbClr val="FF0000"/>
                </a:solidFill>
              </a:rPr>
              <a:t> (</a:t>
            </a:r>
            <a:r>
              <a:rPr lang="en-US" altLang="zh-CN" sz="2800" dirty="0">
                <a:solidFill>
                  <a:srgbClr val="FF0000"/>
                </a:solidFill>
              </a:rPr>
              <a:t>Internet)</a:t>
            </a:r>
            <a:r>
              <a:rPr lang="zh-CN" altLang="zh-CN" sz="2800" dirty="0">
                <a:solidFill>
                  <a:srgbClr val="FF0000"/>
                </a:solidFill>
              </a:rPr>
              <a:t>。</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2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32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32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超网（课间</a:t>
            </a:r>
            <a:r>
              <a:rPr lang="zh-CN" altLang="en-US" sz="4000" u="sng" dirty="0" smtClean="0">
                <a:solidFill>
                  <a:srgbClr val="FF0000"/>
                </a:solidFill>
              </a:rPr>
              <a:t>习题</a:t>
            </a:r>
            <a:r>
              <a:rPr lang="en-US" altLang="zh-CN" sz="4000" u="sng" dirty="0" smtClean="0">
                <a:solidFill>
                  <a:srgbClr val="FF0000"/>
                </a:solidFill>
              </a:rPr>
              <a:t>4</a:t>
            </a:r>
            <a:r>
              <a:rPr lang="zh-CN" altLang="en-US" sz="4000" u="sng" dirty="0" smtClean="0">
                <a:solidFill>
                  <a:srgbClr val="FF0000"/>
                </a:solidFill>
              </a:rPr>
              <a:t>）</a:t>
            </a:r>
            <a:endParaRPr lang="zh-CN" altLang="en-US" sz="4000" u="sng" dirty="0">
              <a:solidFill>
                <a:srgbClr val="FF0000"/>
              </a:solidFill>
            </a:endParaRPr>
          </a:p>
        </p:txBody>
      </p:sp>
      <p:sp>
        <p:nvSpPr>
          <p:cNvPr id="2" name="矩形 1"/>
          <p:cNvSpPr/>
          <p:nvPr/>
        </p:nvSpPr>
        <p:spPr>
          <a:xfrm>
            <a:off x="560512" y="1484785"/>
            <a:ext cx="9073008" cy="369332"/>
          </a:xfrm>
          <a:prstGeom prst="rect">
            <a:avLst/>
          </a:prstGeom>
        </p:spPr>
        <p:txBody>
          <a:bodyPr wrap="square">
            <a:spAutoFit/>
          </a:bodyPr>
          <a:lstStyle/>
          <a:p>
            <a:r>
              <a:rPr lang="zh-CN" altLang="en-US" dirty="0">
                <a:solidFill>
                  <a:srgbClr val="333333"/>
                </a:solidFill>
                <a:latin typeface="arial" panose="020B0604020202020204" pitchFamily="34" charset="0"/>
              </a:rPr>
              <a:t>把一个</a:t>
            </a:r>
            <a:r>
              <a:rPr lang="en-US" altLang="zh-CN" dirty="0">
                <a:solidFill>
                  <a:srgbClr val="333333"/>
                </a:solidFill>
                <a:latin typeface="arial" panose="020B0604020202020204" pitchFamily="34" charset="0"/>
              </a:rPr>
              <a:t>B</a:t>
            </a:r>
            <a:r>
              <a:rPr lang="zh-CN" altLang="en-US" dirty="0">
                <a:solidFill>
                  <a:srgbClr val="333333"/>
                </a:solidFill>
                <a:latin typeface="arial" panose="020B0604020202020204" pitchFamily="34" charset="0"/>
              </a:rPr>
              <a:t>类网络</a:t>
            </a:r>
            <a:r>
              <a:rPr lang="en-US" altLang="zh-CN" dirty="0">
                <a:solidFill>
                  <a:srgbClr val="333333"/>
                </a:solidFill>
                <a:latin typeface="arial" panose="020B0604020202020204" pitchFamily="34" charset="0"/>
              </a:rPr>
              <a:t>161.23.0.0 </a:t>
            </a:r>
            <a:r>
              <a:rPr lang="zh-CN" altLang="en-US" dirty="0">
                <a:solidFill>
                  <a:srgbClr val="333333"/>
                </a:solidFill>
                <a:latin typeface="arial" panose="020B0604020202020204" pitchFamily="34" charset="0"/>
              </a:rPr>
              <a:t>划分为两个子网</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求第一个和第二个子网可用地址范围。</a:t>
            </a:r>
            <a:endParaRPr lang="zh-CN" altLang="en-US" dirty="0"/>
          </a:p>
        </p:txBody>
      </p:sp>
    </p:spTree>
    <p:extLst>
      <p:ext uri="{BB962C8B-B14F-4D97-AF65-F5344CB8AC3E}">
        <p14:creationId xmlns:p14="http://schemas.microsoft.com/office/powerpoint/2010/main" val="123079270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32520" y="1039223"/>
            <a:ext cx="8856984" cy="2245761"/>
          </a:xfrm>
          <a:prstGeom prst="rect">
            <a:avLst/>
          </a:prstGeom>
          <a:noFill/>
        </p:spPr>
        <p:txBody>
          <a:bodyPr vert="horz" wrap="square" rtlCol="0" anchor="ctr" anchorCtr="0">
            <a:noAutofit/>
          </a:bodyPr>
          <a:lstStyle/>
          <a:p>
            <a:r>
              <a:rPr lang="zh-CN" altLang="en-US" sz="2800" dirty="0">
                <a:solidFill>
                  <a:srgbClr val="333333"/>
                </a:solidFill>
                <a:latin typeface="arial" panose="020B0604020202020204" pitchFamily="34" charset="0"/>
              </a:rPr>
              <a:t>把一个</a:t>
            </a:r>
            <a:r>
              <a:rPr lang="en-US" altLang="zh-CN" sz="2800" dirty="0">
                <a:solidFill>
                  <a:srgbClr val="333333"/>
                </a:solidFill>
                <a:latin typeface="arial" panose="020B0604020202020204" pitchFamily="34" charset="0"/>
              </a:rPr>
              <a:t>B</a:t>
            </a:r>
            <a:r>
              <a:rPr lang="zh-CN" altLang="en-US" sz="2800" dirty="0">
                <a:solidFill>
                  <a:srgbClr val="333333"/>
                </a:solidFill>
                <a:latin typeface="arial" panose="020B0604020202020204" pitchFamily="34" charset="0"/>
              </a:rPr>
              <a:t>类网络</a:t>
            </a:r>
            <a:r>
              <a:rPr lang="en-US" altLang="zh-CN" sz="2800" dirty="0">
                <a:solidFill>
                  <a:srgbClr val="333333"/>
                </a:solidFill>
                <a:latin typeface="arial" panose="020B0604020202020204" pitchFamily="34" charset="0"/>
              </a:rPr>
              <a:t>161.23.0.0 </a:t>
            </a:r>
            <a:r>
              <a:rPr lang="zh-CN" altLang="en-US" sz="2800" dirty="0">
                <a:solidFill>
                  <a:srgbClr val="333333"/>
                </a:solidFill>
                <a:latin typeface="arial" panose="020B0604020202020204" pitchFamily="34" charset="0"/>
              </a:rPr>
              <a:t>划分为两个子网</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求第一个和第二个子网可用地址范围。</a:t>
            </a:r>
            <a:endParaRPr lang="zh-CN" altLang="en-US" sz="2800" dirty="0"/>
          </a:p>
        </p:txBody>
      </p:sp>
      <p:sp>
        <p:nvSpPr>
          <p:cNvPr id="5" name="圆角矩形 4"/>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p:cNvGrpSpPr/>
          <p:nvPr>
            <p:custDataLst>
              <p:tags r:id="rId5"/>
            </p:custDataLst>
          </p:nvPr>
        </p:nvGrpSpPr>
        <p:grpSpPr>
          <a:xfrm>
            <a:off x="0" y="0"/>
            <a:ext cx="9906000" cy="635000"/>
            <a:chOff x="0" y="0"/>
            <a:chExt cx="9906000" cy="635000"/>
          </a:xfrm>
        </p:grpSpPr>
        <p:sp>
          <p:nvSpPr>
            <p:cNvPr id="6" name="TitleBackground"/>
            <p:cNvSpPr/>
            <p:nvPr>
              <p:custDataLst>
                <p:tags r:id="rId7"/>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8704607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超网（课间</a:t>
            </a:r>
            <a:r>
              <a:rPr lang="zh-CN" altLang="en-US" sz="4000" u="sng" dirty="0" smtClean="0">
                <a:solidFill>
                  <a:srgbClr val="FF0000"/>
                </a:solidFill>
              </a:rPr>
              <a:t>习题</a:t>
            </a:r>
            <a:r>
              <a:rPr lang="en-US" altLang="zh-CN" sz="4000" u="sng" dirty="0" smtClean="0">
                <a:solidFill>
                  <a:srgbClr val="FF0000"/>
                </a:solidFill>
              </a:rPr>
              <a:t>4</a:t>
            </a:r>
            <a:r>
              <a:rPr lang="zh-CN" altLang="en-US" sz="4000" u="sng" dirty="0" smtClean="0">
                <a:solidFill>
                  <a:srgbClr val="FF0000"/>
                </a:solidFill>
              </a:rPr>
              <a:t>）</a:t>
            </a:r>
            <a:endParaRPr lang="zh-CN" altLang="en-US" sz="4000" u="sng" dirty="0">
              <a:solidFill>
                <a:srgbClr val="FF0000"/>
              </a:solidFill>
            </a:endParaRPr>
          </a:p>
        </p:txBody>
      </p:sp>
      <p:pic>
        <p:nvPicPr>
          <p:cNvPr id="3" name="图片 2"/>
          <p:cNvPicPr>
            <a:picLocks noChangeAspect="1"/>
          </p:cNvPicPr>
          <p:nvPr/>
        </p:nvPicPr>
        <p:blipFill>
          <a:blip r:embed="rId2"/>
          <a:stretch>
            <a:fillRect/>
          </a:stretch>
        </p:blipFill>
        <p:spPr>
          <a:xfrm>
            <a:off x="920552" y="1700808"/>
            <a:ext cx="8424887" cy="2599167"/>
          </a:xfrm>
          <a:prstGeom prst="rect">
            <a:avLst/>
          </a:prstGeom>
        </p:spPr>
      </p:pic>
    </p:spTree>
    <p:extLst>
      <p:ext uri="{BB962C8B-B14F-4D97-AF65-F5344CB8AC3E}">
        <p14:creationId xmlns:p14="http://schemas.microsoft.com/office/powerpoint/2010/main" val="92654983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超网（课间</a:t>
            </a:r>
            <a:r>
              <a:rPr lang="zh-CN" altLang="en-US" sz="4000" u="sng" dirty="0" smtClean="0">
                <a:solidFill>
                  <a:srgbClr val="FF0000"/>
                </a:solidFill>
              </a:rPr>
              <a:t>习题</a:t>
            </a:r>
            <a:r>
              <a:rPr lang="en-US" altLang="zh-CN" sz="4000" u="sng" dirty="0" smtClean="0">
                <a:solidFill>
                  <a:srgbClr val="FF0000"/>
                </a:solidFill>
              </a:rPr>
              <a:t>5</a:t>
            </a:r>
            <a:r>
              <a:rPr lang="zh-CN" altLang="en-US" sz="4000" u="sng" dirty="0" smtClean="0">
                <a:solidFill>
                  <a:srgbClr val="FF0000"/>
                </a:solidFill>
              </a:rPr>
              <a:t>）</a:t>
            </a:r>
            <a:endParaRPr lang="zh-CN" altLang="en-US" sz="4000" u="sng" dirty="0">
              <a:solidFill>
                <a:srgbClr val="FF0000"/>
              </a:solidFill>
            </a:endParaRPr>
          </a:p>
        </p:txBody>
      </p:sp>
      <p:sp>
        <p:nvSpPr>
          <p:cNvPr id="2" name="矩形 1"/>
          <p:cNvSpPr/>
          <p:nvPr/>
        </p:nvSpPr>
        <p:spPr>
          <a:xfrm>
            <a:off x="704528" y="1484784"/>
            <a:ext cx="8856984" cy="648072"/>
          </a:xfrm>
          <a:prstGeom prst="rect">
            <a:avLst/>
          </a:prstGeom>
        </p:spPr>
        <p:txBody>
          <a:bodyPr wrap="square">
            <a:spAutoFit/>
          </a:bodyPr>
          <a:lstStyle/>
          <a:p>
            <a:pPr latinLnBrk="1"/>
            <a:r>
              <a:rPr lang="zh-CN" altLang="en-US" dirty="0">
                <a:solidFill>
                  <a:srgbClr val="333333"/>
                </a:solidFill>
                <a:latin typeface="arial" panose="020B0604020202020204" pitchFamily="34" charset="0"/>
              </a:rPr>
              <a:t>在</a:t>
            </a:r>
            <a:r>
              <a:rPr lang="en-US" altLang="zh-CN" dirty="0">
                <a:solidFill>
                  <a:srgbClr val="333333"/>
                </a:solidFill>
                <a:latin typeface="arial" panose="020B0604020202020204" pitchFamily="34" charset="0"/>
              </a:rPr>
              <a:t>4</a:t>
            </a:r>
            <a:r>
              <a:rPr lang="zh-CN" altLang="en-US" dirty="0">
                <a:solidFill>
                  <a:srgbClr val="333333"/>
                </a:solidFill>
                <a:latin typeface="arial" panose="020B0604020202020204" pitchFamily="34" charset="0"/>
              </a:rPr>
              <a:t>个“</a:t>
            </a:r>
            <a:r>
              <a:rPr lang="en-US" altLang="zh-CN" dirty="0">
                <a:solidFill>
                  <a:srgbClr val="333333"/>
                </a:solidFill>
                <a:latin typeface="arial" panose="020B0604020202020204" pitchFamily="34" charset="0"/>
              </a:rPr>
              <a:t>/24”</a:t>
            </a:r>
            <a:r>
              <a:rPr lang="zh-CN" altLang="en-US" dirty="0">
                <a:solidFill>
                  <a:srgbClr val="333333"/>
                </a:solidFill>
                <a:latin typeface="arial" panose="020B0604020202020204" pitchFamily="34" charset="0"/>
              </a:rPr>
              <a:t>地址块中进行最大可能的聚合</a:t>
            </a:r>
            <a:r>
              <a:rPr lang="en-US" altLang="zh-CN" dirty="0">
                <a:solidFill>
                  <a:srgbClr val="333333"/>
                </a:solidFill>
                <a:latin typeface="arial" panose="020B0604020202020204" pitchFamily="34" charset="0"/>
              </a:rPr>
              <a:t>:212.56.132.0/24</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212.56.133.0/24</a:t>
            </a:r>
            <a:r>
              <a:rPr lang="zh-CN" altLang="en-US" dirty="0">
                <a:solidFill>
                  <a:srgbClr val="333333"/>
                </a:solidFill>
                <a:latin typeface="arial" panose="020B0604020202020204" pitchFamily="34" charset="0"/>
              </a:rPr>
              <a:t>、</a:t>
            </a:r>
          </a:p>
          <a:p>
            <a:pPr latinLnBrk="1"/>
            <a:r>
              <a:rPr lang="en-US" altLang="zh-CN" dirty="0">
                <a:solidFill>
                  <a:srgbClr val="333333"/>
                </a:solidFill>
                <a:latin typeface="arial" panose="020B0604020202020204" pitchFamily="34" charset="0"/>
              </a:rPr>
              <a:t>212.56.134.0/24</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212.56.135.0/24</a:t>
            </a:r>
            <a:r>
              <a:rPr lang="zh-CN" altLang="en-US" dirty="0">
                <a:solidFill>
                  <a:srgbClr val="333333"/>
                </a:solidFill>
                <a:latin typeface="arial" panose="020B0604020202020204" pitchFamily="34" charset="0"/>
              </a:rPr>
              <a:t>。</a:t>
            </a:r>
            <a:endParaRPr lang="zh-CN" alt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83228173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408824" y="744220"/>
            <a:ext cx="9497175" cy="2180724"/>
          </a:xfrm>
          <a:prstGeom prst="rect">
            <a:avLst/>
          </a:prstGeom>
          <a:noFill/>
        </p:spPr>
        <p:txBody>
          <a:bodyPr vert="horz" wrap="square" rtlCol="0" anchor="ctr" anchorCtr="0">
            <a:noAutofit/>
          </a:bodyPr>
          <a:lstStyle/>
          <a:p>
            <a:pPr latinLnBrk="1"/>
            <a:r>
              <a:rPr lang="zh-CN" altLang="en-US" sz="2800" dirty="0">
                <a:solidFill>
                  <a:srgbClr val="333333"/>
                </a:solidFill>
                <a:latin typeface="arial" panose="020B0604020202020204" pitchFamily="34" charset="0"/>
              </a:rPr>
              <a:t>在</a:t>
            </a:r>
            <a:r>
              <a:rPr lang="en-US" altLang="zh-CN" sz="2800" dirty="0">
                <a:solidFill>
                  <a:srgbClr val="333333"/>
                </a:solidFill>
                <a:latin typeface="arial" panose="020B0604020202020204" pitchFamily="34" charset="0"/>
              </a:rPr>
              <a:t>4</a:t>
            </a:r>
            <a:r>
              <a:rPr lang="zh-CN" altLang="en-US" sz="2800" dirty="0">
                <a:solidFill>
                  <a:srgbClr val="333333"/>
                </a:solidFill>
                <a:latin typeface="arial" panose="020B0604020202020204" pitchFamily="34" charset="0"/>
              </a:rPr>
              <a:t>个“</a:t>
            </a:r>
            <a:r>
              <a:rPr lang="en-US" altLang="zh-CN" sz="2800" dirty="0">
                <a:solidFill>
                  <a:srgbClr val="333333"/>
                </a:solidFill>
                <a:latin typeface="arial" panose="020B0604020202020204" pitchFamily="34" charset="0"/>
              </a:rPr>
              <a:t>/24”</a:t>
            </a:r>
            <a:r>
              <a:rPr lang="zh-CN" altLang="en-US" sz="2800" dirty="0">
                <a:solidFill>
                  <a:srgbClr val="333333"/>
                </a:solidFill>
                <a:latin typeface="arial" panose="020B0604020202020204" pitchFamily="34" charset="0"/>
              </a:rPr>
              <a:t>地址块中进行最大可能的聚合</a:t>
            </a:r>
            <a:r>
              <a:rPr lang="en-US" altLang="zh-CN" sz="2800" dirty="0">
                <a:solidFill>
                  <a:srgbClr val="333333"/>
                </a:solidFill>
                <a:latin typeface="arial" panose="020B0604020202020204" pitchFamily="34" charset="0"/>
              </a:rPr>
              <a:t>:212.56.132.0/24</a:t>
            </a:r>
            <a:r>
              <a:rPr lang="zh-CN" altLang="en-US" sz="2800" dirty="0">
                <a:solidFill>
                  <a:srgbClr val="333333"/>
                </a:solidFill>
                <a:latin typeface="arial" panose="020B0604020202020204" pitchFamily="34" charset="0"/>
              </a:rPr>
              <a:t>、</a:t>
            </a:r>
            <a:r>
              <a:rPr lang="en-US" altLang="zh-CN" sz="2800" dirty="0">
                <a:solidFill>
                  <a:srgbClr val="333333"/>
                </a:solidFill>
                <a:latin typeface="arial" panose="020B0604020202020204" pitchFamily="34" charset="0"/>
              </a:rPr>
              <a:t>212.56.133.0/24</a:t>
            </a:r>
            <a:r>
              <a:rPr lang="zh-CN" altLang="en-US" sz="2800" dirty="0" smtClean="0">
                <a:solidFill>
                  <a:srgbClr val="333333"/>
                </a:solidFill>
                <a:latin typeface="arial" panose="020B0604020202020204" pitchFamily="34" charset="0"/>
              </a:rPr>
              <a:t>、</a:t>
            </a:r>
            <a:r>
              <a:rPr lang="en-US" altLang="zh-CN" sz="2800" dirty="0" smtClean="0">
                <a:solidFill>
                  <a:srgbClr val="333333"/>
                </a:solidFill>
                <a:latin typeface="arial" panose="020B0604020202020204" pitchFamily="34" charset="0"/>
              </a:rPr>
              <a:t>212.56.134.0/24</a:t>
            </a:r>
            <a:r>
              <a:rPr lang="zh-CN" altLang="en-US" sz="2800" dirty="0">
                <a:solidFill>
                  <a:srgbClr val="333333"/>
                </a:solidFill>
                <a:latin typeface="arial" panose="020B0604020202020204" pitchFamily="34" charset="0"/>
              </a:rPr>
              <a:t>、</a:t>
            </a:r>
            <a:r>
              <a:rPr lang="en-US" altLang="zh-CN" sz="2800" dirty="0">
                <a:solidFill>
                  <a:srgbClr val="333333"/>
                </a:solidFill>
                <a:latin typeface="arial" panose="020B0604020202020204" pitchFamily="34" charset="0"/>
              </a:rPr>
              <a:t>212.56.135.0/24</a:t>
            </a:r>
            <a:r>
              <a:rPr lang="zh-CN" altLang="en-US" sz="2800" dirty="0">
                <a:solidFill>
                  <a:srgbClr val="333333"/>
                </a:solidFill>
                <a:latin typeface="arial" panose="020B0604020202020204" pitchFamily="34" charset="0"/>
              </a:rPr>
              <a:t>。</a:t>
            </a:r>
          </a:p>
        </p:txBody>
      </p:sp>
      <p:sp>
        <p:nvSpPr>
          <p:cNvPr id="5" name="圆角矩形 4"/>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p:cNvGrpSpPr/>
          <p:nvPr>
            <p:custDataLst>
              <p:tags r:id="rId5"/>
            </p:custDataLst>
          </p:nvPr>
        </p:nvGrpSpPr>
        <p:grpSpPr>
          <a:xfrm>
            <a:off x="0" y="0"/>
            <a:ext cx="9906000" cy="635000"/>
            <a:chOff x="0" y="0"/>
            <a:chExt cx="9906000" cy="635000"/>
          </a:xfrm>
        </p:grpSpPr>
        <p:sp>
          <p:nvSpPr>
            <p:cNvPr id="6" name="TitleBackground"/>
            <p:cNvSpPr/>
            <p:nvPr>
              <p:custDataLst>
                <p:tags r:id="rId7"/>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90712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超网（课间</a:t>
            </a:r>
            <a:r>
              <a:rPr lang="zh-CN" altLang="en-US" sz="4000" u="sng" dirty="0" smtClean="0">
                <a:solidFill>
                  <a:srgbClr val="FF0000"/>
                </a:solidFill>
              </a:rPr>
              <a:t>习题</a:t>
            </a:r>
            <a:r>
              <a:rPr lang="en-US" altLang="zh-CN" sz="4000" u="sng" dirty="0" smtClean="0">
                <a:solidFill>
                  <a:srgbClr val="FF0000"/>
                </a:solidFill>
              </a:rPr>
              <a:t>5</a:t>
            </a:r>
            <a:r>
              <a:rPr lang="zh-CN" altLang="en-US" sz="4000" u="sng" dirty="0" smtClean="0">
                <a:solidFill>
                  <a:srgbClr val="FF0000"/>
                </a:solidFill>
              </a:rPr>
              <a:t>）</a:t>
            </a:r>
            <a:endParaRPr lang="zh-CN" altLang="en-US" sz="4000" u="sng" dirty="0">
              <a:solidFill>
                <a:srgbClr val="FF0000"/>
              </a:solidFill>
            </a:endParaRPr>
          </a:p>
        </p:txBody>
      </p:sp>
      <p:pic>
        <p:nvPicPr>
          <p:cNvPr id="3" name="图片 2"/>
          <p:cNvPicPr>
            <a:picLocks noChangeAspect="1"/>
          </p:cNvPicPr>
          <p:nvPr/>
        </p:nvPicPr>
        <p:blipFill>
          <a:blip r:embed="rId2"/>
          <a:stretch>
            <a:fillRect/>
          </a:stretch>
        </p:blipFill>
        <p:spPr>
          <a:xfrm>
            <a:off x="642435" y="2204864"/>
            <a:ext cx="8918333" cy="2088232"/>
          </a:xfrm>
          <a:prstGeom prst="rect">
            <a:avLst/>
          </a:prstGeom>
        </p:spPr>
      </p:pic>
    </p:spTree>
    <p:extLst>
      <p:ext uri="{BB962C8B-B14F-4D97-AF65-F5344CB8AC3E}">
        <p14:creationId xmlns:p14="http://schemas.microsoft.com/office/powerpoint/2010/main" val="413384993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超网（课间</a:t>
            </a:r>
            <a:r>
              <a:rPr lang="zh-CN" altLang="en-US" sz="4000" u="sng" dirty="0" smtClean="0">
                <a:solidFill>
                  <a:srgbClr val="FF0000"/>
                </a:solidFill>
              </a:rPr>
              <a:t>习题</a:t>
            </a:r>
            <a:r>
              <a:rPr lang="en-US" altLang="zh-CN" sz="4000" u="sng" dirty="0" smtClean="0">
                <a:solidFill>
                  <a:srgbClr val="FF0000"/>
                </a:solidFill>
              </a:rPr>
              <a:t>6</a:t>
            </a:r>
            <a:r>
              <a:rPr lang="zh-CN" altLang="en-US" sz="4000" u="sng" dirty="0" smtClean="0">
                <a:solidFill>
                  <a:srgbClr val="FF0000"/>
                </a:solidFill>
              </a:rPr>
              <a:t>）</a:t>
            </a:r>
            <a:endParaRPr lang="zh-CN" altLang="en-US" sz="4000" u="sng" dirty="0">
              <a:solidFill>
                <a:srgbClr val="FF0000"/>
              </a:solidFill>
            </a:endParaRPr>
          </a:p>
        </p:txBody>
      </p:sp>
      <p:sp>
        <p:nvSpPr>
          <p:cNvPr id="2" name="矩形 1"/>
          <p:cNvSpPr/>
          <p:nvPr/>
        </p:nvSpPr>
        <p:spPr>
          <a:xfrm>
            <a:off x="495300" y="1340768"/>
            <a:ext cx="9066212" cy="923330"/>
          </a:xfrm>
          <a:prstGeom prst="rect">
            <a:avLst/>
          </a:prstGeom>
        </p:spPr>
        <p:txBody>
          <a:bodyPr wrap="square">
            <a:spAutoFit/>
          </a:bodyPr>
          <a:lstStyle/>
          <a:p>
            <a:pPr latinLnBrk="1"/>
            <a:r>
              <a:rPr lang="en-US" altLang="zh-CN" dirty="0">
                <a:solidFill>
                  <a:srgbClr val="333333"/>
                </a:solidFill>
                <a:latin typeface="arial" panose="020B0604020202020204" pitchFamily="34" charset="0"/>
              </a:rPr>
              <a:t>【2019</a:t>
            </a:r>
            <a:r>
              <a:rPr lang="zh-CN" altLang="en-US" dirty="0">
                <a:solidFill>
                  <a:srgbClr val="333333"/>
                </a:solidFill>
                <a:latin typeface="arial" panose="020B0604020202020204" pitchFamily="34" charset="0"/>
              </a:rPr>
              <a:t>统考真题</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若将</a:t>
            </a:r>
            <a:r>
              <a:rPr lang="en-US" altLang="zh-CN" dirty="0">
                <a:solidFill>
                  <a:srgbClr val="333333"/>
                </a:solidFill>
                <a:latin typeface="arial" panose="020B0604020202020204" pitchFamily="34" charset="0"/>
              </a:rPr>
              <a:t>101.200.16.0/20</a:t>
            </a:r>
            <a:r>
              <a:rPr lang="zh-CN" altLang="en-US" dirty="0">
                <a:solidFill>
                  <a:srgbClr val="333333"/>
                </a:solidFill>
                <a:latin typeface="arial" panose="020B0604020202020204" pitchFamily="34" charset="0"/>
              </a:rPr>
              <a:t>划分为</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个子网</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则可能的最小子网的可分配</a:t>
            </a:r>
            <a:r>
              <a:rPr lang="en-US" altLang="zh-CN" dirty="0">
                <a:solidFill>
                  <a:srgbClr val="333333"/>
                </a:solidFill>
                <a:latin typeface="arial" panose="020B0604020202020204" pitchFamily="34" charset="0"/>
              </a:rPr>
              <a:t>IP</a:t>
            </a:r>
          </a:p>
          <a:p>
            <a:pPr latinLnBrk="1"/>
            <a:r>
              <a:rPr lang="zh-CN" altLang="en-US" dirty="0">
                <a:solidFill>
                  <a:srgbClr val="333333"/>
                </a:solidFill>
                <a:latin typeface="arial" panose="020B0604020202020204" pitchFamily="34" charset="0"/>
              </a:rPr>
              <a:t>地址数是</a:t>
            </a:r>
            <a:r>
              <a:rPr lang="en-US" altLang="zh-CN" dirty="0">
                <a:solidFill>
                  <a:srgbClr val="333333"/>
                </a:solidFill>
                <a:latin typeface="arial" panose="020B0604020202020204" pitchFamily="34" charset="0"/>
              </a:rPr>
              <a:t>()</a:t>
            </a:r>
            <a:r>
              <a:rPr lang="zh-CN" altLang="en-US" dirty="0" smtClean="0">
                <a:solidFill>
                  <a:srgbClr val="333333"/>
                </a:solidFill>
                <a:latin typeface="arial" panose="020B0604020202020204" pitchFamily="34" charset="0"/>
              </a:rPr>
              <a:t>。</a:t>
            </a:r>
            <a:endParaRPr lang="en-US" altLang="zh-CN" dirty="0" smtClean="0">
              <a:solidFill>
                <a:srgbClr val="333333"/>
              </a:solidFill>
              <a:latin typeface="arial" panose="020B0604020202020204" pitchFamily="34" charset="0"/>
            </a:endParaRPr>
          </a:p>
          <a:p>
            <a:pPr latinLnBrk="1"/>
            <a:r>
              <a:rPr lang="en-US" altLang="zh-CN" dirty="0" smtClean="0">
                <a:solidFill>
                  <a:srgbClr val="333333"/>
                </a:solidFill>
                <a:latin typeface="arial" panose="020B0604020202020204" pitchFamily="34" charset="0"/>
              </a:rPr>
              <a:t>A.126                      B.254                     C.510                        D.1022</a:t>
            </a:r>
            <a:endParaRPr lang="zh-CN" altLang="en-US" b="0" i="0" dirty="0">
              <a:solidFill>
                <a:srgbClr val="333333"/>
              </a:solidFill>
              <a:effectLst/>
              <a:latin typeface="arial" panose="020B0604020202020204" pitchFamily="34" charset="0"/>
            </a:endParaRPr>
          </a:p>
        </p:txBody>
      </p:sp>
      <p:sp>
        <p:nvSpPr>
          <p:cNvPr id="3" name="文本框 2"/>
          <p:cNvSpPr txBox="1"/>
          <p:nvPr/>
        </p:nvSpPr>
        <p:spPr>
          <a:xfrm>
            <a:off x="832385" y="2996952"/>
            <a:ext cx="8392041" cy="707886"/>
          </a:xfrm>
          <a:prstGeom prst="rect">
            <a:avLst/>
          </a:prstGeom>
          <a:noFill/>
        </p:spPr>
        <p:txBody>
          <a:bodyPr wrap="none" rtlCol="0">
            <a:spAutoFit/>
          </a:bodyPr>
          <a:lstStyle/>
          <a:p>
            <a:r>
              <a:rPr lang="zh-CN" altLang="en-US" sz="4000" b="1" dirty="0" smtClean="0">
                <a:solidFill>
                  <a:srgbClr val="00B050"/>
                </a:solidFill>
              </a:rPr>
              <a:t>思路：非等长子网的超网构造！！！</a:t>
            </a:r>
            <a:endParaRPr lang="zh-CN" altLang="en-US" sz="4000" b="1" dirty="0">
              <a:solidFill>
                <a:srgbClr val="00B050"/>
              </a:solidFill>
            </a:endParaRPr>
          </a:p>
        </p:txBody>
      </p:sp>
    </p:spTree>
    <p:extLst>
      <p:ext uri="{BB962C8B-B14F-4D97-AF65-F5344CB8AC3E}">
        <p14:creationId xmlns:p14="http://schemas.microsoft.com/office/powerpoint/2010/main" val="3427387379"/>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400116" y="1412777"/>
            <a:ext cx="9233403" cy="1800200"/>
          </a:xfrm>
          <a:prstGeom prst="rect">
            <a:avLst/>
          </a:prstGeom>
          <a:noFill/>
        </p:spPr>
        <p:txBody>
          <a:bodyPr vert="horz" wrap="square" rtlCol="0" anchor="ctr" anchorCtr="0">
            <a:noAutofit/>
          </a:bodyPr>
          <a:lstStyle/>
          <a:p>
            <a:pPr latinLnBrk="1"/>
            <a:r>
              <a:rPr lang="en-US" altLang="zh-CN" sz="2800" dirty="0">
                <a:solidFill>
                  <a:srgbClr val="333333"/>
                </a:solidFill>
                <a:latin typeface="arial" panose="020B0604020202020204" pitchFamily="34" charset="0"/>
              </a:rPr>
              <a:t>【2019</a:t>
            </a:r>
            <a:r>
              <a:rPr lang="zh-CN" altLang="en-US" sz="2800" dirty="0">
                <a:solidFill>
                  <a:srgbClr val="333333"/>
                </a:solidFill>
                <a:latin typeface="arial" panose="020B0604020202020204" pitchFamily="34" charset="0"/>
              </a:rPr>
              <a:t>统考真题</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若将</a:t>
            </a:r>
            <a:r>
              <a:rPr lang="en-US" altLang="zh-CN" sz="2800" dirty="0">
                <a:solidFill>
                  <a:srgbClr val="333333"/>
                </a:solidFill>
                <a:latin typeface="arial" panose="020B0604020202020204" pitchFamily="34" charset="0"/>
              </a:rPr>
              <a:t>101.200.16.0/20</a:t>
            </a:r>
            <a:r>
              <a:rPr lang="zh-CN" altLang="en-US" sz="2800" dirty="0">
                <a:solidFill>
                  <a:srgbClr val="333333"/>
                </a:solidFill>
                <a:latin typeface="arial" panose="020B0604020202020204" pitchFamily="34" charset="0"/>
              </a:rPr>
              <a:t>划分为</a:t>
            </a:r>
            <a:r>
              <a:rPr lang="en-US" altLang="zh-CN" sz="2800" dirty="0">
                <a:solidFill>
                  <a:srgbClr val="333333"/>
                </a:solidFill>
                <a:latin typeface="arial" panose="020B0604020202020204" pitchFamily="34" charset="0"/>
              </a:rPr>
              <a:t>5</a:t>
            </a:r>
            <a:r>
              <a:rPr lang="zh-CN" altLang="en-US" sz="2800" dirty="0">
                <a:solidFill>
                  <a:srgbClr val="333333"/>
                </a:solidFill>
                <a:latin typeface="arial" panose="020B0604020202020204" pitchFamily="34" charset="0"/>
              </a:rPr>
              <a:t>个子网</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则可能的最小子网的可分配</a:t>
            </a:r>
            <a:r>
              <a:rPr lang="en-US" altLang="zh-CN" sz="2800" dirty="0" smtClean="0">
                <a:solidFill>
                  <a:srgbClr val="333333"/>
                </a:solidFill>
                <a:latin typeface="arial" panose="020B0604020202020204" pitchFamily="34" charset="0"/>
              </a:rPr>
              <a:t>IP</a:t>
            </a:r>
            <a:r>
              <a:rPr lang="zh-CN" altLang="en-US" sz="2800" dirty="0" smtClean="0">
                <a:solidFill>
                  <a:srgbClr val="333333"/>
                </a:solidFill>
                <a:latin typeface="arial" panose="020B0604020202020204" pitchFamily="34" charset="0"/>
              </a:rPr>
              <a:t>地址</a:t>
            </a:r>
            <a:r>
              <a:rPr lang="zh-CN" altLang="en-US" sz="2800" dirty="0">
                <a:solidFill>
                  <a:srgbClr val="333333"/>
                </a:solidFill>
                <a:latin typeface="arial" panose="020B0604020202020204" pitchFamily="34" charset="0"/>
              </a:rPr>
              <a:t>数是</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a:t>
            </a:r>
            <a:endParaRPr lang="en-US" altLang="zh-CN" sz="2800" dirty="0">
              <a:solidFill>
                <a:srgbClr val="333333"/>
              </a:solidFill>
              <a:latin typeface="arial" panose="020B0604020202020204" pitchFamily="34" charset="0"/>
            </a:endParaRPr>
          </a:p>
          <a:p>
            <a:pPr latinLnBrk="1"/>
            <a:r>
              <a:rPr lang="en-US" altLang="zh-CN" sz="2800" dirty="0" smtClean="0">
                <a:solidFill>
                  <a:srgbClr val="333333"/>
                </a:solidFill>
                <a:latin typeface="arial" panose="020B0604020202020204" pitchFamily="34" charset="0"/>
              </a:rPr>
              <a:t>     A.126             </a:t>
            </a:r>
            <a:r>
              <a:rPr lang="en-US" altLang="zh-CN" sz="2800" dirty="0">
                <a:solidFill>
                  <a:srgbClr val="333333"/>
                </a:solidFill>
                <a:latin typeface="arial" panose="020B0604020202020204" pitchFamily="34" charset="0"/>
              </a:rPr>
              <a:t>B.254        </a:t>
            </a:r>
            <a:r>
              <a:rPr lang="en-US" altLang="zh-CN" sz="2800" dirty="0" smtClean="0">
                <a:solidFill>
                  <a:srgbClr val="333333"/>
                </a:solidFill>
                <a:latin typeface="arial" panose="020B0604020202020204" pitchFamily="34" charset="0"/>
              </a:rPr>
              <a:t>   </a:t>
            </a:r>
            <a:r>
              <a:rPr lang="en-US" altLang="zh-CN" sz="2800" dirty="0">
                <a:solidFill>
                  <a:srgbClr val="333333"/>
                </a:solidFill>
                <a:latin typeface="arial" panose="020B0604020202020204" pitchFamily="34" charset="0"/>
              </a:rPr>
              <a:t>C.510         </a:t>
            </a:r>
            <a:r>
              <a:rPr lang="en-US" altLang="zh-CN" sz="2800" dirty="0" smtClean="0">
                <a:solidFill>
                  <a:srgbClr val="333333"/>
                </a:solidFill>
                <a:latin typeface="arial" panose="020B0604020202020204" pitchFamily="34" charset="0"/>
              </a:rPr>
              <a:t> </a:t>
            </a:r>
            <a:r>
              <a:rPr lang="en-US" altLang="zh-CN" sz="2800" dirty="0">
                <a:solidFill>
                  <a:srgbClr val="333333"/>
                </a:solidFill>
                <a:latin typeface="arial" panose="020B0604020202020204" pitchFamily="34" charset="0"/>
              </a:rPr>
              <a:t>D.1022</a:t>
            </a:r>
            <a:endParaRPr lang="zh-CN" altLang="en-US" sz="2800" dirty="0">
              <a:solidFill>
                <a:srgbClr val="333333"/>
              </a:solidFill>
              <a:latin typeface="arial" panose="020B0604020202020204" pitchFamily="34" charset="0"/>
            </a:endParaRPr>
          </a:p>
        </p:txBody>
      </p:sp>
      <p:sp>
        <p:nvSpPr>
          <p:cNvPr id="5" name="圆角矩形 4"/>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p:cNvGrpSpPr/>
          <p:nvPr>
            <p:custDataLst>
              <p:tags r:id="rId5"/>
            </p:custDataLst>
          </p:nvPr>
        </p:nvGrpSpPr>
        <p:grpSpPr>
          <a:xfrm>
            <a:off x="0" y="0"/>
            <a:ext cx="9906000" cy="635000"/>
            <a:chOff x="0" y="0"/>
            <a:chExt cx="9906000" cy="635000"/>
          </a:xfrm>
        </p:grpSpPr>
        <p:sp>
          <p:nvSpPr>
            <p:cNvPr id="6" name="TitleBackground"/>
            <p:cNvSpPr/>
            <p:nvPr>
              <p:custDataLst>
                <p:tags r:id="rId7"/>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663663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超网（课间</a:t>
            </a:r>
            <a:r>
              <a:rPr lang="zh-CN" altLang="en-US" sz="4000" u="sng" dirty="0" smtClean="0">
                <a:solidFill>
                  <a:srgbClr val="FF0000"/>
                </a:solidFill>
              </a:rPr>
              <a:t>习题</a:t>
            </a:r>
            <a:r>
              <a:rPr lang="en-US" altLang="zh-CN" sz="4000" u="sng" dirty="0" smtClean="0">
                <a:solidFill>
                  <a:srgbClr val="FF0000"/>
                </a:solidFill>
              </a:rPr>
              <a:t>6</a:t>
            </a:r>
            <a:r>
              <a:rPr lang="zh-CN" altLang="en-US" sz="4000" u="sng" dirty="0" smtClean="0">
                <a:solidFill>
                  <a:srgbClr val="FF0000"/>
                </a:solidFill>
              </a:rPr>
              <a:t>）</a:t>
            </a:r>
            <a:endParaRPr lang="zh-CN" altLang="en-US" sz="4000" u="sng" dirty="0">
              <a:solidFill>
                <a:srgbClr val="FF0000"/>
              </a:solidFill>
            </a:endParaRPr>
          </a:p>
        </p:txBody>
      </p:sp>
      <p:pic>
        <p:nvPicPr>
          <p:cNvPr id="3" name="图片 2"/>
          <p:cNvPicPr>
            <a:picLocks noChangeAspect="1"/>
          </p:cNvPicPr>
          <p:nvPr/>
        </p:nvPicPr>
        <p:blipFill>
          <a:blip r:embed="rId2"/>
          <a:stretch>
            <a:fillRect/>
          </a:stretch>
        </p:blipFill>
        <p:spPr>
          <a:xfrm>
            <a:off x="743930" y="1340768"/>
            <a:ext cx="8568952" cy="4002098"/>
          </a:xfrm>
          <a:prstGeom prst="rect">
            <a:avLst/>
          </a:prstGeom>
        </p:spPr>
      </p:pic>
    </p:spTree>
    <p:extLst>
      <p:ext uri="{BB962C8B-B14F-4D97-AF65-F5344CB8AC3E}">
        <p14:creationId xmlns:p14="http://schemas.microsoft.com/office/powerpoint/2010/main" val="195518006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bg>
      <p:bgPr>
        <a:gradFill>
          <a:gsLst>
            <a:gs pos="89000">
              <a:srgbClr val="7030A0"/>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pPr algn="ctr"/>
            <a:r>
              <a:rPr lang="zh-CN" altLang="en-US" sz="4000" u="sng" dirty="0" smtClean="0">
                <a:solidFill>
                  <a:srgbClr val="FF0000"/>
                </a:solidFill>
              </a:rPr>
              <a:t>子网</a:t>
            </a:r>
            <a:r>
              <a:rPr lang="en-US" altLang="zh-CN" sz="4000" u="sng" dirty="0" smtClean="0">
                <a:solidFill>
                  <a:srgbClr val="FF0000"/>
                </a:solidFill>
              </a:rPr>
              <a:t>+</a:t>
            </a:r>
            <a:r>
              <a:rPr lang="zh-CN" altLang="en-US" sz="4000" u="sng" dirty="0">
                <a:solidFill>
                  <a:srgbClr val="FF0000"/>
                </a:solidFill>
              </a:rPr>
              <a:t>超网（课间</a:t>
            </a:r>
            <a:r>
              <a:rPr lang="zh-CN" altLang="en-US" sz="4000" u="sng" dirty="0" smtClean="0">
                <a:solidFill>
                  <a:srgbClr val="FF0000"/>
                </a:solidFill>
              </a:rPr>
              <a:t>习题</a:t>
            </a:r>
            <a:r>
              <a:rPr lang="en-US" altLang="zh-CN" sz="4000" u="sng" dirty="0" smtClean="0">
                <a:solidFill>
                  <a:srgbClr val="FF0000"/>
                </a:solidFill>
              </a:rPr>
              <a:t>6</a:t>
            </a:r>
            <a:r>
              <a:rPr lang="zh-CN" altLang="en-US" sz="4000" u="sng" dirty="0" smtClean="0">
                <a:solidFill>
                  <a:srgbClr val="FF0000"/>
                </a:solidFill>
              </a:rPr>
              <a:t>）</a:t>
            </a:r>
            <a:endParaRPr lang="zh-CN" altLang="en-US" sz="4000" u="sng"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938" y="1412776"/>
            <a:ext cx="8424936" cy="4155424"/>
          </a:xfrm>
          <a:prstGeom prst="rect">
            <a:avLst/>
          </a:prstGeom>
        </p:spPr>
      </p:pic>
    </p:spTree>
    <p:extLst>
      <p:ext uri="{BB962C8B-B14F-4D97-AF65-F5344CB8AC3E}">
        <p14:creationId xmlns:p14="http://schemas.microsoft.com/office/powerpoint/2010/main" val="892644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 name="组合 289"/>
          <p:cNvGrpSpPr/>
          <p:nvPr/>
        </p:nvGrpSpPr>
        <p:grpSpPr>
          <a:xfrm>
            <a:off x="606872" y="232494"/>
            <a:ext cx="8954640" cy="6292850"/>
            <a:chOff x="174824" y="148034"/>
            <a:chExt cx="8954640" cy="6292850"/>
          </a:xfrm>
        </p:grpSpPr>
        <p:sp>
          <p:nvSpPr>
            <p:cNvPr id="4" name="Rectangle 2"/>
            <p:cNvSpPr>
              <a:spLocks noChangeArrowheads="1"/>
            </p:cNvSpPr>
            <p:nvPr/>
          </p:nvSpPr>
          <p:spPr bwMode="auto">
            <a:xfrm>
              <a:off x="833189" y="562372"/>
              <a:ext cx="639762" cy="1214437"/>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 name="Rectangle 3"/>
            <p:cNvSpPr>
              <a:spLocks noChangeArrowheads="1"/>
            </p:cNvSpPr>
            <p:nvPr/>
          </p:nvSpPr>
          <p:spPr bwMode="auto">
            <a:xfrm>
              <a:off x="842714" y="1052909"/>
              <a:ext cx="623887" cy="25717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 name="Text Box 4"/>
            <p:cNvSpPr txBox="1">
              <a:spLocks noChangeArrowheads="1"/>
            </p:cNvSpPr>
            <p:nvPr/>
          </p:nvSpPr>
          <p:spPr bwMode="auto">
            <a:xfrm>
              <a:off x="1012562" y="514747"/>
              <a:ext cx="29847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2" charset="-122"/>
                </a:rPr>
                <a:t>1</a:t>
              </a:r>
            </a:p>
          </p:txBody>
        </p:sp>
        <p:sp>
          <p:nvSpPr>
            <p:cNvPr id="7" name="Line 5"/>
            <p:cNvSpPr>
              <a:spLocks noChangeShapeType="1"/>
            </p:cNvSpPr>
            <p:nvPr/>
          </p:nvSpPr>
          <p:spPr bwMode="auto">
            <a:xfrm>
              <a:off x="833189" y="821134"/>
              <a:ext cx="6397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 name="Line 6"/>
            <p:cNvSpPr>
              <a:spLocks noChangeShapeType="1"/>
            </p:cNvSpPr>
            <p:nvPr/>
          </p:nvSpPr>
          <p:spPr bwMode="auto">
            <a:xfrm>
              <a:off x="833189" y="1060847"/>
              <a:ext cx="6397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 name="Line 7"/>
            <p:cNvSpPr>
              <a:spLocks noChangeShapeType="1"/>
            </p:cNvSpPr>
            <p:nvPr/>
          </p:nvSpPr>
          <p:spPr bwMode="auto">
            <a:xfrm>
              <a:off x="833189" y="1300559"/>
              <a:ext cx="6397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 name="Line 8"/>
            <p:cNvSpPr>
              <a:spLocks noChangeShapeType="1"/>
            </p:cNvSpPr>
            <p:nvPr/>
          </p:nvSpPr>
          <p:spPr bwMode="auto">
            <a:xfrm>
              <a:off x="833189" y="1541859"/>
              <a:ext cx="6397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 name="Freeform 9"/>
            <p:cNvSpPr/>
            <p:nvPr/>
          </p:nvSpPr>
          <p:spPr bwMode="auto">
            <a:xfrm>
              <a:off x="8083301" y="2308622"/>
              <a:ext cx="312738" cy="1800225"/>
            </a:xfrm>
            <a:custGeom>
              <a:avLst/>
              <a:gdLst>
                <a:gd name="T0" fmla="*/ 197 w 197"/>
                <a:gd name="T1" fmla="*/ 0 h 1134"/>
                <a:gd name="T2" fmla="*/ 0 w 197"/>
                <a:gd name="T3" fmla="*/ 507 h 1134"/>
                <a:gd name="T4" fmla="*/ 16 w 197"/>
                <a:gd name="T5" fmla="*/ 1134 h 1134"/>
              </a:gdLst>
              <a:ahLst/>
              <a:cxnLst>
                <a:cxn ang="0">
                  <a:pos x="T0" y="T1"/>
                </a:cxn>
                <a:cxn ang="0">
                  <a:pos x="T2" y="T3"/>
                </a:cxn>
                <a:cxn ang="0">
                  <a:pos x="T4" y="T5"/>
                </a:cxn>
              </a:cxnLst>
              <a:rect l="0" t="0" r="r" b="b"/>
              <a:pathLst>
                <a:path w="197" h="1134">
                  <a:moveTo>
                    <a:pt x="197" y="0"/>
                  </a:moveTo>
                  <a:lnTo>
                    <a:pt x="0" y="507"/>
                  </a:lnTo>
                  <a:lnTo>
                    <a:pt x="16" y="1134"/>
                  </a:lnTo>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2" name="Group 10"/>
            <p:cNvGrpSpPr/>
            <p:nvPr/>
          </p:nvGrpSpPr>
          <p:grpSpPr bwMode="auto">
            <a:xfrm>
              <a:off x="2777876" y="5020072"/>
              <a:ext cx="639763" cy="1323975"/>
              <a:chOff x="617" y="259"/>
              <a:chExt cx="403" cy="834"/>
            </a:xfrm>
          </p:grpSpPr>
          <p:sp>
            <p:nvSpPr>
              <p:cNvPr id="13" name="Rectangle 11"/>
              <p:cNvSpPr>
                <a:spLocks noChangeArrowheads="1"/>
              </p:cNvSpPr>
              <p:nvPr/>
            </p:nvSpPr>
            <p:spPr bwMode="auto">
              <a:xfrm>
                <a:off x="623" y="598"/>
                <a:ext cx="393" cy="16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 name="Text Box 12"/>
              <p:cNvSpPr txBox="1">
                <a:spLocks noChangeArrowheads="1"/>
              </p:cNvSpPr>
              <p:nvPr/>
            </p:nvSpPr>
            <p:spPr bwMode="auto">
              <a:xfrm>
                <a:off x="730" y="259"/>
                <a:ext cx="188"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a:t>
                </a:r>
              </a:p>
            </p:txBody>
          </p:sp>
          <p:sp>
            <p:nvSpPr>
              <p:cNvPr id="15" name="Rectangle 13"/>
              <p:cNvSpPr>
                <a:spLocks noChangeArrowheads="1"/>
              </p:cNvSpPr>
              <p:nvPr/>
            </p:nvSpPr>
            <p:spPr bwMode="auto">
              <a:xfrm>
                <a:off x="617" y="289"/>
                <a:ext cx="403" cy="765"/>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 name="Line 14"/>
              <p:cNvSpPr>
                <a:spLocks noChangeShapeType="1"/>
              </p:cNvSpPr>
              <p:nvPr/>
            </p:nvSpPr>
            <p:spPr bwMode="auto">
              <a:xfrm>
                <a:off x="617" y="452"/>
                <a:ext cx="40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 name="Line 15"/>
              <p:cNvSpPr>
                <a:spLocks noChangeShapeType="1"/>
              </p:cNvSpPr>
              <p:nvPr/>
            </p:nvSpPr>
            <p:spPr bwMode="auto">
              <a:xfrm>
                <a:off x="617" y="603"/>
                <a:ext cx="40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 name="Line 16"/>
              <p:cNvSpPr>
                <a:spLocks noChangeShapeType="1"/>
              </p:cNvSpPr>
              <p:nvPr/>
            </p:nvSpPr>
            <p:spPr bwMode="auto">
              <a:xfrm>
                <a:off x="617" y="754"/>
                <a:ext cx="40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 name="Line 17"/>
              <p:cNvSpPr>
                <a:spLocks noChangeShapeType="1"/>
              </p:cNvSpPr>
              <p:nvPr/>
            </p:nvSpPr>
            <p:spPr bwMode="auto">
              <a:xfrm>
                <a:off x="617" y="906"/>
                <a:ext cx="40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20" name="Line 18"/>
            <p:cNvSpPr>
              <a:spLocks noChangeShapeType="1"/>
            </p:cNvSpPr>
            <p:nvPr/>
          </p:nvSpPr>
          <p:spPr bwMode="auto">
            <a:xfrm flipV="1">
              <a:off x="3209676" y="2237184"/>
              <a:ext cx="5040313"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1" name="Line 19"/>
            <p:cNvSpPr>
              <a:spLocks noChangeShapeType="1"/>
            </p:cNvSpPr>
            <p:nvPr/>
          </p:nvSpPr>
          <p:spPr bwMode="auto">
            <a:xfrm flipV="1">
              <a:off x="3857376" y="4108847"/>
              <a:ext cx="865188" cy="1587"/>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2" name="Line 20"/>
            <p:cNvSpPr>
              <a:spLocks noChangeShapeType="1"/>
            </p:cNvSpPr>
            <p:nvPr/>
          </p:nvSpPr>
          <p:spPr bwMode="auto">
            <a:xfrm>
              <a:off x="977651" y="2237184"/>
              <a:ext cx="0" cy="3603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3"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8101" y="3965972"/>
              <a:ext cx="5207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4" name="Group 22"/>
            <p:cNvGrpSpPr/>
            <p:nvPr/>
          </p:nvGrpSpPr>
          <p:grpSpPr bwMode="auto">
            <a:xfrm>
              <a:off x="3714501" y="1876822"/>
              <a:ext cx="1439863" cy="863600"/>
              <a:chOff x="385" y="2795"/>
              <a:chExt cx="1769" cy="816"/>
            </a:xfrm>
          </p:grpSpPr>
          <p:sp>
            <p:nvSpPr>
              <p:cNvPr id="25" name="Oval 2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 name="Oval 2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 name="Oval 2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 name="Oval 2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9" name="Oval 2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0" name="Oval 2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1" name="Oval 2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2" name="Oval 3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3" name="Oval 3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4" name="Oval 3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5" name="Oval 3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6" name="Oval 3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7" name="Oval 3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8" name="Oval 3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39" name="Oval 3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0" name="Oval 3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1" name="Freeform 3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42" name="Text Box 40"/>
            <p:cNvSpPr txBox="1">
              <a:spLocks noChangeArrowheads="1"/>
            </p:cNvSpPr>
            <p:nvPr/>
          </p:nvSpPr>
          <p:spPr bwMode="auto">
            <a:xfrm>
              <a:off x="174824" y="1872059"/>
              <a:ext cx="70083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C00000"/>
                  </a:solidFill>
                  <a:effectLst/>
                  <a:uLnTx/>
                  <a:uFillTx/>
                  <a:latin typeface="+mn-lt"/>
                  <a:ea typeface="黑体" panose="02010609060101010101" pitchFamily="2" charset="-122"/>
                </a:rPr>
                <a:t>主机</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rPr>
                <a:t>1</a:t>
              </a:r>
            </a:p>
          </p:txBody>
        </p:sp>
        <p:pic>
          <p:nvPicPr>
            <p:cNvPr id="43"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1089" y="2092722"/>
              <a:ext cx="5207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44" name="Group 42"/>
            <p:cNvGrpSpPr/>
            <p:nvPr/>
          </p:nvGrpSpPr>
          <p:grpSpPr bwMode="auto">
            <a:xfrm>
              <a:off x="6233864" y="1876822"/>
              <a:ext cx="1439862" cy="863600"/>
              <a:chOff x="385" y="2795"/>
              <a:chExt cx="1769" cy="816"/>
            </a:xfrm>
          </p:grpSpPr>
          <p:sp>
            <p:nvSpPr>
              <p:cNvPr id="45" name="Oval 4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6" name="Oval 4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7" name="Oval 4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8" name="Oval 4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9" name="Oval 4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0" name="Oval 4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1" name="Oval 4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2" name="Oval 5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3" name="Oval 5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4" name="Oval 5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5" name="Oval 5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6" name="Oval 5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7" name="Oval 5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8" name="Oval 5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9" name="Oval 5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0" name="Oval 5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1" name="Freeform 5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2" name="Group 60"/>
            <p:cNvGrpSpPr/>
            <p:nvPr/>
          </p:nvGrpSpPr>
          <p:grpSpPr bwMode="auto">
            <a:xfrm>
              <a:off x="4649539" y="3532584"/>
              <a:ext cx="415925" cy="504825"/>
              <a:chOff x="4416" y="2717"/>
              <a:chExt cx="404" cy="577"/>
            </a:xfrm>
          </p:grpSpPr>
          <p:sp>
            <p:nvSpPr>
              <p:cNvPr id="63" name="AutoShape 61"/>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64" name="Group 62"/>
              <p:cNvGrpSpPr/>
              <p:nvPr/>
            </p:nvGrpSpPr>
            <p:grpSpPr bwMode="auto">
              <a:xfrm>
                <a:off x="4562" y="3066"/>
                <a:ext cx="13" cy="70"/>
                <a:chOff x="4562" y="3066"/>
                <a:chExt cx="13" cy="70"/>
              </a:xfrm>
            </p:grpSpPr>
            <p:sp>
              <p:nvSpPr>
                <p:cNvPr id="109" name="Rectangle 63"/>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0" name="Line 64"/>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65" name="Rectangle 65"/>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6" name="Freeform 66"/>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7" name="Freeform 67"/>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8" name="Freeform 68"/>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9" name="Freeform 69"/>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0" name="Freeform 70"/>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1" name="Freeform 71"/>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2" name="Rectangle 72"/>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3" name="Line 73"/>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4" name="Freeform 74"/>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5" name="Freeform 75"/>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6" name="Freeform 76"/>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7" name="Rectangle 77"/>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8" name="Rectangle 78"/>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9" name="Rectangle 79"/>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0" name="Rectangle 80"/>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1" name="Oval 81"/>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2" name="Rectangle 82"/>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3" name="Freeform 83"/>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84" name="Group 84"/>
              <p:cNvGrpSpPr/>
              <p:nvPr/>
            </p:nvGrpSpPr>
            <p:grpSpPr bwMode="auto">
              <a:xfrm>
                <a:off x="4455" y="2913"/>
                <a:ext cx="126" cy="116"/>
                <a:chOff x="4455" y="2913"/>
                <a:chExt cx="126" cy="116"/>
              </a:xfrm>
            </p:grpSpPr>
            <p:sp>
              <p:nvSpPr>
                <p:cNvPr id="107" name="Oval 85"/>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8" name="Oval 86"/>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85" name="Group 87"/>
              <p:cNvGrpSpPr/>
              <p:nvPr/>
            </p:nvGrpSpPr>
            <p:grpSpPr bwMode="auto">
              <a:xfrm>
                <a:off x="4504" y="3136"/>
                <a:ext cx="43" cy="112"/>
                <a:chOff x="4504" y="3136"/>
                <a:chExt cx="43" cy="112"/>
              </a:xfrm>
            </p:grpSpPr>
            <p:sp>
              <p:nvSpPr>
                <p:cNvPr id="98" name="Rectangle 88"/>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99" name="Group 89"/>
                <p:cNvGrpSpPr/>
                <p:nvPr/>
              </p:nvGrpSpPr>
              <p:grpSpPr bwMode="auto">
                <a:xfrm>
                  <a:off x="4504" y="3149"/>
                  <a:ext cx="43" cy="87"/>
                  <a:chOff x="4504" y="3149"/>
                  <a:chExt cx="43" cy="87"/>
                </a:xfrm>
              </p:grpSpPr>
              <p:sp>
                <p:nvSpPr>
                  <p:cNvPr id="100" name="Line 90"/>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1" name="Line 91"/>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2" name="Line 92"/>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3" name="Line 93"/>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4" name="Line 94"/>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5" name="Line 95"/>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6" name="Line 96"/>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86" name="Rectangle 97"/>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7" name="Freeform 98"/>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8" name="Freeform 99"/>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9" name="Freeform 100"/>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0" name="Freeform 101"/>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1" name="Freeform 102"/>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2" name="Freeform 103"/>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3" name="Freeform 104"/>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4" name="Freeform 105"/>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5" name="Freeform 106"/>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6" name="Freeform 107"/>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7" name="Freeform 108"/>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pic>
          <p:nvPicPr>
            <p:cNvPr id="111" name="Picture 10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2064" y="2956322"/>
              <a:ext cx="989012"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2" name="Picture 11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7089" y="3964384"/>
              <a:ext cx="5207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 name="Picture 11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8701" y="2092722"/>
              <a:ext cx="5207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4" name="Group 112"/>
            <p:cNvGrpSpPr/>
            <p:nvPr/>
          </p:nvGrpSpPr>
          <p:grpSpPr bwMode="auto">
            <a:xfrm flipH="1">
              <a:off x="8194426" y="3605609"/>
              <a:ext cx="415925" cy="504825"/>
              <a:chOff x="4416" y="2717"/>
              <a:chExt cx="404" cy="577"/>
            </a:xfrm>
          </p:grpSpPr>
          <p:sp>
            <p:nvSpPr>
              <p:cNvPr id="115" name="AutoShape 113"/>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16" name="Group 114"/>
              <p:cNvGrpSpPr/>
              <p:nvPr/>
            </p:nvGrpSpPr>
            <p:grpSpPr bwMode="auto">
              <a:xfrm>
                <a:off x="4562" y="3066"/>
                <a:ext cx="13" cy="70"/>
                <a:chOff x="4562" y="3066"/>
                <a:chExt cx="13" cy="70"/>
              </a:xfrm>
            </p:grpSpPr>
            <p:sp>
              <p:nvSpPr>
                <p:cNvPr id="161" name="Rectangle 115"/>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2" name="Line 116"/>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117" name="Rectangle 117"/>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8" name="Freeform 118"/>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9" name="Freeform 119"/>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0" name="Freeform 120"/>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1" name="Freeform 121"/>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2" name="Freeform 122"/>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3" name="Freeform 123"/>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4" name="Rectangle 124"/>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5" name="Line 125"/>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6" name="Freeform 126"/>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7" name="Freeform 127"/>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8" name="Freeform 128"/>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29" name="Rectangle 129"/>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0" name="Rectangle 130"/>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1" name="Rectangle 131"/>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2" name="Rectangle 132"/>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3" name="Oval 133"/>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4" name="Rectangle 134"/>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5" name="Freeform 135"/>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36" name="Group 136"/>
              <p:cNvGrpSpPr/>
              <p:nvPr/>
            </p:nvGrpSpPr>
            <p:grpSpPr bwMode="auto">
              <a:xfrm>
                <a:off x="4455" y="2913"/>
                <a:ext cx="126" cy="116"/>
                <a:chOff x="4455" y="2913"/>
                <a:chExt cx="126" cy="116"/>
              </a:xfrm>
            </p:grpSpPr>
            <p:sp>
              <p:nvSpPr>
                <p:cNvPr id="159" name="Oval 137"/>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0" name="Oval 138"/>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137" name="Group 139"/>
              <p:cNvGrpSpPr/>
              <p:nvPr/>
            </p:nvGrpSpPr>
            <p:grpSpPr bwMode="auto">
              <a:xfrm>
                <a:off x="4504" y="3136"/>
                <a:ext cx="43" cy="112"/>
                <a:chOff x="4504" y="3136"/>
                <a:chExt cx="43" cy="112"/>
              </a:xfrm>
            </p:grpSpPr>
            <p:sp>
              <p:nvSpPr>
                <p:cNvPr id="150" name="Rectangle 140"/>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51" name="Group 141"/>
                <p:cNvGrpSpPr/>
                <p:nvPr/>
              </p:nvGrpSpPr>
              <p:grpSpPr bwMode="auto">
                <a:xfrm>
                  <a:off x="4504" y="3149"/>
                  <a:ext cx="43" cy="87"/>
                  <a:chOff x="4504" y="3149"/>
                  <a:chExt cx="43" cy="87"/>
                </a:xfrm>
              </p:grpSpPr>
              <p:sp>
                <p:nvSpPr>
                  <p:cNvPr id="152" name="Line 142"/>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3" name="Line 143"/>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4" name="Line 144"/>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5" name="Line 145"/>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6" name="Line 146"/>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7" name="Line 147"/>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58" name="Line 148"/>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138" name="Rectangle 149"/>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39" name="Freeform 150"/>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0" name="Freeform 151"/>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1" name="Freeform 152"/>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2" name="Freeform 153"/>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3" name="Freeform 154"/>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4" name="Freeform 155"/>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5" name="Freeform 156"/>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6" name="Freeform 157"/>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7" name="Freeform 158"/>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8" name="Freeform 159"/>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49" name="Freeform 160"/>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pic>
          <p:nvPicPr>
            <p:cNvPr id="163" name="Picture 161" descr="D-Link%20DI-713P%20Wireless%20Broadband%20ro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739" y="3734197"/>
              <a:ext cx="749300" cy="623887"/>
            </a:xfrm>
            <a:prstGeom prst="rect">
              <a:avLst/>
            </a:prstGeom>
            <a:noFill/>
            <a:extLst>
              <a:ext uri="{909E8E84-426E-40DD-AFC4-6F175D3DCCD1}">
                <a14:hiddenFill xmlns:a14="http://schemas.microsoft.com/office/drawing/2010/main">
                  <a:solidFill>
                    <a:srgbClr val="FFFFFF"/>
                  </a:solidFill>
                </a14:hiddenFill>
              </a:ext>
            </a:extLst>
          </p:spPr>
        </p:pic>
        <p:grpSp>
          <p:nvGrpSpPr>
            <p:cNvPr id="164" name="Group 162"/>
            <p:cNvGrpSpPr/>
            <p:nvPr/>
          </p:nvGrpSpPr>
          <p:grpSpPr bwMode="auto">
            <a:xfrm>
              <a:off x="2201614" y="3892947"/>
              <a:ext cx="671512" cy="495300"/>
              <a:chOff x="762" y="2391"/>
              <a:chExt cx="423" cy="312"/>
            </a:xfrm>
          </p:grpSpPr>
          <p:grpSp>
            <p:nvGrpSpPr>
              <p:cNvPr id="165" name="Group 163"/>
              <p:cNvGrpSpPr/>
              <p:nvPr/>
            </p:nvGrpSpPr>
            <p:grpSpPr bwMode="auto">
              <a:xfrm>
                <a:off x="867" y="2432"/>
                <a:ext cx="318" cy="271"/>
                <a:chOff x="657" y="1570"/>
                <a:chExt cx="318" cy="311"/>
              </a:xfrm>
            </p:grpSpPr>
            <p:sp>
              <p:nvSpPr>
                <p:cNvPr id="173" name="Line 164"/>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74" name="Picture 165"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6"/>
              <p:cNvGrpSpPr/>
              <p:nvPr/>
            </p:nvGrpSpPr>
            <p:grpSpPr bwMode="auto">
              <a:xfrm>
                <a:off x="762" y="2391"/>
                <a:ext cx="306" cy="90"/>
                <a:chOff x="748" y="2251"/>
                <a:chExt cx="306" cy="90"/>
              </a:xfrm>
            </p:grpSpPr>
            <p:sp>
              <p:nvSpPr>
                <p:cNvPr id="167" name="AutoShape 16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8" name="AutoShape 16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69" name="AutoShape 16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0" name="AutoShape 17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1" name="AutoShape 17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72" name="AutoShape 17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175" name="Freeform 173"/>
            <p:cNvSpPr/>
            <p:nvPr/>
          </p:nvSpPr>
          <p:spPr bwMode="auto">
            <a:xfrm rot="1390605">
              <a:off x="3690689" y="3461147"/>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76" name="Group 174"/>
            <p:cNvGrpSpPr/>
            <p:nvPr/>
          </p:nvGrpSpPr>
          <p:grpSpPr bwMode="auto">
            <a:xfrm>
              <a:off x="906214" y="2595959"/>
              <a:ext cx="503237" cy="684213"/>
              <a:chOff x="431" y="1479"/>
              <a:chExt cx="317" cy="431"/>
            </a:xfrm>
          </p:grpSpPr>
          <p:sp>
            <p:nvSpPr>
              <p:cNvPr id="177" name="Line 175"/>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78" name="Picture 17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9" name="Picture 17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1751" y="1913334"/>
              <a:ext cx="503238"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0" name="Line 178"/>
            <p:cNvSpPr>
              <a:spLocks noChangeShapeType="1"/>
            </p:cNvSpPr>
            <p:nvPr/>
          </p:nvSpPr>
          <p:spPr bwMode="auto">
            <a:xfrm flipV="1">
              <a:off x="472826" y="2595959"/>
              <a:ext cx="3025775"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1" name="Line 179"/>
            <p:cNvSpPr>
              <a:spLocks noChangeShapeType="1"/>
            </p:cNvSpPr>
            <p:nvPr/>
          </p:nvSpPr>
          <p:spPr bwMode="auto">
            <a:xfrm>
              <a:off x="3281114" y="2237184"/>
              <a:ext cx="0" cy="3603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82" name="Picture 18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9339" y="2092722"/>
              <a:ext cx="5207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83" name="Group 181"/>
            <p:cNvGrpSpPr/>
            <p:nvPr/>
          </p:nvGrpSpPr>
          <p:grpSpPr bwMode="auto">
            <a:xfrm>
              <a:off x="1409451" y="4469209"/>
              <a:ext cx="671513" cy="495300"/>
              <a:chOff x="762" y="2391"/>
              <a:chExt cx="423" cy="312"/>
            </a:xfrm>
          </p:grpSpPr>
          <p:grpSp>
            <p:nvGrpSpPr>
              <p:cNvPr id="184" name="Group 182"/>
              <p:cNvGrpSpPr/>
              <p:nvPr/>
            </p:nvGrpSpPr>
            <p:grpSpPr bwMode="auto">
              <a:xfrm>
                <a:off x="867" y="2432"/>
                <a:ext cx="318" cy="271"/>
                <a:chOff x="657" y="1570"/>
                <a:chExt cx="318" cy="311"/>
              </a:xfrm>
            </p:grpSpPr>
            <p:sp>
              <p:nvSpPr>
                <p:cNvPr id="192" name="Line 183"/>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93" name="Picture 184"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5" name="Group 185"/>
              <p:cNvGrpSpPr/>
              <p:nvPr/>
            </p:nvGrpSpPr>
            <p:grpSpPr bwMode="auto">
              <a:xfrm>
                <a:off x="762" y="2391"/>
                <a:ext cx="306" cy="90"/>
                <a:chOff x="748" y="2251"/>
                <a:chExt cx="306" cy="90"/>
              </a:xfrm>
            </p:grpSpPr>
            <p:sp>
              <p:nvSpPr>
                <p:cNvPr id="186" name="AutoShape 18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7" name="AutoShape 18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8" name="AutoShape 18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89" name="AutoShape 18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0" name="AutoShape 19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1" name="AutoShape 19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grpSp>
          <p:nvGrpSpPr>
            <p:cNvPr id="194" name="Group 192"/>
            <p:cNvGrpSpPr/>
            <p:nvPr/>
          </p:nvGrpSpPr>
          <p:grpSpPr bwMode="auto">
            <a:xfrm>
              <a:off x="2273051" y="4901009"/>
              <a:ext cx="671513" cy="495300"/>
              <a:chOff x="762" y="2391"/>
              <a:chExt cx="423" cy="312"/>
            </a:xfrm>
          </p:grpSpPr>
          <p:grpSp>
            <p:nvGrpSpPr>
              <p:cNvPr id="195" name="Group 193"/>
              <p:cNvGrpSpPr/>
              <p:nvPr/>
            </p:nvGrpSpPr>
            <p:grpSpPr bwMode="auto">
              <a:xfrm>
                <a:off x="867" y="2432"/>
                <a:ext cx="318" cy="271"/>
                <a:chOff x="657" y="1570"/>
                <a:chExt cx="318" cy="311"/>
              </a:xfrm>
            </p:grpSpPr>
            <p:sp>
              <p:nvSpPr>
                <p:cNvPr id="203" name="Line 194"/>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04" name="Picture 195"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6" name="Group 196"/>
              <p:cNvGrpSpPr/>
              <p:nvPr/>
            </p:nvGrpSpPr>
            <p:grpSpPr bwMode="auto">
              <a:xfrm>
                <a:off x="762" y="2391"/>
                <a:ext cx="306" cy="90"/>
                <a:chOff x="748" y="2251"/>
                <a:chExt cx="306" cy="90"/>
              </a:xfrm>
            </p:grpSpPr>
            <p:sp>
              <p:nvSpPr>
                <p:cNvPr id="197" name="AutoShape 19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8" name="AutoShape 19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99" name="AutoShape 19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0" name="AutoShape 20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1" name="AutoShape 20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2" name="AutoShape 20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
          <p:nvSpPr>
            <p:cNvPr id="205" name="Line 203"/>
            <p:cNvSpPr>
              <a:spLocks noChangeShapeType="1"/>
            </p:cNvSpPr>
            <p:nvPr/>
          </p:nvSpPr>
          <p:spPr bwMode="auto">
            <a:xfrm>
              <a:off x="6738689" y="3172222"/>
              <a:ext cx="1511300" cy="649287"/>
            </a:xfrm>
            <a:prstGeom prst="line">
              <a:avLst/>
            </a:prstGeom>
            <a:noFill/>
            <a:ln w="38100">
              <a:solidFill>
                <a:srgbClr val="3333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6" name="Line 204"/>
            <p:cNvSpPr>
              <a:spLocks noChangeShapeType="1"/>
            </p:cNvSpPr>
            <p:nvPr/>
          </p:nvSpPr>
          <p:spPr bwMode="auto">
            <a:xfrm flipH="1">
              <a:off x="5081339" y="3245247"/>
              <a:ext cx="719137" cy="431800"/>
            </a:xfrm>
            <a:prstGeom prst="line">
              <a:avLst/>
            </a:prstGeom>
            <a:noFill/>
            <a:ln w="38100">
              <a:solidFill>
                <a:srgbClr val="3333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7" name="Freeform 205"/>
            <p:cNvSpPr/>
            <p:nvPr/>
          </p:nvSpPr>
          <p:spPr bwMode="auto">
            <a:xfrm rot="1901313">
              <a:off x="2898526" y="3821509"/>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8" name="Freeform 206"/>
            <p:cNvSpPr/>
            <p:nvPr/>
          </p:nvSpPr>
          <p:spPr bwMode="auto">
            <a:xfrm rot="18818791" flipH="1">
              <a:off x="2897733" y="3582590"/>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09" name="Freeform 207"/>
            <p:cNvSpPr/>
            <p:nvPr/>
          </p:nvSpPr>
          <p:spPr bwMode="auto">
            <a:xfrm rot="3575381">
              <a:off x="3739108" y="3641328"/>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10" name="Text Box 208"/>
            <p:cNvSpPr txBox="1">
              <a:spLocks noChangeArrowheads="1"/>
            </p:cNvSpPr>
            <p:nvPr/>
          </p:nvSpPr>
          <p:spPr bwMode="auto">
            <a:xfrm>
              <a:off x="1798959" y="5076473"/>
              <a:ext cx="8418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 </a:t>
              </a:r>
              <a:r>
                <a:rPr kumimoji="0" lang="zh-CN" altLang="en-US" sz="2000" b="1" i="0" u="none" strike="noStrike" kern="0" cap="none" spc="0" normalizeH="0" baseline="0" noProof="0" dirty="0">
                  <a:ln>
                    <a:noFill/>
                  </a:ln>
                  <a:solidFill>
                    <a:srgbClr val="C00000"/>
                  </a:solidFill>
                  <a:effectLst/>
                  <a:uLnTx/>
                  <a:uFillTx/>
                  <a:latin typeface="+mn-lt"/>
                  <a:ea typeface="黑体" panose="02010609060101010101" pitchFamily="2" charset="-122"/>
                </a:rPr>
                <a:t>主机 </a:t>
              </a:r>
              <a:endParaRPr kumimoji="0" lang="en-US" altLang="zh-CN" sz="2000" b="1" i="0" u="none" strike="noStrike" kern="0" cap="none" spc="0" normalizeH="0" baseline="0" noProof="0" dirty="0" smtClean="0">
                <a:ln>
                  <a:noFill/>
                </a:ln>
                <a:solidFill>
                  <a:srgbClr val="C00000"/>
                </a:solidFill>
                <a:effectLst/>
                <a:uLnTx/>
                <a:uFillTx/>
                <a:latin typeface="+mn-lt"/>
                <a:ea typeface="黑体" panose="0201060906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smtClean="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smtClean="0">
                  <a:ln>
                    <a:noFill/>
                  </a:ln>
                  <a:solidFill>
                    <a:srgbClr val="C00000"/>
                  </a:solidFill>
                  <a:effectLst/>
                  <a:uLnTx/>
                  <a:uFillTx/>
                  <a:latin typeface="+mn-lt"/>
                  <a:ea typeface="黑体" panose="02010609060101010101" pitchFamily="2" charset="-122"/>
                </a:rPr>
                <a:t>2</a:t>
              </a:r>
              <a:endPar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endParaRPr>
            </a:p>
          </p:txBody>
        </p:sp>
        <p:grpSp>
          <p:nvGrpSpPr>
            <p:cNvPr id="211" name="Group 209"/>
            <p:cNvGrpSpPr/>
            <p:nvPr/>
          </p:nvGrpSpPr>
          <p:grpSpPr bwMode="auto">
            <a:xfrm>
              <a:off x="1698376" y="2597547"/>
              <a:ext cx="503238" cy="684212"/>
              <a:chOff x="431" y="1479"/>
              <a:chExt cx="317" cy="431"/>
            </a:xfrm>
          </p:grpSpPr>
          <p:sp>
            <p:nvSpPr>
              <p:cNvPr id="212" name="Line 210"/>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13" name="Picture 211"/>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4" name="Group 212"/>
            <p:cNvGrpSpPr/>
            <p:nvPr/>
          </p:nvGrpSpPr>
          <p:grpSpPr bwMode="auto">
            <a:xfrm>
              <a:off x="2706439" y="2599134"/>
              <a:ext cx="503237" cy="684213"/>
              <a:chOff x="431" y="1479"/>
              <a:chExt cx="317" cy="431"/>
            </a:xfrm>
          </p:grpSpPr>
          <p:sp>
            <p:nvSpPr>
              <p:cNvPr id="215" name="Line 213"/>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216" name="Picture 2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17" name="Text Box 215"/>
            <p:cNvSpPr txBox="1">
              <a:spLocks noChangeArrowheads="1"/>
            </p:cNvSpPr>
            <p:nvPr/>
          </p:nvSpPr>
          <p:spPr bwMode="auto">
            <a:xfrm>
              <a:off x="2763589" y="1870472"/>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sp>
          <p:nvSpPr>
            <p:cNvPr id="218" name="Text Box 216"/>
            <p:cNvSpPr txBox="1">
              <a:spLocks noChangeArrowheads="1"/>
            </p:cNvSpPr>
            <p:nvPr/>
          </p:nvSpPr>
          <p:spPr bwMode="auto">
            <a:xfrm>
              <a:off x="8019801" y="4197747"/>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4</a:t>
              </a:r>
            </a:p>
          </p:txBody>
        </p:sp>
        <p:sp>
          <p:nvSpPr>
            <p:cNvPr id="219" name="Text Box 217"/>
            <p:cNvSpPr txBox="1">
              <a:spLocks noChangeArrowheads="1"/>
            </p:cNvSpPr>
            <p:nvPr/>
          </p:nvSpPr>
          <p:spPr bwMode="auto">
            <a:xfrm>
              <a:off x="4289176" y="3694509"/>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5</a:t>
              </a:r>
            </a:p>
          </p:txBody>
        </p:sp>
        <p:sp>
          <p:nvSpPr>
            <p:cNvPr id="220" name="Text Box 218"/>
            <p:cNvSpPr txBox="1">
              <a:spLocks noChangeArrowheads="1"/>
            </p:cNvSpPr>
            <p:nvPr/>
          </p:nvSpPr>
          <p:spPr bwMode="auto">
            <a:xfrm>
              <a:off x="5211514" y="1870472"/>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sp>
          <p:nvSpPr>
            <p:cNvPr id="221" name="Text Box 219"/>
            <p:cNvSpPr txBox="1">
              <a:spLocks noChangeArrowheads="1"/>
            </p:cNvSpPr>
            <p:nvPr/>
          </p:nvSpPr>
          <p:spPr bwMode="auto">
            <a:xfrm>
              <a:off x="7803901" y="1894284"/>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3</a:t>
              </a:r>
            </a:p>
          </p:txBody>
        </p:sp>
        <p:sp>
          <p:nvSpPr>
            <p:cNvPr id="222" name="Text Box 220"/>
            <p:cNvSpPr txBox="1">
              <a:spLocks noChangeArrowheads="1"/>
            </p:cNvSpPr>
            <p:nvPr/>
          </p:nvSpPr>
          <p:spPr bwMode="auto">
            <a:xfrm>
              <a:off x="3138239" y="646509"/>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sp>
          <p:nvSpPr>
            <p:cNvPr id="223" name="Text Box 221"/>
            <p:cNvSpPr txBox="1">
              <a:spLocks noChangeArrowheads="1"/>
            </p:cNvSpPr>
            <p:nvPr/>
          </p:nvSpPr>
          <p:spPr bwMode="auto">
            <a:xfrm>
              <a:off x="5643314" y="670322"/>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sp>
          <p:nvSpPr>
            <p:cNvPr id="224" name="Text Box 222"/>
            <p:cNvSpPr txBox="1">
              <a:spLocks noChangeArrowheads="1"/>
            </p:cNvSpPr>
            <p:nvPr/>
          </p:nvSpPr>
          <p:spPr bwMode="auto">
            <a:xfrm>
              <a:off x="8092826" y="670322"/>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3</a:t>
              </a:r>
            </a:p>
          </p:txBody>
        </p:sp>
        <p:sp>
          <p:nvSpPr>
            <p:cNvPr id="225" name="Text Box 223"/>
            <p:cNvSpPr txBox="1">
              <a:spLocks noChangeArrowheads="1"/>
            </p:cNvSpPr>
            <p:nvPr/>
          </p:nvSpPr>
          <p:spPr bwMode="auto">
            <a:xfrm>
              <a:off x="969714" y="213122"/>
              <a:ext cx="4074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H</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sp>
          <p:nvSpPr>
            <p:cNvPr id="226" name="Text Box 224"/>
            <p:cNvSpPr txBox="1">
              <a:spLocks noChangeArrowheads="1"/>
            </p:cNvSpPr>
            <p:nvPr/>
          </p:nvSpPr>
          <p:spPr bwMode="auto">
            <a:xfrm>
              <a:off x="4649539" y="4197747"/>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5</a:t>
              </a:r>
            </a:p>
          </p:txBody>
        </p:sp>
        <p:sp>
          <p:nvSpPr>
            <p:cNvPr id="227" name="Text Box 225"/>
            <p:cNvSpPr txBox="1">
              <a:spLocks noChangeArrowheads="1"/>
            </p:cNvSpPr>
            <p:nvPr/>
          </p:nvSpPr>
          <p:spPr bwMode="auto">
            <a:xfrm>
              <a:off x="3354139" y="4894659"/>
              <a:ext cx="4651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H</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grpSp>
          <p:nvGrpSpPr>
            <p:cNvPr id="228" name="Group 226"/>
            <p:cNvGrpSpPr/>
            <p:nvPr/>
          </p:nvGrpSpPr>
          <p:grpSpPr bwMode="auto">
            <a:xfrm>
              <a:off x="7241926" y="2668984"/>
              <a:ext cx="1439863" cy="863600"/>
              <a:chOff x="385" y="2795"/>
              <a:chExt cx="1769" cy="816"/>
            </a:xfrm>
          </p:grpSpPr>
          <p:sp>
            <p:nvSpPr>
              <p:cNvPr id="229" name="Oval 227"/>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0" name="Oval 228"/>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1" name="Oval 229"/>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2" name="Oval 230"/>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3" name="Oval 231"/>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4" name="Oval 232"/>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5" name="Oval 233"/>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6" name="Oval 234"/>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7" name="Oval 235"/>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8" name="Oval 236"/>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39" name="Oval 237"/>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0" name="Oval 238"/>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1" name="Oval 239"/>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2" name="Oval 240"/>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3" name="Oval 241"/>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4" name="Oval 242"/>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45" name="Freeform 243"/>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sp>
          <p:nvSpPr>
            <p:cNvPr id="246" name="Text Box 244"/>
            <p:cNvSpPr txBox="1">
              <a:spLocks noChangeArrowheads="1"/>
            </p:cNvSpPr>
            <p:nvPr/>
          </p:nvSpPr>
          <p:spPr bwMode="auto">
            <a:xfrm>
              <a:off x="7673726" y="3670697"/>
              <a:ext cx="4619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 R</a:t>
              </a:r>
              <a:r>
                <a:rPr kumimoji="0" lang="en-US" altLang="zh-CN" sz="1600" b="1" i="0" u="none" strike="noStrike" kern="0" cap="none" spc="0" normalizeH="0" baseline="-25000" noProof="0">
                  <a:ln>
                    <a:noFill/>
                  </a:ln>
                  <a:solidFill>
                    <a:srgbClr val="000099"/>
                  </a:solidFill>
                  <a:effectLst/>
                  <a:uLnTx/>
                  <a:uFillTx/>
                  <a:latin typeface="+mn-lt"/>
                  <a:ea typeface="黑体" panose="02010609060101010101" pitchFamily="2" charset="-122"/>
                </a:rPr>
                <a:t>4</a:t>
              </a:r>
            </a:p>
          </p:txBody>
        </p:sp>
        <p:sp>
          <p:nvSpPr>
            <p:cNvPr id="247" name="AutoShape 245"/>
            <p:cNvSpPr>
              <a:spLocks noChangeArrowheads="1"/>
            </p:cNvSpPr>
            <p:nvPr/>
          </p:nvSpPr>
          <p:spPr bwMode="auto">
            <a:xfrm>
              <a:off x="3931989" y="2237184"/>
              <a:ext cx="1366837" cy="381000"/>
            </a:xfrm>
            <a:prstGeom prst="rightArrow">
              <a:avLst>
                <a:gd name="adj1" fmla="val 59778"/>
                <a:gd name="adj2" fmla="val 96979"/>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48" name="AutoShape 246"/>
            <p:cNvSpPr>
              <a:spLocks noChangeArrowheads="1"/>
            </p:cNvSpPr>
            <p:nvPr/>
          </p:nvSpPr>
          <p:spPr bwMode="auto">
            <a:xfrm>
              <a:off x="6233864" y="2281634"/>
              <a:ext cx="1584325" cy="387350"/>
            </a:xfrm>
            <a:prstGeom prst="rightArrow">
              <a:avLst>
                <a:gd name="adj1" fmla="val 59778"/>
                <a:gd name="adj2" fmla="val 110567"/>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49" name="AutoShape 247"/>
            <p:cNvSpPr>
              <a:spLocks noChangeArrowheads="1"/>
            </p:cNvSpPr>
            <p:nvPr/>
          </p:nvSpPr>
          <p:spPr bwMode="auto">
            <a:xfrm>
              <a:off x="1480889" y="2019697"/>
              <a:ext cx="1227137" cy="360362"/>
            </a:xfrm>
            <a:prstGeom prst="rightArrow">
              <a:avLst>
                <a:gd name="adj1" fmla="val 59778"/>
                <a:gd name="adj2" fmla="val 92053"/>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50" name="AutoShape 248"/>
            <p:cNvSpPr>
              <a:spLocks noChangeArrowheads="1"/>
            </p:cNvSpPr>
            <p:nvPr/>
          </p:nvSpPr>
          <p:spPr bwMode="auto">
            <a:xfrm rot="6744589" flipV="1">
              <a:off x="7817395" y="2812653"/>
              <a:ext cx="1368425" cy="360363"/>
            </a:xfrm>
            <a:prstGeom prst="rightArrow">
              <a:avLst>
                <a:gd name="adj1" fmla="val 59778"/>
                <a:gd name="adj2" fmla="val 102652"/>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51" name="AutoShape 249"/>
            <p:cNvSpPr>
              <a:spLocks noChangeArrowheads="1"/>
            </p:cNvSpPr>
            <p:nvPr/>
          </p:nvSpPr>
          <p:spPr bwMode="auto">
            <a:xfrm flipH="1">
              <a:off x="5514726" y="3892947"/>
              <a:ext cx="2016125" cy="358775"/>
            </a:xfrm>
            <a:prstGeom prst="rightArrow">
              <a:avLst>
                <a:gd name="adj1" fmla="val 59778"/>
                <a:gd name="adj2" fmla="val 151908"/>
              </a:avLst>
            </a:prstGeom>
            <a:solidFill>
              <a:srgbClr val="FFFF99"/>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间接交付</a:t>
              </a:r>
            </a:p>
          </p:txBody>
        </p:sp>
        <p:sp>
          <p:nvSpPr>
            <p:cNvPr id="252" name="AutoShape 250"/>
            <p:cNvSpPr>
              <a:spLocks noChangeArrowheads="1"/>
            </p:cNvSpPr>
            <p:nvPr/>
          </p:nvSpPr>
          <p:spPr bwMode="auto">
            <a:xfrm rot="20314671" flipH="1">
              <a:off x="2922339" y="4396184"/>
              <a:ext cx="1511300" cy="358775"/>
            </a:xfrm>
            <a:prstGeom prst="rightArrow">
              <a:avLst>
                <a:gd name="adj1" fmla="val 59778"/>
                <a:gd name="adj2" fmla="val 113871"/>
              </a:avLst>
            </a:prstGeom>
            <a:solidFill>
              <a:srgbClr val="FFCCCC"/>
            </a:solidFill>
            <a:ln w="38100" cmpd="dbl">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2" charset="-122"/>
                </a:rPr>
                <a:t>直接交付</a:t>
              </a:r>
            </a:p>
          </p:txBody>
        </p:sp>
        <p:grpSp>
          <p:nvGrpSpPr>
            <p:cNvPr id="253" name="Group 251"/>
            <p:cNvGrpSpPr/>
            <p:nvPr/>
          </p:nvGrpSpPr>
          <p:grpSpPr bwMode="auto">
            <a:xfrm>
              <a:off x="2954089" y="989410"/>
              <a:ext cx="760412" cy="830263"/>
              <a:chOff x="1721" y="558"/>
              <a:chExt cx="479" cy="523"/>
            </a:xfrm>
          </p:grpSpPr>
          <p:sp>
            <p:nvSpPr>
              <p:cNvPr id="254" name="Rectangle 252"/>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5" name="Rectangle 253"/>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6" name="Line 254"/>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7" name="Line 255"/>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8" name="Line 256"/>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59" name="Text Box 257"/>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grpSp>
          <p:nvGrpSpPr>
            <p:cNvPr id="260" name="Group 258"/>
            <p:cNvGrpSpPr/>
            <p:nvPr/>
          </p:nvGrpSpPr>
          <p:grpSpPr bwMode="auto">
            <a:xfrm>
              <a:off x="5473451" y="989410"/>
              <a:ext cx="760413" cy="830263"/>
              <a:chOff x="1721" y="558"/>
              <a:chExt cx="479" cy="523"/>
            </a:xfrm>
          </p:grpSpPr>
          <p:sp>
            <p:nvSpPr>
              <p:cNvPr id="261" name="Rectangle 259"/>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2" name="Rectangle 260"/>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3" name="Line 261"/>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4" name="Line 262"/>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5" name="Line 263"/>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6" name="Text Box 264"/>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grpSp>
          <p:nvGrpSpPr>
            <p:cNvPr id="267" name="Group 265"/>
            <p:cNvGrpSpPr/>
            <p:nvPr/>
          </p:nvGrpSpPr>
          <p:grpSpPr bwMode="auto">
            <a:xfrm>
              <a:off x="8034089" y="989410"/>
              <a:ext cx="760412" cy="830263"/>
              <a:chOff x="1721" y="558"/>
              <a:chExt cx="479" cy="523"/>
            </a:xfrm>
          </p:grpSpPr>
          <p:sp>
            <p:nvSpPr>
              <p:cNvPr id="268" name="Rectangle 266"/>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69" name="Rectangle 267"/>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0" name="Line 268"/>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1" name="Line 269"/>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2" name="Line 270"/>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3" name="Text Box 271"/>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grpSp>
          <p:nvGrpSpPr>
            <p:cNvPr id="274" name="Group 272"/>
            <p:cNvGrpSpPr/>
            <p:nvPr/>
          </p:nvGrpSpPr>
          <p:grpSpPr bwMode="auto">
            <a:xfrm>
              <a:off x="4465389" y="4500960"/>
              <a:ext cx="760412" cy="830263"/>
              <a:chOff x="1721" y="558"/>
              <a:chExt cx="479" cy="523"/>
            </a:xfrm>
          </p:grpSpPr>
          <p:sp>
            <p:nvSpPr>
              <p:cNvPr id="275" name="Rectangle 273"/>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6" name="Rectangle 274"/>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7" name="Line 275"/>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8" name="Line 276"/>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79" name="Line 277"/>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0" name="Text Box 278"/>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grpSp>
          <p:nvGrpSpPr>
            <p:cNvPr id="281" name="Group 279"/>
            <p:cNvGrpSpPr/>
            <p:nvPr/>
          </p:nvGrpSpPr>
          <p:grpSpPr bwMode="auto">
            <a:xfrm>
              <a:off x="7849939" y="4500960"/>
              <a:ext cx="760412" cy="830263"/>
              <a:chOff x="1721" y="558"/>
              <a:chExt cx="479" cy="523"/>
            </a:xfrm>
          </p:grpSpPr>
          <p:sp>
            <p:nvSpPr>
              <p:cNvPr id="282" name="Rectangle 280"/>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3" name="Rectangle 281"/>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4" name="Line 282"/>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5" name="Line 283"/>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6" name="Line 284"/>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7" name="Text Box 285"/>
              <p:cNvSpPr txBox="1">
                <a:spLocks noChangeArrowheads="1"/>
              </p:cNvSpPr>
              <p:nvPr/>
            </p:nvSpPr>
            <p:spPr bwMode="auto">
              <a:xfrm>
                <a:off x="1735" y="558"/>
                <a:ext cx="4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99"/>
                    </a:solidFill>
                    <a:effectLst/>
                    <a:uLnTx/>
                    <a:uFillTx/>
                    <a:latin typeface="+mn-lt"/>
                    <a:ea typeface="黑体" panose="02010609060101010101" pitchFamily="2" charset="-122"/>
                  </a:rPr>
                  <a:t>1     1</a:t>
                </a:r>
              </a:p>
            </p:txBody>
          </p:sp>
        </p:grpSp>
        <p:sp>
          <p:nvSpPr>
            <p:cNvPr id="288" name="Freeform 286"/>
            <p:cNvSpPr/>
            <p:nvPr/>
          </p:nvSpPr>
          <p:spPr bwMode="auto">
            <a:xfrm>
              <a:off x="1338014" y="652859"/>
              <a:ext cx="7791450" cy="5788025"/>
            </a:xfrm>
            <a:custGeom>
              <a:avLst/>
              <a:gdLst>
                <a:gd name="T0" fmla="*/ 4 w 4908"/>
                <a:gd name="T1" fmla="*/ 0 h 3646"/>
                <a:gd name="T2" fmla="*/ 4 w 4908"/>
                <a:gd name="T3" fmla="*/ 453 h 3646"/>
                <a:gd name="T4" fmla="*/ 13 w 4908"/>
                <a:gd name="T5" fmla="*/ 736 h 3646"/>
                <a:gd name="T6" fmla="*/ 69 w 4908"/>
                <a:gd name="T7" fmla="*/ 794 h 3646"/>
                <a:gd name="T8" fmla="*/ 279 w 4908"/>
                <a:gd name="T9" fmla="*/ 812 h 3646"/>
                <a:gd name="T10" fmla="*/ 579 w 4908"/>
                <a:gd name="T11" fmla="*/ 815 h 3646"/>
                <a:gd name="T12" fmla="*/ 924 w 4908"/>
                <a:gd name="T13" fmla="*/ 809 h 3646"/>
                <a:gd name="T14" fmla="*/ 1083 w 4908"/>
                <a:gd name="T15" fmla="*/ 737 h 3646"/>
                <a:gd name="T16" fmla="*/ 1098 w 4908"/>
                <a:gd name="T17" fmla="*/ 398 h 3646"/>
                <a:gd name="T18" fmla="*/ 1175 w 4908"/>
                <a:gd name="T19" fmla="*/ 269 h 3646"/>
                <a:gd name="T20" fmla="*/ 1406 w 4908"/>
                <a:gd name="T21" fmla="*/ 290 h 3646"/>
                <a:gd name="T22" fmla="*/ 1442 w 4908"/>
                <a:gd name="T23" fmla="*/ 551 h 3646"/>
                <a:gd name="T24" fmla="*/ 1466 w 4908"/>
                <a:gd name="T25" fmla="*/ 773 h 3646"/>
                <a:gd name="T26" fmla="*/ 1676 w 4908"/>
                <a:gd name="T27" fmla="*/ 809 h 3646"/>
                <a:gd name="T28" fmla="*/ 1859 w 4908"/>
                <a:gd name="T29" fmla="*/ 803 h 3646"/>
                <a:gd name="T30" fmla="*/ 2349 w 4908"/>
                <a:gd name="T31" fmla="*/ 803 h 3646"/>
                <a:gd name="T32" fmla="*/ 2514 w 4908"/>
                <a:gd name="T33" fmla="*/ 779 h 3646"/>
                <a:gd name="T34" fmla="*/ 2636 w 4908"/>
                <a:gd name="T35" fmla="*/ 680 h 3646"/>
                <a:gd name="T36" fmla="*/ 2660 w 4908"/>
                <a:gd name="T37" fmla="*/ 392 h 3646"/>
                <a:gd name="T38" fmla="*/ 2726 w 4908"/>
                <a:gd name="T39" fmla="*/ 275 h 3646"/>
                <a:gd name="T40" fmla="*/ 2975 w 4908"/>
                <a:gd name="T41" fmla="*/ 287 h 3646"/>
                <a:gd name="T42" fmla="*/ 3026 w 4908"/>
                <a:gd name="T43" fmla="*/ 464 h 3646"/>
                <a:gd name="T44" fmla="*/ 3053 w 4908"/>
                <a:gd name="T45" fmla="*/ 695 h 3646"/>
                <a:gd name="T46" fmla="*/ 3185 w 4908"/>
                <a:gd name="T47" fmla="*/ 806 h 3646"/>
                <a:gd name="T48" fmla="*/ 3479 w 4908"/>
                <a:gd name="T49" fmla="*/ 815 h 3646"/>
                <a:gd name="T50" fmla="*/ 3875 w 4908"/>
                <a:gd name="T51" fmla="*/ 818 h 3646"/>
                <a:gd name="T52" fmla="*/ 4208 w 4908"/>
                <a:gd name="T53" fmla="*/ 791 h 3646"/>
                <a:gd name="T54" fmla="*/ 4265 w 4908"/>
                <a:gd name="T55" fmla="*/ 629 h 3646"/>
                <a:gd name="T56" fmla="*/ 4274 w 4908"/>
                <a:gd name="T57" fmla="*/ 410 h 3646"/>
                <a:gd name="T58" fmla="*/ 4358 w 4908"/>
                <a:gd name="T59" fmla="*/ 272 h 3646"/>
                <a:gd name="T60" fmla="*/ 4598 w 4908"/>
                <a:gd name="T61" fmla="*/ 299 h 3646"/>
                <a:gd name="T62" fmla="*/ 4652 w 4908"/>
                <a:gd name="T63" fmla="*/ 608 h 3646"/>
                <a:gd name="T64" fmla="*/ 4681 w 4908"/>
                <a:gd name="T65" fmla="*/ 814 h 3646"/>
                <a:gd name="T66" fmla="*/ 4873 w 4908"/>
                <a:gd name="T67" fmla="*/ 1094 h 3646"/>
                <a:gd name="T68" fmla="*/ 4889 w 4908"/>
                <a:gd name="T69" fmla="*/ 1798 h 3646"/>
                <a:gd name="T70" fmla="*/ 4873 w 4908"/>
                <a:gd name="T71" fmla="*/ 2478 h 3646"/>
                <a:gd name="T72" fmla="*/ 4829 w 4908"/>
                <a:gd name="T73" fmla="*/ 2962 h 3646"/>
                <a:gd name="T74" fmla="*/ 4661 w 4908"/>
                <a:gd name="T75" fmla="*/ 3026 h 3646"/>
                <a:gd name="T76" fmla="*/ 4545 w 4908"/>
                <a:gd name="T77" fmla="*/ 2982 h 3646"/>
                <a:gd name="T78" fmla="*/ 4521 w 4908"/>
                <a:gd name="T79" fmla="*/ 2838 h 3646"/>
                <a:gd name="T80" fmla="*/ 4517 w 4908"/>
                <a:gd name="T81" fmla="*/ 2626 h 3646"/>
                <a:gd name="T82" fmla="*/ 4469 w 4908"/>
                <a:gd name="T83" fmla="*/ 2494 h 3646"/>
                <a:gd name="T84" fmla="*/ 4209 w 4908"/>
                <a:gd name="T85" fmla="*/ 2494 h 3646"/>
                <a:gd name="T86" fmla="*/ 4141 w 4908"/>
                <a:gd name="T87" fmla="*/ 2650 h 3646"/>
                <a:gd name="T88" fmla="*/ 4125 w 4908"/>
                <a:gd name="T89" fmla="*/ 2978 h 3646"/>
                <a:gd name="T90" fmla="*/ 3881 w 4908"/>
                <a:gd name="T91" fmla="*/ 3053 h 3646"/>
                <a:gd name="T92" fmla="*/ 3213 w 4908"/>
                <a:gd name="T93" fmla="*/ 3046 h 3646"/>
                <a:gd name="T94" fmla="*/ 2893 w 4908"/>
                <a:gd name="T95" fmla="*/ 3042 h 3646"/>
                <a:gd name="T96" fmla="*/ 2617 w 4908"/>
                <a:gd name="T97" fmla="*/ 3026 h 3646"/>
                <a:gd name="T98" fmla="*/ 2417 w 4908"/>
                <a:gd name="T99" fmla="*/ 2950 h 3646"/>
                <a:gd name="T100" fmla="*/ 2393 w 4908"/>
                <a:gd name="T101" fmla="*/ 2666 h 3646"/>
                <a:gd name="T102" fmla="*/ 2309 w 4908"/>
                <a:gd name="T103" fmla="*/ 2490 h 3646"/>
                <a:gd name="T104" fmla="*/ 2085 w 4908"/>
                <a:gd name="T105" fmla="*/ 2514 h 3646"/>
                <a:gd name="T106" fmla="*/ 2017 w 4908"/>
                <a:gd name="T107" fmla="*/ 2862 h 3646"/>
                <a:gd name="T108" fmla="*/ 2001 w 4908"/>
                <a:gd name="T109" fmla="*/ 3226 h 3646"/>
                <a:gd name="T110" fmla="*/ 1961 w 4908"/>
                <a:gd name="T111" fmla="*/ 3522 h 3646"/>
                <a:gd name="T112" fmla="*/ 1837 w 4908"/>
                <a:gd name="T113" fmla="*/ 3626 h 3646"/>
                <a:gd name="T114" fmla="*/ 1637 w 4908"/>
                <a:gd name="T115" fmla="*/ 3642 h 3646"/>
                <a:gd name="T116" fmla="*/ 1415 w 4908"/>
                <a:gd name="T117" fmla="*/ 3632 h 3646"/>
                <a:gd name="T118" fmla="*/ 1247 w 4908"/>
                <a:gd name="T119" fmla="*/ 3563 h 3646"/>
                <a:gd name="T120" fmla="*/ 1229 w 4908"/>
                <a:gd name="T121" fmla="*/ 3191 h 3646"/>
                <a:gd name="T122" fmla="*/ 1229 w 4908"/>
                <a:gd name="T123" fmla="*/ 282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cmpd="sng">
              <a:solidFill>
                <a:srgbClr val="FF0000"/>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289" name="Text Box 287"/>
            <p:cNvSpPr txBox="1">
              <a:spLocks noChangeArrowheads="1"/>
            </p:cNvSpPr>
            <p:nvPr/>
          </p:nvSpPr>
          <p:spPr bwMode="auto">
            <a:xfrm>
              <a:off x="2648744" y="148034"/>
              <a:ext cx="3890809" cy="523220"/>
            </a:xfrm>
            <a:prstGeom prst="rect">
              <a:avLst/>
            </a:prstGeom>
            <a:solidFill>
              <a:srgbClr val="CCECFF"/>
            </a:solidFill>
            <a:ln w="9525">
              <a:solidFill>
                <a:srgbClr val="33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分组在互联网中的传送 </a:t>
              </a:r>
            </a:p>
          </p:txBody>
        </p:sp>
      </p:grpSp>
      <p:sp>
        <p:nvSpPr>
          <p:cNvPr id="292" name="矩形 291"/>
          <p:cNvSpPr/>
          <p:nvPr/>
        </p:nvSpPr>
        <p:spPr>
          <a:xfrm>
            <a:off x="327993" y="3640956"/>
            <a:ext cx="1277511" cy="2308324"/>
          </a:xfrm>
          <a:prstGeom prst="rect">
            <a:avLst/>
          </a:prstGeom>
          <a:solidFill>
            <a:srgbClr val="99FF66"/>
          </a:solidFill>
          <a:ln>
            <a:solidFill>
              <a:srgbClr val="000099"/>
            </a:solidFill>
          </a:ln>
        </p:spPr>
        <p:txBody>
          <a:bodyPr wrap="square">
            <a:spAutoFit/>
          </a:bodyPr>
          <a:lstStyle/>
          <a:p>
            <a:r>
              <a:rPr lang="zh-CN" altLang="zh-CN" sz="2400" b="1" dirty="0">
                <a:solidFill>
                  <a:srgbClr val="000099"/>
                </a:solidFill>
                <a:latin typeface="+mn-lt"/>
                <a:ea typeface="黑体" panose="02010609060101010101" pitchFamily="2" charset="-122"/>
              </a:rPr>
              <a:t>互联网可以由多种异构网络互连组成。</a:t>
            </a:r>
            <a:endParaRPr lang="zh-CN" altLang="en-US" sz="2400" b="1" dirty="0">
              <a:solidFill>
                <a:srgbClr val="000099"/>
              </a:solidFill>
              <a:latin typeface="+mn-lt"/>
              <a:ea typeface="黑体" panose="02010609060101010101" pitchFamily="2" charset="-122"/>
            </a:endParaRPr>
          </a:p>
        </p:txBody>
      </p:sp>
      <p:sp>
        <p:nvSpPr>
          <p:cNvPr id="2" name="文本框 1"/>
          <p:cNvSpPr txBox="1"/>
          <p:nvPr/>
        </p:nvSpPr>
        <p:spPr>
          <a:xfrm>
            <a:off x="6071539" y="5949280"/>
            <a:ext cx="1261884" cy="646331"/>
          </a:xfrm>
          <a:prstGeom prst="rect">
            <a:avLst/>
          </a:prstGeom>
          <a:noFill/>
        </p:spPr>
        <p:txBody>
          <a:bodyPr wrap="none" rtlCol="0">
            <a:spAutoFit/>
          </a:bodyPr>
          <a:lstStyle/>
          <a:p>
            <a:r>
              <a:rPr lang="en-US" altLang="zh-CN" sz="3600" b="1" dirty="0" smtClean="0">
                <a:solidFill>
                  <a:srgbClr val="FF0000"/>
                </a:solidFill>
              </a:rPr>
              <a:t>P121</a:t>
            </a:r>
            <a:endParaRPr lang="zh-CN" altLang="en-US" sz="3600" b="1" dirty="0">
              <a:solidFill>
                <a:srgbClr val="FF0000"/>
              </a:solidFill>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8282880" cy="2143125"/>
          </a:xfrm>
          <a:prstGeom prst="rect">
            <a:avLst/>
          </a:prstGeom>
          <a:noFill/>
        </p:spPr>
        <p:txBody>
          <a:bodyPr vert="horz" wrap="square" rtlCol="0" anchor="ctr" anchorCtr="0">
            <a:noAutofit/>
          </a:bodyPr>
          <a:lstStyle/>
          <a:p>
            <a:pPr latinLnBrk="1"/>
            <a:r>
              <a:rPr lang="zh-CN" altLang="en-US" sz="2800" dirty="0"/>
              <a:t>设有</a:t>
            </a:r>
            <a:r>
              <a:rPr lang="en-US" altLang="zh-CN" sz="2800" dirty="0"/>
              <a:t>4</a:t>
            </a:r>
            <a:r>
              <a:rPr lang="zh-CN" altLang="en-US" sz="2800" dirty="0"/>
              <a:t>条路由 </a:t>
            </a:r>
            <a:r>
              <a:rPr lang="en-US" altLang="zh-CN" sz="2800" dirty="0"/>
              <a:t>172.18.129.0/24</a:t>
            </a:r>
            <a:r>
              <a:rPr lang="zh-CN" altLang="en-US" sz="2800" dirty="0"/>
              <a:t>、</a:t>
            </a:r>
            <a:r>
              <a:rPr lang="en-US" altLang="zh-CN" sz="2800" dirty="0"/>
              <a:t>172.18.130.0/24</a:t>
            </a:r>
            <a:r>
              <a:rPr lang="zh-CN" altLang="en-US" sz="2800" dirty="0"/>
              <a:t>、</a:t>
            </a:r>
            <a:r>
              <a:rPr lang="en-US" altLang="zh-CN" sz="2800" dirty="0"/>
              <a:t>172.18.132.0/24</a:t>
            </a:r>
            <a:r>
              <a:rPr lang="zh-CN" altLang="en-US" sz="2800" dirty="0"/>
              <a:t>和</a:t>
            </a:r>
            <a:r>
              <a:rPr lang="en-US" altLang="zh-CN" sz="2800" dirty="0"/>
              <a:t>172.18.133.0/24,</a:t>
            </a:r>
            <a:r>
              <a:rPr lang="zh-CN" altLang="en-US" sz="2800" dirty="0" smtClean="0"/>
              <a:t>如果</a:t>
            </a:r>
            <a:r>
              <a:rPr lang="zh-CN" altLang="en-US" sz="2800" dirty="0"/>
              <a:t>进行路由聚合</a:t>
            </a:r>
            <a:r>
              <a:rPr lang="en-US" altLang="zh-CN" sz="2800" dirty="0"/>
              <a:t>,</a:t>
            </a:r>
            <a:r>
              <a:rPr lang="zh-CN" altLang="en-US" sz="2800" dirty="0"/>
              <a:t>那么能覆盖这</a:t>
            </a:r>
            <a:r>
              <a:rPr lang="en-US" altLang="zh-CN" sz="2800" dirty="0"/>
              <a:t>4</a:t>
            </a:r>
            <a:r>
              <a:rPr lang="zh-CN" altLang="en-US" sz="2800" dirty="0"/>
              <a:t>条路由的地址是</a:t>
            </a:r>
            <a:r>
              <a:rPr lang="en-US" altLang="zh-CN" sz="2800" dirty="0"/>
              <a:t>()</a:t>
            </a:r>
            <a:r>
              <a:rPr lang="zh-CN" altLang="en-US" sz="2800" dirty="0"/>
              <a:t>。</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172.18.128.0/21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172.18.128.0/22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172.18.130.0/22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172.18.132.0/23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5343233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2520" y="1916832"/>
            <a:ext cx="9123258" cy="1323103"/>
          </a:xfrm>
          <a:prstGeom prst="rect">
            <a:avLst/>
          </a:prstGeom>
        </p:spPr>
      </p:pic>
    </p:spTree>
    <p:extLst>
      <p:ext uri="{BB962C8B-B14F-4D97-AF65-F5344CB8AC3E}">
        <p14:creationId xmlns:p14="http://schemas.microsoft.com/office/powerpoint/2010/main" val="9873413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下列地址中</a:t>
            </a:r>
            <a:r>
              <a:rPr lang="en-US" altLang="zh-CN" sz="2800" dirty="0"/>
              <a:t>,</a:t>
            </a:r>
            <a:r>
              <a:rPr lang="zh-CN" altLang="en-US" sz="2800" dirty="0"/>
              <a:t>属于子网</a:t>
            </a:r>
            <a:r>
              <a:rPr lang="en-US" altLang="zh-CN" sz="2800" dirty="0"/>
              <a:t>86.32.0.0/12</a:t>
            </a:r>
            <a:r>
              <a:rPr lang="zh-CN" altLang="en-US" sz="2800" dirty="0"/>
              <a:t>的地址是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smtClean="0"/>
              <a:t>86.33.224.123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86.79.65.126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smtClean="0"/>
              <a:t>86.79.65.216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86.68.206.154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12"/>
            </p:custDataLst>
          </p:nvPr>
        </p:nvGrpSpPr>
        <p:grpSpPr>
          <a:xfrm>
            <a:off x="0" y="0"/>
            <a:ext cx="9906000" cy="635000"/>
            <a:chOff x="0" y="0"/>
            <a:chExt cx="9906000" cy="635000"/>
          </a:xfrm>
        </p:grpSpPr>
        <p:sp>
          <p:nvSpPr>
            <p:cNvPr id="14"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58046252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把</a:t>
            </a:r>
            <a:r>
              <a:rPr lang="en-US" altLang="zh-CN" sz="2800" dirty="0"/>
              <a:t>IP</a:t>
            </a:r>
            <a:r>
              <a:rPr lang="zh-CN" altLang="en-US" sz="2800" dirty="0"/>
              <a:t>网络划分成子网</a:t>
            </a:r>
            <a:r>
              <a:rPr lang="en-US" altLang="zh-CN" sz="2800" dirty="0"/>
              <a:t>,</a:t>
            </a:r>
            <a:r>
              <a:rPr lang="zh-CN" altLang="en-US" sz="2800" dirty="0"/>
              <a:t>这样做的好处是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增加冲突域的大小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增加主机的数量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减少广播域的大小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增加网络的数量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4622102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2560" y="1772816"/>
            <a:ext cx="7928498" cy="256467"/>
          </a:xfrm>
          <a:prstGeom prst="rect">
            <a:avLst/>
          </a:prstGeom>
        </p:spPr>
      </p:pic>
      <p:pic>
        <p:nvPicPr>
          <p:cNvPr id="3" name="图片 2"/>
          <p:cNvPicPr>
            <a:picLocks noChangeAspect="1"/>
          </p:cNvPicPr>
          <p:nvPr/>
        </p:nvPicPr>
        <p:blipFill>
          <a:blip r:embed="rId3"/>
          <a:stretch>
            <a:fillRect/>
          </a:stretch>
        </p:blipFill>
        <p:spPr>
          <a:xfrm>
            <a:off x="416496" y="2029283"/>
            <a:ext cx="8625408" cy="625794"/>
          </a:xfrm>
          <a:prstGeom prst="rect">
            <a:avLst/>
          </a:prstGeom>
        </p:spPr>
      </p:pic>
    </p:spTree>
    <p:extLst>
      <p:ext uri="{BB962C8B-B14F-4D97-AF65-F5344CB8AC3E}">
        <p14:creationId xmlns:p14="http://schemas.microsoft.com/office/powerpoint/2010/main" val="303887193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一个网段的网络号为 </a:t>
            </a:r>
            <a:r>
              <a:rPr lang="en-US" altLang="zh-CN" sz="2800" dirty="0"/>
              <a:t>198.90.10.0/27,</a:t>
            </a:r>
            <a:r>
              <a:rPr lang="zh-CN" altLang="en-US" sz="2800" dirty="0"/>
              <a:t>子网掩码固定为</a:t>
            </a:r>
            <a:r>
              <a:rPr lang="en-US" altLang="zh-CN" sz="2800" dirty="0"/>
              <a:t>255.255.255.224,</a:t>
            </a:r>
            <a:r>
              <a:rPr lang="zh-CN" altLang="en-US" sz="2800" dirty="0"/>
              <a:t>最多可以分成</a:t>
            </a:r>
            <a:r>
              <a:rPr lang="en-US" altLang="zh-CN" sz="2800" dirty="0" smtClean="0"/>
              <a:t>()</a:t>
            </a:r>
            <a:r>
              <a:rPr lang="zh-CN" altLang="en-US" sz="2800" dirty="0" smtClean="0"/>
              <a:t>个</a:t>
            </a:r>
            <a:r>
              <a:rPr lang="zh-CN" altLang="en-US" sz="2800" dirty="0"/>
              <a:t>子网</a:t>
            </a:r>
            <a:r>
              <a:rPr lang="en-US" altLang="zh-CN" sz="2800" dirty="0"/>
              <a:t>,</a:t>
            </a:r>
            <a:r>
              <a:rPr lang="zh-CN" altLang="en-US" sz="2800" dirty="0"/>
              <a:t>每个子网最多具有</a:t>
            </a:r>
            <a:r>
              <a:rPr lang="en-US" altLang="zh-CN" sz="2800" dirty="0"/>
              <a:t>()</a:t>
            </a:r>
            <a:r>
              <a:rPr lang="zh-CN" altLang="en-US" sz="2800" dirty="0"/>
              <a:t>个有效的</a:t>
            </a:r>
            <a:r>
              <a:rPr lang="en-US" altLang="zh-CN" sz="2800" dirty="0"/>
              <a:t>IP</a:t>
            </a:r>
            <a:r>
              <a:rPr lang="zh-CN" altLang="en-US" sz="2800" dirty="0"/>
              <a:t>地址。</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8,30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4,62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16,14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32,6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55833869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60512" y="1700808"/>
            <a:ext cx="8789193" cy="1174904"/>
          </a:xfrm>
          <a:prstGeom prst="rect">
            <a:avLst/>
          </a:prstGeom>
        </p:spPr>
      </p:pic>
    </p:spTree>
    <p:extLst>
      <p:ext uri="{BB962C8B-B14F-4D97-AF65-F5344CB8AC3E}">
        <p14:creationId xmlns:p14="http://schemas.microsoft.com/office/powerpoint/2010/main" val="26643231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8138864" cy="2143125"/>
          </a:xfrm>
          <a:prstGeom prst="rect">
            <a:avLst/>
          </a:prstGeom>
          <a:noFill/>
        </p:spPr>
        <p:txBody>
          <a:bodyPr vert="horz" wrap="square" rtlCol="0" anchor="ctr" anchorCtr="0">
            <a:noAutofit/>
          </a:bodyPr>
          <a:lstStyle/>
          <a:p>
            <a:pPr latinLnBrk="1"/>
            <a:r>
              <a:rPr lang="zh-CN" altLang="en-US" sz="2400" dirty="0"/>
              <a:t>某网络的</a:t>
            </a:r>
            <a:r>
              <a:rPr lang="en-US" altLang="zh-CN" sz="2400" dirty="0"/>
              <a:t>IP</a:t>
            </a:r>
            <a:r>
              <a:rPr lang="zh-CN" altLang="en-US" sz="2400" dirty="0"/>
              <a:t>地址空间为 </a:t>
            </a:r>
            <a:r>
              <a:rPr lang="en-US" altLang="zh-CN" sz="2400" dirty="0"/>
              <a:t>192.168.5.0/24,</a:t>
            </a:r>
            <a:r>
              <a:rPr lang="zh-CN" altLang="en-US" sz="2400" dirty="0"/>
              <a:t>采用定长子网划分</a:t>
            </a:r>
            <a:r>
              <a:rPr lang="en-US" altLang="zh-CN" sz="2400" dirty="0"/>
              <a:t>,</a:t>
            </a:r>
            <a:r>
              <a:rPr lang="zh-CN" altLang="en-US" sz="2400" dirty="0"/>
              <a:t>子网</a:t>
            </a:r>
            <a:r>
              <a:rPr lang="zh-CN" altLang="en-US" sz="2400" dirty="0" smtClean="0"/>
              <a:t>掩码</a:t>
            </a:r>
            <a:r>
              <a:rPr lang="zh-CN" altLang="en-US" sz="2400" dirty="0"/>
              <a:t>为</a:t>
            </a:r>
            <a:r>
              <a:rPr lang="en-US" altLang="zh-CN" sz="2400" dirty="0"/>
              <a:t>255.255.255.248,</a:t>
            </a:r>
            <a:r>
              <a:rPr lang="zh-CN" altLang="en-US" sz="2400" dirty="0"/>
              <a:t>则该网络中的最大子网个数、每个子网内的最大可分配地址</a:t>
            </a:r>
            <a:r>
              <a:rPr lang="zh-CN" altLang="en-US" sz="2400" dirty="0" smtClean="0"/>
              <a:t>个数分别</a:t>
            </a:r>
            <a:r>
              <a:rPr lang="zh-CN" altLang="en-US" sz="2400" dirty="0"/>
              <a:t>是</a:t>
            </a:r>
            <a:r>
              <a:rPr lang="en-US" altLang="zh-CN" sz="2400" dirty="0"/>
              <a:t>()</a:t>
            </a:r>
            <a:r>
              <a:rPr lang="zh-CN" altLang="en-US" sz="2400" dirty="0"/>
              <a:t>。</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32,8</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32,6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8,32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8,30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05441402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48544" y="1484784"/>
            <a:ext cx="7717383" cy="1044856"/>
          </a:xfrm>
          <a:prstGeom prst="rect">
            <a:avLst/>
          </a:prstGeom>
        </p:spPr>
      </p:pic>
    </p:spTree>
    <p:extLst>
      <p:ext uri="{BB962C8B-B14F-4D97-AF65-F5344CB8AC3E}">
        <p14:creationId xmlns:p14="http://schemas.microsoft.com/office/powerpoint/2010/main" val="7097297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一台主机有两个</a:t>
            </a:r>
            <a:r>
              <a:rPr lang="en-US" altLang="zh-CN" sz="2800" dirty="0"/>
              <a:t>IP</a:t>
            </a:r>
            <a:r>
              <a:rPr lang="zh-CN" altLang="en-US" sz="2800" dirty="0"/>
              <a:t>地址</a:t>
            </a:r>
            <a:r>
              <a:rPr lang="en-US" altLang="zh-CN" sz="2800" dirty="0"/>
              <a:t>,</a:t>
            </a:r>
            <a:r>
              <a:rPr lang="zh-CN" altLang="en-US" sz="2800" dirty="0"/>
              <a:t>一个</a:t>
            </a:r>
            <a:r>
              <a:rPr lang="zh-CN" altLang="en-US" sz="2800" dirty="0" smtClean="0"/>
              <a:t>地址</a:t>
            </a:r>
            <a:r>
              <a:rPr lang="en-US" altLang="zh-CN" sz="2800" dirty="0" smtClean="0"/>
              <a:t>192.168.11.25</a:t>
            </a:r>
            <a:r>
              <a:rPr lang="en-US" altLang="zh-CN" sz="2800" dirty="0"/>
              <a:t>,</a:t>
            </a:r>
            <a:r>
              <a:rPr lang="zh-CN" altLang="en-US" sz="2800" dirty="0"/>
              <a:t>另一个地址可能是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192.168.11.0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192.168.11.26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192.168.13.25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smtClean="0"/>
              <a:t>192.168.11.24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202516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p:txBody>
          <a:bodyPr/>
          <a:lstStyle/>
          <a:p>
            <a:pPr algn="ctr"/>
            <a:r>
              <a:rPr lang="zh-CN" altLang="en-US" sz="4000"/>
              <a:t>从网络层看 </a:t>
            </a:r>
            <a:r>
              <a:rPr lang="en-US" altLang="zh-CN" sz="4000"/>
              <a:t>IP </a:t>
            </a:r>
            <a:r>
              <a:rPr lang="zh-CN" altLang="en-US" sz="4000"/>
              <a:t>数据报的传送 </a:t>
            </a:r>
          </a:p>
        </p:txBody>
      </p:sp>
      <p:sp>
        <p:nvSpPr>
          <p:cNvPr id="972803" name="Rectangle 3"/>
          <p:cNvSpPr>
            <a:spLocks noGrp="1" noChangeArrowheads="1"/>
          </p:cNvSpPr>
          <p:nvPr>
            <p:ph idx="1"/>
          </p:nvPr>
        </p:nvSpPr>
        <p:spPr/>
        <p:txBody>
          <a:bodyPr/>
          <a:lstStyle/>
          <a:p>
            <a:r>
              <a:rPr lang="zh-CN" altLang="en-US"/>
              <a:t>如果我们只从网络层考虑问题，那么 </a:t>
            </a:r>
            <a:r>
              <a:rPr lang="en-US" altLang="zh-CN"/>
              <a:t>IP </a:t>
            </a:r>
            <a:r>
              <a:rPr lang="zh-CN" altLang="en-US"/>
              <a:t>数据报就可以想象是在网络层中传送。</a:t>
            </a:r>
          </a:p>
        </p:txBody>
      </p:sp>
      <p:grpSp>
        <p:nvGrpSpPr>
          <p:cNvPr id="2" name="组合 1"/>
          <p:cNvGrpSpPr/>
          <p:nvPr/>
        </p:nvGrpSpPr>
        <p:grpSpPr>
          <a:xfrm>
            <a:off x="701104" y="2620704"/>
            <a:ext cx="8788400" cy="1384360"/>
            <a:chOff x="701104" y="2620704"/>
            <a:chExt cx="8788400" cy="1384360"/>
          </a:xfrm>
        </p:grpSpPr>
        <p:sp>
          <p:nvSpPr>
            <p:cNvPr id="40" name="Line 4"/>
            <p:cNvSpPr>
              <a:spLocks noChangeShapeType="1"/>
            </p:cNvSpPr>
            <p:nvPr/>
          </p:nvSpPr>
          <p:spPr bwMode="auto">
            <a:xfrm>
              <a:off x="1277366" y="3485892"/>
              <a:ext cx="770413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41" name="Rectangle 5"/>
            <p:cNvSpPr>
              <a:spLocks noChangeArrowheads="1"/>
            </p:cNvSpPr>
            <p:nvPr/>
          </p:nvSpPr>
          <p:spPr bwMode="auto">
            <a:xfrm>
              <a:off x="701104" y="3269992"/>
              <a:ext cx="792162"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2" name="Rectangle 6"/>
            <p:cNvSpPr>
              <a:spLocks noChangeArrowheads="1"/>
            </p:cNvSpPr>
            <p:nvPr/>
          </p:nvSpPr>
          <p:spPr bwMode="auto">
            <a:xfrm>
              <a:off x="2033016" y="3269992"/>
              <a:ext cx="792163"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3" name="Rectangle 7"/>
            <p:cNvSpPr>
              <a:spLocks noChangeArrowheads="1"/>
            </p:cNvSpPr>
            <p:nvPr/>
          </p:nvSpPr>
          <p:spPr bwMode="auto">
            <a:xfrm>
              <a:off x="4698429" y="3269992"/>
              <a:ext cx="792162"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4" name="Rectangle 8"/>
            <p:cNvSpPr>
              <a:spLocks noChangeArrowheads="1"/>
            </p:cNvSpPr>
            <p:nvPr/>
          </p:nvSpPr>
          <p:spPr bwMode="auto">
            <a:xfrm>
              <a:off x="6031929" y="3269992"/>
              <a:ext cx="792162"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5" name="Rectangle 9"/>
            <p:cNvSpPr>
              <a:spLocks noChangeArrowheads="1"/>
            </p:cNvSpPr>
            <p:nvPr/>
          </p:nvSpPr>
          <p:spPr bwMode="auto">
            <a:xfrm>
              <a:off x="7363841" y="3269992"/>
              <a:ext cx="792163"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6" name="Rectangle 10"/>
            <p:cNvSpPr>
              <a:spLocks noChangeArrowheads="1"/>
            </p:cNvSpPr>
            <p:nvPr/>
          </p:nvSpPr>
          <p:spPr bwMode="auto">
            <a:xfrm>
              <a:off x="8697341" y="3269992"/>
              <a:ext cx="792163"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7" name="Rectangle 11"/>
            <p:cNvSpPr>
              <a:spLocks noChangeArrowheads="1"/>
            </p:cNvSpPr>
            <p:nvPr/>
          </p:nvSpPr>
          <p:spPr bwMode="auto">
            <a:xfrm>
              <a:off x="3366516" y="3269992"/>
              <a:ext cx="792163" cy="360362"/>
            </a:xfrm>
            <a:prstGeom prst="rect">
              <a:avLst/>
            </a:prstGeom>
            <a:solidFill>
              <a:srgbClr val="FFCCCC"/>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网络层</a:t>
              </a:r>
            </a:p>
          </p:txBody>
        </p:sp>
        <p:sp>
          <p:nvSpPr>
            <p:cNvPr id="48" name="Text Box 12"/>
            <p:cNvSpPr txBox="1">
              <a:spLocks noChangeArrowheads="1"/>
            </p:cNvSpPr>
            <p:nvPr/>
          </p:nvSpPr>
          <p:spPr bwMode="auto">
            <a:xfrm>
              <a:off x="1085786" y="2620704"/>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0099"/>
                  </a:solidFill>
                  <a:effectLst/>
                  <a:uLnTx/>
                  <a:uFillTx/>
                  <a:latin typeface="+mn-lt"/>
                  <a:ea typeface="黑体" panose="02010609060101010101" pitchFamily="2" charset="-122"/>
                </a:rPr>
                <a:t>IP </a:t>
              </a: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数据报</a:t>
              </a:r>
            </a:p>
          </p:txBody>
        </p:sp>
        <p:sp>
          <p:nvSpPr>
            <p:cNvPr id="49" name="Text Box 13"/>
            <p:cNvSpPr txBox="1">
              <a:spLocks noChangeArrowheads="1"/>
            </p:cNvSpPr>
            <p:nvPr/>
          </p:nvSpPr>
          <p:spPr bwMode="auto">
            <a:xfrm>
              <a:off x="877316"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rPr>
                <a:t>1</a:t>
              </a:r>
            </a:p>
          </p:txBody>
        </p:sp>
        <p:sp>
          <p:nvSpPr>
            <p:cNvPr id="50" name="Text Box 14"/>
            <p:cNvSpPr txBox="1">
              <a:spLocks noChangeArrowheads="1"/>
            </p:cNvSpPr>
            <p:nvPr/>
          </p:nvSpPr>
          <p:spPr bwMode="auto">
            <a:xfrm>
              <a:off x="2225104"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sp>
          <p:nvSpPr>
            <p:cNvPr id="51" name="Text Box 15"/>
            <p:cNvSpPr txBox="1">
              <a:spLocks noChangeArrowheads="1"/>
            </p:cNvSpPr>
            <p:nvPr/>
          </p:nvSpPr>
          <p:spPr bwMode="auto">
            <a:xfrm>
              <a:off x="3561779"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sp>
          <p:nvSpPr>
            <p:cNvPr id="52" name="Text Box 16"/>
            <p:cNvSpPr txBox="1">
              <a:spLocks noChangeArrowheads="1"/>
            </p:cNvSpPr>
            <p:nvPr/>
          </p:nvSpPr>
          <p:spPr bwMode="auto">
            <a:xfrm>
              <a:off x="4898454"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dirty="0">
                  <a:ln>
                    <a:noFill/>
                  </a:ln>
                  <a:solidFill>
                    <a:srgbClr val="000099"/>
                  </a:solidFill>
                  <a:effectLst/>
                  <a:uLnTx/>
                  <a:uFillTx/>
                  <a:latin typeface="+mn-lt"/>
                  <a:ea typeface="黑体" panose="02010609060101010101" pitchFamily="2" charset="-122"/>
                </a:rPr>
                <a:t>3</a:t>
              </a:r>
            </a:p>
          </p:txBody>
        </p:sp>
        <p:sp>
          <p:nvSpPr>
            <p:cNvPr id="53" name="Text Box 17"/>
            <p:cNvSpPr txBox="1">
              <a:spLocks noChangeArrowheads="1"/>
            </p:cNvSpPr>
            <p:nvPr/>
          </p:nvSpPr>
          <p:spPr bwMode="auto">
            <a:xfrm>
              <a:off x="6235129"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4</a:t>
              </a:r>
            </a:p>
          </p:txBody>
        </p:sp>
        <p:sp>
          <p:nvSpPr>
            <p:cNvPr id="54" name="Text Box 18"/>
            <p:cNvSpPr txBox="1">
              <a:spLocks noChangeArrowheads="1"/>
            </p:cNvSpPr>
            <p:nvPr/>
          </p:nvSpPr>
          <p:spPr bwMode="auto">
            <a:xfrm>
              <a:off x="7571804"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R</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5</a:t>
              </a:r>
            </a:p>
          </p:txBody>
        </p:sp>
        <p:sp>
          <p:nvSpPr>
            <p:cNvPr id="55" name="Text Box 19"/>
            <p:cNvSpPr txBox="1">
              <a:spLocks noChangeArrowheads="1"/>
            </p:cNvSpPr>
            <p:nvPr/>
          </p:nvSpPr>
          <p:spPr bwMode="auto">
            <a:xfrm>
              <a:off x="8910066" y="360495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2"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2" charset="-122"/>
                </a:rPr>
                <a:t>2</a:t>
              </a:r>
            </a:p>
          </p:txBody>
        </p:sp>
        <p:grpSp>
          <p:nvGrpSpPr>
            <p:cNvPr id="56" name="Group 20"/>
            <p:cNvGrpSpPr/>
            <p:nvPr/>
          </p:nvGrpSpPr>
          <p:grpSpPr bwMode="auto">
            <a:xfrm>
              <a:off x="1493266" y="2982654"/>
              <a:ext cx="720725" cy="215900"/>
              <a:chOff x="1156" y="2432"/>
              <a:chExt cx="454" cy="136"/>
            </a:xfrm>
          </p:grpSpPr>
          <p:sp>
            <p:nvSpPr>
              <p:cNvPr id="57" name="Rectangle 21"/>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58" name="Line 22"/>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59" name="Group 23"/>
            <p:cNvGrpSpPr/>
            <p:nvPr/>
          </p:nvGrpSpPr>
          <p:grpSpPr bwMode="auto">
            <a:xfrm>
              <a:off x="2831529" y="2982654"/>
              <a:ext cx="720725" cy="215900"/>
              <a:chOff x="1156" y="2432"/>
              <a:chExt cx="454" cy="136"/>
            </a:xfrm>
          </p:grpSpPr>
          <p:sp>
            <p:nvSpPr>
              <p:cNvPr id="60" name="Rectangle 24"/>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1" name="Line 25"/>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2" name="Group 26"/>
            <p:cNvGrpSpPr/>
            <p:nvPr/>
          </p:nvGrpSpPr>
          <p:grpSpPr bwMode="auto">
            <a:xfrm>
              <a:off x="4171379" y="2982654"/>
              <a:ext cx="720725" cy="215900"/>
              <a:chOff x="1156" y="2432"/>
              <a:chExt cx="454" cy="136"/>
            </a:xfrm>
          </p:grpSpPr>
          <p:sp>
            <p:nvSpPr>
              <p:cNvPr id="63" name="Rectangle 27"/>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4" name="Line 28"/>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5" name="Group 29"/>
            <p:cNvGrpSpPr/>
            <p:nvPr/>
          </p:nvGrpSpPr>
          <p:grpSpPr bwMode="auto">
            <a:xfrm>
              <a:off x="5509641" y="2982654"/>
              <a:ext cx="720725" cy="215900"/>
              <a:chOff x="1156" y="2432"/>
              <a:chExt cx="454" cy="136"/>
            </a:xfrm>
          </p:grpSpPr>
          <p:sp>
            <p:nvSpPr>
              <p:cNvPr id="66" name="Rectangle 30"/>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67" name="Line 31"/>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68" name="Group 32"/>
            <p:cNvGrpSpPr/>
            <p:nvPr/>
          </p:nvGrpSpPr>
          <p:grpSpPr bwMode="auto">
            <a:xfrm>
              <a:off x="6849491" y="2982654"/>
              <a:ext cx="720725" cy="215900"/>
              <a:chOff x="1156" y="2432"/>
              <a:chExt cx="454" cy="136"/>
            </a:xfrm>
          </p:grpSpPr>
          <p:sp>
            <p:nvSpPr>
              <p:cNvPr id="69" name="Rectangle 33"/>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0" name="Line 34"/>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nvGrpSpPr>
            <p:cNvPr id="71" name="Group 35"/>
            <p:cNvGrpSpPr/>
            <p:nvPr/>
          </p:nvGrpSpPr>
          <p:grpSpPr bwMode="auto">
            <a:xfrm>
              <a:off x="8189341" y="2982654"/>
              <a:ext cx="720725" cy="215900"/>
              <a:chOff x="1156" y="2432"/>
              <a:chExt cx="454" cy="136"/>
            </a:xfrm>
          </p:grpSpPr>
          <p:sp>
            <p:nvSpPr>
              <p:cNvPr id="72" name="Rectangle 36"/>
              <p:cNvSpPr>
                <a:spLocks noChangeArrowheads="1"/>
              </p:cNvSpPr>
              <p:nvPr/>
            </p:nvSpPr>
            <p:spPr bwMode="auto">
              <a:xfrm>
                <a:off x="1156" y="2432"/>
                <a:ext cx="318" cy="136"/>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3" name="Line 37"/>
              <p:cNvSpPr>
                <a:spLocks noChangeShapeType="1"/>
              </p:cNvSpPr>
              <p:nvPr/>
            </p:nvSpPr>
            <p:spPr bwMode="auto">
              <a:xfrm>
                <a:off x="1429" y="2500"/>
                <a:ext cx="181" cy="0"/>
              </a:xfrm>
              <a:prstGeom prst="line">
                <a:avLst/>
              </a:prstGeom>
              <a:noFill/>
              <a:ln w="2857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4528" y="2204864"/>
            <a:ext cx="8620276" cy="1217762"/>
          </a:xfrm>
          <a:prstGeom prst="rect">
            <a:avLst/>
          </a:prstGeom>
        </p:spPr>
      </p:pic>
    </p:spTree>
    <p:extLst>
      <p:ext uri="{BB962C8B-B14F-4D97-AF65-F5344CB8AC3E}">
        <p14:creationId xmlns:p14="http://schemas.microsoft.com/office/powerpoint/2010/main" val="4270892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a:t>CIDR</a:t>
            </a:r>
            <a:r>
              <a:rPr lang="zh-CN" altLang="en-US" sz="2800" dirty="0"/>
              <a:t>技术的作用是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把小的网络汇聚成大的超网</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把大的网络划分成小的子网</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解决地址资源不足的问题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由多台主机共享同一个网络地址</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32182674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框 2"/>
          <p:cNvSpPr txBox="1"/>
          <p:nvPr/>
        </p:nvSpPr>
        <p:spPr>
          <a:xfrm>
            <a:off x="480060" y="1988185"/>
            <a:ext cx="8980170" cy="1861185"/>
          </a:xfrm>
          <a:prstGeom prst="rect">
            <a:avLst/>
          </a:prstGeom>
          <a:noFill/>
        </p:spPr>
        <p:txBody>
          <a:bodyPr wrap="none" rtlCol="0">
            <a:spAutoFit/>
          </a:bodyPr>
          <a:lstStyle/>
          <a:p>
            <a:r>
              <a:rPr lang="zh-CN" altLang="en-US" sz="11500" b="1">
                <a:solidFill>
                  <a:srgbClr val="FF0000"/>
                </a:solidFill>
              </a:rPr>
              <a:t>一个重点结束</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框 2"/>
          <p:cNvSpPr txBox="1"/>
          <p:nvPr/>
        </p:nvSpPr>
        <p:spPr>
          <a:xfrm>
            <a:off x="480060" y="1988185"/>
            <a:ext cx="8980170" cy="1861185"/>
          </a:xfrm>
          <a:prstGeom prst="rect">
            <a:avLst/>
          </a:prstGeom>
          <a:noFill/>
        </p:spPr>
        <p:txBody>
          <a:bodyPr wrap="none" rtlCol="0">
            <a:spAutoFit/>
          </a:bodyPr>
          <a:lstStyle/>
          <a:p>
            <a:r>
              <a:rPr lang="zh-CN" altLang="en-US" sz="11500" b="1">
                <a:solidFill>
                  <a:srgbClr val="FF0000"/>
                </a:solidFill>
              </a:rPr>
              <a:t>一个重点结束</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框 2"/>
          <p:cNvSpPr txBox="1"/>
          <p:nvPr/>
        </p:nvSpPr>
        <p:spPr>
          <a:xfrm>
            <a:off x="480060" y="1988185"/>
            <a:ext cx="8980170" cy="1861185"/>
          </a:xfrm>
          <a:prstGeom prst="rect">
            <a:avLst/>
          </a:prstGeom>
          <a:noFill/>
        </p:spPr>
        <p:txBody>
          <a:bodyPr wrap="none" rtlCol="0">
            <a:spAutoFit/>
          </a:bodyPr>
          <a:lstStyle/>
          <a:p>
            <a:r>
              <a:rPr lang="zh-CN" altLang="en-US" sz="11500" b="1">
                <a:solidFill>
                  <a:srgbClr val="FF0000"/>
                </a:solidFill>
              </a:rPr>
              <a:t>一个重点结束</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4.4  </a:t>
            </a:r>
            <a:r>
              <a:rPr lang="zh-CN" altLang="zh-CN" dirty="0"/>
              <a:t>网际控制报文</a:t>
            </a:r>
            <a:r>
              <a:rPr lang="zh-CN" altLang="zh-CN" dirty="0" smtClean="0"/>
              <a:t>协议</a:t>
            </a:r>
            <a:r>
              <a:rPr lang="en-US" altLang="zh-CN" dirty="0" smtClean="0"/>
              <a:t> ICMP</a:t>
            </a:r>
            <a:endParaRPr lang="zh-CN" altLang="en-US" dirty="0"/>
          </a:p>
        </p:txBody>
      </p:sp>
      <p:sp>
        <p:nvSpPr>
          <p:cNvPr id="931843" name="Rectangle 3"/>
          <p:cNvSpPr>
            <a:spLocks noGrp="1" noChangeArrowheads="1"/>
          </p:cNvSpPr>
          <p:nvPr>
            <p:ph idx="1"/>
          </p:nvPr>
        </p:nvSpPr>
        <p:spPr/>
        <p:txBody>
          <a:bodyPr/>
          <a:lstStyle/>
          <a:p>
            <a:r>
              <a:rPr lang="en-US" altLang="zh-CN" dirty="0"/>
              <a:t>4.4.1  </a:t>
            </a:r>
            <a:r>
              <a:rPr lang="en-US" altLang="zh-CN" dirty="0" smtClean="0"/>
              <a:t>ICMP </a:t>
            </a:r>
            <a:r>
              <a:rPr lang="zh-CN" altLang="zh-CN" dirty="0" smtClean="0"/>
              <a:t>报文</a:t>
            </a:r>
            <a:r>
              <a:rPr lang="zh-CN" altLang="zh-CN" dirty="0"/>
              <a:t>的种类</a:t>
            </a:r>
          </a:p>
          <a:p>
            <a:r>
              <a:rPr lang="en-US" altLang="zh-CN" dirty="0" smtClean="0"/>
              <a:t>4.4.2  ICMP </a:t>
            </a:r>
            <a:r>
              <a:rPr lang="zh-CN" altLang="zh-CN" dirty="0" smtClean="0"/>
              <a:t>的</a:t>
            </a:r>
            <a:r>
              <a:rPr lang="zh-CN" altLang="zh-CN" dirty="0"/>
              <a:t>应用</a:t>
            </a:r>
            <a:r>
              <a:rPr lang="zh-CN" altLang="zh-CN" dirty="0" smtClean="0"/>
              <a:t>举例</a:t>
            </a:r>
            <a:endParaRPr lang="zh-CN" altLang="zh-CN" dirty="0"/>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4.4  </a:t>
            </a:r>
            <a:r>
              <a:rPr lang="zh-CN" altLang="zh-CN" dirty="0"/>
              <a:t>网际控制报文协议</a:t>
            </a:r>
            <a:r>
              <a:rPr lang="en-US" altLang="zh-CN" dirty="0"/>
              <a:t>ICMP</a:t>
            </a:r>
            <a:endParaRPr lang="zh-CN" altLang="en-US" dirty="0"/>
          </a:p>
        </p:txBody>
      </p:sp>
      <p:sp>
        <p:nvSpPr>
          <p:cNvPr id="931843" name="Rectangle 3"/>
          <p:cNvSpPr>
            <a:spLocks noGrp="1" noChangeArrowheads="1"/>
          </p:cNvSpPr>
          <p:nvPr>
            <p:ph idx="1"/>
          </p:nvPr>
        </p:nvSpPr>
        <p:spPr/>
        <p:txBody>
          <a:bodyPr/>
          <a:lstStyle/>
          <a:p>
            <a:r>
              <a:rPr lang="zh-CN" altLang="zh-CN" sz="2800" dirty="0">
                <a:solidFill>
                  <a:srgbClr val="00B050"/>
                </a:solidFill>
              </a:rPr>
              <a:t>为了更有效地</a:t>
            </a:r>
            <a:r>
              <a:rPr lang="zh-CN" altLang="zh-CN" sz="2800" dirty="0" smtClean="0">
                <a:solidFill>
                  <a:srgbClr val="00B050"/>
                </a:solidFill>
              </a:rPr>
              <a:t>转发</a:t>
            </a:r>
            <a:r>
              <a:rPr lang="en-US" altLang="zh-CN" sz="2800" dirty="0" smtClean="0">
                <a:solidFill>
                  <a:srgbClr val="00B050"/>
                </a:solidFill>
              </a:rPr>
              <a:t> IP </a:t>
            </a:r>
            <a:r>
              <a:rPr lang="zh-CN" altLang="zh-CN" sz="2800" dirty="0" smtClean="0">
                <a:solidFill>
                  <a:srgbClr val="00B050"/>
                </a:solidFill>
              </a:rPr>
              <a:t>数据报</a:t>
            </a:r>
            <a:r>
              <a:rPr lang="zh-CN" altLang="zh-CN" sz="2800" dirty="0">
                <a:solidFill>
                  <a:srgbClr val="00B050"/>
                </a:solidFill>
              </a:rPr>
              <a:t>和提高交付成功的机会，在网际层使用了网际控制报文</a:t>
            </a:r>
            <a:r>
              <a:rPr lang="zh-CN" altLang="zh-CN" sz="2800" dirty="0" smtClean="0">
                <a:solidFill>
                  <a:srgbClr val="00B050"/>
                </a:solidFill>
              </a:rPr>
              <a:t>协议</a:t>
            </a:r>
            <a:r>
              <a:rPr lang="en-US" altLang="zh-CN" sz="2800" dirty="0" smtClean="0">
                <a:solidFill>
                  <a:srgbClr val="00B050"/>
                </a:solidFill>
              </a:rPr>
              <a:t> ICMP </a:t>
            </a:r>
            <a:r>
              <a:rPr lang="en-US" altLang="zh-CN" sz="2800" dirty="0">
                <a:solidFill>
                  <a:srgbClr val="00B050"/>
                </a:solidFill>
              </a:rPr>
              <a:t>(Internet Control Message </a:t>
            </a:r>
            <a:r>
              <a:rPr lang="en-US" altLang="zh-CN" sz="2800" dirty="0" smtClean="0">
                <a:solidFill>
                  <a:srgbClr val="00B050"/>
                </a:solidFill>
              </a:rPr>
              <a:t>Protocol)</a:t>
            </a:r>
            <a:r>
              <a:rPr lang="zh-CN" altLang="zh-CN" sz="2800" dirty="0" smtClean="0">
                <a:solidFill>
                  <a:srgbClr val="00B050"/>
                </a:solidFill>
              </a:rPr>
              <a:t>。</a:t>
            </a:r>
            <a:endParaRPr lang="en-US" altLang="zh-CN" sz="2800" dirty="0" smtClean="0">
              <a:solidFill>
                <a:srgbClr val="00B050"/>
              </a:solidFill>
            </a:endParaRPr>
          </a:p>
          <a:p>
            <a:r>
              <a:rPr lang="en-US" altLang="zh-CN" sz="2800" dirty="0" smtClean="0"/>
              <a:t>ICMP </a:t>
            </a:r>
            <a:r>
              <a:rPr lang="zh-CN" altLang="zh-CN" sz="2800" dirty="0" smtClean="0"/>
              <a:t>是</a:t>
            </a:r>
            <a:r>
              <a:rPr lang="zh-CN" altLang="zh-CN" sz="2800" dirty="0"/>
              <a:t>互联网的标准协议</a:t>
            </a:r>
            <a:r>
              <a:rPr lang="zh-CN" altLang="zh-CN" sz="2800" dirty="0" smtClean="0"/>
              <a:t>。</a:t>
            </a:r>
            <a:endParaRPr lang="en-US" altLang="zh-CN" sz="2800" dirty="0" smtClean="0"/>
          </a:p>
          <a:p>
            <a:r>
              <a:rPr lang="en-US" altLang="zh-CN" sz="2800" dirty="0" smtClean="0">
                <a:solidFill>
                  <a:srgbClr val="00B050"/>
                </a:solidFill>
              </a:rPr>
              <a:t>ICMP </a:t>
            </a:r>
            <a:r>
              <a:rPr lang="zh-CN" altLang="zh-CN" sz="2800" dirty="0" smtClean="0">
                <a:solidFill>
                  <a:srgbClr val="00B050"/>
                </a:solidFill>
              </a:rPr>
              <a:t>允许</a:t>
            </a:r>
            <a:r>
              <a:rPr lang="zh-CN" altLang="zh-CN" sz="2800" dirty="0">
                <a:solidFill>
                  <a:srgbClr val="00B050"/>
                </a:solidFill>
              </a:rPr>
              <a:t>主机或路由器报告差错情况和提供有关异常情况的报告</a:t>
            </a:r>
            <a:r>
              <a:rPr lang="zh-CN" altLang="zh-CN" sz="2800" dirty="0" smtClean="0">
                <a:solidFill>
                  <a:srgbClr val="00B050"/>
                </a:solidFill>
              </a:rPr>
              <a:t>。</a:t>
            </a:r>
            <a:endParaRPr lang="en-US" altLang="zh-CN" sz="2800" dirty="0" smtClean="0">
              <a:solidFill>
                <a:srgbClr val="00B050"/>
              </a:solidFill>
            </a:endParaRPr>
          </a:p>
          <a:p>
            <a:r>
              <a:rPr lang="zh-CN" altLang="zh-CN" sz="2800" dirty="0" smtClean="0">
                <a:solidFill>
                  <a:srgbClr val="00B050"/>
                </a:solidFill>
              </a:rPr>
              <a:t>但</a:t>
            </a:r>
            <a:r>
              <a:rPr lang="en-US" altLang="zh-CN" sz="2800" dirty="0" smtClean="0">
                <a:solidFill>
                  <a:srgbClr val="00B050"/>
                </a:solidFill>
              </a:rPr>
              <a:t> ICMP </a:t>
            </a:r>
            <a:r>
              <a:rPr lang="zh-CN" altLang="zh-CN" sz="2800" dirty="0" smtClean="0">
                <a:solidFill>
                  <a:srgbClr val="00B050"/>
                </a:solidFill>
              </a:rPr>
              <a:t>不是</a:t>
            </a:r>
            <a:r>
              <a:rPr lang="zh-CN" altLang="zh-CN" sz="2800" dirty="0">
                <a:solidFill>
                  <a:srgbClr val="00B050"/>
                </a:solidFill>
              </a:rPr>
              <a:t>高层</a:t>
            </a:r>
            <a:r>
              <a:rPr lang="zh-CN" altLang="zh-CN" sz="2800" dirty="0" smtClean="0">
                <a:solidFill>
                  <a:srgbClr val="00B050"/>
                </a:solidFill>
              </a:rPr>
              <a:t>协议（看起来好像是高层协议，因为</a:t>
            </a:r>
            <a:r>
              <a:rPr lang="en-US" altLang="zh-CN" sz="2800" dirty="0" smtClean="0">
                <a:solidFill>
                  <a:srgbClr val="00B050"/>
                </a:solidFill>
              </a:rPr>
              <a:t> ICMP </a:t>
            </a:r>
            <a:r>
              <a:rPr lang="zh-CN" altLang="zh-CN" sz="2800" dirty="0" smtClean="0">
                <a:solidFill>
                  <a:srgbClr val="00B050"/>
                </a:solidFill>
              </a:rPr>
              <a:t>报文是装在</a:t>
            </a:r>
            <a:r>
              <a:rPr lang="en-US" altLang="zh-CN" sz="2800" dirty="0" smtClean="0">
                <a:solidFill>
                  <a:srgbClr val="00B050"/>
                </a:solidFill>
              </a:rPr>
              <a:t> IP </a:t>
            </a:r>
            <a:r>
              <a:rPr lang="zh-CN" altLang="zh-CN" sz="2800" dirty="0" smtClean="0">
                <a:solidFill>
                  <a:srgbClr val="00B050"/>
                </a:solidFill>
              </a:rPr>
              <a:t>数据报中，作为其中的数据部分），而是</a:t>
            </a:r>
            <a:r>
              <a:rPr lang="en-US" altLang="zh-CN" sz="2800" dirty="0" smtClean="0">
                <a:solidFill>
                  <a:srgbClr val="00B050"/>
                </a:solidFill>
              </a:rPr>
              <a:t> IP </a:t>
            </a:r>
            <a:r>
              <a:rPr lang="zh-CN" altLang="zh-CN" sz="2800" dirty="0" smtClean="0">
                <a:solidFill>
                  <a:srgbClr val="00B050"/>
                </a:solidFill>
              </a:rPr>
              <a:t>层</a:t>
            </a:r>
            <a:r>
              <a:rPr lang="zh-CN" altLang="zh-CN" sz="2800" dirty="0">
                <a:solidFill>
                  <a:srgbClr val="00B050"/>
                </a:solidFill>
              </a:rPr>
              <a:t>的协议。</a:t>
            </a:r>
            <a:endParaRPr lang="zh-CN" altLang="en-US" sz="2800" dirty="0">
              <a:solidFill>
                <a:srgbClr val="00B050"/>
              </a:solidFill>
            </a:endParaRP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Grp="1" noChangeArrowheads="1"/>
          </p:cNvSpPr>
          <p:nvPr>
            <p:ph type="title"/>
          </p:nvPr>
        </p:nvSpPr>
        <p:spPr/>
        <p:txBody>
          <a:bodyPr/>
          <a:lstStyle/>
          <a:p>
            <a:pPr algn="ctr"/>
            <a:r>
              <a:rPr lang="en-US" altLang="zh-CN" dirty="0"/>
              <a:t>ICMP </a:t>
            </a:r>
            <a:r>
              <a:rPr lang="zh-CN" altLang="en-US" dirty="0"/>
              <a:t>报文的格式 </a:t>
            </a:r>
          </a:p>
        </p:txBody>
      </p:sp>
      <p:sp>
        <p:nvSpPr>
          <p:cNvPr id="538655" name="AutoShape 31"/>
          <p:cNvSpPr>
            <a:spLocks noChangeArrowheads="1"/>
          </p:cNvSpPr>
          <p:nvPr/>
        </p:nvSpPr>
        <p:spPr bwMode="auto">
          <a:xfrm rot="5400000">
            <a:off x="2246455" y="4542640"/>
            <a:ext cx="288925" cy="507338"/>
          </a:xfrm>
          <a:prstGeom prst="downArrow">
            <a:avLst>
              <a:gd name="adj1" fmla="val 47222"/>
              <a:gd name="adj2" fmla="val 83745"/>
            </a:avLst>
          </a:prstGeom>
          <a:solidFill>
            <a:srgbClr val="C00000"/>
          </a:solidFill>
          <a:ln w="9525">
            <a:solidFill>
              <a:schemeClr val="tx1"/>
            </a:solidFill>
            <a:miter lim="800000"/>
          </a:ln>
          <a:effec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38626" name="Rectangle 2"/>
          <p:cNvSpPr>
            <a:spLocks noChangeArrowheads="1"/>
          </p:cNvSpPr>
          <p:nvPr/>
        </p:nvSpPr>
        <p:spPr bwMode="auto">
          <a:xfrm>
            <a:off x="2615350" y="4618509"/>
            <a:ext cx="4602163" cy="39052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28" name="Rectangle 4"/>
          <p:cNvSpPr>
            <a:spLocks noChangeArrowheads="1"/>
          </p:cNvSpPr>
          <p:nvPr/>
        </p:nvSpPr>
        <p:spPr bwMode="auto">
          <a:xfrm>
            <a:off x="3870799" y="4642321"/>
            <a:ext cx="3326077" cy="36671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29" name="Freeform 5"/>
          <p:cNvSpPr/>
          <p:nvPr/>
        </p:nvSpPr>
        <p:spPr bwMode="auto">
          <a:xfrm>
            <a:off x="2641147" y="3397721"/>
            <a:ext cx="6081183" cy="468312"/>
          </a:xfrm>
          <a:custGeom>
            <a:avLst/>
            <a:gdLst>
              <a:gd name="T0" fmla="*/ 0 w 2790"/>
              <a:gd name="T1" fmla="*/ 6 h 279"/>
              <a:gd name="T2" fmla="*/ 561 w 2790"/>
              <a:gd name="T3" fmla="*/ 279 h 279"/>
              <a:gd name="T4" fmla="*/ 2100 w 2790"/>
              <a:gd name="T5" fmla="*/ 276 h 279"/>
              <a:gd name="T6" fmla="*/ 2790 w 2790"/>
              <a:gd name="T7" fmla="*/ 0 h 279"/>
              <a:gd name="T8" fmla="*/ 0 w 2790"/>
              <a:gd name="T9" fmla="*/ 6 h 279"/>
            </a:gdLst>
            <a:ahLst/>
            <a:cxnLst>
              <a:cxn ang="0">
                <a:pos x="T0" y="T1"/>
              </a:cxn>
              <a:cxn ang="0">
                <a:pos x="T2" y="T3"/>
              </a:cxn>
              <a:cxn ang="0">
                <a:pos x="T4" y="T5"/>
              </a:cxn>
              <a:cxn ang="0">
                <a:pos x="T6" y="T7"/>
              </a:cxn>
              <a:cxn ang="0">
                <a:pos x="T8" y="T9"/>
              </a:cxn>
            </a:cxnLst>
            <a:rect l="0" t="0" r="r" b="b"/>
            <a:pathLst>
              <a:path w="2790" h="279">
                <a:moveTo>
                  <a:pt x="0" y="6"/>
                </a:moveTo>
                <a:lnTo>
                  <a:pt x="561" y="279"/>
                </a:lnTo>
                <a:lnTo>
                  <a:pt x="2100" y="276"/>
                </a:lnTo>
                <a:lnTo>
                  <a:pt x="2790" y="0"/>
                </a:lnTo>
                <a:lnTo>
                  <a:pt x="0" y="6"/>
                </a:lnTo>
                <a:close/>
              </a:path>
            </a:pathLst>
          </a:custGeom>
          <a:gradFill flip="none" rotWithShape="1">
            <a:gsLst>
              <a:gs pos="0">
                <a:schemeClr val="bg1">
                  <a:lumMod val="65000"/>
                </a:schemeClr>
              </a:gs>
              <a:gs pos="100000">
                <a:srgbClr val="FFFF00"/>
              </a:gs>
            </a:gsLst>
            <a:lin ang="16200000" scaled="1"/>
            <a:tileRect/>
          </a:gradFill>
          <a:ln>
            <a:noFill/>
          </a:ln>
          <a:effectLst/>
        </p:spPr>
        <p:txBody>
          <a:bodyPr/>
          <a:lstStyle/>
          <a:p>
            <a:endParaRPr lang="zh-CN" altLang="en-US" b="1">
              <a:solidFill>
                <a:srgbClr val="0000CC"/>
              </a:solidFill>
              <a:latin typeface="+mn-lt"/>
              <a:ea typeface="黑体" panose="02010609060101010101" pitchFamily="2" charset="-122"/>
            </a:endParaRPr>
          </a:p>
        </p:txBody>
      </p:sp>
      <p:sp>
        <p:nvSpPr>
          <p:cNvPr id="538630" name="Line 6"/>
          <p:cNvSpPr>
            <a:spLocks noChangeShapeType="1"/>
          </p:cNvSpPr>
          <p:nvPr/>
        </p:nvSpPr>
        <p:spPr bwMode="auto">
          <a:xfrm>
            <a:off x="2615350" y="5242396"/>
            <a:ext cx="4602163"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31" name="Text Box 7"/>
          <p:cNvSpPr txBox="1">
            <a:spLocks noChangeArrowheads="1"/>
          </p:cNvSpPr>
          <p:nvPr/>
        </p:nvSpPr>
        <p:spPr bwMode="auto">
          <a:xfrm>
            <a:off x="2721977" y="4615334"/>
            <a:ext cx="8418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首  部</a:t>
            </a:r>
          </a:p>
        </p:txBody>
      </p:sp>
      <p:sp>
        <p:nvSpPr>
          <p:cNvPr id="538632" name="Rectangle 8"/>
          <p:cNvSpPr>
            <a:spLocks noChangeArrowheads="1"/>
          </p:cNvSpPr>
          <p:nvPr/>
        </p:nvSpPr>
        <p:spPr bwMode="auto">
          <a:xfrm>
            <a:off x="3870798" y="3842221"/>
            <a:ext cx="3346715" cy="39211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报文</a:t>
            </a:r>
          </a:p>
        </p:txBody>
      </p:sp>
      <p:sp>
        <p:nvSpPr>
          <p:cNvPr id="538633" name="Text Box 9"/>
          <p:cNvSpPr txBox="1">
            <a:spLocks noChangeArrowheads="1"/>
          </p:cNvSpPr>
          <p:nvPr/>
        </p:nvSpPr>
        <p:spPr bwMode="auto">
          <a:xfrm>
            <a:off x="2519042" y="148478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a:t>
            </a:r>
          </a:p>
        </p:txBody>
      </p:sp>
      <p:sp>
        <p:nvSpPr>
          <p:cNvPr id="538634" name="Line 10"/>
          <p:cNvSpPr>
            <a:spLocks noChangeShapeType="1"/>
          </p:cNvSpPr>
          <p:nvPr/>
        </p:nvSpPr>
        <p:spPr bwMode="auto">
          <a:xfrm>
            <a:off x="3870798" y="4618509"/>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35" name="Text Box 11"/>
          <p:cNvSpPr txBox="1">
            <a:spLocks noChangeArrowheads="1"/>
          </p:cNvSpPr>
          <p:nvPr/>
        </p:nvSpPr>
        <p:spPr bwMode="auto">
          <a:xfrm>
            <a:off x="4553556" y="4615334"/>
            <a:ext cx="16401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  据  部  分</a:t>
            </a:r>
          </a:p>
        </p:txBody>
      </p:sp>
      <p:sp>
        <p:nvSpPr>
          <p:cNvPr id="538636" name="AutoShape 12"/>
          <p:cNvSpPr>
            <a:spLocks noChangeArrowheads="1"/>
          </p:cNvSpPr>
          <p:nvPr/>
        </p:nvSpPr>
        <p:spPr bwMode="auto">
          <a:xfrm>
            <a:off x="5334341" y="4234334"/>
            <a:ext cx="313002" cy="468313"/>
          </a:xfrm>
          <a:prstGeom prst="downArrow">
            <a:avLst>
              <a:gd name="adj1" fmla="val 47222"/>
              <a:gd name="adj2" fmla="val 8374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38637" name="Rectangle 13"/>
          <p:cNvSpPr>
            <a:spLocks noChangeArrowheads="1"/>
          </p:cNvSpPr>
          <p:nvPr/>
        </p:nvSpPr>
        <p:spPr bwMode="auto">
          <a:xfrm>
            <a:off x="2615350" y="1864197"/>
            <a:ext cx="6067425" cy="1563687"/>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38638" name="Line 14"/>
          <p:cNvSpPr>
            <a:spLocks noChangeShapeType="1"/>
          </p:cNvSpPr>
          <p:nvPr/>
        </p:nvSpPr>
        <p:spPr bwMode="auto">
          <a:xfrm rot="5400000" flipV="1">
            <a:off x="5649063" y="-809155"/>
            <a:ext cx="0" cy="60674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39" name="Line 15"/>
          <p:cNvSpPr>
            <a:spLocks noChangeShapeType="1"/>
          </p:cNvSpPr>
          <p:nvPr/>
        </p:nvSpPr>
        <p:spPr bwMode="auto">
          <a:xfrm flipV="1">
            <a:off x="4130486" y="1834034"/>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0" name="Line 16"/>
          <p:cNvSpPr>
            <a:spLocks noChangeShapeType="1"/>
          </p:cNvSpPr>
          <p:nvPr/>
        </p:nvSpPr>
        <p:spPr bwMode="auto">
          <a:xfrm flipV="1">
            <a:off x="5647342" y="1834034"/>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1" name="Line 17"/>
          <p:cNvSpPr>
            <a:spLocks noChangeShapeType="1"/>
          </p:cNvSpPr>
          <p:nvPr/>
        </p:nvSpPr>
        <p:spPr bwMode="auto">
          <a:xfrm flipV="1">
            <a:off x="5647342" y="1834034"/>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2" name="Text Box 18"/>
          <p:cNvSpPr txBox="1">
            <a:spLocks noChangeArrowheads="1"/>
          </p:cNvSpPr>
          <p:nvPr/>
        </p:nvSpPr>
        <p:spPr bwMode="auto">
          <a:xfrm>
            <a:off x="6589788" y="180704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检验和</a:t>
            </a:r>
          </a:p>
        </p:txBody>
      </p:sp>
      <p:sp>
        <p:nvSpPr>
          <p:cNvPr id="538643" name="Text Box 19"/>
          <p:cNvSpPr txBox="1">
            <a:spLocks noChangeArrowheads="1"/>
          </p:cNvSpPr>
          <p:nvPr/>
        </p:nvSpPr>
        <p:spPr bwMode="auto">
          <a:xfrm>
            <a:off x="2928352" y="180704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类型</a:t>
            </a:r>
          </a:p>
        </p:txBody>
      </p:sp>
      <p:sp>
        <p:nvSpPr>
          <p:cNvPr id="538644" name="Text Box 20"/>
          <p:cNvSpPr txBox="1">
            <a:spLocks noChangeArrowheads="1"/>
          </p:cNvSpPr>
          <p:nvPr/>
        </p:nvSpPr>
        <p:spPr bwMode="auto">
          <a:xfrm>
            <a:off x="4531198" y="180704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代码</a:t>
            </a:r>
          </a:p>
        </p:txBody>
      </p:sp>
      <p:sp>
        <p:nvSpPr>
          <p:cNvPr id="538645" name="Text Box 21"/>
          <p:cNvSpPr txBox="1">
            <a:spLocks noChangeArrowheads="1"/>
          </p:cNvSpPr>
          <p:nvPr/>
        </p:nvSpPr>
        <p:spPr bwMode="auto">
          <a:xfrm>
            <a:off x="2868160" y="2203922"/>
            <a:ext cx="49664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（这 </a:t>
            </a:r>
            <a:r>
              <a:rPr kumimoji="1" lang="en-US" altLang="zh-CN" sz="2000" b="1">
                <a:solidFill>
                  <a:srgbClr val="0000CC"/>
                </a:solidFill>
                <a:latin typeface="+mn-lt"/>
                <a:ea typeface="黑体" panose="02010609060101010101" pitchFamily="2" charset="-122"/>
              </a:rPr>
              <a:t>4 </a:t>
            </a:r>
            <a:r>
              <a:rPr kumimoji="1" lang="zh-CN" altLang="en-US" sz="2000" b="1">
                <a:solidFill>
                  <a:srgbClr val="0000CC"/>
                </a:solidFill>
                <a:latin typeface="+mn-lt"/>
                <a:ea typeface="黑体" panose="02010609060101010101" pitchFamily="2" charset="-122"/>
              </a:rPr>
              <a:t>个字节取决于 </a:t>
            </a: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报文的类型）</a:t>
            </a:r>
          </a:p>
        </p:txBody>
      </p:sp>
      <p:sp>
        <p:nvSpPr>
          <p:cNvPr id="538646" name="Text Box 22"/>
          <p:cNvSpPr txBox="1">
            <a:spLocks noChangeArrowheads="1"/>
          </p:cNvSpPr>
          <p:nvPr/>
        </p:nvSpPr>
        <p:spPr bwMode="auto">
          <a:xfrm>
            <a:off x="4015261" y="148478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8</a:t>
            </a:r>
          </a:p>
        </p:txBody>
      </p:sp>
      <p:sp>
        <p:nvSpPr>
          <p:cNvPr id="538647" name="Text Box 23"/>
          <p:cNvSpPr txBox="1">
            <a:spLocks noChangeArrowheads="1"/>
          </p:cNvSpPr>
          <p:nvPr/>
        </p:nvSpPr>
        <p:spPr bwMode="auto">
          <a:xfrm>
            <a:off x="5454726" y="1484784"/>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16</a:t>
            </a:r>
          </a:p>
        </p:txBody>
      </p:sp>
      <p:sp>
        <p:nvSpPr>
          <p:cNvPr id="538648" name="Rectangle 24"/>
          <p:cNvSpPr>
            <a:spLocks noChangeArrowheads="1"/>
          </p:cNvSpPr>
          <p:nvPr/>
        </p:nvSpPr>
        <p:spPr bwMode="auto">
          <a:xfrm>
            <a:off x="4164882" y="5086821"/>
            <a:ext cx="1379273"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49" name="Text Box 25"/>
          <p:cNvSpPr txBox="1">
            <a:spLocks noChangeArrowheads="1"/>
          </p:cNvSpPr>
          <p:nvPr/>
        </p:nvSpPr>
        <p:spPr bwMode="auto">
          <a:xfrm>
            <a:off x="8325059" y="1484784"/>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31</a:t>
            </a:r>
          </a:p>
        </p:txBody>
      </p:sp>
      <p:sp>
        <p:nvSpPr>
          <p:cNvPr id="538650" name="Text Box 26"/>
          <p:cNvSpPr txBox="1">
            <a:spLocks noChangeArrowheads="1"/>
          </p:cNvSpPr>
          <p:nvPr/>
        </p:nvSpPr>
        <p:spPr bwMode="auto">
          <a:xfrm>
            <a:off x="4128767" y="5048722"/>
            <a:ext cx="1266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538651" name="Line 27"/>
          <p:cNvSpPr>
            <a:spLocks noChangeShapeType="1"/>
          </p:cNvSpPr>
          <p:nvPr/>
        </p:nvSpPr>
        <p:spPr bwMode="auto">
          <a:xfrm rot="-5400000">
            <a:off x="5649063" y="-417041"/>
            <a:ext cx="0" cy="60674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38652" name="Text Box 28"/>
          <p:cNvSpPr txBox="1">
            <a:spLocks noChangeArrowheads="1"/>
          </p:cNvSpPr>
          <p:nvPr/>
        </p:nvSpPr>
        <p:spPr bwMode="auto">
          <a:xfrm>
            <a:off x="629314" y="1627658"/>
            <a:ext cx="1500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a:solidFill>
                  <a:srgbClr val="0000CC"/>
                </a:solidFill>
                <a:latin typeface="+mn-lt"/>
                <a:ea typeface="黑体" panose="02010609060101010101" pitchFamily="2" charset="-122"/>
              </a:rPr>
              <a:t>前 </a:t>
            </a:r>
            <a:r>
              <a:rPr kumimoji="1" lang="en-US" altLang="zh-CN" sz="2000" b="1">
                <a:solidFill>
                  <a:srgbClr val="0000CC"/>
                </a:solidFill>
                <a:latin typeface="+mn-lt"/>
                <a:ea typeface="黑体" panose="02010609060101010101" pitchFamily="2" charset="-122"/>
              </a:rPr>
              <a:t>4 </a:t>
            </a:r>
            <a:r>
              <a:rPr kumimoji="1" lang="zh-CN" altLang="en-US" sz="2000" b="1">
                <a:solidFill>
                  <a:srgbClr val="0000CC"/>
                </a:solidFill>
                <a:latin typeface="+mn-lt"/>
                <a:ea typeface="黑体" panose="02010609060101010101" pitchFamily="2" charset="-122"/>
              </a:rPr>
              <a:t>个字节</a:t>
            </a:r>
          </a:p>
          <a:p>
            <a:pPr algn="ctr">
              <a:lnSpc>
                <a:spcPct val="90000"/>
              </a:lnSpc>
            </a:pPr>
            <a:r>
              <a:rPr kumimoji="1" lang="zh-CN" altLang="en-US" sz="2000" b="1">
                <a:solidFill>
                  <a:srgbClr val="0000CC"/>
                </a:solidFill>
                <a:latin typeface="+mn-lt"/>
                <a:ea typeface="黑体" panose="02010609060101010101" pitchFamily="2" charset="-122"/>
              </a:rPr>
              <a:t>都是一样的</a:t>
            </a:r>
          </a:p>
        </p:txBody>
      </p:sp>
      <p:sp>
        <p:nvSpPr>
          <p:cNvPr id="538653" name="Text Box 29"/>
          <p:cNvSpPr txBox="1">
            <a:spLocks noChangeArrowheads="1"/>
          </p:cNvSpPr>
          <p:nvPr/>
        </p:nvSpPr>
        <p:spPr bwMode="auto">
          <a:xfrm>
            <a:off x="3249953" y="2815109"/>
            <a:ext cx="44825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的数据部分（长度取决于类型）</a:t>
            </a:r>
          </a:p>
        </p:txBody>
      </p:sp>
      <p:sp>
        <p:nvSpPr>
          <p:cNvPr id="538654" name="Line 30"/>
          <p:cNvSpPr>
            <a:spLocks noChangeShapeType="1"/>
          </p:cNvSpPr>
          <p:nvPr/>
        </p:nvSpPr>
        <p:spPr bwMode="auto">
          <a:xfrm>
            <a:off x="2090813" y="1989608"/>
            <a:ext cx="524537" cy="0"/>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538652"/>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53865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53864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53864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5386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42" grpId="0"/>
      <p:bldP spid="538643" grpId="0"/>
      <p:bldP spid="538644" grpId="0"/>
      <p:bldP spid="538652" grpId="0"/>
      <p:bldP spid="538654"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zh-CN" dirty="0"/>
              <a:t>4.4.1  ICMP </a:t>
            </a:r>
            <a:r>
              <a:rPr lang="zh-CN" altLang="en-US" dirty="0"/>
              <a:t>报文的种类</a:t>
            </a:r>
          </a:p>
        </p:txBody>
      </p:sp>
      <p:sp>
        <p:nvSpPr>
          <p:cNvPr id="539651" name="Rectangle 3"/>
          <p:cNvSpPr>
            <a:spLocks noGrp="1" noChangeArrowheads="1"/>
          </p:cNvSpPr>
          <p:nvPr>
            <p:ph idx="1"/>
          </p:nvPr>
        </p:nvSpPr>
        <p:spPr/>
        <p:txBody>
          <a:bodyPr/>
          <a:lstStyle/>
          <a:p>
            <a:pPr algn="just"/>
            <a:r>
              <a:rPr lang="en-US" altLang="zh-CN" dirty="0"/>
              <a:t>ICMP </a:t>
            </a:r>
            <a:r>
              <a:rPr lang="zh-CN" altLang="en-US" dirty="0"/>
              <a:t>报文的种类有两种，即 </a:t>
            </a:r>
            <a:r>
              <a:rPr lang="en-US" altLang="zh-CN" dirty="0"/>
              <a:t>ICMP </a:t>
            </a:r>
            <a:r>
              <a:rPr lang="zh-CN" altLang="en-US" dirty="0">
                <a:solidFill>
                  <a:srgbClr val="FF0000"/>
                </a:solidFill>
              </a:rPr>
              <a:t>差错报告报文</a:t>
            </a:r>
            <a:r>
              <a:rPr lang="zh-CN" altLang="en-US" dirty="0"/>
              <a:t>和 </a:t>
            </a:r>
            <a:r>
              <a:rPr lang="en-US" altLang="zh-CN" dirty="0"/>
              <a:t>ICMP </a:t>
            </a:r>
            <a:r>
              <a:rPr lang="zh-CN" altLang="en-US" dirty="0">
                <a:solidFill>
                  <a:srgbClr val="FF0000"/>
                </a:solidFill>
              </a:rPr>
              <a:t>询问报文。</a:t>
            </a:r>
            <a:r>
              <a:rPr lang="zh-CN" altLang="en-US" dirty="0"/>
              <a:t> </a:t>
            </a:r>
          </a:p>
          <a:p>
            <a:pPr algn="just"/>
            <a:r>
              <a:rPr lang="en-US" altLang="zh-CN" dirty="0"/>
              <a:t>ICMP </a:t>
            </a:r>
            <a:r>
              <a:rPr lang="zh-CN" altLang="en-US" dirty="0"/>
              <a:t>报文的前 </a:t>
            </a:r>
            <a:r>
              <a:rPr lang="en-US" altLang="zh-CN" dirty="0"/>
              <a:t>4 </a:t>
            </a:r>
            <a:r>
              <a:rPr lang="zh-CN" altLang="en-US" dirty="0"/>
              <a:t>个字节是统一的格式，共有三个字段：即</a:t>
            </a:r>
            <a:r>
              <a:rPr lang="zh-CN" altLang="en-US" dirty="0">
                <a:solidFill>
                  <a:srgbClr val="FF0000"/>
                </a:solidFill>
              </a:rPr>
              <a:t>类型、代码</a:t>
            </a:r>
            <a:r>
              <a:rPr lang="zh-CN" altLang="en-US" dirty="0"/>
              <a:t>和</a:t>
            </a:r>
            <a:r>
              <a:rPr lang="zh-CN" altLang="en-US" dirty="0">
                <a:solidFill>
                  <a:srgbClr val="FF0000"/>
                </a:solidFill>
              </a:rPr>
              <a:t>检验和。</a:t>
            </a:r>
            <a:r>
              <a:rPr lang="zh-CN" altLang="en-US" dirty="0"/>
              <a:t>接着的 </a:t>
            </a:r>
            <a:r>
              <a:rPr lang="en-US" altLang="zh-CN" dirty="0"/>
              <a:t>4 </a:t>
            </a:r>
            <a:r>
              <a:rPr lang="zh-CN" altLang="en-US" dirty="0"/>
              <a:t>个字节的内容与 </a:t>
            </a:r>
            <a:r>
              <a:rPr lang="en-US" altLang="zh-CN" dirty="0"/>
              <a:t>ICMP </a:t>
            </a:r>
            <a:r>
              <a:rPr lang="zh-CN" altLang="en-US" dirty="0"/>
              <a:t>的类型有关。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96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pPr algn="ctr"/>
            <a:r>
              <a:rPr lang="en-US" altLang="zh-CN" dirty="0"/>
              <a:t>ICMP </a:t>
            </a:r>
            <a:r>
              <a:rPr lang="zh-CN" altLang="en-US" dirty="0"/>
              <a:t>差错报告报文共有 </a:t>
            </a:r>
            <a:r>
              <a:rPr lang="en-US" altLang="zh-CN" dirty="0" smtClean="0"/>
              <a:t>4 </a:t>
            </a:r>
            <a:r>
              <a:rPr lang="zh-CN" altLang="en-US" dirty="0"/>
              <a:t>种 </a:t>
            </a:r>
          </a:p>
        </p:txBody>
      </p:sp>
      <p:sp>
        <p:nvSpPr>
          <p:cNvPr id="540675" name="Rectangle 3"/>
          <p:cNvSpPr>
            <a:spLocks noGrp="1" noChangeArrowheads="1"/>
          </p:cNvSpPr>
          <p:nvPr>
            <p:ph idx="1"/>
          </p:nvPr>
        </p:nvSpPr>
        <p:spPr/>
        <p:txBody>
          <a:bodyPr/>
          <a:lstStyle/>
          <a:p>
            <a:pPr algn="just"/>
            <a:r>
              <a:rPr lang="zh-CN" altLang="en-US" sz="2000" dirty="0">
                <a:solidFill>
                  <a:srgbClr val="00B050"/>
                </a:solidFill>
              </a:rPr>
              <a:t>终点不可达 </a:t>
            </a:r>
          </a:p>
          <a:p>
            <a:pPr algn="just"/>
            <a:r>
              <a:rPr lang="zh-CN" altLang="en-US" sz="2000" dirty="0" smtClean="0">
                <a:solidFill>
                  <a:srgbClr val="00B050"/>
                </a:solidFill>
              </a:rPr>
              <a:t>时间</a:t>
            </a:r>
            <a:r>
              <a:rPr lang="zh-CN" altLang="en-US" sz="2000" dirty="0">
                <a:solidFill>
                  <a:srgbClr val="00B050"/>
                </a:solidFill>
              </a:rPr>
              <a:t>超过 </a:t>
            </a:r>
          </a:p>
          <a:p>
            <a:pPr algn="just"/>
            <a:r>
              <a:rPr lang="zh-CN" altLang="en-US" sz="2000" dirty="0">
                <a:solidFill>
                  <a:srgbClr val="00B050"/>
                </a:solidFill>
              </a:rPr>
              <a:t>参数问题 </a:t>
            </a:r>
          </a:p>
          <a:p>
            <a:pPr algn="just"/>
            <a:r>
              <a:rPr lang="zh-CN" altLang="en-US" sz="2000" dirty="0">
                <a:solidFill>
                  <a:srgbClr val="00B050"/>
                </a:solidFill>
              </a:rPr>
              <a:t>改变路由（重定向）</a:t>
            </a:r>
            <a:r>
              <a:rPr lang="en-US" altLang="zh-CN" sz="2000" dirty="0">
                <a:solidFill>
                  <a:srgbClr val="00B050"/>
                </a:solidFill>
              </a:rPr>
              <a:t>(Redirect)  </a:t>
            </a:r>
          </a:p>
        </p:txBody>
      </p:sp>
      <p:pic>
        <p:nvPicPr>
          <p:cNvPr id="2" name="图片 1"/>
          <p:cNvPicPr>
            <a:picLocks noChangeAspect="1"/>
          </p:cNvPicPr>
          <p:nvPr/>
        </p:nvPicPr>
        <p:blipFill>
          <a:blip r:embed="rId3"/>
          <a:stretch>
            <a:fillRect/>
          </a:stretch>
        </p:blipFill>
        <p:spPr>
          <a:xfrm>
            <a:off x="920552" y="2996952"/>
            <a:ext cx="8280920" cy="3844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06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0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06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zh-CN" dirty="0"/>
              <a:t>4.2.2  </a:t>
            </a:r>
            <a:r>
              <a:rPr lang="zh-CN" altLang="en-US" dirty="0"/>
              <a:t>分类的 </a:t>
            </a:r>
            <a:r>
              <a:rPr lang="en-US" altLang="zh-CN" dirty="0"/>
              <a:t>IP </a:t>
            </a:r>
            <a:r>
              <a:rPr lang="zh-CN" altLang="en-US" dirty="0" smtClean="0"/>
              <a:t>地址</a:t>
            </a:r>
            <a:endParaRPr lang="zh-CN" altLang="en-US" dirty="0"/>
          </a:p>
        </p:txBody>
      </p:sp>
      <p:sp>
        <p:nvSpPr>
          <p:cNvPr id="141315" name="Rectangle 3"/>
          <p:cNvSpPr>
            <a:spLocks noGrp="1" noChangeArrowheads="1"/>
          </p:cNvSpPr>
          <p:nvPr>
            <p:ph idx="1"/>
          </p:nvPr>
        </p:nvSpPr>
        <p:spPr/>
        <p:txBody>
          <a:bodyPr/>
          <a:lstStyle/>
          <a:p>
            <a:r>
              <a:rPr lang="zh-CN" altLang="zh-CN" dirty="0" smtClean="0"/>
              <a:t>在</a:t>
            </a:r>
            <a:r>
              <a:rPr lang="en-US" altLang="zh-CN" dirty="0" smtClean="0"/>
              <a:t> TCP/IP </a:t>
            </a:r>
            <a:r>
              <a:rPr lang="zh-CN" altLang="zh-CN" dirty="0" smtClean="0"/>
              <a:t>体系</a:t>
            </a:r>
            <a:r>
              <a:rPr lang="zh-CN" altLang="zh-CN" dirty="0"/>
              <a:t>中，</a:t>
            </a:r>
            <a:r>
              <a:rPr lang="en-US" altLang="zh-CN" dirty="0" smtClean="0"/>
              <a:t>IP </a:t>
            </a:r>
            <a:r>
              <a:rPr lang="zh-CN" altLang="zh-CN" dirty="0" smtClean="0"/>
              <a:t>地址</a:t>
            </a:r>
            <a:r>
              <a:rPr lang="zh-CN" altLang="zh-CN" dirty="0"/>
              <a:t>是一个最基本的</a:t>
            </a:r>
            <a:r>
              <a:rPr lang="zh-CN" altLang="zh-CN" dirty="0" smtClean="0"/>
              <a:t>概念</a:t>
            </a:r>
            <a:r>
              <a:rPr lang="zh-CN" altLang="en-US" dirty="0" smtClean="0"/>
              <a:t>。</a:t>
            </a:r>
            <a:endParaRPr lang="en-US" altLang="zh-CN" dirty="0" smtClean="0"/>
          </a:p>
          <a:p>
            <a:pPr algn="just"/>
            <a:r>
              <a:rPr lang="zh-CN" altLang="en-US" dirty="0" smtClean="0"/>
              <a:t>本部分重点学习：</a:t>
            </a:r>
            <a:endParaRPr lang="en-US" altLang="zh-CN" dirty="0" smtClean="0"/>
          </a:p>
          <a:p>
            <a:pPr lvl="1" algn="just"/>
            <a:r>
              <a:rPr lang="en-US" altLang="zh-CN" dirty="0" smtClean="0">
                <a:solidFill>
                  <a:srgbClr val="0000FF"/>
                </a:solidFill>
              </a:rPr>
              <a:t>1. IP </a:t>
            </a:r>
            <a:r>
              <a:rPr lang="zh-CN" altLang="zh-CN" dirty="0" smtClean="0">
                <a:solidFill>
                  <a:srgbClr val="0000FF"/>
                </a:solidFill>
              </a:rPr>
              <a:t>地址</a:t>
            </a:r>
            <a:r>
              <a:rPr lang="zh-CN" altLang="zh-CN" dirty="0">
                <a:solidFill>
                  <a:srgbClr val="0000FF"/>
                </a:solidFill>
              </a:rPr>
              <a:t>及其表示</a:t>
            </a:r>
            <a:r>
              <a:rPr lang="zh-CN" altLang="zh-CN" dirty="0" smtClean="0">
                <a:solidFill>
                  <a:srgbClr val="0000FF"/>
                </a:solidFill>
              </a:rPr>
              <a:t>方法</a:t>
            </a:r>
            <a:endParaRPr lang="en-US" altLang="zh-CN" dirty="0" smtClean="0">
              <a:solidFill>
                <a:srgbClr val="0000FF"/>
              </a:solidFill>
            </a:endParaRPr>
          </a:p>
          <a:p>
            <a:pPr lvl="1" algn="just"/>
            <a:r>
              <a:rPr lang="en-US" altLang="zh-CN" dirty="0">
                <a:solidFill>
                  <a:srgbClr val="0000FF"/>
                </a:solidFill>
              </a:rPr>
              <a:t>2. </a:t>
            </a:r>
            <a:r>
              <a:rPr lang="zh-CN" altLang="zh-CN" dirty="0">
                <a:solidFill>
                  <a:srgbClr val="0000FF"/>
                </a:solidFill>
              </a:rPr>
              <a:t>常用的三种类</a:t>
            </a:r>
            <a:r>
              <a:rPr lang="zh-CN" altLang="zh-CN" dirty="0" smtClean="0">
                <a:solidFill>
                  <a:srgbClr val="0000FF"/>
                </a:solidFill>
              </a:rPr>
              <a:t>别的</a:t>
            </a:r>
            <a:r>
              <a:rPr lang="en-US" altLang="zh-CN" dirty="0" smtClean="0">
                <a:solidFill>
                  <a:srgbClr val="0000FF"/>
                </a:solidFill>
              </a:rPr>
              <a:t> IP </a:t>
            </a:r>
            <a:r>
              <a:rPr lang="zh-CN" altLang="zh-CN" dirty="0" smtClean="0">
                <a:solidFill>
                  <a:srgbClr val="0000FF"/>
                </a:solidFill>
              </a:rPr>
              <a:t>地址</a:t>
            </a:r>
            <a:endParaRPr lang="en-US" altLang="zh-CN" dirty="0" smtClean="0">
              <a:solidFill>
                <a:srgbClr val="0000FF"/>
              </a:solidFill>
            </a:endParaRPr>
          </a:p>
          <a:p>
            <a:pPr algn="just"/>
            <a:endParaRPr lang="zh-CN" altLang="en-US"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title"/>
          </p:nvPr>
        </p:nvSpPr>
        <p:spPr>
          <a:xfrm>
            <a:off x="495300" y="188640"/>
            <a:ext cx="8634164" cy="792088"/>
          </a:xfrm>
        </p:spPr>
        <p:txBody>
          <a:bodyPr/>
          <a:lstStyle/>
          <a:p>
            <a:pPr algn="ctr"/>
            <a:r>
              <a:rPr lang="en-US" altLang="zh-CN" sz="3600" dirty="0"/>
              <a:t>ICMP </a:t>
            </a:r>
            <a:r>
              <a:rPr lang="zh-CN" altLang="en-US" sz="3600" dirty="0"/>
              <a:t>差错报告报文的数据字段的内容 </a:t>
            </a:r>
          </a:p>
        </p:txBody>
      </p:sp>
      <p:sp>
        <p:nvSpPr>
          <p:cNvPr id="541698" name="Rectangle 2"/>
          <p:cNvSpPr>
            <a:spLocks noChangeArrowheads="1"/>
          </p:cNvSpPr>
          <p:nvPr/>
        </p:nvSpPr>
        <p:spPr bwMode="auto">
          <a:xfrm>
            <a:off x="662260" y="4195216"/>
            <a:ext cx="4531651" cy="596900"/>
          </a:xfrm>
          <a:prstGeom prst="rect">
            <a:avLst/>
          </a:prstGeom>
          <a:solidFill>
            <a:srgbClr val="FFFF99"/>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0" name="Rectangle 4"/>
          <p:cNvSpPr>
            <a:spLocks noChangeArrowheads="1"/>
          </p:cNvSpPr>
          <p:nvPr/>
        </p:nvSpPr>
        <p:spPr bwMode="auto">
          <a:xfrm>
            <a:off x="209954" y="26103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b="1">
              <a:solidFill>
                <a:srgbClr val="0000CC"/>
              </a:solidFill>
              <a:latin typeface="+mn-lt"/>
              <a:ea typeface="黑体" panose="02010609060101010101" pitchFamily="2" charset="-122"/>
            </a:endParaRPr>
          </a:p>
        </p:txBody>
      </p:sp>
      <p:sp>
        <p:nvSpPr>
          <p:cNvPr id="541701" name="Rectangle 5"/>
          <p:cNvSpPr>
            <a:spLocks noChangeArrowheads="1"/>
          </p:cNvSpPr>
          <p:nvPr/>
        </p:nvSpPr>
        <p:spPr bwMode="auto">
          <a:xfrm>
            <a:off x="1412089" y="4195216"/>
            <a:ext cx="3781821" cy="59690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2" name="Line 6"/>
          <p:cNvSpPr>
            <a:spLocks noChangeShapeType="1"/>
          </p:cNvSpPr>
          <p:nvPr/>
        </p:nvSpPr>
        <p:spPr bwMode="auto">
          <a:xfrm>
            <a:off x="662260" y="5001667"/>
            <a:ext cx="4531651" cy="20637"/>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3" name="Text Box 7"/>
          <p:cNvSpPr txBox="1">
            <a:spLocks noChangeArrowheads="1"/>
          </p:cNvSpPr>
          <p:nvPr/>
        </p:nvSpPr>
        <p:spPr bwMode="auto">
          <a:xfrm>
            <a:off x="691800" y="4323803"/>
            <a:ext cx="69762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zh-CN" altLang="en-US" sz="2000" b="1">
                <a:solidFill>
                  <a:srgbClr val="0000CC"/>
                </a:solidFill>
                <a:latin typeface="+mn-lt"/>
                <a:ea typeface="黑体" panose="02010609060101010101" pitchFamily="2" charset="-122"/>
              </a:rPr>
              <a:t>首部</a:t>
            </a:r>
          </a:p>
        </p:txBody>
      </p:sp>
      <p:sp>
        <p:nvSpPr>
          <p:cNvPr id="541704" name="Line 8"/>
          <p:cNvSpPr>
            <a:spLocks noChangeShapeType="1"/>
          </p:cNvSpPr>
          <p:nvPr/>
        </p:nvSpPr>
        <p:spPr bwMode="auto">
          <a:xfrm>
            <a:off x="1412089" y="4195216"/>
            <a:ext cx="0" cy="5969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5" name="Rectangle 9"/>
          <p:cNvSpPr>
            <a:spLocks noChangeArrowheads="1"/>
          </p:cNvSpPr>
          <p:nvPr/>
        </p:nvSpPr>
        <p:spPr bwMode="auto">
          <a:xfrm>
            <a:off x="2342496" y="4850853"/>
            <a:ext cx="1214173"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6" name="Text Box 10"/>
          <p:cNvSpPr txBox="1">
            <a:spLocks noChangeArrowheads="1"/>
          </p:cNvSpPr>
          <p:nvPr/>
        </p:nvSpPr>
        <p:spPr bwMode="auto">
          <a:xfrm>
            <a:off x="2285743" y="4773067"/>
            <a:ext cx="1266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541707" name="Rectangle 11"/>
          <p:cNvSpPr>
            <a:spLocks noChangeArrowheads="1"/>
          </p:cNvSpPr>
          <p:nvPr/>
        </p:nvSpPr>
        <p:spPr bwMode="auto">
          <a:xfrm>
            <a:off x="1412089" y="3174454"/>
            <a:ext cx="3781821" cy="607000"/>
          </a:xfrm>
          <a:prstGeom prst="rect">
            <a:avLst/>
          </a:prstGeom>
          <a:solidFill>
            <a:srgbClr val="DDDDDD"/>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8" name="Rectangle 12"/>
          <p:cNvSpPr>
            <a:spLocks noChangeArrowheads="1"/>
          </p:cNvSpPr>
          <p:nvPr/>
        </p:nvSpPr>
        <p:spPr bwMode="auto">
          <a:xfrm>
            <a:off x="1412089" y="3174454"/>
            <a:ext cx="3781821" cy="595313"/>
          </a:xfrm>
          <a:prstGeom prst="rect">
            <a:avLst/>
          </a:prstGeom>
          <a:solidFill>
            <a:srgbClr val="CCECFF"/>
          </a:solidFill>
          <a:ln w="12700">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09" name="Text Box 13"/>
          <p:cNvSpPr txBox="1">
            <a:spLocks noChangeArrowheads="1"/>
          </p:cNvSpPr>
          <p:nvPr/>
        </p:nvSpPr>
        <p:spPr bwMode="auto">
          <a:xfrm>
            <a:off x="1495018" y="3196679"/>
            <a:ext cx="12426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的</a:t>
            </a:r>
          </a:p>
          <a:p>
            <a:pPr algn="ctr">
              <a:lnSpc>
                <a:spcPct val="80000"/>
              </a:lnSpc>
            </a:pPr>
            <a:r>
              <a:rPr kumimoji="1" lang="zh-CN" altLang="en-US" sz="2000" b="1">
                <a:solidFill>
                  <a:srgbClr val="0000CC"/>
                </a:solidFill>
                <a:latin typeface="+mn-lt"/>
                <a:ea typeface="黑体" panose="02010609060101010101" pitchFamily="2" charset="-122"/>
              </a:rPr>
              <a:t>前 </a:t>
            </a:r>
            <a:r>
              <a:rPr kumimoji="1" lang="en-US" altLang="zh-CN" sz="2000" b="1">
                <a:solidFill>
                  <a:srgbClr val="0000CC"/>
                </a:solidFill>
                <a:latin typeface="+mn-lt"/>
                <a:ea typeface="黑体" panose="02010609060101010101" pitchFamily="2" charset="-122"/>
              </a:rPr>
              <a:t>8 </a:t>
            </a:r>
            <a:r>
              <a:rPr kumimoji="1" lang="zh-CN" altLang="en-US" sz="2000" b="1">
                <a:solidFill>
                  <a:srgbClr val="0000CC"/>
                </a:solidFill>
                <a:latin typeface="+mn-lt"/>
                <a:ea typeface="黑体" panose="02010609060101010101" pitchFamily="2" charset="-122"/>
              </a:rPr>
              <a:t>字节</a:t>
            </a:r>
          </a:p>
        </p:txBody>
      </p:sp>
      <p:sp>
        <p:nvSpPr>
          <p:cNvPr id="541710" name="Line 14"/>
          <p:cNvSpPr>
            <a:spLocks noChangeShapeType="1"/>
          </p:cNvSpPr>
          <p:nvPr/>
        </p:nvSpPr>
        <p:spPr bwMode="auto">
          <a:xfrm>
            <a:off x="2794801" y="3174454"/>
            <a:ext cx="0" cy="59531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1" name="Text Box 15"/>
          <p:cNvSpPr txBox="1">
            <a:spLocks noChangeArrowheads="1"/>
          </p:cNvSpPr>
          <p:nvPr/>
        </p:nvSpPr>
        <p:spPr bwMode="auto">
          <a:xfrm>
            <a:off x="5297520" y="4293642"/>
            <a:ext cx="40479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装入 </a:t>
            </a:r>
            <a:r>
              <a:rPr kumimoji="1" lang="en-US" altLang="zh-CN" sz="2400" b="1">
                <a:solidFill>
                  <a:srgbClr val="C00000"/>
                </a:solidFill>
                <a:latin typeface="+mn-lt"/>
                <a:ea typeface="黑体" panose="02010609060101010101" pitchFamily="2" charset="-122"/>
              </a:rPr>
              <a:t>ICMP </a:t>
            </a:r>
            <a:r>
              <a:rPr kumimoji="1" lang="zh-CN" altLang="en-US" sz="2400" b="1">
                <a:solidFill>
                  <a:srgbClr val="C00000"/>
                </a:solidFill>
                <a:latin typeface="+mn-lt"/>
                <a:ea typeface="黑体" panose="02010609060101010101" pitchFamily="2" charset="-122"/>
              </a:rPr>
              <a:t>报文的 </a:t>
            </a:r>
            <a:r>
              <a:rPr kumimoji="1" lang="en-US" altLang="zh-CN" sz="2400" b="1">
                <a:solidFill>
                  <a:srgbClr val="C00000"/>
                </a:solidFill>
                <a:latin typeface="+mn-lt"/>
                <a:ea typeface="黑体" panose="02010609060101010101" pitchFamily="2" charset="-122"/>
              </a:rPr>
              <a:t>IP </a:t>
            </a:r>
            <a:r>
              <a:rPr kumimoji="1" lang="zh-CN" altLang="en-US" sz="2400" b="1">
                <a:solidFill>
                  <a:srgbClr val="C00000"/>
                </a:solidFill>
                <a:latin typeface="+mn-lt"/>
                <a:ea typeface="黑体" panose="02010609060101010101" pitchFamily="2" charset="-122"/>
              </a:rPr>
              <a:t>数据报</a:t>
            </a:r>
          </a:p>
        </p:txBody>
      </p:sp>
      <p:sp>
        <p:nvSpPr>
          <p:cNvPr id="541712" name="Rectangle 16"/>
          <p:cNvSpPr>
            <a:spLocks noChangeArrowheads="1"/>
          </p:cNvSpPr>
          <p:nvPr/>
        </p:nvSpPr>
        <p:spPr bwMode="auto">
          <a:xfrm>
            <a:off x="2794802" y="2152103"/>
            <a:ext cx="6550686" cy="596900"/>
          </a:xfrm>
          <a:prstGeom prst="rect">
            <a:avLst/>
          </a:prstGeom>
          <a:solidFill>
            <a:srgbClr val="FFFF99"/>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3" name="Text Box 17"/>
          <p:cNvSpPr txBox="1">
            <a:spLocks noChangeArrowheads="1"/>
          </p:cNvSpPr>
          <p:nvPr/>
        </p:nvSpPr>
        <p:spPr bwMode="auto">
          <a:xfrm>
            <a:off x="2973961" y="2164804"/>
            <a:ext cx="12668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a:p>
            <a:pPr algn="ctr">
              <a:lnSpc>
                <a:spcPct val="80000"/>
              </a:lnSpc>
            </a:pPr>
            <a:r>
              <a:rPr kumimoji="1" lang="zh-CN" altLang="en-US" sz="2000" b="1">
                <a:solidFill>
                  <a:srgbClr val="0000CC"/>
                </a:solidFill>
                <a:latin typeface="+mn-lt"/>
                <a:ea typeface="黑体" panose="02010609060101010101" pitchFamily="2" charset="-122"/>
              </a:rPr>
              <a:t>首部</a:t>
            </a:r>
          </a:p>
        </p:txBody>
      </p:sp>
      <p:sp>
        <p:nvSpPr>
          <p:cNvPr id="541714" name="Line 18"/>
          <p:cNvSpPr>
            <a:spLocks noChangeShapeType="1"/>
          </p:cNvSpPr>
          <p:nvPr/>
        </p:nvSpPr>
        <p:spPr bwMode="auto">
          <a:xfrm>
            <a:off x="4547269" y="2152103"/>
            <a:ext cx="0" cy="5969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5" name="Text Box 19"/>
          <p:cNvSpPr txBox="1">
            <a:spLocks noChangeArrowheads="1"/>
          </p:cNvSpPr>
          <p:nvPr/>
        </p:nvSpPr>
        <p:spPr bwMode="auto">
          <a:xfrm>
            <a:off x="5393828" y="3285579"/>
            <a:ext cx="28897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ICMP </a:t>
            </a:r>
            <a:r>
              <a:rPr kumimoji="1" lang="zh-CN" altLang="en-US" sz="2400" b="1" dirty="0">
                <a:solidFill>
                  <a:srgbClr val="C00000"/>
                </a:solidFill>
                <a:latin typeface="+mn-lt"/>
                <a:ea typeface="黑体" panose="02010609060101010101" pitchFamily="2" charset="-122"/>
              </a:rPr>
              <a:t>差错报告报文</a:t>
            </a:r>
          </a:p>
        </p:txBody>
      </p:sp>
      <p:sp>
        <p:nvSpPr>
          <p:cNvPr id="541716" name="Text Box 20"/>
          <p:cNvSpPr txBox="1">
            <a:spLocks noChangeArrowheads="1"/>
          </p:cNvSpPr>
          <p:nvPr/>
        </p:nvSpPr>
        <p:spPr bwMode="auto">
          <a:xfrm>
            <a:off x="4540694" y="2156867"/>
            <a:ext cx="6976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8</a:t>
            </a:r>
          </a:p>
          <a:p>
            <a:pPr algn="ctr">
              <a:lnSpc>
                <a:spcPct val="80000"/>
              </a:lnSpc>
            </a:pPr>
            <a:r>
              <a:rPr kumimoji="1" lang="zh-CN" altLang="en-US" sz="2000" b="1">
                <a:solidFill>
                  <a:srgbClr val="0000CC"/>
                </a:solidFill>
                <a:latin typeface="+mn-lt"/>
                <a:ea typeface="黑体" panose="02010609060101010101" pitchFamily="2" charset="-122"/>
              </a:rPr>
              <a:t>字节</a:t>
            </a:r>
          </a:p>
        </p:txBody>
      </p:sp>
      <p:sp>
        <p:nvSpPr>
          <p:cNvPr id="541717" name="Line 21"/>
          <p:cNvSpPr>
            <a:spLocks noChangeShapeType="1"/>
          </p:cNvSpPr>
          <p:nvPr/>
        </p:nvSpPr>
        <p:spPr bwMode="auto">
          <a:xfrm>
            <a:off x="5193910" y="2152103"/>
            <a:ext cx="0" cy="59690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18" name="Text Box 22"/>
          <p:cNvSpPr txBox="1">
            <a:spLocks noChangeArrowheads="1"/>
          </p:cNvSpPr>
          <p:nvPr/>
        </p:nvSpPr>
        <p:spPr bwMode="auto">
          <a:xfrm>
            <a:off x="560792" y="2204492"/>
            <a:ext cx="2111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收到的 </a:t>
            </a: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541719" name="Line 23"/>
          <p:cNvSpPr>
            <a:spLocks noChangeShapeType="1"/>
          </p:cNvSpPr>
          <p:nvPr/>
        </p:nvSpPr>
        <p:spPr bwMode="auto">
          <a:xfrm>
            <a:off x="5193910" y="2749003"/>
            <a:ext cx="0" cy="4254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20" name="Line 24"/>
          <p:cNvSpPr>
            <a:spLocks noChangeShapeType="1"/>
          </p:cNvSpPr>
          <p:nvPr/>
        </p:nvSpPr>
        <p:spPr bwMode="auto">
          <a:xfrm>
            <a:off x="4547269" y="3174454"/>
            <a:ext cx="0" cy="59531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21" name="Text Box 25"/>
          <p:cNvSpPr txBox="1">
            <a:spLocks noChangeArrowheads="1"/>
          </p:cNvSpPr>
          <p:nvPr/>
        </p:nvSpPr>
        <p:spPr bwMode="auto">
          <a:xfrm>
            <a:off x="2973961" y="3196679"/>
            <a:ext cx="12668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a:p>
            <a:pPr algn="ctr">
              <a:lnSpc>
                <a:spcPct val="80000"/>
              </a:lnSpc>
            </a:pPr>
            <a:r>
              <a:rPr kumimoji="1" lang="zh-CN" altLang="en-US" sz="2000" b="1">
                <a:solidFill>
                  <a:srgbClr val="0000CC"/>
                </a:solidFill>
                <a:latin typeface="+mn-lt"/>
                <a:ea typeface="黑体" panose="02010609060101010101" pitchFamily="2" charset="-122"/>
              </a:rPr>
              <a:t>首部</a:t>
            </a:r>
          </a:p>
        </p:txBody>
      </p:sp>
      <p:sp>
        <p:nvSpPr>
          <p:cNvPr id="541722" name="Text Box 26"/>
          <p:cNvSpPr txBox="1">
            <a:spLocks noChangeArrowheads="1"/>
          </p:cNvSpPr>
          <p:nvPr/>
        </p:nvSpPr>
        <p:spPr bwMode="auto">
          <a:xfrm>
            <a:off x="4549293" y="3196679"/>
            <a:ext cx="6976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8</a:t>
            </a:r>
          </a:p>
          <a:p>
            <a:pPr algn="ctr">
              <a:lnSpc>
                <a:spcPct val="80000"/>
              </a:lnSpc>
            </a:pPr>
            <a:r>
              <a:rPr kumimoji="1" lang="zh-CN" altLang="en-US" sz="2000" b="1">
                <a:solidFill>
                  <a:srgbClr val="0000CC"/>
                </a:solidFill>
                <a:latin typeface="+mn-lt"/>
                <a:ea typeface="黑体" panose="02010609060101010101" pitchFamily="2" charset="-122"/>
              </a:rPr>
              <a:t>字节</a:t>
            </a:r>
          </a:p>
        </p:txBody>
      </p:sp>
      <p:sp>
        <p:nvSpPr>
          <p:cNvPr id="541723" name="AutoShape 27"/>
          <p:cNvSpPr>
            <a:spLocks noChangeArrowheads="1"/>
          </p:cNvSpPr>
          <p:nvPr/>
        </p:nvSpPr>
        <p:spPr bwMode="auto">
          <a:xfrm>
            <a:off x="3441444" y="2720428"/>
            <a:ext cx="276886" cy="509588"/>
          </a:xfrm>
          <a:prstGeom prst="downArrow">
            <a:avLst>
              <a:gd name="adj1" fmla="val 47222"/>
              <a:gd name="adj2" fmla="val 10301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41724" name="AutoShape 28"/>
          <p:cNvSpPr>
            <a:spLocks noChangeArrowheads="1"/>
          </p:cNvSpPr>
          <p:nvPr/>
        </p:nvSpPr>
        <p:spPr bwMode="auto">
          <a:xfrm>
            <a:off x="4763962" y="2720428"/>
            <a:ext cx="275167" cy="509588"/>
          </a:xfrm>
          <a:prstGeom prst="downArrow">
            <a:avLst>
              <a:gd name="adj1" fmla="val 47222"/>
              <a:gd name="adj2" fmla="val 10365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41725" name="Text Box 29"/>
          <p:cNvSpPr txBox="1">
            <a:spLocks noChangeArrowheads="1"/>
          </p:cNvSpPr>
          <p:nvPr/>
        </p:nvSpPr>
        <p:spPr bwMode="auto">
          <a:xfrm>
            <a:off x="2109165" y="4323803"/>
            <a:ext cx="243066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2000" b="1">
                <a:solidFill>
                  <a:srgbClr val="0000CC"/>
                </a:solidFill>
                <a:latin typeface="+mn-lt"/>
                <a:ea typeface="黑体" panose="02010609060101010101" pitchFamily="2" charset="-122"/>
              </a:rPr>
              <a:t>ICMP </a:t>
            </a:r>
            <a:r>
              <a:rPr kumimoji="1" lang="zh-CN" altLang="en-US" sz="2000" b="1">
                <a:solidFill>
                  <a:srgbClr val="0000CC"/>
                </a:solidFill>
                <a:latin typeface="+mn-lt"/>
                <a:ea typeface="黑体" panose="02010609060101010101" pitchFamily="2" charset="-122"/>
              </a:rPr>
              <a:t>差错报告报文</a:t>
            </a:r>
          </a:p>
        </p:txBody>
      </p:sp>
      <p:sp>
        <p:nvSpPr>
          <p:cNvPr id="541726" name="Text Box 30"/>
          <p:cNvSpPr txBox="1">
            <a:spLocks noChangeArrowheads="1"/>
          </p:cNvSpPr>
          <p:nvPr/>
        </p:nvSpPr>
        <p:spPr bwMode="auto">
          <a:xfrm>
            <a:off x="5611820" y="1556792"/>
            <a:ext cx="26388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数据报的数据字段</a:t>
            </a:r>
          </a:p>
        </p:txBody>
      </p:sp>
      <p:sp>
        <p:nvSpPr>
          <p:cNvPr id="541727" name="AutoShape 31"/>
          <p:cNvSpPr/>
          <p:nvPr/>
        </p:nvSpPr>
        <p:spPr bwMode="auto">
          <a:xfrm rot="5400000">
            <a:off x="6815013" y="-371228"/>
            <a:ext cx="169862" cy="4705350"/>
          </a:xfrm>
          <a:prstGeom prst="leftBrace">
            <a:avLst>
              <a:gd name="adj1" fmla="val 213085"/>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41728" name="Line 32"/>
          <p:cNvSpPr>
            <a:spLocks noChangeShapeType="1"/>
          </p:cNvSpPr>
          <p:nvPr/>
        </p:nvSpPr>
        <p:spPr bwMode="auto">
          <a:xfrm>
            <a:off x="2794801" y="2749003"/>
            <a:ext cx="0" cy="4254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29" name="Line 33"/>
          <p:cNvSpPr>
            <a:spLocks noChangeShapeType="1"/>
          </p:cNvSpPr>
          <p:nvPr/>
        </p:nvSpPr>
        <p:spPr bwMode="auto">
          <a:xfrm>
            <a:off x="1412089" y="3769766"/>
            <a:ext cx="0" cy="4254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30" name="Line 34"/>
          <p:cNvSpPr>
            <a:spLocks noChangeShapeType="1"/>
          </p:cNvSpPr>
          <p:nvPr/>
        </p:nvSpPr>
        <p:spPr bwMode="auto">
          <a:xfrm>
            <a:off x="5193910" y="3769766"/>
            <a:ext cx="0" cy="4254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41731" name="AutoShape 35"/>
          <p:cNvSpPr>
            <a:spLocks noChangeArrowheads="1"/>
          </p:cNvSpPr>
          <p:nvPr/>
        </p:nvSpPr>
        <p:spPr bwMode="auto">
          <a:xfrm>
            <a:off x="3255706" y="3744367"/>
            <a:ext cx="278606" cy="511175"/>
          </a:xfrm>
          <a:prstGeom prst="downArrow">
            <a:avLst>
              <a:gd name="adj1" fmla="val 47222"/>
              <a:gd name="adj2" fmla="val 10269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2" name="文本框 1"/>
          <p:cNvSpPr txBox="1"/>
          <p:nvPr/>
        </p:nvSpPr>
        <p:spPr>
          <a:xfrm>
            <a:off x="2953878" y="5589240"/>
            <a:ext cx="4231370" cy="923330"/>
          </a:xfrm>
          <a:prstGeom prst="rect">
            <a:avLst/>
          </a:prstGeom>
          <a:noFill/>
        </p:spPr>
        <p:txBody>
          <a:bodyPr wrap="square" rtlCol="0">
            <a:spAutoFit/>
          </a:bodyPr>
          <a:lstStyle/>
          <a:p>
            <a:r>
              <a:rPr lang="en-US" altLang="zh-CN" sz="5400" b="1" dirty="0" smtClean="0">
                <a:solidFill>
                  <a:srgbClr val="FF0000"/>
                </a:solidFill>
              </a:rPr>
              <a:t>P147</a:t>
            </a:r>
            <a:r>
              <a:rPr lang="zh-CN" altLang="en-US" sz="5400" b="1" dirty="0" smtClean="0">
                <a:solidFill>
                  <a:srgbClr val="FF0000"/>
                </a:solidFill>
              </a:rPr>
              <a:t>、</a:t>
            </a:r>
            <a:r>
              <a:rPr lang="en-US" altLang="zh-CN" sz="5400" b="1" dirty="0" smtClean="0">
                <a:solidFill>
                  <a:srgbClr val="FF0000"/>
                </a:solidFill>
              </a:rPr>
              <a:t>P226</a:t>
            </a:r>
            <a:endParaRPr lang="zh-CN" altLang="en-US" sz="5400" b="1" dirty="0">
              <a:solidFill>
                <a:srgbClr val="FF0000"/>
              </a:solidFill>
            </a:endParaRP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642276" cy="792088"/>
          </a:xfrm>
        </p:spPr>
        <p:txBody>
          <a:bodyPr/>
          <a:lstStyle/>
          <a:p>
            <a:r>
              <a:rPr lang="en-US" altLang="zh-CN" sz="3600" dirty="0"/>
              <a:t>ICMP </a:t>
            </a:r>
            <a:r>
              <a:rPr lang="zh-CN" altLang="en-US" sz="3600" dirty="0"/>
              <a:t>差错报告报文的数据字段的内容 </a:t>
            </a:r>
          </a:p>
        </p:txBody>
      </p:sp>
      <p:pic>
        <p:nvPicPr>
          <p:cNvPr id="3" name="图片 2"/>
          <p:cNvPicPr>
            <a:picLocks noChangeAspect="1"/>
          </p:cNvPicPr>
          <p:nvPr/>
        </p:nvPicPr>
        <p:blipFill>
          <a:blip r:embed="rId2"/>
          <a:stretch>
            <a:fillRect/>
          </a:stretch>
        </p:blipFill>
        <p:spPr>
          <a:xfrm>
            <a:off x="1568624" y="1134932"/>
            <a:ext cx="6624736" cy="5735644"/>
          </a:xfrm>
          <a:prstGeom prst="rect">
            <a:avLst/>
          </a:prstGeom>
        </p:spPr>
      </p:pic>
    </p:spTree>
    <p:extLst>
      <p:ext uri="{BB962C8B-B14F-4D97-AF65-F5344CB8AC3E}">
        <p14:creationId xmlns:p14="http://schemas.microsoft.com/office/powerpoint/2010/main" val="38783766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a:xfrm>
            <a:off x="495300" y="188640"/>
            <a:ext cx="8562156" cy="792088"/>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3600" dirty="0"/>
              <a:t>不应发送 </a:t>
            </a:r>
            <a:r>
              <a:rPr lang="en-US" altLang="zh-CN" sz="3600" dirty="0"/>
              <a:t>ICMP </a:t>
            </a:r>
            <a:r>
              <a:rPr lang="zh-CN" altLang="en-US" sz="3600" dirty="0"/>
              <a:t>差错报告报文的几种情况 </a:t>
            </a:r>
          </a:p>
        </p:txBody>
      </p:sp>
      <p:sp>
        <p:nvSpPr>
          <p:cNvPr id="542723" name="Rectangle 3"/>
          <p:cNvSpPr>
            <a:spLocks noGrp="1" noChangeArrowheads="1"/>
          </p:cNvSpPr>
          <p:nvPr>
            <p:ph idx="1"/>
          </p:nvPr>
        </p:nvSpPr>
        <p:spPr/>
        <p:txBody>
          <a:bodyPr/>
          <a:lstStyle/>
          <a:p>
            <a:pPr algn="just"/>
            <a:r>
              <a:rPr lang="zh-CN" altLang="en-US" dirty="0"/>
              <a:t>对 </a:t>
            </a:r>
            <a:r>
              <a:rPr lang="en-US" altLang="zh-CN" dirty="0"/>
              <a:t>ICMP </a:t>
            </a:r>
            <a:r>
              <a:rPr lang="zh-CN" altLang="en-US" dirty="0"/>
              <a:t>差错报告报文不再发送 </a:t>
            </a:r>
            <a:r>
              <a:rPr lang="en-US" altLang="zh-CN" dirty="0"/>
              <a:t>ICMP </a:t>
            </a:r>
            <a:r>
              <a:rPr lang="zh-CN" altLang="en-US" dirty="0"/>
              <a:t>差错报告报文。</a:t>
            </a:r>
          </a:p>
          <a:p>
            <a:pPr algn="just"/>
            <a:r>
              <a:rPr lang="zh-CN" altLang="en-US" dirty="0"/>
              <a:t>对第一个分片的数据报片的所有后续数据报片都不发送 </a:t>
            </a:r>
            <a:r>
              <a:rPr lang="en-US" altLang="zh-CN" dirty="0"/>
              <a:t>ICMP </a:t>
            </a:r>
            <a:r>
              <a:rPr lang="zh-CN" altLang="en-US" dirty="0"/>
              <a:t>差错报告报文。</a:t>
            </a:r>
          </a:p>
          <a:p>
            <a:pPr algn="just"/>
            <a:r>
              <a:rPr lang="zh-CN" altLang="en-US" dirty="0"/>
              <a:t>对具有多播地址的数据报都不发送 </a:t>
            </a:r>
            <a:r>
              <a:rPr lang="en-US" altLang="zh-CN" dirty="0"/>
              <a:t>ICMP </a:t>
            </a:r>
            <a:r>
              <a:rPr lang="zh-CN" altLang="en-US" dirty="0"/>
              <a:t>差错报告报文。</a:t>
            </a:r>
          </a:p>
          <a:p>
            <a:pPr algn="just"/>
            <a:r>
              <a:rPr lang="zh-CN" altLang="en-US" dirty="0"/>
              <a:t>对具有特殊地址（如</a:t>
            </a:r>
            <a:r>
              <a:rPr lang="en-US" altLang="zh-CN" dirty="0"/>
              <a:t>127.0.0.0 </a:t>
            </a:r>
            <a:r>
              <a:rPr lang="zh-CN" altLang="en-US" dirty="0"/>
              <a:t>或 </a:t>
            </a:r>
            <a:r>
              <a:rPr lang="en-US" altLang="zh-CN" dirty="0"/>
              <a:t>0.0.0.0</a:t>
            </a:r>
            <a:r>
              <a:rPr lang="zh-CN" altLang="en-US" dirty="0"/>
              <a:t>）的数据报不发送 </a:t>
            </a:r>
            <a:r>
              <a:rPr lang="en-US" altLang="zh-CN" dirty="0"/>
              <a:t>ICMP </a:t>
            </a:r>
            <a:r>
              <a:rPr lang="zh-CN" altLang="en-US" dirty="0"/>
              <a:t>差错报告报文。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pPr algn="ctr"/>
            <a:r>
              <a:rPr lang="en-US" altLang="zh-CN" dirty="0"/>
              <a:t>ICMP </a:t>
            </a:r>
            <a:r>
              <a:rPr lang="zh-CN" altLang="en-US" dirty="0"/>
              <a:t>询问报文有两种 </a:t>
            </a:r>
          </a:p>
        </p:txBody>
      </p:sp>
      <p:sp>
        <p:nvSpPr>
          <p:cNvPr id="543747" name="Rectangle 3"/>
          <p:cNvSpPr>
            <a:spLocks noGrp="1" noChangeArrowheads="1"/>
          </p:cNvSpPr>
          <p:nvPr>
            <p:ph idx="1"/>
          </p:nvPr>
        </p:nvSpPr>
        <p:spPr>
          <a:xfrm>
            <a:off x="495300" y="1196753"/>
            <a:ext cx="9066212" cy="3456384"/>
          </a:xfrm>
        </p:spPr>
        <p:txBody>
          <a:bodyPr/>
          <a:lstStyle/>
          <a:p>
            <a:pPr algn="just"/>
            <a:r>
              <a:rPr lang="zh-CN" altLang="en-US" sz="2400" dirty="0">
                <a:solidFill>
                  <a:srgbClr val="00B050"/>
                </a:solidFill>
              </a:rPr>
              <a:t>回送请求和回答报文</a:t>
            </a:r>
          </a:p>
          <a:p>
            <a:pPr algn="just"/>
            <a:r>
              <a:rPr lang="zh-CN" altLang="en-US" sz="2400" dirty="0">
                <a:solidFill>
                  <a:srgbClr val="00B050"/>
                </a:solidFill>
              </a:rPr>
              <a:t>时间戳请求和回答</a:t>
            </a:r>
            <a:r>
              <a:rPr lang="zh-CN" altLang="en-US" sz="2400" dirty="0" smtClean="0">
                <a:solidFill>
                  <a:srgbClr val="00B050"/>
                </a:solidFill>
              </a:rPr>
              <a:t>报文</a:t>
            </a:r>
            <a:endParaRPr lang="en-US" altLang="zh-CN" sz="1200" dirty="0" smtClean="0">
              <a:solidFill>
                <a:srgbClr val="00B050"/>
              </a:solidFill>
            </a:endParaRPr>
          </a:p>
          <a:p>
            <a:pPr algn="just">
              <a:spcBef>
                <a:spcPts val="1800"/>
              </a:spcBef>
              <a:buFont typeface="Wingdings" panose="05000000000000000000" pitchFamily="2" charset="2"/>
              <a:buNone/>
            </a:pPr>
            <a:r>
              <a:rPr lang="en-US" altLang="zh-CN" sz="2400" dirty="0">
                <a:solidFill>
                  <a:srgbClr val="FF0000"/>
                </a:solidFill>
              </a:rPr>
              <a:t>	</a:t>
            </a:r>
            <a:r>
              <a:rPr lang="zh-CN" altLang="en-US" sz="2400" dirty="0" smtClean="0">
                <a:solidFill>
                  <a:srgbClr val="FF0000"/>
                </a:solidFill>
              </a:rPr>
              <a:t>下面</a:t>
            </a:r>
            <a:r>
              <a:rPr lang="zh-CN" altLang="en-US" sz="2400" dirty="0">
                <a:solidFill>
                  <a:srgbClr val="FF0000"/>
                </a:solidFill>
              </a:rPr>
              <a:t>的几种 </a:t>
            </a:r>
            <a:r>
              <a:rPr lang="en-US" altLang="zh-CN" sz="2400" dirty="0">
                <a:solidFill>
                  <a:srgbClr val="FF0000"/>
                </a:solidFill>
              </a:rPr>
              <a:t>ICMP </a:t>
            </a:r>
            <a:r>
              <a:rPr lang="zh-CN" altLang="en-US" sz="2400" dirty="0">
                <a:solidFill>
                  <a:srgbClr val="FF0000"/>
                </a:solidFill>
              </a:rPr>
              <a:t>报文不再</a:t>
            </a:r>
            <a:r>
              <a:rPr lang="zh-CN" altLang="en-US" sz="2400" dirty="0" smtClean="0">
                <a:solidFill>
                  <a:srgbClr val="FF0000"/>
                </a:solidFill>
              </a:rPr>
              <a:t>使用</a:t>
            </a:r>
            <a:r>
              <a:rPr lang="zh-CN" altLang="en-US" sz="2400" dirty="0">
                <a:solidFill>
                  <a:srgbClr val="FF0000"/>
                </a:solidFill>
              </a:rPr>
              <a:t>：</a:t>
            </a:r>
          </a:p>
          <a:p>
            <a:pPr algn="just"/>
            <a:r>
              <a:rPr lang="zh-CN" altLang="en-US" sz="2400" dirty="0"/>
              <a:t>信息请求与回答报文</a:t>
            </a:r>
          </a:p>
          <a:p>
            <a:pPr algn="just"/>
            <a:r>
              <a:rPr lang="zh-CN" altLang="en-US" sz="2400" dirty="0"/>
              <a:t>掩码地址请求和回答报文</a:t>
            </a:r>
          </a:p>
          <a:p>
            <a:pPr algn="just"/>
            <a:r>
              <a:rPr lang="zh-CN" altLang="en-US" sz="2400" dirty="0"/>
              <a:t>路由器询问和通告报文 </a:t>
            </a:r>
            <a:endParaRPr lang="en-US" altLang="zh-CN" sz="2400" dirty="0" smtClean="0"/>
          </a:p>
          <a:p>
            <a:pPr algn="just"/>
            <a:r>
              <a:rPr lang="zh-CN" altLang="en-US" sz="2400" dirty="0" smtClean="0"/>
              <a:t>源点抑制报文</a:t>
            </a:r>
            <a:endParaRPr lang="zh-CN" altLang="en-US" sz="2400" dirty="0"/>
          </a:p>
        </p:txBody>
      </p:sp>
      <p:pic>
        <p:nvPicPr>
          <p:cNvPr id="2" name="图片 1"/>
          <p:cNvPicPr>
            <a:picLocks noChangeAspect="1"/>
          </p:cNvPicPr>
          <p:nvPr/>
        </p:nvPicPr>
        <p:blipFill>
          <a:blip r:embed="rId3"/>
          <a:stretch>
            <a:fillRect/>
          </a:stretch>
        </p:blipFill>
        <p:spPr>
          <a:xfrm>
            <a:off x="1064568" y="4750740"/>
            <a:ext cx="6796457" cy="2078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43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3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3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37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37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37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37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747" grpId="0" build="p"/>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zh-CN" dirty="0"/>
              <a:t>4.4.2  ICMP</a:t>
            </a:r>
            <a:r>
              <a:rPr lang="zh-CN" altLang="en-US" dirty="0"/>
              <a:t>的应用</a:t>
            </a:r>
            <a:r>
              <a:rPr lang="zh-CN" altLang="en-US" dirty="0" smtClean="0"/>
              <a:t>举例</a:t>
            </a:r>
            <a:endParaRPr lang="en-US" altLang="zh-CN" dirty="0"/>
          </a:p>
        </p:txBody>
      </p:sp>
      <p:sp>
        <p:nvSpPr>
          <p:cNvPr id="544771" name="Rectangle 3"/>
          <p:cNvSpPr>
            <a:spLocks noGrp="1" noChangeArrowheads="1"/>
          </p:cNvSpPr>
          <p:nvPr>
            <p:ph idx="1"/>
          </p:nvPr>
        </p:nvSpPr>
        <p:spPr/>
        <p:txBody>
          <a:bodyPr/>
          <a:lstStyle/>
          <a:p>
            <a:pPr marL="0" indent="0" algn="ctr">
              <a:buNone/>
            </a:pPr>
            <a:r>
              <a:rPr lang="en-US" altLang="zh-CN" sz="3600" dirty="0" smtClean="0">
                <a:solidFill>
                  <a:srgbClr val="FF0000"/>
                </a:solidFill>
              </a:rPr>
              <a:t>PING </a:t>
            </a:r>
            <a:r>
              <a:rPr lang="en-US" altLang="zh-CN" sz="3600" dirty="0">
                <a:solidFill>
                  <a:srgbClr val="FF0000"/>
                </a:solidFill>
              </a:rPr>
              <a:t>(Packet </a:t>
            </a:r>
            <a:r>
              <a:rPr lang="en-US" altLang="zh-CN" sz="3600" dirty="0" err="1">
                <a:solidFill>
                  <a:srgbClr val="FF0000"/>
                </a:solidFill>
              </a:rPr>
              <a:t>InterNet</a:t>
            </a:r>
            <a:r>
              <a:rPr lang="en-US" altLang="zh-CN" sz="3600" dirty="0">
                <a:solidFill>
                  <a:srgbClr val="FF0000"/>
                </a:solidFill>
              </a:rPr>
              <a:t> Groper) </a:t>
            </a:r>
          </a:p>
          <a:p>
            <a:r>
              <a:rPr lang="en-US" altLang="zh-CN" dirty="0" smtClean="0">
                <a:solidFill>
                  <a:srgbClr val="0000FF"/>
                </a:solidFill>
              </a:rPr>
              <a:t>PING </a:t>
            </a:r>
            <a:r>
              <a:rPr lang="zh-CN" altLang="en-US" dirty="0">
                <a:solidFill>
                  <a:srgbClr val="0000FF"/>
                </a:solidFill>
              </a:rPr>
              <a:t>用来测试两个主机之间的连通性。</a:t>
            </a:r>
          </a:p>
          <a:p>
            <a:r>
              <a:rPr lang="en-US" altLang="zh-CN" dirty="0"/>
              <a:t>PING </a:t>
            </a:r>
            <a:r>
              <a:rPr lang="zh-CN" altLang="en-US" dirty="0"/>
              <a:t>使用了 </a:t>
            </a:r>
            <a:r>
              <a:rPr lang="en-US" altLang="zh-CN" dirty="0"/>
              <a:t>ICMP </a:t>
            </a:r>
            <a:r>
              <a:rPr lang="zh-CN" altLang="en-US" dirty="0"/>
              <a:t>回送请求与回送回答报文。</a:t>
            </a:r>
          </a:p>
          <a:p>
            <a:r>
              <a:rPr lang="en-US" altLang="zh-CN" dirty="0">
                <a:solidFill>
                  <a:srgbClr val="00B050"/>
                </a:solidFill>
              </a:rPr>
              <a:t>PING </a:t>
            </a:r>
            <a:r>
              <a:rPr lang="zh-CN" altLang="en-US" dirty="0">
                <a:solidFill>
                  <a:srgbClr val="00B050"/>
                </a:solidFill>
              </a:rPr>
              <a:t>是应用层直接使用网络层 </a:t>
            </a:r>
            <a:r>
              <a:rPr lang="en-US" altLang="zh-CN" dirty="0">
                <a:solidFill>
                  <a:srgbClr val="00B050"/>
                </a:solidFill>
              </a:rPr>
              <a:t>ICMP </a:t>
            </a:r>
            <a:r>
              <a:rPr lang="zh-CN" altLang="en-US" dirty="0">
                <a:solidFill>
                  <a:srgbClr val="00B050"/>
                </a:solidFill>
              </a:rPr>
              <a:t>的例子，它没有通过运输层的 </a:t>
            </a:r>
            <a:r>
              <a:rPr lang="en-US" altLang="zh-CN" dirty="0">
                <a:solidFill>
                  <a:srgbClr val="00B050"/>
                </a:solidFill>
              </a:rPr>
              <a:t>TCP </a:t>
            </a:r>
            <a:r>
              <a:rPr lang="zh-CN" altLang="en-US" dirty="0">
                <a:solidFill>
                  <a:srgbClr val="00B050"/>
                </a:solidFill>
              </a:rPr>
              <a:t>或</a:t>
            </a:r>
            <a:r>
              <a:rPr lang="en-US" altLang="zh-CN" dirty="0">
                <a:solidFill>
                  <a:srgbClr val="00B050"/>
                </a:solidFill>
              </a:rPr>
              <a:t>UDP</a:t>
            </a:r>
            <a:r>
              <a:rPr lang="zh-CN" altLang="en-US" dirty="0">
                <a:solidFill>
                  <a:srgbClr val="00B05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7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4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pPr algn="ctr"/>
            <a:r>
              <a:rPr lang="en-US" altLang="zh-CN" sz="4000"/>
              <a:t>PING </a:t>
            </a:r>
            <a:r>
              <a:rPr lang="zh-CN" altLang="en-US" sz="4000"/>
              <a:t>的应用举例</a:t>
            </a:r>
          </a:p>
        </p:txBody>
      </p:sp>
      <p:pic>
        <p:nvPicPr>
          <p:cNvPr id="993284" name="Picture 4" descr="2006-2-19-ping"/>
          <p:cNvPicPr>
            <a:picLocks noChangeAspect="1" noChangeArrowheads="1"/>
          </p:cNvPicPr>
          <p:nvPr/>
        </p:nvPicPr>
        <p:blipFill>
          <a:blip r:embed="rId3" cstate="print">
            <a:extLst>
              <a:ext uri="{28A0092B-C50C-407E-A947-70E740481C1C}">
                <a14:useLocalDpi xmlns:a14="http://schemas.microsoft.com/office/drawing/2010/main" val="0"/>
              </a:ext>
            </a:extLst>
          </a:blip>
          <a:srcRect r="2795"/>
          <a:stretch>
            <a:fillRect/>
          </a:stretch>
        </p:blipFill>
        <p:spPr bwMode="auto">
          <a:xfrm>
            <a:off x="488504" y="1412776"/>
            <a:ext cx="9217024" cy="36410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648744" y="5157192"/>
            <a:ext cx="5298024"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en-US" altLang="zh-CN" sz="2400" b="1" dirty="0" smtClean="0">
                <a:latin typeface="+mn-lt"/>
                <a:ea typeface="黑体" panose="02010609060101010101" pitchFamily="2" charset="-122"/>
              </a:rPr>
              <a:t> PING </a:t>
            </a:r>
            <a:r>
              <a:rPr lang="zh-CN" altLang="zh-CN" sz="2400" b="1" dirty="0" smtClean="0">
                <a:latin typeface="+mn-lt"/>
                <a:ea typeface="黑体" panose="02010609060101010101" pitchFamily="2" charset="-122"/>
              </a:rPr>
              <a:t>测试</a:t>
            </a:r>
            <a:r>
              <a:rPr lang="zh-CN" altLang="zh-CN" sz="2400" b="1" dirty="0">
                <a:latin typeface="+mn-lt"/>
                <a:ea typeface="黑体" panose="02010609060101010101" pitchFamily="2" charset="-122"/>
              </a:rPr>
              <a:t>主机的连通性</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p:txBody>
          <a:bodyPr/>
          <a:lstStyle/>
          <a:p>
            <a:r>
              <a:rPr lang="en-US" altLang="zh-CN" dirty="0"/>
              <a:t>4.4.2  ICMP</a:t>
            </a:r>
            <a:r>
              <a:rPr lang="zh-CN" altLang="en-US" dirty="0"/>
              <a:t>的应用举例</a:t>
            </a:r>
          </a:p>
        </p:txBody>
      </p:sp>
      <p:sp>
        <p:nvSpPr>
          <p:cNvPr id="2" name="内容占位符 1"/>
          <p:cNvSpPr>
            <a:spLocks noGrp="1"/>
          </p:cNvSpPr>
          <p:nvPr>
            <p:ph idx="1"/>
          </p:nvPr>
        </p:nvSpPr>
        <p:spPr/>
        <p:txBody>
          <a:bodyPr/>
          <a:lstStyle/>
          <a:p>
            <a:pPr marL="0" indent="0" algn="ctr">
              <a:buNone/>
            </a:pPr>
            <a:r>
              <a:rPr lang="en-US" altLang="zh-CN" sz="3600" dirty="0" err="1" smtClean="0">
                <a:solidFill>
                  <a:srgbClr val="FF0000"/>
                </a:solidFill>
              </a:rPr>
              <a:t>Traceroute</a:t>
            </a:r>
            <a:r>
              <a:rPr lang="en-US" altLang="zh-CN" sz="3600" dirty="0" smtClean="0">
                <a:solidFill>
                  <a:srgbClr val="FF0000"/>
                </a:solidFill>
              </a:rPr>
              <a:t> </a:t>
            </a:r>
            <a:r>
              <a:rPr lang="zh-CN" altLang="en-US" sz="3600" dirty="0">
                <a:solidFill>
                  <a:srgbClr val="FF0000"/>
                </a:solidFill>
              </a:rPr>
              <a:t>的应用</a:t>
            </a:r>
            <a:r>
              <a:rPr lang="zh-CN" altLang="en-US" sz="3600" dirty="0" smtClean="0">
                <a:solidFill>
                  <a:srgbClr val="FF0000"/>
                </a:solidFill>
              </a:rPr>
              <a:t>举例</a:t>
            </a:r>
            <a:endParaRPr lang="en-US" altLang="zh-CN" sz="3600" dirty="0" smtClean="0">
              <a:solidFill>
                <a:srgbClr val="FF0000"/>
              </a:solidFill>
            </a:endParaRPr>
          </a:p>
          <a:p>
            <a:r>
              <a:rPr lang="zh-CN" altLang="zh-CN" dirty="0" smtClean="0"/>
              <a:t>在</a:t>
            </a:r>
            <a:r>
              <a:rPr lang="en-US" altLang="zh-CN" dirty="0" smtClean="0"/>
              <a:t> Windows </a:t>
            </a:r>
            <a:r>
              <a:rPr lang="zh-CN" altLang="zh-CN" dirty="0" smtClean="0"/>
              <a:t>操作系统</a:t>
            </a:r>
            <a:r>
              <a:rPr lang="zh-CN" altLang="zh-CN" dirty="0"/>
              <a:t>中这个命令</a:t>
            </a:r>
            <a:r>
              <a:rPr lang="zh-CN" altLang="zh-CN" dirty="0" smtClean="0"/>
              <a:t>是</a:t>
            </a:r>
            <a:r>
              <a:rPr lang="en-US" altLang="zh-CN" dirty="0" smtClean="0"/>
              <a:t> </a:t>
            </a:r>
            <a:r>
              <a:rPr lang="en-US" altLang="zh-CN" dirty="0" err="1" smtClean="0"/>
              <a:t>tracert</a:t>
            </a:r>
            <a:r>
              <a:rPr lang="zh-CN" altLang="en-US" dirty="0" smtClean="0"/>
              <a:t>。</a:t>
            </a:r>
            <a:endParaRPr lang="en-US" altLang="zh-CN" dirty="0" smtClean="0"/>
          </a:p>
          <a:p>
            <a:r>
              <a:rPr lang="zh-CN" altLang="zh-CN" dirty="0" smtClean="0">
                <a:solidFill>
                  <a:srgbClr val="0000FF"/>
                </a:solidFill>
              </a:rPr>
              <a:t>用来</a:t>
            </a:r>
            <a:r>
              <a:rPr lang="zh-CN" altLang="zh-CN" dirty="0">
                <a:solidFill>
                  <a:srgbClr val="0000FF"/>
                </a:solidFill>
              </a:rPr>
              <a:t>跟踪一个分组从源点到终点的路径</a:t>
            </a:r>
            <a:r>
              <a:rPr lang="zh-CN" altLang="zh-CN" dirty="0" smtClean="0">
                <a:solidFill>
                  <a:srgbClr val="0000FF"/>
                </a:solidFill>
              </a:rPr>
              <a:t>。</a:t>
            </a:r>
            <a:endParaRPr lang="en-US" altLang="zh-CN" dirty="0" smtClean="0">
              <a:solidFill>
                <a:srgbClr val="0000FF"/>
              </a:solidFill>
            </a:endParaRPr>
          </a:p>
          <a:p>
            <a:r>
              <a:rPr lang="zh-CN" altLang="en-US" dirty="0" smtClean="0">
                <a:solidFill>
                  <a:srgbClr val="00B050"/>
                </a:solidFill>
              </a:rPr>
              <a:t>它利用 </a:t>
            </a:r>
            <a:r>
              <a:rPr lang="en-US" altLang="zh-CN" dirty="0" smtClean="0">
                <a:solidFill>
                  <a:srgbClr val="00B050"/>
                </a:solidFill>
              </a:rPr>
              <a:t>IP </a:t>
            </a:r>
            <a:r>
              <a:rPr lang="zh-CN" altLang="en-US" dirty="0" smtClean="0">
                <a:solidFill>
                  <a:srgbClr val="00B050"/>
                </a:solidFill>
              </a:rPr>
              <a:t>数据报中的 </a:t>
            </a:r>
            <a:r>
              <a:rPr lang="en-US" altLang="zh-CN" dirty="0" smtClean="0">
                <a:solidFill>
                  <a:srgbClr val="00B050"/>
                </a:solidFill>
              </a:rPr>
              <a:t>TTL </a:t>
            </a:r>
            <a:r>
              <a:rPr lang="zh-CN" altLang="en-US" dirty="0" smtClean="0">
                <a:solidFill>
                  <a:srgbClr val="00B050"/>
                </a:solidFill>
              </a:rPr>
              <a:t>字段和 </a:t>
            </a:r>
            <a:r>
              <a:rPr lang="en-US" altLang="zh-CN" dirty="0" smtClean="0">
                <a:solidFill>
                  <a:srgbClr val="00B050"/>
                </a:solidFill>
              </a:rPr>
              <a:t>ICMP </a:t>
            </a:r>
            <a:r>
              <a:rPr lang="zh-CN" altLang="zh-CN" dirty="0" smtClean="0">
                <a:solidFill>
                  <a:srgbClr val="00B050"/>
                </a:solidFill>
              </a:rPr>
              <a:t>时间</a:t>
            </a:r>
            <a:r>
              <a:rPr lang="zh-CN" altLang="zh-CN" dirty="0">
                <a:solidFill>
                  <a:srgbClr val="00B050"/>
                </a:solidFill>
              </a:rPr>
              <a:t>超过差错报告</a:t>
            </a:r>
            <a:r>
              <a:rPr lang="zh-CN" altLang="zh-CN" dirty="0" smtClean="0">
                <a:solidFill>
                  <a:srgbClr val="00B050"/>
                </a:solidFill>
              </a:rPr>
              <a:t>报文</a:t>
            </a:r>
            <a:r>
              <a:rPr lang="zh-CN" altLang="en-US" dirty="0" smtClean="0">
                <a:solidFill>
                  <a:srgbClr val="00B050"/>
                </a:solidFill>
              </a:rPr>
              <a:t>实现对从</a:t>
            </a:r>
            <a:r>
              <a:rPr lang="zh-CN" altLang="zh-CN" dirty="0" smtClean="0">
                <a:solidFill>
                  <a:srgbClr val="00B050"/>
                </a:solidFill>
              </a:rPr>
              <a:t>源点</a:t>
            </a:r>
            <a:r>
              <a:rPr lang="zh-CN" altLang="zh-CN" dirty="0">
                <a:solidFill>
                  <a:srgbClr val="00B050"/>
                </a:solidFill>
              </a:rPr>
              <a:t>到终点的</a:t>
            </a:r>
            <a:r>
              <a:rPr lang="zh-CN" altLang="zh-CN" dirty="0" smtClean="0">
                <a:solidFill>
                  <a:srgbClr val="00B050"/>
                </a:solidFill>
              </a:rPr>
              <a:t>路径</a:t>
            </a:r>
            <a:r>
              <a:rPr lang="zh-CN" altLang="en-US" dirty="0" smtClean="0">
                <a:solidFill>
                  <a:srgbClr val="00B050"/>
                </a:solidFill>
              </a:rPr>
              <a:t>的跟踪。</a:t>
            </a:r>
            <a:endParaRPr lang="en-US" altLang="zh-CN" dirty="0" smtClean="0">
              <a:solidFill>
                <a:srgbClr val="00B050"/>
              </a:solidFill>
            </a:endParaRPr>
          </a:p>
          <a:p>
            <a:endParaRPr lang="zh-CN" altLang="en-US" dirty="0"/>
          </a:p>
        </p:txBody>
      </p:sp>
      <p:sp>
        <p:nvSpPr>
          <p:cNvPr id="995333" name="Rectangle 5"/>
          <p:cNvSpPr>
            <a:spLocks noChangeArrowheads="1"/>
          </p:cNvSpPr>
          <p:nvPr/>
        </p:nvSpPr>
        <p:spPr bwMode="auto">
          <a:xfrm>
            <a:off x="0" y="20632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p:txBody>
          <a:bodyPr/>
          <a:lstStyle/>
          <a:p>
            <a:r>
              <a:rPr lang="en-US" altLang="zh-CN" dirty="0"/>
              <a:t>4.4.2  ICMP</a:t>
            </a:r>
            <a:r>
              <a:rPr lang="zh-CN" altLang="en-US" dirty="0"/>
              <a:t>的应用举例</a:t>
            </a:r>
          </a:p>
        </p:txBody>
      </p:sp>
      <p:sp>
        <p:nvSpPr>
          <p:cNvPr id="995333" name="Rectangle 5"/>
          <p:cNvSpPr>
            <a:spLocks noChangeArrowheads="1"/>
          </p:cNvSpPr>
          <p:nvPr/>
        </p:nvSpPr>
        <p:spPr bwMode="auto">
          <a:xfrm>
            <a:off x="0" y="20632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995334" name="Picture 6" descr="Printscreen-2006-2-19-tr"/>
          <p:cNvPicPr>
            <a:picLocks noChangeAspect="1" noChangeArrowheads="1"/>
          </p:cNvPicPr>
          <p:nvPr/>
        </p:nvPicPr>
        <p:blipFill>
          <a:blip r:embed="rId3" cstate="print">
            <a:extLst>
              <a:ext uri="{28A0092B-C50C-407E-A947-70E740481C1C}">
                <a14:useLocalDpi xmlns:a14="http://schemas.microsoft.com/office/drawing/2010/main" val="0"/>
              </a:ext>
            </a:extLst>
          </a:blip>
          <a:srcRect t="1367" r="4201" b="1933"/>
          <a:stretch>
            <a:fillRect/>
          </a:stretch>
        </p:blipFill>
        <p:spPr bwMode="auto">
          <a:xfrm>
            <a:off x="488504" y="1268760"/>
            <a:ext cx="9217024" cy="44726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12640" y="5775647"/>
            <a:ext cx="7416824"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en-US" altLang="zh-CN" sz="2400" b="1" dirty="0" smtClean="0">
                <a:latin typeface="+mn-lt"/>
                <a:ea typeface="黑体" panose="02010609060101010101" pitchFamily="2" charset="-122"/>
              </a:rPr>
              <a:t> </a:t>
            </a:r>
            <a:r>
              <a:rPr lang="en-US" altLang="zh-CN" sz="2400" b="1" dirty="0" err="1" smtClean="0">
                <a:latin typeface="+mn-lt"/>
                <a:ea typeface="黑体" panose="02010609060101010101" pitchFamily="2" charset="-122"/>
              </a:rPr>
              <a:t>tracert</a:t>
            </a:r>
            <a:r>
              <a:rPr lang="en-US" altLang="zh-CN" sz="2400" b="1" dirty="0" smtClean="0">
                <a:latin typeface="+mn-lt"/>
                <a:ea typeface="黑体" panose="02010609060101010101" pitchFamily="2" charset="-122"/>
              </a:rPr>
              <a:t> </a:t>
            </a:r>
            <a:r>
              <a:rPr lang="zh-CN" altLang="zh-CN" sz="2400" b="1" dirty="0" smtClean="0">
                <a:latin typeface="+mn-lt"/>
                <a:ea typeface="黑体" panose="02010609060101010101" pitchFamily="2" charset="-122"/>
              </a:rPr>
              <a:t>命令</a:t>
            </a:r>
            <a:r>
              <a:rPr lang="zh-CN" altLang="zh-CN" sz="2400" b="1" dirty="0">
                <a:latin typeface="+mn-lt"/>
                <a:ea typeface="黑体" panose="02010609060101010101" pitchFamily="2" charset="-122"/>
              </a:rPr>
              <a:t>获得到目的主机的路由信息</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60512" y="1628800"/>
            <a:ext cx="9269732" cy="4392488"/>
          </a:xfrm>
          <a:prstGeom prst="rect">
            <a:avLst/>
          </a:prstGeom>
        </p:spPr>
      </p:pic>
      <p:sp>
        <p:nvSpPr>
          <p:cNvPr id="4" name="Rectangle 2"/>
          <p:cNvSpPr>
            <a:spLocks noGrp="1" noChangeArrowheads="1"/>
          </p:cNvSpPr>
          <p:nvPr>
            <p:ph type="title"/>
          </p:nvPr>
        </p:nvSpPr>
        <p:spPr>
          <a:xfrm>
            <a:off x="495300" y="188640"/>
            <a:ext cx="9066212" cy="792088"/>
          </a:xfrm>
        </p:spPr>
        <p:txBody>
          <a:bodyPr/>
          <a:lstStyle/>
          <a:p>
            <a:r>
              <a:rPr lang="en-US" altLang="zh-CN" dirty="0"/>
              <a:t>4.4.2  ICMP</a:t>
            </a:r>
            <a:r>
              <a:rPr lang="zh-CN" altLang="en-US" dirty="0"/>
              <a:t>的应用举例</a:t>
            </a:r>
          </a:p>
        </p:txBody>
      </p:sp>
    </p:spTree>
    <p:extLst>
      <p:ext uri="{BB962C8B-B14F-4D97-AF65-F5344CB8AC3E}">
        <p14:creationId xmlns:p14="http://schemas.microsoft.com/office/powerpoint/2010/main" val="420818068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下列关于</a:t>
            </a:r>
            <a:r>
              <a:rPr lang="en-US" altLang="zh-CN" sz="2800" dirty="0"/>
              <a:t>ICMP</a:t>
            </a:r>
            <a:r>
              <a:rPr lang="zh-CN" altLang="en-US" sz="2800" dirty="0"/>
              <a:t>报文的说法中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ICMP</a:t>
            </a:r>
            <a:r>
              <a:rPr lang="zh-CN" altLang="en-US" sz="2800" dirty="0"/>
              <a:t>报文封装在链路层帧中发送</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ICMP</a:t>
            </a:r>
            <a:r>
              <a:rPr lang="zh-CN" altLang="en-US" sz="2800" dirty="0"/>
              <a:t>报文用于报告</a:t>
            </a:r>
            <a:r>
              <a:rPr lang="en-US" altLang="zh-CN" sz="2800" dirty="0"/>
              <a:t>IP</a:t>
            </a:r>
            <a:r>
              <a:rPr lang="zh-CN" altLang="en-US" sz="2800" dirty="0"/>
              <a:t>数据报发送错误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ICMP</a:t>
            </a:r>
            <a:r>
              <a:rPr lang="zh-CN" altLang="en-US" sz="2800" dirty="0"/>
              <a:t>报文封装在</a:t>
            </a:r>
            <a:r>
              <a:rPr lang="en-US" altLang="zh-CN" sz="2800" dirty="0"/>
              <a:t>IP</a:t>
            </a:r>
            <a:r>
              <a:rPr lang="zh-CN" altLang="en-US" sz="2800" dirty="0"/>
              <a:t>数据报中发送</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 </a:t>
            </a:r>
            <a:r>
              <a:rPr lang="en-US" altLang="zh-CN" sz="2800" dirty="0"/>
              <a:t>ICMP</a:t>
            </a:r>
            <a:r>
              <a:rPr lang="zh-CN" altLang="en-US" sz="2800" dirty="0"/>
              <a:t>报文本身出错将不再处理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0" name="图片 19"/>
          <p:cNvPicPr>
            <a:picLocks noChangeAspect="1"/>
          </p:cNvPicPr>
          <p:nvPr/>
        </p:nvPicPr>
        <p:blipFill>
          <a:blip r:embed="rId19"/>
          <a:stretch>
            <a:fillRect/>
          </a:stretch>
        </p:blipFill>
        <p:spPr>
          <a:xfrm>
            <a:off x="848544" y="6215063"/>
            <a:ext cx="5689697" cy="300966"/>
          </a:xfrm>
          <a:prstGeom prst="rect">
            <a:avLst/>
          </a:prstGeom>
        </p:spPr>
      </p:pic>
      <p:grpSp>
        <p:nvGrpSpPr>
          <p:cNvPr id="18" name="组合 17"/>
          <p:cNvGrpSpPr/>
          <p:nvPr>
            <p:custDataLst>
              <p:tags r:id="rId12"/>
            </p:custDataLst>
          </p:nvPr>
        </p:nvGrpSpPr>
        <p:grpSpPr>
          <a:xfrm>
            <a:off x="0" y="0"/>
            <a:ext cx="9906000" cy="635000"/>
            <a:chOff x="0" y="0"/>
            <a:chExt cx="9906000" cy="635000"/>
          </a:xfrm>
        </p:grpSpPr>
        <p:sp>
          <p:nvSpPr>
            <p:cNvPr id="14"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4185395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solidFill>
                  <a:srgbClr val="FF0000"/>
                </a:solidFill>
              </a:rPr>
              <a:t>前情回顾</a:t>
            </a:r>
            <a:endParaRPr lang="zh-CN" altLang="en-US"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8704" y="1268760"/>
            <a:ext cx="4874923" cy="5304248"/>
          </a:xfrm>
          <a:prstGeom prst="rect">
            <a:avLst/>
          </a:prstGeom>
        </p:spPr>
      </p:pic>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smtClean="0"/>
              <a:t>以下</a:t>
            </a:r>
            <a:r>
              <a:rPr lang="zh-CN" altLang="en-US" sz="2800" dirty="0"/>
              <a:t>关于</a:t>
            </a:r>
            <a:r>
              <a:rPr lang="en-US" altLang="zh-CN" sz="2800" dirty="0"/>
              <a:t>ICMP</a:t>
            </a:r>
            <a:r>
              <a:rPr lang="zh-CN" altLang="en-US" sz="2800" dirty="0"/>
              <a:t>的描述中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IP</a:t>
            </a:r>
            <a:r>
              <a:rPr lang="zh-CN" altLang="en-US" sz="2800" dirty="0"/>
              <a:t>缺乏差错控制机制</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IP</a:t>
            </a:r>
            <a:r>
              <a:rPr lang="zh-CN" altLang="en-US" sz="2800" dirty="0"/>
              <a:t>缺乏主机和网络管理查询机制</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ICMP</a:t>
            </a:r>
            <a:r>
              <a:rPr lang="zh-CN" altLang="en-US" sz="2800" dirty="0"/>
              <a:t>报文分为差错报告和查询两类</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450358"/>
            <a:ext cx="6934200" cy="642938"/>
          </a:xfrm>
          <a:prstGeom prst="rect">
            <a:avLst/>
          </a:prstGeom>
          <a:noFill/>
        </p:spPr>
        <p:txBody>
          <a:bodyPr vert="horz" rtlCol="0" anchor="ctr" anchorCtr="0">
            <a:noAutofit/>
          </a:bodyPr>
          <a:lstStyle/>
          <a:p>
            <a:r>
              <a:rPr lang="zh-CN" altLang="en-US" sz="2800" dirty="0" smtClean="0"/>
              <a:t>作为</a:t>
            </a:r>
            <a:r>
              <a:rPr lang="en-US" altLang="zh-CN" sz="2800" dirty="0"/>
              <a:t>IP</a:t>
            </a:r>
            <a:r>
              <a:rPr lang="zh-CN" altLang="en-US" sz="2800" dirty="0"/>
              <a:t>的补充</a:t>
            </a:r>
            <a:r>
              <a:rPr lang="en-US" altLang="zh-CN" sz="2800" dirty="0"/>
              <a:t>,ICMP</a:t>
            </a:r>
            <a:r>
              <a:rPr lang="zh-CN" altLang="en-US" sz="2800" dirty="0"/>
              <a:t>报文将直接封装在以太帧中</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p:cNvPicPr>
            <a:picLocks noChangeAspect="1"/>
          </p:cNvPicPr>
          <p:nvPr/>
        </p:nvPicPr>
        <p:blipFill>
          <a:blip r:embed="rId19"/>
          <a:stretch>
            <a:fillRect/>
          </a:stretch>
        </p:blipFill>
        <p:spPr>
          <a:xfrm>
            <a:off x="3008784" y="2196964"/>
            <a:ext cx="6331219" cy="467331"/>
          </a:xfrm>
          <a:prstGeom prst="rect">
            <a:avLst/>
          </a:prstGeom>
        </p:spPr>
      </p:pic>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69435926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若路由器</a:t>
            </a:r>
            <a:r>
              <a:rPr lang="en-US" altLang="zh-CN" sz="2800" dirty="0"/>
              <a:t>R</a:t>
            </a:r>
            <a:r>
              <a:rPr lang="zh-CN" altLang="en-US" sz="2800" dirty="0"/>
              <a:t>因为拥塞丢弃</a:t>
            </a:r>
            <a:r>
              <a:rPr lang="en-US" altLang="zh-CN" sz="2800" dirty="0"/>
              <a:t>IP</a:t>
            </a:r>
            <a:r>
              <a:rPr lang="zh-CN" altLang="en-US" sz="2800" dirty="0"/>
              <a:t>分组</a:t>
            </a:r>
            <a:r>
              <a:rPr lang="en-US" altLang="zh-CN" sz="2800" dirty="0"/>
              <a:t>,</a:t>
            </a:r>
            <a:r>
              <a:rPr lang="zh-CN" altLang="en-US" sz="2800" dirty="0"/>
              <a:t>则此时</a:t>
            </a:r>
            <a:r>
              <a:rPr lang="en-US" altLang="zh-CN" sz="2800" dirty="0"/>
              <a:t>R</a:t>
            </a:r>
            <a:r>
              <a:rPr lang="zh-CN" altLang="en-US" sz="2800" dirty="0"/>
              <a:t>可向发出该</a:t>
            </a:r>
            <a:r>
              <a:rPr lang="en-US" altLang="zh-CN" sz="2800" dirty="0"/>
              <a:t>IP</a:t>
            </a:r>
            <a:r>
              <a:rPr lang="zh-CN" altLang="en-US" sz="2800" dirty="0"/>
              <a:t>分组的</a:t>
            </a:r>
            <a:r>
              <a:rPr lang="zh-CN" altLang="en-US" sz="2800" dirty="0" smtClean="0"/>
              <a:t>源主机</a:t>
            </a:r>
            <a:r>
              <a:rPr lang="zh-CN" altLang="en-US" sz="2800" dirty="0"/>
              <a:t>发送的</a:t>
            </a:r>
            <a:r>
              <a:rPr lang="en-US" altLang="zh-CN" sz="2800" dirty="0"/>
              <a:t>ICMP </a:t>
            </a:r>
            <a:r>
              <a:rPr lang="zh-CN" altLang="en-US" sz="2800" dirty="0"/>
              <a:t>报文类型是</a:t>
            </a:r>
            <a:r>
              <a:rPr lang="en-US" altLang="zh-CN" sz="2800" dirty="0"/>
              <a:t>()</a:t>
            </a:r>
            <a:r>
              <a:rPr lang="zh-CN" altLang="en-US" sz="2800" dirty="0"/>
              <a:t>。</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路由重定向</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目的不可达</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源点抑制</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smtClean="0"/>
              <a:t>超时</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4755295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16496" y="1340768"/>
            <a:ext cx="9199020" cy="1008112"/>
          </a:xfrm>
          <a:prstGeom prst="rect">
            <a:avLst/>
          </a:prstGeom>
        </p:spPr>
      </p:pic>
    </p:spTree>
    <p:extLst>
      <p:ext uri="{BB962C8B-B14F-4D97-AF65-F5344CB8AC3E}">
        <p14:creationId xmlns:p14="http://schemas.microsoft.com/office/powerpoint/2010/main" val="6563531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以下关于</a:t>
            </a:r>
            <a:r>
              <a:rPr lang="en-US" altLang="zh-CN" sz="2800" dirty="0"/>
              <a:t>ICMP</a:t>
            </a:r>
            <a:r>
              <a:rPr lang="zh-CN" altLang="en-US" sz="2800" dirty="0"/>
              <a:t>差错报文的描述中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000" dirty="0" smtClean="0"/>
              <a:t>对于</a:t>
            </a:r>
            <a:r>
              <a:rPr lang="zh-CN" altLang="en-US" sz="2000" dirty="0"/>
              <a:t>已经携带</a:t>
            </a:r>
            <a:r>
              <a:rPr lang="en-US" altLang="zh-CN" sz="2000" dirty="0"/>
              <a:t>ICMP</a:t>
            </a:r>
            <a:r>
              <a:rPr lang="zh-CN" altLang="en-US" sz="2000" dirty="0"/>
              <a:t>差错报文的分组</a:t>
            </a:r>
            <a:r>
              <a:rPr lang="en-US" altLang="zh-CN" sz="2000" dirty="0"/>
              <a:t>,</a:t>
            </a:r>
            <a:r>
              <a:rPr lang="zh-CN" altLang="en-US" sz="2000" dirty="0"/>
              <a:t>不再产生 </a:t>
            </a:r>
            <a:r>
              <a:rPr lang="en-US" altLang="zh-CN" sz="2000" dirty="0"/>
              <a:t>ICMP</a:t>
            </a:r>
            <a:r>
              <a:rPr lang="zh-CN" altLang="en-US" sz="2000" dirty="0"/>
              <a:t>差错报文</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000" dirty="0"/>
              <a:t>对于已经分片的分组</a:t>
            </a:r>
            <a:r>
              <a:rPr lang="en-US" altLang="zh-CN" sz="2000" dirty="0"/>
              <a:t>,</a:t>
            </a:r>
            <a:r>
              <a:rPr lang="zh-CN" altLang="en-US" sz="2000" dirty="0"/>
              <a:t>只对第一个分片产生 </a:t>
            </a:r>
            <a:r>
              <a:rPr lang="en-US" altLang="zh-CN" sz="2000" dirty="0"/>
              <a:t>ICMP </a:t>
            </a:r>
            <a:r>
              <a:rPr lang="zh-CN" altLang="en-US" sz="2000" dirty="0"/>
              <a:t>差错报文</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000" dirty="0"/>
              <a:t>PING</a:t>
            </a:r>
            <a:r>
              <a:rPr lang="zh-CN" altLang="en-US" sz="2000" dirty="0"/>
              <a:t>使用了</a:t>
            </a:r>
            <a:r>
              <a:rPr lang="en-US" altLang="zh-CN" sz="2000" dirty="0"/>
              <a:t>ICMP</a:t>
            </a:r>
            <a:r>
              <a:rPr lang="zh-CN" altLang="en-US" sz="2000" dirty="0"/>
              <a:t>差错报文</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000" dirty="0"/>
              <a:t>对于组播的分组</a:t>
            </a:r>
            <a:r>
              <a:rPr lang="en-US" altLang="zh-CN" sz="2000" dirty="0"/>
              <a:t>,</a:t>
            </a:r>
            <a:r>
              <a:rPr lang="zh-CN" altLang="en-US" sz="2000" dirty="0"/>
              <a:t>不产生 </a:t>
            </a:r>
            <a:r>
              <a:rPr lang="en-US" altLang="zh-CN" sz="2000" dirty="0"/>
              <a:t>ICMP</a:t>
            </a:r>
            <a:r>
              <a:rPr lang="zh-CN" altLang="en-US" sz="2000" dirty="0"/>
              <a:t>差错报文</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p:cNvPicPr>
            <a:picLocks noChangeAspect="1"/>
          </p:cNvPicPr>
          <p:nvPr/>
        </p:nvPicPr>
        <p:blipFill>
          <a:blip r:embed="rId19"/>
          <a:stretch>
            <a:fillRect/>
          </a:stretch>
        </p:blipFill>
        <p:spPr>
          <a:xfrm>
            <a:off x="704528" y="6361643"/>
            <a:ext cx="4997882" cy="211659"/>
          </a:xfrm>
          <a:prstGeom prst="rect">
            <a:avLst/>
          </a:prstGeom>
        </p:spPr>
      </p:pic>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98332827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8584" y="2204864"/>
            <a:ext cx="7409401" cy="1015663"/>
          </a:xfrm>
          <a:prstGeom prst="rect">
            <a:avLst/>
          </a:prstGeom>
          <a:noFill/>
        </p:spPr>
        <p:txBody>
          <a:bodyPr wrap="none" rtlCol="0">
            <a:spAutoFit/>
          </a:bodyPr>
          <a:lstStyle/>
          <a:p>
            <a:r>
              <a:rPr lang="zh-CN" altLang="en-US" sz="6000" b="1" dirty="0" smtClean="0">
                <a:solidFill>
                  <a:srgbClr val="00B050"/>
                </a:solidFill>
              </a:rPr>
              <a:t>先讲</a:t>
            </a:r>
            <a:r>
              <a:rPr lang="en-US" altLang="zh-CN" sz="6000" b="1" dirty="0" smtClean="0">
                <a:solidFill>
                  <a:srgbClr val="00B050"/>
                </a:solidFill>
              </a:rPr>
              <a:t>402</a:t>
            </a:r>
            <a:r>
              <a:rPr lang="zh-CN" altLang="en-US" sz="6000" b="1" dirty="0" smtClean="0">
                <a:solidFill>
                  <a:srgbClr val="00B050"/>
                </a:solidFill>
              </a:rPr>
              <a:t>页</a:t>
            </a:r>
            <a:r>
              <a:rPr lang="en-US" altLang="zh-CN" sz="6000" b="1" dirty="0" err="1" smtClean="0">
                <a:solidFill>
                  <a:srgbClr val="00B050"/>
                </a:solidFill>
              </a:rPr>
              <a:t>ppt</a:t>
            </a:r>
            <a:r>
              <a:rPr lang="zh-CN" altLang="en-US" sz="6000" b="1" dirty="0" smtClean="0">
                <a:solidFill>
                  <a:srgbClr val="00B050"/>
                </a:solidFill>
              </a:rPr>
              <a:t>，</a:t>
            </a:r>
            <a:r>
              <a:rPr lang="en-US" altLang="zh-CN" sz="6000" b="1" dirty="0" smtClean="0">
                <a:solidFill>
                  <a:srgbClr val="00B050"/>
                </a:solidFill>
              </a:rPr>
              <a:t>IPV6</a:t>
            </a:r>
            <a:endParaRPr lang="zh-CN" altLang="en-US" sz="6000" b="1" dirty="0">
              <a:solidFill>
                <a:srgbClr val="00B050"/>
              </a:solidFill>
            </a:endParaRPr>
          </a:p>
        </p:txBody>
      </p:sp>
    </p:spTree>
    <p:extLst>
      <p:ext uri="{BB962C8B-B14F-4D97-AF65-F5344CB8AC3E}">
        <p14:creationId xmlns:p14="http://schemas.microsoft.com/office/powerpoint/2010/main" val="33754704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4.5  </a:t>
            </a:r>
            <a:r>
              <a:rPr lang="zh-CN" altLang="zh-CN" dirty="0"/>
              <a:t>互联网的路由选择协议</a:t>
            </a:r>
            <a:endParaRPr lang="zh-CN" altLang="en-US" dirty="0"/>
          </a:p>
        </p:txBody>
      </p:sp>
      <p:sp>
        <p:nvSpPr>
          <p:cNvPr id="931843" name="Rectangle 3"/>
          <p:cNvSpPr>
            <a:spLocks noGrp="1" noChangeArrowheads="1"/>
          </p:cNvSpPr>
          <p:nvPr>
            <p:ph idx="1"/>
          </p:nvPr>
        </p:nvSpPr>
        <p:spPr/>
        <p:txBody>
          <a:bodyPr/>
          <a:lstStyle/>
          <a:p>
            <a:r>
              <a:rPr lang="en-US" altLang="zh-CN" dirty="0"/>
              <a:t>4.5.1  </a:t>
            </a:r>
            <a:r>
              <a:rPr lang="zh-CN" altLang="zh-CN" dirty="0"/>
              <a:t>有关路由选择协议的几个基本概念</a:t>
            </a:r>
          </a:p>
          <a:p>
            <a:r>
              <a:rPr lang="en-US" altLang="zh-CN" dirty="0" smtClean="0"/>
              <a:t>4.5.2  </a:t>
            </a:r>
            <a:r>
              <a:rPr lang="zh-CN" altLang="zh-CN" dirty="0"/>
              <a:t>内部网关</a:t>
            </a:r>
            <a:r>
              <a:rPr lang="zh-CN" altLang="zh-CN" dirty="0" smtClean="0"/>
              <a:t>协议</a:t>
            </a:r>
            <a:r>
              <a:rPr lang="en-US" altLang="zh-CN" dirty="0" smtClean="0"/>
              <a:t> RIP</a:t>
            </a:r>
            <a:endParaRPr lang="zh-CN" altLang="zh-CN" dirty="0"/>
          </a:p>
          <a:p>
            <a:r>
              <a:rPr lang="en-US" altLang="zh-CN" dirty="0" smtClean="0"/>
              <a:t>4.5.3  </a:t>
            </a:r>
            <a:r>
              <a:rPr lang="zh-CN" altLang="zh-CN" dirty="0"/>
              <a:t>内部网关</a:t>
            </a:r>
            <a:r>
              <a:rPr lang="zh-CN" altLang="zh-CN" dirty="0" smtClean="0"/>
              <a:t>协议</a:t>
            </a:r>
            <a:r>
              <a:rPr lang="en-US" altLang="zh-CN" dirty="0" smtClean="0"/>
              <a:t> OSPF</a:t>
            </a:r>
            <a:endParaRPr lang="zh-CN" altLang="zh-CN" dirty="0"/>
          </a:p>
          <a:p>
            <a:r>
              <a:rPr lang="en-US" altLang="zh-CN" dirty="0" smtClean="0"/>
              <a:t>4.5.4  </a:t>
            </a:r>
            <a:r>
              <a:rPr lang="zh-CN" altLang="zh-CN" dirty="0"/>
              <a:t>外部网关</a:t>
            </a:r>
            <a:r>
              <a:rPr lang="zh-CN" altLang="zh-CN" dirty="0" smtClean="0"/>
              <a:t>协议</a:t>
            </a:r>
            <a:r>
              <a:rPr lang="en-US" altLang="zh-CN" dirty="0" smtClean="0"/>
              <a:t> BGP</a:t>
            </a:r>
            <a:endParaRPr lang="zh-CN" altLang="zh-CN" dirty="0"/>
          </a:p>
          <a:p>
            <a:r>
              <a:rPr lang="en-US" altLang="zh-CN" dirty="0"/>
              <a:t>4.5.5  </a:t>
            </a:r>
            <a:r>
              <a:rPr lang="zh-CN" altLang="zh-CN" dirty="0"/>
              <a:t>路由器的构成</a:t>
            </a:r>
          </a:p>
          <a:p>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zh-CN" sz="3600" dirty="0" smtClean="0"/>
              <a:t>4.5.1  </a:t>
            </a:r>
            <a:r>
              <a:rPr lang="zh-CN" altLang="en-US" sz="3600" dirty="0"/>
              <a:t>有关路由选择协议的几个基本</a:t>
            </a:r>
            <a:r>
              <a:rPr lang="zh-CN" altLang="en-US" sz="3600" dirty="0" smtClean="0"/>
              <a:t>概念</a:t>
            </a:r>
            <a:endParaRPr lang="zh-CN" altLang="en-US" sz="3600" dirty="0"/>
          </a:p>
        </p:txBody>
      </p:sp>
      <p:sp>
        <p:nvSpPr>
          <p:cNvPr id="545795" name="Rectangle 3"/>
          <p:cNvSpPr>
            <a:spLocks noGrp="1" noChangeArrowheads="1"/>
          </p:cNvSpPr>
          <p:nvPr>
            <p:ph idx="1"/>
          </p:nvPr>
        </p:nvSpPr>
        <p:spPr/>
        <p:txBody>
          <a:bodyPr/>
          <a:lstStyle/>
          <a:p>
            <a:pPr>
              <a:buFont typeface="Wingdings" panose="05000000000000000000" pitchFamily="2" charset="2"/>
              <a:buNone/>
            </a:pPr>
            <a:r>
              <a:rPr lang="en-US" altLang="zh-CN" sz="4400" dirty="0">
                <a:solidFill>
                  <a:srgbClr val="333399"/>
                </a:solidFill>
              </a:rPr>
              <a:t>1. </a:t>
            </a:r>
            <a:r>
              <a:rPr lang="zh-CN" altLang="en-US" sz="4400" dirty="0">
                <a:solidFill>
                  <a:srgbClr val="333399"/>
                </a:solidFill>
              </a:rPr>
              <a:t>理想的路由算法</a:t>
            </a:r>
          </a:p>
          <a:p>
            <a:pPr algn="just"/>
            <a:r>
              <a:rPr lang="zh-CN" altLang="en-US" dirty="0"/>
              <a:t>算法必须是正确的和完整的。 </a:t>
            </a:r>
          </a:p>
          <a:p>
            <a:pPr algn="just"/>
            <a:r>
              <a:rPr lang="zh-CN" altLang="en-US" dirty="0"/>
              <a:t>算法在计算上应简单。 </a:t>
            </a:r>
          </a:p>
          <a:p>
            <a:pPr algn="just"/>
            <a:r>
              <a:rPr lang="zh-CN" altLang="en-US" dirty="0"/>
              <a:t>算法应能适应通信量和网络拓扑的变化，这就是说，要有自适应性。 </a:t>
            </a:r>
          </a:p>
          <a:p>
            <a:pPr algn="just"/>
            <a:r>
              <a:rPr lang="zh-CN" altLang="en-US" dirty="0"/>
              <a:t>算法应具有稳定性。 </a:t>
            </a:r>
          </a:p>
          <a:p>
            <a:pPr algn="just"/>
            <a:r>
              <a:rPr lang="zh-CN" altLang="en-US" dirty="0"/>
              <a:t>算法应是公平的。 </a:t>
            </a:r>
          </a:p>
          <a:p>
            <a:pPr algn="just"/>
            <a:r>
              <a:rPr lang="zh-CN" altLang="en-US" dirty="0"/>
              <a:t>算法应是最佳的。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5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57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57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57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57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5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5"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lgn="ctr"/>
            <a:r>
              <a:rPr lang="zh-CN" altLang="en-US" dirty="0"/>
              <a:t>关于“最佳路由” </a:t>
            </a:r>
          </a:p>
        </p:txBody>
      </p:sp>
      <p:sp>
        <p:nvSpPr>
          <p:cNvPr id="547843" name="Rectangle 3"/>
          <p:cNvSpPr>
            <a:spLocks noGrp="1" noChangeArrowheads="1"/>
          </p:cNvSpPr>
          <p:nvPr>
            <p:ph idx="1"/>
          </p:nvPr>
        </p:nvSpPr>
        <p:spPr/>
        <p:txBody>
          <a:bodyPr/>
          <a:lstStyle/>
          <a:p>
            <a:pPr algn="just"/>
            <a:r>
              <a:rPr lang="zh-CN" altLang="en-US" dirty="0"/>
              <a:t>不存在一种绝对的最佳路由算法。</a:t>
            </a:r>
          </a:p>
          <a:p>
            <a:pPr algn="just"/>
            <a:r>
              <a:rPr lang="zh-CN" altLang="en-US" dirty="0">
                <a:solidFill>
                  <a:srgbClr val="00B050"/>
                </a:solidFill>
              </a:rPr>
              <a:t>所谓“最佳”只能是相对于某一种特定要求下得出的较为合理的选择而已。</a:t>
            </a:r>
          </a:p>
          <a:p>
            <a:pPr algn="just"/>
            <a:r>
              <a:rPr lang="zh-CN" altLang="en-US" dirty="0"/>
              <a:t>实际的路由选择算法，应尽可能接近于理想的算法。 </a:t>
            </a:r>
          </a:p>
          <a:p>
            <a:pPr algn="just"/>
            <a:r>
              <a:rPr lang="zh-CN" altLang="en-US" dirty="0"/>
              <a:t>路由选择是个非常复杂的问题</a:t>
            </a:r>
          </a:p>
          <a:p>
            <a:pPr lvl="1" algn="just"/>
            <a:r>
              <a:rPr lang="zh-CN" altLang="en-US" dirty="0">
                <a:solidFill>
                  <a:srgbClr val="0000FF"/>
                </a:solidFill>
              </a:rPr>
              <a:t>它是网络中的所有结点共同协调工作的结果。</a:t>
            </a:r>
          </a:p>
          <a:p>
            <a:pPr lvl="1" algn="just"/>
            <a:r>
              <a:rPr lang="zh-CN" altLang="en-US" dirty="0">
                <a:solidFill>
                  <a:srgbClr val="0000FF"/>
                </a:solidFill>
              </a:rPr>
              <a:t>路由选择的环境往往是不断变化的，而这种变化有时无法事先知道。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78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78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78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7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build="p"/>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lgn="ctr"/>
            <a:r>
              <a:rPr lang="zh-CN" altLang="en-US" dirty="0"/>
              <a:t>从路由算法的自适应性考虑</a:t>
            </a:r>
          </a:p>
        </p:txBody>
      </p:sp>
      <p:sp>
        <p:nvSpPr>
          <p:cNvPr id="548867" name="Rectangle 3"/>
          <p:cNvSpPr>
            <a:spLocks noGrp="1" noChangeArrowheads="1"/>
          </p:cNvSpPr>
          <p:nvPr>
            <p:ph idx="1"/>
          </p:nvPr>
        </p:nvSpPr>
        <p:spPr/>
        <p:txBody>
          <a:bodyPr/>
          <a:lstStyle/>
          <a:p>
            <a:pPr algn="just"/>
            <a:r>
              <a:rPr lang="zh-CN" altLang="en-US" dirty="0">
                <a:solidFill>
                  <a:srgbClr val="FF0000"/>
                </a:solidFill>
              </a:rPr>
              <a:t>静态</a:t>
            </a:r>
            <a:r>
              <a:rPr lang="zh-CN" altLang="en-US" dirty="0"/>
              <a:t>路由选择策略</a:t>
            </a:r>
            <a:r>
              <a:rPr lang="en-US" altLang="zh-CN" dirty="0"/>
              <a:t>——</a:t>
            </a:r>
            <a:r>
              <a:rPr lang="zh-CN" altLang="en-US" dirty="0"/>
              <a:t>即</a:t>
            </a:r>
            <a:r>
              <a:rPr lang="zh-CN" altLang="en-US" dirty="0">
                <a:solidFill>
                  <a:srgbClr val="0000FF"/>
                </a:solidFill>
              </a:rPr>
              <a:t>非自适应路由选择，</a:t>
            </a:r>
            <a:r>
              <a:rPr lang="zh-CN" altLang="en-US" dirty="0"/>
              <a:t>其特点是简单和开销较小，但不能及时适应网络状态的变化。 </a:t>
            </a:r>
          </a:p>
          <a:p>
            <a:pPr algn="just"/>
            <a:r>
              <a:rPr lang="zh-CN" altLang="en-US" dirty="0">
                <a:solidFill>
                  <a:srgbClr val="FF0000"/>
                </a:solidFill>
              </a:rPr>
              <a:t>动态</a:t>
            </a:r>
            <a:r>
              <a:rPr lang="zh-CN" altLang="en-US" dirty="0"/>
              <a:t>路由选择策略</a:t>
            </a:r>
            <a:r>
              <a:rPr lang="en-US" altLang="zh-CN" dirty="0"/>
              <a:t>——</a:t>
            </a:r>
            <a:r>
              <a:rPr lang="zh-CN" altLang="en-US" dirty="0"/>
              <a:t>即</a:t>
            </a:r>
            <a:r>
              <a:rPr lang="zh-CN" altLang="en-US" dirty="0">
                <a:solidFill>
                  <a:srgbClr val="0000FF"/>
                </a:solidFill>
              </a:rPr>
              <a:t>自适应路由选择，</a:t>
            </a:r>
            <a:r>
              <a:rPr lang="zh-CN" altLang="en-US" dirty="0"/>
              <a:t>其特点是能较好地适应网络状态的变化，但实现起来较为复杂，开销也比较大。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88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动态路由选择和静态路由选择的主要区别是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pPr latinLnBrk="1"/>
            <a:r>
              <a:rPr lang="zh-CN" altLang="en-US" dirty="0"/>
              <a:t>动态路由选择需要维护整个网络的拓扑结构信息</a:t>
            </a:r>
            <a:r>
              <a:rPr lang="en-US" altLang="zh-CN" dirty="0"/>
              <a:t>,</a:t>
            </a:r>
            <a:r>
              <a:rPr lang="zh-CN" altLang="en-US" dirty="0"/>
              <a:t>而静态路由选择只需要维护部分</a:t>
            </a:r>
            <a:r>
              <a:rPr lang="zh-CN" altLang="en-US" dirty="0" smtClean="0"/>
              <a:t>拓扑结构</a:t>
            </a:r>
            <a:r>
              <a:rPr lang="zh-CN" altLang="en-US" dirty="0"/>
              <a:t>信息</a:t>
            </a: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pPr latinLnBrk="1"/>
            <a:r>
              <a:rPr lang="zh-CN" altLang="en-US" dirty="0"/>
              <a:t>动态路由选择可随网络的通信量或拓扑变化而自适应地调整</a:t>
            </a:r>
            <a:r>
              <a:rPr lang="en-US" altLang="zh-CN" dirty="0"/>
              <a:t>,</a:t>
            </a:r>
            <a:r>
              <a:rPr lang="zh-CN" altLang="en-US" dirty="0"/>
              <a:t>而静态路由选择则</a:t>
            </a:r>
            <a:r>
              <a:rPr lang="zh-CN" altLang="en-US" dirty="0" smtClean="0"/>
              <a:t>需要手工</a:t>
            </a:r>
            <a:r>
              <a:rPr lang="zh-CN" altLang="en-US" dirty="0"/>
              <a:t>去调整相关的路由信息</a:t>
            </a: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dirty="0"/>
              <a:t>动态路由选择简单且开销小</a:t>
            </a:r>
            <a:r>
              <a:rPr lang="en-US" altLang="zh-CN" dirty="0"/>
              <a:t>,</a:t>
            </a:r>
            <a:r>
              <a:rPr lang="zh-CN" altLang="en-US" dirty="0"/>
              <a:t>静态路由选择复杂且开销大</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dirty="0" smtClean="0"/>
              <a:t>动态</a:t>
            </a:r>
            <a:r>
              <a:rPr lang="zh-CN" altLang="en-US" dirty="0"/>
              <a:t>路由选择使用路由表</a:t>
            </a:r>
            <a:r>
              <a:rPr lang="en-US" altLang="zh-CN" dirty="0"/>
              <a:t>,</a:t>
            </a:r>
            <a:r>
              <a:rPr lang="zh-CN" altLang="en-US" dirty="0"/>
              <a:t>静态路由选择不使用路由表</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345134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第</a:t>
            </a:r>
            <a:r>
              <a:rPr lang="en-US" altLang="zh-CN" dirty="0" smtClean="0"/>
              <a:t> 4 </a:t>
            </a:r>
            <a:r>
              <a:rPr lang="zh-CN" altLang="zh-CN" dirty="0" smtClean="0"/>
              <a:t>章</a:t>
            </a:r>
            <a:r>
              <a:rPr lang="en-US" altLang="zh-CN" dirty="0" smtClean="0"/>
              <a:t>  </a:t>
            </a:r>
            <a:r>
              <a:rPr lang="zh-CN" altLang="en-US" dirty="0" smtClean="0"/>
              <a:t>网络</a:t>
            </a:r>
            <a:r>
              <a:rPr lang="zh-CN" altLang="zh-CN" dirty="0" smtClean="0"/>
              <a:t>层</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smtClean="0"/>
              <a:t>4.1  </a:t>
            </a:r>
            <a:r>
              <a:rPr lang="zh-CN" altLang="zh-CN" dirty="0"/>
              <a:t>网络层提供的两种服务</a:t>
            </a:r>
          </a:p>
          <a:p>
            <a:pPr>
              <a:lnSpc>
                <a:spcPct val="100000"/>
              </a:lnSpc>
            </a:pPr>
            <a:r>
              <a:rPr lang="en-US" altLang="zh-CN" dirty="0" smtClean="0"/>
              <a:t>4.2  </a:t>
            </a:r>
            <a:r>
              <a:rPr lang="zh-CN" altLang="zh-CN" dirty="0" smtClean="0"/>
              <a:t>网际协议</a:t>
            </a:r>
            <a:r>
              <a:rPr lang="en-US" altLang="zh-CN" dirty="0" smtClean="0"/>
              <a:t> IP</a:t>
            </a:r>
            <a:endParaRPr lang="zh-CN" altLang="zh-CN" dirty="0"/>
          </a:p>
          <a:p>
            <a:pPr>
              <a:lnSpc>
                <a:spcPct val="100000"/>
              </a:lnSpc>
            </a:pPr>
            <a:r>
              <a:rPr lang="en-US" altLang="zh-CN" dirty="0" smtClean="0"/>
              <a:t>4.3  </a:t>
            </a:r>
            <a:r>
              <a:rPr lang="zh-CN" altLang="zh-CN" dirty="0"/>
              <a:t>划分子网和构造超网</a:t>
            </a:r>
          </a:p>
          <a:p>
            <a:pPr>
              <a:lnSpc>
                <a:spcPct val="100000"/>
              </a:lnSpc>
            </a:pPr>
            <a:r>
              <a:rPr lang="en-US" altLang="zh-CN" dirty="0" smtClean="0"/>
              <a:t>4.4  </a:t>
            </a:r>
            <a:r>
              <a:rPr lang="zh-CN" altLang="zh-CN" dirty="0"/>
              <a:t>网际控制报文</a:t>
            </a:r>
            <a:r>
              <a:rPr lang="zh-CN" altLang="zh-CN" dirty="0" smtClean="0"/>
              <a:t>协议</a:t>
            </a:r>
            <a:r>
              <a:rPr lang="en-US" altLang="zh-CN" dirty="0" smtClean="0"/>
              <a:t> ICMP</a:t>
            </a:r>
            <a:endParaRPr lang="zh-CN" altLang="zh-CN" dirty="0"/>
          </a:p>
          <a:p>
            <a:pPr>
              <a:lnSpc>
                <a:spcPct val="100000"/>
              </a:lnSpc>
            </a:pPr>
            <a:r>
              <a:rPr lang="en-US" altLang="zh-CN" dirty="0" smtClean="0"/>
              <a:t>4.5  </a:t>
            </a:r>
            <a:r>
              <a:rPr lang="zh-CN" altLang="zh-CN" dirty="0"/>
              <a:t>互联网的路由选择协议</a:t>
            </a:r>
          </a:p>
          <a:p>
            <a:pPr>
              <a:lnSpc>
                <a:spcPct val="100000"/>
              </a:lnSpc>
            </a:pPr>
            <a:r>
              <a:rPr lang="en-US" altLang="zh-CN" dirty="0" smtClean="0"/>
              <a:t>4.6  </a:t>
            </a:r>
            <a:r>
              <a:rPr lang="en-US" altLang="zh-CN" dirty="0"/>
              <a:t>IPv6</a:t>
            </a:r>
            <a:endParaRPr lang="zh-CN" altLang="zh-CN" dirty="0"/>
          </a:p>
          <a:p>
            <a:pPr>
              <a:lnSpc>
                <a:spcPct val="100000"/>
              </a:lnSpc>
            </a:pPr>
            <a:r>
              <a:rPr lang="en-US" altLang="zh-CN" dirty="0" smtClean="0"/>
              <a:t>4.7  IP </a:t>
            </a:r>
            <a:r>
              <a:rPr lang="zh-CN" altLang="zh-CN" dirty="0" smtClean="0"/>
              <a:t>多</a:t>
            </a:r>
            <a:r>
              <a:rPr lang="zh-CN" altLang="zh-CN" dirty="0"/>
              <a:t>播</a:t>
            </a:r>
          </a:p>
          <a:p>
            <a:pPr>
              <a:lnSpc>
                <a:spcPct val="100000"/>
              </a:lnSpc>
            </a:pPr>
            <a:r>
              <a:rPr lang="en-US" altLang="zh-CN" dirty="0" smtClean="0"/>
              <a:t>4.8  </a:t>
            </a:r>
            <a:r>
              <a:rPr lang="zh-CN" altLang="zh-CN" dirty="0"/>
              <a:t>虚拟</a:t>
            </a:r>
            <a:r>
              <a:rPr lang="zh-CN" altLang="zh-CN" dirty="0" smtClean="0"/>
              <a:t>专用网</a:t>
            </a:r>
            <a:r>
              <a:rPr lang="en-US" altLang="zh-CN" dirty="0" smtClean="0"/>
              <a:t> VPN </a:t>
            </a:r>
            <a:r>
              <a:rPr lang="zh-CN" altLang="zh-CN" dirty="0" smtClean="0"/>
              <a:t>和</a:t>
            </a:r>
            <a:r>
              <a:rPr lang="zh-CN" altLang="zh-CN" dirty="0"/>
              <a:t>网络</a:t>
            </a:r>
            <a:r>
              <a:rPr lang="zh-CN" altLang="zh-CN" dirty="0" smtClean="0"/>
              <a:t>地址转换</a:t>
            </a:r>
            <a:r>
              <a:rPr lang="en-US" altLang="zh-CN" dirty="0" smtClean="0"/>
              <a:t> NAT</a:t>
            </a:r>
            <a:endParaRPr lang="zh-CN" altLang="zh-CN" dirty="0"/>
          </a:p>
          <a:p>
            <a:pPr>
              <a:lnSpc>
                <a:spcPct val="100000"/>
              </a:lnSpc>
            </a:pPr>
            <a:r>
              <a:rPr lang="en-US" altLang="zh-CN" dirty="0" smtClean="0"/>
              <a:t>4.9  </a:t>
            </a:r>
            <a:r>
              <a:rPr lang="zh-CN" altLang="zh-CN" dirty="0"/>
              <a:t>多协议标记</a:t>
            </a:r>
            <a:r>
              <a:rPr lang="zh-CN" altLang="zh-CN" dirty="0" smtClean="0"/>
              <a:t>交换</a:t>
            </a:r>
            <a:r>
              <a:rPr lang="en-US" altLang="zh-CN" dirty="0" smtClean="0"/>
              <a:t> MPLS</a:t>
            </a:r>
            <a:endParaRPr lang="zh-CN" altLang="zh-C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FF0000"/>
                </a:solidFill>
              </a:rPr>
              <a:t>请</a:t>
            </a:r>
            <a:r>
              <a:rPr lang="zh-CN" altLang="en-US" dirty="0" smtClean="0">
                <a:solidFill>
                  <a:srgbClr val="FF0000"/>
                </a:solidFill>
              </a:rPr>
              <a:t>写出</a:t>
            </a:r>
            <a:r>
              <a:rPr lang="zh-CN" altLang="en-US" dirty="0">
                <a:solidFill>
                  <a:srgbClr val="FF0000"/>
                </a:solidFill>
              </a:rPr>
              <a:t>空缺的部分</a:t>
            </a:r>
            <a:r>
              <a:rPr lang="zh-CN" altLang="en-US" dirty="0" smtClean="0">
                <a:solidFill>
                  <a:srgbClr val="FF0000"/>
                </a:solidFill>
              </a:rPr>
              <a:t>（</a:t>
            </a:r>
            <a:r>
              <a:rPr lang="zh-CN" altLang="en-US" dirty="0">
                <a:solidFill>
                  <a:srgbClr val="FF0000"/>
                </a:solidFill>
              </a:rPr>
              <a:t>课堂作业）</a:t>
            </a:r>
          </a:p>
        </p:txBody>
      </p:sp>
      <p:pic>
        <p:nvPicPr>
          <p:cNvPr id="4" name="图片 3"/>
          <p:cNvPicPr>
            <a:picLocks noChangeAspect="1"/>
          </p:cNvPicPr>
          <p:nvPr/>
        </p:nvPicPr>
        <p:blipFill>
          <a:blip r:embed="rId2"/>
          <a:stretch>
            <a:fillRect/>
          </a:stretch>
        </p:blipFill>
        <p:spPr>
          <a:xfrm>
            <a:off x="2504728" y="1628799"/>
            <a:ext cx="1882312" cy="4509120"/>
          </a:xfrm>
          <a:prstGeom prst="rect">
            <a:avLst/>
          </a:prstGeom>
        </p:spPr>
      </p:pic>
      <p:pic>
        <p:nvPicPr>
          <p:cNvPr id="5" name="图片 4"/>
          <p:cNvPicPr>
            <a:picLocks noChangeAspect="1"/>
          </p:cNvPicPr>
          <p:nvPr/>
        </p:nvPicPr>
        <p:blipFill>
          <a:blip r:embed="rId3"/>
          <a:stretch>
            <a:fillRect/>
          </a:stretch>
        </p:blipFill>
        <p:spPr>
          <a:xfrm>
            <a:off x="5169024" y="1628800"/>
            <a:ext cx="1512168" cy="530446"/>
          </a:xfrm>
          <a:prstGeom prst="rect">
            <a:avLst/>
          </a:prstGeom>
        </p:spPr>
      </p:pic>
    </p:spTree>
    <p:extLst>
      <p:ext uri="{BB962C8B-B14F-4D97-AF65-F5344CB8AC3E}">
        <p14:creationId xmlns:p14="http://schemas.microsoft.com/office/powerpoint/2010/main" val="470098491"/>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2520" y="2060848"/>
            <a:ext cx="8979882" cy="988611"/>
          </a:xfrm>
          <a:prstGeom prst="rect">
            <a:avLst/>
          </a:prstGeom>
        </p:spPr>
      </p:pic>
    </p:spTree>
    <p:extLst>
      <p:ext uri="{BB962C8B-B14F-4D97-AF65-F5344CB8AC3E}">
        <p14:creationId xmlns:p14="http://schemas.microsoft.com/office/powerpoint/2010/main" val="391035357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下列关于路由算法的描述中</a:t>
            </a:r>
            <a:r>
              <a:rPr lang="en-US" altLang="zh-CN" sz="2800" dirty="0"/>
              <a:t>,()</a:t>
            </a:r>
            <a:r>
              <a:rPr lang="zh-CN" altLang="en-US" sz="2800" dirty="0"/>
              <a:t>是错误的。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静态路由有时也被称为非自适应的算法</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静态路由所使用的路由选择一旦启动就不能修改</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动态路由也称自适应算法</a:t>
            </a:r>
            <a:r>
              <a:rPr lang="en-US" altLang="zh-CN" sz="2800" dirty="0"/>
              <a:t>,</a:t>
            </a:r>
            <a:r>
              <a:rPr lang="zh-CN" altLang="en-US" sz="2800" dirty="0"/>
              <a:t>会根据网络的拓扑变化和流量变化改变路由决策</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动态路由算法需要实时获得网络的状态</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8641066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r>
              <a:rPr lang="en-US" altLang="zh-CN" dirty="0"/>
              <a:t>2.  </a:t>
            </a:r>
            <a:r>
              <a:rPr lang="zh-CN" altLang="en-US" dirty="0"/>
              <a:t>分层次的路由选择协议</a:t>
            </a:r>
          </a:p>
        </p:txBody>
      </p:sp>
      <p:sp>
        <p:nvSpPr>
          <p:cNvPr id="549891" name="Rectangle 3"/>
          <p:cNvSpPr>
            <a:spLocks noGrp="1" noChangeArrowheads="1"/>
          </p:cNvSpPr>
          <p:nvPr>
            <p:ph idx="1"/>
          </p:nvPr>
        </p:nvSpPr>
        <p:spPr/>
        <p:txBody>
          <a:bodyPr/>
          <a:lstStyle/>
          <a:p>
            <a:pPr algn="just"/>
            <a:r>
              <a:rPr lang="zh-CN" altLang="en-US" dirty="0" smtClean="0">
                <a:solidFill>
                  <a:srgbClr val="00B050"/>
                </a:solidFill>
              </a:rPr>
              <a:t>互联网采用</a:t>
            </a:r>
            <a:r>
              <a:rPr lang="zh-CN" altLang="en-US" dirty="0">
                <a:solidFill>
                  <a:srgbClr val="00B050"/>
                </a:solidFill>
              </a:rPr>
              <a:t>分层次的路由选择协议</a:t>
            </a:r>
            <a:r>
              <a:rPr lang="zh-CN" altLang="en-US" dirty="0" smtClean="0">
                <a:solidFill>
                  <a:srgbClr val="00B050"/>
                </a:solidFill>
              </a:rPr>
              <a:t>。</a:t>
            </a:r>
            <a:r>
              <a:rPr lang="zh-CN" altLang="en-US" dirty="0" smtClean="0"/>
              <a:t>这是因为：</a:t>
            </a:r>
            <a:endParaRPr lang="zh-CN" altLang="en-US" dirty="0"/>
          </a:p>
          <a:p>
            <a:pPr lvl="1" algn="just"/>
            <a:r>
              <a:rPr lang="en-US" altLang="zh-CN" dirty="0" smtClean="0"/>
              <a:t>(1) </a:t>
            </a:r>
            <a:r>
              <a:rPr lang="zh-CN" altLang="en-US" dirty="0" smtClean="0"/>
              <a:t>互联网的</a:t>
            </a:r>
            <a:r>
              <a:rPr lang="zh-CN" altLang="en-US" dirty="0"/>
              <a:t>规模非常大。如果让所有的路由器知道所有的网络应怎样到达，则这种路由表将非常大，处理起来也太花时间。而所有这些路由器之间交换路由信息所需的带宽就会</a:t>
            </a:r>
            <a:r>
              <a:rPr lang="zh-CN" altLang="en-US" dirty="0" smtClean="0"/>
              <a:t>使</a:t>
            </a:r>
            <a:r>
              <a:rPr lang="zh-CN" altLang="en-US" dirty="0"/>
              <a:t>互联网</a:t>
            </a:r>
            <a:r>
              <a:rPr lang="zh-CN" altLang="en-US" dirty="0" smtClean="0"/>
              <a:t>的</a:t>
            </a:r>
            <a:r>
              <a:rPr lang="zh-CN" altLang="en-US" dirty="0"/>
              <a:t>通信链路饱和。</a:t>
            </a:r>
          </a:p>
          <a:p>
            <a:pPr lvl="1" algn="just"/>
            <a:r>
              <a:rPr lang="en-US" altLang="zh-CN" dirty="0" smtClean="0"/>
              <a:t>(2) </a:t>
            </a:r>
            <a:r>
              <a:rPr lang="zh-CN" altLang="en-US" dirty="0" smtClean="0"/>
              <a:t>许多</a:t>
            </a:r>
            <a:r>
              <a:rPr lang="zh-CN" altLang="en-US" dirty="0"/>
              <a:t>单位不愿意外界了解自己单位网络的布局细节和本部门所采用的路由选择协议（这属于本部门内部的事情），但同时还希望连接</a:t>
            </a:r>
            <a:r>
              <a:rPr lang="zh-CN" altLang="en-US" dirty="0" smtClean="0"/>
              <a:t>到</a:t>
            </a:r>
            <a:r>
              <a:rPr lang="zh-CN" altLang="en-US" dirty="0"/>
              <a:t>互联网</a:t>
            </a:r>
            <a:r>
              <a:rPr lang="zh-CN" altLang="en-US" dirty="0" smtClean="0"/>
              <a:t>上</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989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98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1" grpId="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495300" y="188640"/>
            <a:ext cx="9066212" cy="1512168"/>
          </a:xfrm>
        </p:spPr>
        <p:txBody>
          <a:bodyPr/>
          <a:lstStyle/>
          <a:p>
            <a:pPr algn="ctr"/>
            <a:r>
              <a:rPr lang="zh-CN" altLang="en-US" dirty="0"/>
              <a:t>自治系统 </a:t>
            </a:r>
            <a:r>
              <a:rPr lang="en-US" altLang="zh-CN" dirty="0"/>
              <a:t>AS</a:t>
            </a:r>
            <a:br>
              <a:rPr lang="en-US" altLang="zh-CN" dirty="0"/>
            </a:br>
            <a:r>
              <a:rPr lang="en-US" altLang="zh-CN" dirty="0"/>
              <a:t>(Autonomous System) </a:t>
            </a:r>
          </a:p>
        </p:txBody>
      </p:sp>
      <p:sp>
        <p:nvSpPr>
          <p:cNvPr id="550916" name="Rectangle 4"/>
          <p:cNvSpPr>
            <a:spLocks noGrp="1" noChangeArrowheads="1"/>
          </p:cNvSpPr>
          <p:nvPr>
            <p:ph idx="1"/>
          </p:nvPr>
        </p:nvSpPr>
        <p:spPr>
          <a:xfrm>
            <a:off x="495300" y="1772816"/>
            <a:ext cx="9066212" cy="4358109"/>
          </a:xfrm>
        </p:spPr>
        <p:txBody>
          <a:bodyPr/>
          <a:lstStyle/>
          <a:p>
            <a:pPr>
              <a:spcBef>
                <a:spcPct val="0"/>
              </a:spcBef>
              <a:buClrTx/>
              <a:buSzTx/>
              <a:buFontTx/>
              <a:buChar char="•"/>
            </a:pPr>
            <a:r>
              <a:rPr lang="zh-CN" altLang="en-US" sz="2800" dirty="0">
                <a:solidFill>
                  <a:srgbClr val="FF0000"/>
                </a:solidFill>
              </a:rPr>
              <a:t>自治系统 </a:t>
            </a:r>
            <a:r>
              <a:rPr lang="en-US" altLang="zh-CN" sz="2800" dirty="0">
                <a:solidFill>
                  <a:srgbClr val="FF0000"/>
                </a:solidFill>
              </a:rPr>
              <a:t>AS </a:t>
            </a:r>
            <a:r>
              <a:rPr lang="zh-CN" altLang="en-US" sz="2800" dirty="0">
                <a:solidFill>
                  <a:srgbClr val="FF0000"/>
                </a:solidFill>
              </a:rPr>
              <a:t>的定义：</a:t>
            </a:r>
            <a:r>
              <a:rPr lang="zh-CN" altLang="en-US" sz="2800" dirty="0"/>
              <a:t>在单一的技术管理下的一组路由器，而这些路由器使用一种 </a:t>
            </a:r>
            <a:r>
              <a:rPr lang="en-US" altLang="zh-CN" sz="2800" dirty="0"/>
              <a:t>AS </a:t>
            </a:r>
            <a:r>
              <a:rPr lang="zh-CN" altLang="en-US" sz="2800" dirty="0"/>
              <a:t>内部的路由选择协议和共同的度量以确定分组在该 </a:t>
            </a:r>
            <a:r>
              <a:rPr lang="en-US" altLang="zh-CN" sz="2800" dirty="0"/>
              <a:t>AS </a:t>
            </a:r>
            <a:r>
              <a:rPr lang="zh-CN" altLang="en-US" sz="2800" dirty="0"/>
              <a:t>内的路由，同时还使用一种 </a:t>
            </a:r>
            <a:r>
              <a:rPr lang="en-US" altLang="zh-CN" sz="2800" dirty="0"/>
              <a:t>AS </a:t>
            </a:r>
            <a:r>
              <a:rPr lang="zh-CN" altLang="en-US" sz="2800" dirty="0"/>
              <a:t>之间的路由选择协议用以确定分组在 </a:t>
            </a:r>
            <a:r>
              <a:rPr lang="en-US" altLang="zh-CN" sz="2800" dirty="0"/>
              <a:t>AS</a:t>
            </a:r>
            <a:r>
              <a:rPr lang="zh-CN" altLang="en-US" sz="2800" dirty="0"/>
              <a:t>之间的路由。</a:t>
            </a:r>
          </a:p>
          <a:p>
            <a:pPr>
              <a:spcBef>
                <a:spcPct val="0"/>
              </a:spcBef>
              <a:buClrTx/>
              <a:buSzTx/>
              <a:buFontTx/>
              <a:buChar char="•"/>
            </a:pPr>
            <a:r>
              <a:rPr lang="zh-CN" altLang="en-US" sz="2800" dirty="0"/>
              <a:t>现在对自治系统 </a:t>
            </a:r>
            <a:r>
              <a:rPr lang="en-US" altLang="zh-CN" sz="2800" dirty="0"/>
              <a:t>AS </a:t>
            </a:r>
            <a:r>
              <a:rPr lang="zh-CN" altLang="en-US" sz="2800" dirty="0"/>
              <a:t>的定义是强调下面的事实：</a:t>
            </a:r>
            <a:r>
              <a:rPr lang="zh-CN" altLang="en-US" sz="2800" dirty="0">
                <a:solidFill>
                  <a:srgbClr val="00B050"/>
                </a:solidFill>
              </a:rPr>
              <a:t>尽管一个 </a:t>
            </a:r>
            <a:r>
              <a:rPr lang="en-US" altLang="zh-CN" sz="2800" dirty="0">
                <a:solidFill>
                  <a:srgbClr val="00B050"/>
                </a:solidFill>
              </a:rPr>
              <a:t>AS </a:t>
            </a:r>
            <a:r>
              <a:rPr lang="zh-CN" altLang="en-US" sz="2800" dirty="0">
                <a:solidFill>
                  <a:srgbClr val="00B050"/>
                </a:solidFill>
              </a:rPr>
              <a:t>使用了多种内部路由选择协议和度量，但重要的是一个 </a:t>
            </a:r>
            <a:r>
              <a:rPr lang="en-US" altLang="zh-CN" sz="2800" dirty="0">
                <a:solidFill>
                  <a:srgbClr val="00B050"/>
                </a:solidFill>
              </a:rPr>
              <a:t>AS </a:t>
            </a:r>
            <a:r>
              <a:rPr lang="zh-CN" altLang="en-US" sz="2800" dirty="0">
                <a:solidFill>
                  <a:srgbClr val="00B050"/>
                </a:solidFill>
              </a:rPr>
              <a:t>对其他 </a:t>
            </a:r>
            <a:r>
              <a:rPr lang="en-US" altLang="zh-CN" sz="2800" dirty="0">
                <a:solidFill>
                  <a:srgbClr val="00B050"/>
                </a:solidFill>
              </a:rPr>
              <a:t>AS </a:t>
            </a:r>
            <a:r>
              <a:rPr lang="zh-CN" altLang="en-US" sz="2800" dirty="0">
                <a:solidFill>
                  <a:srgbClr val="00B050"/>
                </a:solidFill>
              </a:rPr>
              <a:t>表现出的是一个单一的和一致的路由选择策略。</a:t>
            </a:r>
          </a:p>
        </p:txBody>
      </p:sp>
      <p:sp>
        <p:nvSpPr>
          <p:cNvPr id="550915" name="Rectangle 3"/>
          <p:cNvSpPr>
            <a:spLocks noChangeArrowheads="1"/>
          </p:cNvSpPr>
          <p:nvPr/>
        </p:nvSpPr>
        <p:spPr bwMode="auto">
          <a:xfrm>
            <a:off x="0" y="3077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dirty="0"/>
              <a:t>自治系统 </a:t>
            </a:r>
            <a:r>
              <a:rPr lang="en-US" altLang="zh-CN" dirty="0"/>
              <a:t>AS</a:t>
            </a:r>
            <a:endParaRPr lang="zh-CN" altLang="en-US" dirty="0"/>
          </a:p>
        </p:txBody>
      </p:sp>
      <p:grpSp>
        <p:nvGrpSpPr>
          <p:cNvPr id="5" name="Group 250"/>
          <p:cNvGrpSpPr/>
          <p:nvPr/>
        </p:nvGrpSpPr>
        <p:grpSpPr bwMode="auto">
          <a:xfrm>
            <a:off x="1426840" y="1218858"/>
            <a:ext cx="7414592" cy="4802430"/>
            <a:chOff x="657" y="1056"/>
            <a:chExt cx="4368" cy="2815"/>
          </a:xfrm>
        </p:grpSpPr>
        <p:grpSp>
          <p:nvGrpSpPr>
            <p:cNvPr id="6" name="Group 127"/>
            <p:cNvGrpSpPr/>
            <p:nvPr/>
          </p:nvGrpSpPr>
          <p:grpSpPr bwMode="auto">
            <a:xfrm>
              <a:off x="657" y="1056"/>
              <a:ext cx="4368" cy="2815"/>
              <a:chOff x="657" y="1056"/>
              <a:chExt cx="4368" cy="2815"/>
            </a:xfrm>
          </p:grpSpPr>
          <p:sp>
            <p:nvSpPr>
              <p:cNvPr id="8" name="Text Box 7"/>
              <p:cNvSpPr txBox="1">
                <a:spLocks noChangeArrowheads="1"/>
              </p:cNvSpPr>
              <p:nvPr/>
            </p:nvSpPr>
            <p:spPr bwMode="auto">
              <a:xfrm>
                <a:off x="1843" y="1538"/>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R1</a:t>
                </a:r>
              </a:p>
            </p:txBody>
          </p:sp>
          <p:grpSp>
            <p:nvGrpSpPr>
              <p:cNvPr id="9" name="Group 8"/>
              <p:cNvGrpSpPr/>
              <p:nvPr/>
            </p:nvGrpSpPr>
            <p:grpSpPr bwMode="auto">
              <a:xfrm>
                <a:off x="657" y="2625"/>
                <a:ext cx="1872" cy="1246"/>
                <a:chOff x="672" y="2304"/>
                <a:chExt cx="1872" cy="1246"/>
              </a:xfrm>
            </p:grpSpPr>
            <p:sp>
              <p:nvSpPr>
                <p:cNvPr id="94" name="Rectangle 9"/>
                <p:cNvSpPr>
                  <a:spLocks noChangeArrowheads="1"/>
                </p:cNvSpPr>
                <p:nvPr/>
              </p:nvSpPr>
              <p:spPr bwMode="auto">
                <a:xfrm>
                  <a:off x="672" y="2304"/>
                  <a:ext cx="1872" cy="100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95" name="Oval 10"/>
                <p:cNvSpPr>
                  <a:spLocks noChangeArrowheads="1"/>
                </p:cNvSpPr>
                <p:nvPr/>
              </p:nvSpPr>
              <p:spPr bwMode="auto">
                <a:xfrm>
                  <a:off x="1008" y="2448"/>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96" name="Group 11"/>
                <p:cNvGrpSpPr/>
                <p:nvPr/>
              </p:nvGrpSpPr>
              <p:grpSpPr bwMode="auto">
                <a:xfrm>
                  <a:off x="2064" y="2880"/>
                  <a:ext cx="320" cy="184"/>
                  <a:chOff x="1000" y="3128"/>
                  <a:chExt cx="320" cy="184"/>
                </a:xfrm>
              </p:grpSpPr>
              <p:sp>
                <p:nvSpPr>
                  <p:cNvPr id="124" name="AutoShape 1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25" name="Line 1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26" name="Line 1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97" name="Oval 15"/>
                <p:cNvSpPr>
                  <a:spLocks noChangeArrowheads="1"/>
                </p:cNvSpPr>
                <p:nvPr/>
              </p:nvSpPr>
              <p:spPr bwMode="auto">
                <a:xfrm>
                  <a:off x="960" y="302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98" name="Oval 16"/>
                <p:cNvSpPr>
                  <a:spLocks noChangeArrowheads="1"/>
                </p:cNvSpPr>
                <p:nvPr/>
              </p:nvSpPr>
              <p:spPr bwMode="auto">
                <a:xfrm>
                  <a:off x="1920" y="2448"/>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99" name="Group 17"/>
                <p:cNvGrpSpPr/>
                <p:nvPr/>
              </p:nvGrpSpPr>
              <p:grpSpPr bwMode="auto">
                <a:xfrm>
                  <a:off x="864" y="2736"/>
                  <a:ext cx="240" cy="96"/>
                  <a:chOff x="1000" y="3128"/>
                  <a:chExt cx="320" cy="184"/>
                </a:xfrm>
              </p:grpSpPr>
              <p:sp>
                <p:nvSpPr>
                  <p:cNvPr id="121" name="AutoShape 1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22" name="Line 1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23" name="Line 2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100" name="Line 21"/>
                <p:cNvSpPr>
                  <a:spLocks noChangeShapeType="1"/>
                </p:cNvSpPr>
                <p:nvPr/>
              </p:nvSpPr>
              <p:spPr bwMode="auto">
                <a:xfrm>
                  <a:off x="1200" y="2496"/>
                  <a:ext cx="81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1" name="Line 22"/>
                <p:cNvSpPr>
                  <a:spLocks noChangeShapeType="1"/>
                </p:cNvSpPr>
                <p:nvPr/>
              </p:nvSpPr>
              <p:spPr bwMode="auto">
                <a:xfrm flipH="1">
                  <a:off x="1008" y="2544"/>
                  <a:ext cx="48"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2" name="Line 23"/>
                <p:cNvSpPr>
                  <a:spLocks noChangeShapeType="1"/>
                </p:cNvSpPr>
                <p:nvPr/>
              </p:nvSpPr>
              <p:spPr bwMode="auto">
                <a:xfrm>
                  <a:off x="1008" y="2832"/>
                  <a:ext cx="48"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3" name="Line 24"/>
                <p:cNvSpPr>
                  <a:spLocks noChangeShapeType="1"/>
                </p:cNvSpPr>
                <p:nvPr/>
              </p:nvSpPr>
              <p:spPr bwMode="auto">
                <a:xfrm>
                  <a:off x="1152" y="3072"/>
                  <a:ext cx="33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4" name="Line 25"/>
                <p:cNvSpPr>
                  <a:spLocks noChangeShapeType="1"/>
                </p:cNvSpPr>
                <p:nvPr/>
              </p:nvSpPr>
              <p:spPr bwMode="auto">
                <a:xfrm flipV="1">
                  <a:off x="1680" y="2976"/>
                  <a:ext cx="384" cy="9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05" name="Oval 26"/>
                <p:cNvSpPr>
                  <a:spLocks noChangeArrowheads="1"/>
                </p:cNvSpPr>
                <p:nvPr/>
              </p:nvSpPr>
              <p:spPr bwMode="auto">
                <a:xfrm>
                  <a:off x="1296" y="2832"/>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06" name="Oval 27"/>
                <p:cNvSpPr>
                  <a:spLocks noChangeArrowheads="1"/>
                </p:cNvSpPr>
                <p:nvPr/>
              </p:nvSpPr>
              <p:spPr bwMode="auto">
                <a:xfrm>
                  <a:off x="1488" y="302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07" name="Line 28"/>
                <p:cNvSpPr>
                  <a:spLocks noChangeShapeType="1"/>
                </p:cNvSpPr>
                <p:nvPr/>
              </p:nvSpPr>
              <p:spPr bwMode="auto">
                <a:xfrm>
                  <a:off x="1152" y="2544"/>
                  <a:ext cx="192" cy="28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108" name="Group 29"/>
                <p:cNvGrpSpPr/>
                <p:nvPr/>
              </p:nvGrpSpPr>
              <p:grpSpPr bwMode="auto">
                <a:xfrm>
                  <a:off x="1152" y="2640"/>
                  <a:ext cx="240" cy="96"/>
                  <a:chOff x="1000" y="3128"/>
                  <a:chExt cx="320" cy="184"/>
                </a:xfrm>
              </p:grpSpPr>
              <p:sp>
                <p:nvSpPr>
                  <p:cNvPr id="118" name="AutoShape 30"/>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19" name="Line 31"/>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20" name="Line 32"/>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109" name="Line 33"/>
                <p:cNvSpPr>
                  <a:spLocks noChangeShapeType="1"/>
                </p:cNvSpPr>
                <p:nvPr/>
              </p:nvSpPr>
              <p:spPr bwMode="auto">
                <a:xfrm flipV="1">
                  <a:off x="1488" y="2784"/>
                  <a:ext cx="240" cy="9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10" name="Line 34"/>
                <p:cNvSpPr>
                  <a:spLocks noChangeShapeType="1"/>
                </p:cNvSpPr>
                <p:nvPr/>
              </p:nvSpPr>
              <p:spPr bwMode="auto">
                <a:xfrm flipH="1">
                  <a:off x="1632" y="2544"/>
                  <a:ext cx="384" cy="48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111" name="Group 35"/>
                <p:cNvGrpSpPr/>
                <p:nvPr/>
              </p:nvGrpSpPr>
              <p:grpSpPr bwMode="auto">
                <a:xfrm>
                  <a:off x="1728" y="2736"/>
                  <a:ext cx="240" cy="96"/>
                  <a:chOff x="1000" y="3128"/>
                  <a:chExt cx="320" cy="184"/>
                </a:xfrm>
              </p:grpSpPr>
              <p:sp>
                <p:nvSpPr>
                  <p:cNvPr id="115" name="AutoShape 36"/>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16" name="Line 37"/>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17" name="Line 38"/>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112" name="Line 39"/>
                <p:cNvSpPr>
                  <a:spLocks noChangeShapeType="1"/>
                </p:cNvSpPr>
                <p:nvPr/>
              </p:nvSpPr>
              <p:spPr bwMode="auto">
                <a:xfrm>
                  <a:off x="2064" y="2544"/>
                  <a:ext cx="144" cy="33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13" name="Text Box 40"/>
                <p:cNvSpPr txBox="1">
                  <a:spLocks noChangeArrowheads="1"/>
                </p:cNvSpPr>
                <p:nvPr/>
              </p:nvSpPr>
              <p:spPr bwMode="auto">
                <a:xfrm>
                  <a:off x="1920" y="2993"/>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R4</a:t>
                  </a:r>
                </a:p>
              </p:txBody>
            </p:sp>
            <p:sp>
              <p:nvSpPr>
                <p:cNvPr id="114" name="Text Box 41"/>
                <p:cNvSpPr txBox="1">
                  <a:spLocks noChangeArrowheads="1"/>
                </p:cNvSpPr>
                <p:nvPr/>
              </p:nvSpPr>
              <p:spPr bwMode="auto">
                <a:xfrm>
                  <a:off x="1164" y="3279"/>
                  <a:ext cx="83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自治系统</a:t>
                  </a:r>
                </a:p>
              </p:txBody>
            </p:sp>
          </p:grpSp>
          <p:grpSp>
            <p:nvGrpSpPr>
              <p:cNvPr id="10" name="Group 126"/>
              <p:cNvGrpSpPr/>
              <p:nvPr/>
            </p:nvGrpSpPr>
            <p:grpSpPr bwMode="auto">
              <a:xfrm>
                <a:off x="3153" y="2625"/>
                <a:ext cx="1872" cy="1246"/>
                <a:chOff x="3153" y="2625"/>
                <a:chExt cx="1872" cy="1246"/>
              </a:xfrm>
            </p:grpSpPr>
            <p:sp>
              <p:nvSpPr>
                <p:cNvPr id="69" name="Rectangle 43"/>
                <p:cNvSpPr>
                  <a:spLocks noChangeArrowheads="1"/>
                </p:cNvSpPr>
                <p:nvPr/>
              </p:nvSpPr>
              <p:spPr bwMode="auto">
                <a:xfrm>
                  <a:off x="3153" y="2625"/>
                  <a:ext cx="1872" cy="100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70" name="Oval 44"/>
                <p:cNvSpPr>
                  <a:spLocks noChangeArrowheads="1"/>
                </p:cNvSpPr>
                <p:nvPr/>
              </p:nvSpPr>
              <p:spPr bwMode="auto">
                <a:xfrm>
                  <a:off x="3297" y="2817"/>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71" name="Oval 45"/>
                <p:cNvSpPr>
                  <a:spLocks noChangeArrowheads="1"/>
                </p:cNvSpPr>
                <p:nvPr/>
              </p:nvSpPr>
              <p:spPr bwMode="auto">
                <a:xfrm>
                  <a:off x="3345" y="3393"/>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72" name="Oval 46"/>
                <p:cNvSpPr>
                  <a:spLocks noChangeArrowheads="1"/>
                </p:cNvSpPr>
                <p:nvPr/>
              </p:nvSpPr>
              <p:spPr bwMode="auto">
                <a:xfrm>
                  <a:off x="4689" y="3057"/>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73" name="Line 47"/>
                <p:cNvSpPr>
                  <a:spLocks noChangeShapeType="1"/>
                </p:cNvSpPr>
                <p:nvPr/>
              </p:nvSpPr>
              <p:spPr bwMode="auto">
                <a:xfrm>
                  <a:off x="3489" y="2865"/>
                  <a:ext cx="432" cy="0"/>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74" name="Line 48"/>
                <p:cNvSpPr>
                  <a:spLocks noChangeShapeType="1"/>
                </p:cNvSpPr>
                <p:nvPr/>
              </p:nvSpPr>
              <p:spPr bwMode="auto">
                <a:xfrm>
                  <a:off x="3537" y="3441"/>
                  <a:ext cx="57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75" name="Line 49"/>
                <p:cNvSpPr>
                  <a:spLocks noChangeShapeType="1"/>
                </p:cNvSpPr>
                <p:nvPr/>
              </p:nvSpPr>
              <p:spPr bwMode="auto">
                <a:xfrm flipV="1">
                  <a:off x="4257" y="3345"/>
                  <a:ext cx="288" cy="9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76" name="Oval 50"/>
                <p:cNvSpPr>
                  <a:spLocks noChangeArrowheads="1"/>
                </p:cNvSpPr>
                <p:nvPr/>
              </p:nvSpPr>
              <p:spPr bwMode="auto">
                <a:xfrm>
                  <a:off x="4113" y="3393"/>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77" name="Group 51"/>
                <p:cNvGrpSpPr/>
                <p:nvPr/>
              </p:nvGrpSpPr>
              <p:grpSpPr bwMode="auto">
                <a:xfrm>
                  <a:off x="3729" y="3393"/>
                  <a:ext cx="240" cy="96"/>
                  <a:chOff x="1000" y="3128"/>
                  <a:chExt cx="320" cy="184"/>
                </a:xfrm>
              </p:grpSpPr>
              <p:sp>
                <p:nvSpPr>
                  <p:cNvPr id="91" name="AutoShape 5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92" name="Line 5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93" name="Line 5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78" name="Line 55"/>
                <p:cNvSpPr>
                  <a:spLocks noChangeShapeType="1"/>
                </p:cNvSpPr>
                <p:nvPr/>
              </p:nvSpPr>
              <p:spPr bwMode="auto">
                <a:xfrm flipV="1">
                  <a:off x="4641" y="3153"/>
                  <a:ext cx="144" cy="14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79" name="Line 56"/>
                <p:cNvSpPr>
                  <a:spLocks noChangeShapeType="1"/>
                </p:cNvSpPr>
                <p:nvPr/>
              </p:nvSpPr>
              <p:spPr bwMode="auto">
                <a:xfrm flipH="1">
                  <a:off x="3441" y="2913"/>
                  <a:ext cx="528" cy="528"/>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80" name="Group 57"/>
                <p:cNvGrpSpPr/>
                <p:nvPr/>
              </p:nvGrpSpPr>
              <p:grpSpPr bwMode="auto">
                <a:xfrm>
                  <a:off x="4449" y="3297"/>
                  <a:ext cx="240" cy="96"/>
                  <a:chOff x="1000" y="3128"/>
                  <a:chExt cx="320" cy="184"/>
                </a:xfrm>
              </p:grpSpPr>
              <p:sp>
                <p:nvSpPr>
                  <p:cNvPr id="88" name="AutoShape 5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89" name="Line 5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90" name="Line 6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81" name="Line 61"/>
                <p:cNvSpPr>
                  <a:spLocks noChangeShapeType="1"/>
                </p:cNvSpPr>
                <p:nvPr/>
              </p:nvSpPr>
              <p:spPr bwMode="auto">
                <a:xfrm>
                  <a:off x="4209" y="2913"/>
                  <a:ext cx="480"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82" name="Group 62"/>
                <p:cNvGrpSpPr/>
                <p:nvPr/>
              </p:nvGrpSpPr>
              <p:grpSpPr bwMode="auto">
                <a:xfrm>
                  <a:off x="3921" y="2769"/>
                  <a:ext cx="320" cy="184"/>
                  <a:chOff x="1000" y="3128"/>
                  <a:chExt cx="320" cy="184"/>
                </a:xfrm>
              </p:grpSpPr>
              <p:sp>
                <p:nvSpPr>
                  <p:cNvPr id="85" name="AutoShape 63"/>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86" name="Line 64"/>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87" name="Line 65"/>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83" name="Text Box 66"/>
                <p:cNvSpPr txBox="1">
                  <a:spLocks noChangeArrowheads="1"/>
                </p:cNvSpPr>
                <p:nvPr/>
              </p:nvSpPr>
              <p:spPr bwMode="auto">
                <a:xfrm>
                  <a:off x="4209" y="2642"/>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R3</a:t>
                  </a:r>
                </a:p>
              </p:txBody>
            </p:sp>
            <p:sp>
              <p:nvSpPr>
                <p:cNvPr id="84" name="Text Box 67"/>
                <p:cNvSpPr txBox="1">
                  <a:spLocks noChangeArrowheads="1"/>
                </p:cNvSpPr>
                <p:nvPr/>
              </p:nvSpPr>
              <p:spPr bwMode="auto">
                <a:xfrm>
                  <a:off x="3729" y="3600"/>
                  <a:ext cx="83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自治系统</a:t>
                  </a:r>
                </a:p>
              </p:txBody>
            </p:sp>
          </p:grpSp>
          <p:grpSp>
            <p:nvGrpSpPr>
              <p:cNvPr id="11" name="Group 68"/>
              <p:cNvGrpSpPr/>
              <p:nvPr/>
            </p:nvGrpSpPr>
            <p:grpSpPr bwMode="auto">
              <a:xfrm>
                <a:off x="657" y="1056"/>
                <a:ext cx="1872" cy="1281"/>
                <a:chOff x="672" y="735"/>
                <a:chExt cx="1872" cy="1281"/>
              </a:xfrm>
            </p:grpSpPr>
            <p:sp>
              <p:nvSpPr>
                <p:cNvPr id="46" name="Rectangle 69"/>
                <p:cNvSpPr>
                  <a:spLocks noChangeArrowheads="1"/>
                </p:cNvSpPr>
                <p:nvPr/>
              </p:nvSpPr>
              <p:spPr bwMode="auto">
                <a:xfrm>
                  <a:off x="672" y="1008"/>
                  <a:ext cx="1872" cy="100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47" name="Oval 70"/>
                <p:cNvSpPr>
                  <a:spLocks noChangeArrowheads="1"/>
                </p:cNvSpPr>
                <p:nvPr/>
              </p:nvSpPr>
              <p:spPr bwMode="auto">
                <a:xfrm>
                  <a:off x="1008" y="1152"/>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48" name="Group 71"/>
                <p:cNvGrpSpPr/>
                <p:nvPr/>
              </p:nvGrpSpPr>
              <p:grpSpPr bwMode="auto">
                <a:xfrm>
                  <a:off x="2016" y="1104"/>
                  <a:ext cx="320" cy="184"/>
                  <a:chOff x="1000" y="3128"/>
                  <a:chExt cx="320" cy="184"/>
                </a:xfrm>
              </p:grpSpPr>
              <p:sp>
                <p:nvSpPr>
                  <p:cNvPr id="66" name="AutoShape 7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67" name="Line 7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68" name="Line 7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49" name="Oval 75"/>
                <p:cNvSpPr>
                  <a:spLocks noChangeArrowheads="1"/>
                </p:cNvSpPr>
                <p:nvPr/>
              </p:nvSpPr>
              <p:spPr bwMode="auto">
                <a:xfrm>
                  <a:off x="960" y="1728"/>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50" name="Oval 76"/>
                <p:cNvSpPr>
                  <a:spLocks noChangeArrowheads="1"/>
                </p:cNvSpPr>
                <p:nvPr/>
              </p:nvSpPr>
              <p:spPr bwMode="auto">
                <a:xfrm>
                  <a:off x="2064" y="1632"/>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51" name="Group 77"/>
                <p:cNvGrpSpPr/>
                <p:nvPr/>
              </p:nvGrpSpPr>
              <p:grpSpPr bwMode="auto">
                <a:xfrm>
                  <a:off x="864" y="1440"/>
                  <a:ext cx="240" cy="96"/>
                  <a:chOff x="1000" y="3128"/>
                  <a:chExt cx="320" cy="184"/>
                </a:xfrm>
              </p:grpSpPr>
              <p:sp>
                <p:nvSpPr>
                  <p:cNvPr id="63" name="AutoShape 7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64" name="Line 7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65" name="Line 8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grpSp>
              <p:nvGrpSpPr>
                <p:cNvPr id="52" name="Group 81"/>
                <p:cNvGrpSpPr/>
                <p:nvPr/>
              </p:nvGrpSpPr>
              <p:grpSpPr bwMode="auto">
                <a:xfrm>
                  <a:off x="1488" y="1776"/>
                  <a:ext cx="240" cy="96"/>
                  <a:chOff x="1000" y="3128"/>
                  <a:chExt cx="320" cy="184"/>
                </a:xfrm>
              </p:grpSpPr>
              <p:sp>
                <p:nvSpPr>
                  <p:cNvPr id="60" name="AutoShape 8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61" name="Line 8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62" name="Line 8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53" name="Line 85"/>
                <p:cNvSpPr>
                  <a:spLocks noChangeShapeType="1"/>
                </p:cNvSpPr>
                <p:nvPr/>
              </p:nvSpPr>
              <p:spPr bwMode="auto">
                <a:xfrm>
                  <a:off x="1200" y="1200"/>
                  <a:ext cx="81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4" name="Line 86"/>
                <p:cNvSpPr>
                  <a:spLocks noChangeShapeType="1"/>
                </p:cNvSpPr>
                <p:nvPr/>
              </p:nvSpPr>
              <p:spPr bwMode="auto">
                <a:xfrm flipH="1">
                  <a:off x="1008" y="1248"/>
                  <a:ext cx="48"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5" name="Line 87"/>
                <p:cNvSpPr>
                  <a:spLocks noChangeShapeType="1"/>
                </p:cNvSpPr>
                <p:nvPr/>
              </p:nvSpPr>
              <p:spPr bwMode="auto">
                <a:xfrm>
                  <a:off x="1008" y="1536"/>
                  <a:ext cx="48"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6" name="Line 88"/>
                <p:cNvSpPr>
                  <a:spLocks noChangeShapeType="1"/>
                </p:cNvSpPr>
                <p:nvPr/>
              </p:nvSpPr>
              <p:spPr bwMode="auto">
                <a:xfrm>
                  <a:off x="1152" y="1776"/>
                  <a:ext cx="336" cy="4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7" name="Line 89"/>
                <p:cNvSpPr>
                  <a:spLocks noChangeShapeType="1"/>
                </p:cNvSpPr>
                <p:nvPr/>
              </p:nvSpPr>
              <p:spPr bwMode="auto">
                <a:xfrm flipV="1">
                  <a:off x="1728" y="1680"/>
                  <a:ext cx="336" cy="14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8" name="Line 90"/>
                <p:cNvSpPr>
                  <a:spLocks noChangeShapeType="1"/>
                </p:cNvSpPr>
                <p:nvPr/>
              </p:nvSpPr>
              <p:spPr bwMode="auto">
                <a:xfrm>
                  <a:off x="2160" y="1296"/>
                  <a:ext cx="0" cy="336"/>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59" name="Text Box 91"/>
                <p:cNvSpPr txBox="1">
                  <a:spLocks noChangeArrowheads="1"/>
                </p:cNvSpPr>
                <p:nvPr/>
              </p:nvSpPr>
              <p:spPr bwMode="auto">
                <a:xfrm>
                  <a:off x="1164" y="735"/>
                  <a:ext cx="83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自治系统</a:t>
                  </a:r>
                </a:p>
              </p:txBody>
            </p:sp>
          </p:grpSp>
          <p:grpSp>
            <p:nvGrpSpPr>
              <p:cNvPr id="12" name="Group 92"/>
              <p:cNvGrpSpPr/>
              <p:nvPr/>
            </p:nvGrpSpPr>
            <p:grpSpPr bwMode="auto">
              <a:xfrm>
                <a:off x="3153" y="1056"/>
                <a:ext cx="1872" cy="1281"/>
                <a:chOff x="3168" y="735"/>
                <a:chExt cx="1872" cy="1281"/>
              </a:xfrm>
            </p:grpSpPr>
            <p:sp>
              <p:nvSpPr>
                <p:cNvPr id="16" name="Rectangle 93"/>
                <p:cNvSpPr>
                  <a:spLocks noChangeArrowheads="1"/>
                </p:cNvSpPr>
                <p:nvPr/>
              </p:nvSpPr>
              <p:spPr bwMode="auto">
                <a:xfrm>
                  <a:off x="3168" y="1008"/>
                  <a:ext cx="1872" cy="100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7" name="Oval 94"/>
                <p:cNvSpPr>
                  <a:spLocks noChangeArrowheads="1"/>
                </p:cNvSpPr>
                <p:nvPr/>
              </p:nvSpPr>
              <p:spPr bwMode="auto">
                <a:xfrm>
                  <a:off x="3360" y="134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8" name="Oval 95"/>
                <p:cNvSpPr>
                  <a:spLocks noChangeArrowheads="1"/>
                </p:cNvSpPr>
                <p:nvPr/>
              </p:nvSpPr>
              <p:spPr bwMode="auto">
                <a:xfrm>
                  <a:off x="3936" y="1776"/>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19" name="Oval 96"/>
                <p:cNvSpPr>
                  <a:spLocks noChangeArrowheads="1"/>
                </p:cNvSpPr>
                <p:nvPr/>
              </p:nvSpPr>
              <p:spPr bwMode="auto">
                <a:xfrm>
                  <a:off x="4704" y="1776"/>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20" name="Line 97"/>
                <p:cNvSpPr>
                  <a:spLocks noChangeShapeType="1"/>
                </p:cNvSpPr>
                <p:nvPr/>
              </p:nvSpPr>
              <p:spPr bwMode="auto">
                <a:xfrm>
                  <a:off x="4224" y="1200"/>
                  <a:ext cx="528" cy="57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1" name="Line 98"/>
                <p:cNvSpPr>
                  <a:spLocks noChangeShapeType="1"/>
                </p:cNvSpPr>
                <p:nvPr/>
              </p:nvSpPr>
              <p:spPr bwMode="auto">
                <a:xfrm flipH="1">
                  <a:off x="3504" y="1152"/>
                  <a:ext cx="624" cy="24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2" name="Line 99"/>
                <p:cNvSpPr>
                  <a:spLocks noChangeShapeType="1"/>
                </p:cNvSpPr>
                <p:nvPr/>
              </p:nvSpPr>
              <p:spPr bwMode="auto">
                <a:xfrm>
                  <a:off x="4752" y="1200"/>
                  <a:ext cx="48" cy="62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3" name="Line 100"/>
                <p:cNvSpPr>
                  <a:spLocks noChangeShapeType="1"/>
                </p:cNvSpPr>
                <p:nvPr/>
              </p:nvSpPr>
              <p:spPr bwMode="auto">
                <a:xfrm>
                  <a:off x="3648" y="1824"/>
                  <a:ext cx="336"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4" name="Line 101"/>
                <p:cNvSpPr>
                  <a:spLocks noChangeShapeType="1"/>
                </p:cNvSpPr>
                <p:nvPr/>
              </p:nvSpPr>
              <p:spPr bwMode="auto">
                <a:xfrm flipV="1">
                  <a:off x="4080" y="1152"/>
                  <a:ext cx="624" cy="62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nvGrpSpPr>
                <p:cNvPr id="25" name="Group 102"/>
                <p:cNvGrpSpPr/>
                <p:nvPr/>
              </p:nvGrpSpPr>
              <p:grpSpPr bwMode="auto">
                <a:xfrm>
                  <a:off x="4304" y="1392"/>
                  <a:ext cx="240" cy="96"/>
                  <a:chOff x="1000" y="3128"/>
                  <a:chExt cx="320" cy="184"/>
                </a:xfrm>
              </p:grpSpPr>
              <p:sp>
                <p:nvSpPr>
                  <p:cNvPr id="43" name="AutoShape 103"/>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44" name="Line 104"/>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45" name="Line 105"/>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26" name="Line 106"/>
                <p:cNvSpPr>
                  <a:spLocks noChangeShapeType="1"/>
                </p:cNvSpPr>
                <p:nvPr/>
              </p:nvSpPr>
              <p:spPr bwMode="auto">
                <a:xfrm flipH="1">
                  <a:off x="3456" y="1440"/>
                  <a:ext cx="0" cy="28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27" name="Oval 107"/>
                <p:cNvSpPr>
                  <a:spLocks noChangeArrowheads="1"/>
                </p:cNvSpPr>
                <p:nvPr/>
              </p:nvSpPr>
              <p:spPr bwMode="auto">
                <a:xfrm>
                  <a:off x="4080" y="110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28" name="Oval 108"/>
                <p:cNvSpPr>
                  <a:spLocks noChangeArrowheads="1"/>
                </p:cNvSpPr>
                <p:nvPr/>
              </p:nvSpPr>
              <p:spPr bwMode="auto">
                <a:xfrm>
                  <a:off x="4656" y="1104"/>
                  <a:ext cx="192" cy="96"/>
                </a:xfrm>
                <a:prstGeom prst="ellipse">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grpSp>
              <p:nvGrpSpPr>
                <p:cNvPr id="29" name="Group 109"/>
                <p:cNvGrpSpPr/>
                <p:nvPr/>
              </p:nvGrpSpPr>
              <p:grpSpPr bwMode="auto">
                <a:xfrm>
                  <a:off x="3696" y="1200"/>
                  <a:ext cx="240" cy="96"/>
                  <a:chOff x="1000" y="3128"/>
                  <a:chExt cx="320" cy="184"/>
                </a:xfrm>
              </p:grpSpPr>
              <p:sp>
                <p:nvSpPr>
                  <p:cNvPr id="40" name="AutoShape 110"/>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41" name="Line 111"/>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42" name="Line 112"/>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grpSp>
              <p:nvGrpSpPr>
                <p:cNvPr id="30" name="Group 113"/>
                <p:cNvGrpSpPr/>
                <p:nvPr/>
              </p:nvGrpSpPr>
              <p:grpSpPr bwMode="auto">
                <a:xfrm>
                  <a:off x="4656" y="1392"/>
                  <a:ext cx="240" cy="96"/>
                  <a:chOff x="1000" y="3128"/>
                  <a:chExt cx="320" cy="184"/>
                </a:xfrm>
              </p:grpSpPr>
              <p:sp>
                <p:nvSpPr>
                  <p:cNvPr id="37" name="AutoShape 114"/>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38" name="Line 115"/>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39" name="Line 116"/>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grpSp>
              <p:nvGrpSpPr>
                <p:cNvPr id="31" name="Group 117"/>
                <p:cNvGrpSpPr/>
                <p:nvPr/>
              </p:nvGrpSpPr>
              <p:grpSpPr bwMode="auto">
                <a:xfrm>
                  <a:off x="3328" y="1688"/>
                  <a:ext cx="320" cy="184"/>
                  <a:chOff x="1000" y="3128"/>
                  <a:chExt cx="320" cy="184"/>
                </a:xfrm>
              </p:grpSpPr>
              <p:sp>
                <p:nvSpPr>
                  <p:cNvPr id="34" name="AutoShape 11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CC"/>
                      </a:solidFill>
                      <a:latin typeface="+mn-lt"/>
                      <a:ea typeface="黑体" panose="02010609060101010101" pitchFamily="2" charset="-122"/>
                    </a:endParaRPr>
                  </a:p>
                </p:txBody>
              </p:sp>
              <p:sp>
                <p:nvSpPr>
                  <p:cNvPr id="35" name="Line 11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36" name="Line 12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32" name="Text Box 121"/>
                <p:cNvSpPr txBox="1">
                  <a:spLocks noChangeArrowheads="1"/>
                </p:cNvSpPr>
                <p:nvPr/>
              </p:nvSpPr>
              <p:spPr bwMode="auto">
                <a:xfrm>
                  <a:off x="3586" y="1505"/>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R2</a:t>
                  </a:r>
                </a:p>
              </p:txBody>
            </p:sp>
            <p:sp>
              <p:nvSpPr>
                <p:cNvPr id="33" name="Text Box 122"/>
                <p:cNvSpPr txBox="1">
                  <a:spLocks noChangeArrowheads="1"/>
                </p:cNvSpPr>
                <p:nvPr/>
              </p:nvSpPr>
              <p:spPr bwMode="auto">
                <a:xfrm>
                  <a:off x="3744" y="735"/>
                  <a:ext cx="83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latin typeface="+mn-lt"/>
                      <a:ea typeface="黑体" panose="02010609060101010101" pitchFamily="2" charset="-122"/>
                    </a:rPr>
                    <a:t>自治系统</a:t>
                  </a:r>
                </a:p>
              </p:txBody>
            </p:sp>
          </p:grpSp>
          <p:sp>
            <p:nvSpPr>
              <p:cNvPr id="13" name="Line 123"/>
              <p:cNvSpPr>
                <a:spLocks noChangeShapeType="1"/>
              </p:cNvSpPr>
              <p:nvPr/>
            </p:nvSpPr>
            <p:spPr bwMode="auto">
              <a:xfrm>
                <a:off x="2241" y="2001"/>
                <a:ext cx="1056" cy="96"/>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4" name="Line 124"/>
              <p:cNvSpPr>
                <a:spLocks noChangeShapeType="1"/>
              </p:cNvSpPr>
              <p:nvPr/>
            </p:nvSpPr>
            <p:spPr bwMode="auto">
              <a:xfrm flipH="1">
                <a:off x="3393" y="2193"/>
                <a:ext cx="96" cy="672"/>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sp>
            <p:nvSpPr>
              <p:cNvPr id="15" name="Line 125"/>
              <p:cNvSpPr>
                <a:spLocks noChangeShapeType="1"/>
              </p:cNvSpPr>
              <p:nvPr/>
            </p:nvSpPr>
            <p:spPr bwMode="auto">
              <a:xfrm flipH="1" flipV="1">
                <a:off x="2385" y="3297"/>
                <a:ext cx="1008" cy="144"/>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rgbClr val="0000CC"/>
                  </a:solidFill>
                  <a:latin typeface="+mn-lt"/>
                  <a:ea typeface="黑体" panose="02010609060101010101" pitchFamily="2" charset="-122"/>
                </a:endParaRPr>
              </a:p>
            </p:txBody>
          </p:sp>
        </p:grpSp>
        <p:sp>
          <p:nvSpPr>
            <p:cNvPr id="7" name="Rectangle 249"/>
            <p:cNvSpPr>
              <a:spLocks noChangeArrowheads="1"/>
            </p:cNvSpPr>
            <p:nvPr/>
          </p:nvSpPr>
          <p:spPr bwMode="auto">
            <a:xfrm>
              <a:off x="1728" y="1584"/>
              <a:ext cx="34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CC"/>
                  </a:solidFill>
                  <a:latin typeface="+mn-lt"/>
                  <a:ea typeface="黑体" panose="02010609060101010101" pitchFamily="2" charset="-122"/>
                </a:rPr>
                <a:t>R1</a:t>
              </a:r>
            </a:p>
          </p:txBody>
        </p:sp>
      </p:gr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pPr algn="ctr"/>
            <a:r>
              <a:rPr lang="zh-CN" altLang="en-US" dirty="0" smtClean="0"/>
              <a:t>互联网</a:t>
            </a:r>
            <a:r>
              <a:rPr lang="zh-CN" altLang="en-US" dirty="0"/>
              <a:t>有两大类路由选择协议 </a:t>
            </a:r>
          </a:p>
        </p:txBody>
      </p:sp>
      <p:sp>
        <p:nvSpPr>
          <p:cNvPr id="551939" name="Rectangle 3"/>
          <p:cNvSpPr>
            <a:spLocks noGrp="1" noChangeArrowheads="1"/>
          </p:cNvSpPr>
          <p:nvPr>
            <p:ph idx="1"/>
          </p:nvPr>
        </p:nvSpPr>
        <p:spPr/>
        <p:txBody>
          <a:bodyPr/>
          <a:lstStyle/>
          <a:p>
            <a:r>
              <a:rPr lang="zh-CN" altLang="en-US" dirty="0">
                <a:solidFill>
                  <a:srgbClr val="FF0000"/>
                </a:solidFill>
              </a:rPr>
              <a:t>内部网关协议 </a:t>
            </a:r>
            <a:r>
              <a:rPr lang="en-US" altLang="zh-CN" dirty="0"/>
              <a:t>IGP (Interior Gateway Protocol)  </a:t>
            </a:r>
            <a:endParaRPr lang="en-US" altLang="zh-CN" dirty="0" smtClean="0"/>
          </a:p>
          <a:p>
            <a:pPr lvl="1"/>
            <a:r>
              <a:rPr lang="zh-CN" altLang="en-US" dirty="0" smtClean="0">
                <a:solidFill>
                  <a:srgbClr val="00B050"/>
                </a:solidFill>
              </a:rPr>
              <a:t>在</a:t>
            </a:r>
            <a:r>
              <a:rPr lang="zh-CN" altLang="en-US" dirty="0">
                <a:solidFill>
                  <a:srgbClr val="00B050"/>
                </a:solidFill>
              </a:rPr>
              <a:t>一个自治系统内部使用的路由选择协议</a:t>
            </a:r>
            <a:r>
              <a:rPr lang="zh-CN" altLang="en-US" dirty="0" smtClean="0">
                <a:solidFill>
                  <a:srgbClr val="00B050"/>
                </a:solidFill>
              </a:rPr>
              <a:t>。</a:t>
            </a:r>
            <a:endParaRPr lang="en-US" altLang="zh-CN" dirty="0" smtClean="0">
              <a:solidFill>
                <a:srgbClr val="00B050"/>
              </a:solidFill>
            </a:endParaRPr>
          </a:p>
          <a:p>
            <a:pPr lvl="1"/>
            <a:r>
              <a:rPr lang="zh-CN" altLang="en-US" dirty="0" smtClean="0">
                <a:solidFill>
                  <a:srgbClr val="00B050"/>
                </a:solidFill>
              </a:rPr>
              <a:t>目前</a:t>
            </a:r>
            <a:r>
              <a:rPr lang="zh-CN" altLang="en-US" dirty="0">
                <a:solidFill>
                  <a:srgbClr val="00B050"/>
                </a:solidFill>
              </a:rPr>
              <a:t>这类路由选择协议使用得最多，如 </a:t>
            </a:r>
            <a:r>
              <a:rPr lang="en-US" altLang="zh-CN" dirty="0">
                <a:solidFill>
                  <a:srgbClr val="00B050"/>
                </a:solidFill>
              </a:rPr>
              <a:t>RIP </a:t>
            </a:r>
            <a:r>
              <a:rPr lang="zh-CN" altLang="en-US" dirty="0">
                <a:solidFill>
                  <a:srgbClr val="00B050"/>
                </a:solidFill>
              </a:rPr>
              <a:t>和 </a:t>
            </a:r>
            <a:r>
              <a:rPr lang="en-US" altLang="zh-CN" dirty="0">
                <a:solidFill>
                  <a:srgbClr val="00B050"/>
                </a:solidFill>
              </a:rPr>
              <a:t>OSPF </a:t>
            </a:r>
            <a:r>
              <a:rPr lang="zh-CN" altLang="en-US" dirty="0">
                <a:solidFill>
                  <a:srgbClr val="00B050"/>
                </a:solidFill>
              </a:rPr>
              <a:t>协议。</a:t>
            </a:r>
          </a:p>
          <a:p>
            <a:r>
              <a:rPr lang="zh-CN" altLang="en-US" dirty="0">
                <a:solidFill>
                  <a:srgbClr val="FF0000"/>
                </a:solidFill>
              </a:rPr>
              <a:t>外部网关</a:t>
            </a:r>
            <a:r>
              <a:rPr lang="zh-CN" altLang="en-US" dirty="0" smtClean="0">
                <a:solidFill>
                  <a:srgbClr val="FF0000"/>
                </a:solidFill>
              </a:rPr>
              <a:t>协议 </a:t>
            </a:r>
            <a:r>
              <a:rPr lang="en-US" altLang="zh-CN" dirty="0"/>
              <a:t>EGP (</a:t>
            </a:r>
            <a:r>
              <a:rPr lang="en-US" altLang="zh-CN" sz="2800" dirty="0"/>
              <a:t>External Gateway Protocol</a:t>
            </a:r>
            <a:r>
              <a:rPr lang="en-US" altLang="zh-CN" dirty="0"/>
              <a:t>) </a:t>
            </a:r>
          </a:p>
          <a:p>
            <a:pPr lvl="1"/>
            <a:r>
              <a:rPr lang="zh-CN" altLang="en-US" dirty="0" smtClean="0">
                <a:solidFill>
                  <a:srgbClr val="00B050"/>
                </a:solidFill>
              </a:rPr>
              <a:t>若</a:t>
            </a:r>
            <a:r>
              <a:rPr lang="zh-CN" altLang="en-US" dirty="0">
                <a:solidFill>
                  <a:srgbClr val="00B050"/>
                </a:solidFill>
              </a:rPr>
              <a:t>源站和目的站处在不同的自治系统中，当数据报传到一个自治系统的边界时，就需要使用一种协议将路由选择信息传递到另一个自治系统中。这样的协议就是外部网关协议 </a:t>
            </a:r>
            <a:r>
              <a:rPr lang="en-US" altLang="zh-CN" dirty="0">
                <a:solidFill>
                  <a:srgbClr val="00B050"/>
                </a:solidFill>
              </a:rPr>
              <a:t>EGP</a:t>
            </a:r>
            <a:r>
              <a:rPr lang="zh-CN" altLang="en-US" dirty="0" smtClean="0">
                <a:solidFill>
                  <a:srgbClr val="00B050"/>
                </a:solidFill>
              </a:rPr>
              <a:t>。</a:t>
            </a:r>
            <a:endParaRPr lang="en-US" altLang="zh-CN" dirty="0" smtClean="0">
              <a:solidFill>
                <a:srgbClr val="00B050"/>
              </a:solidFill>
            </a:endParaRPr>
          </a:p>
          <a:p>
            <a:pPr lvl="1"/>
            <a:r>
              <a:rPr lang="zh-CN" altLang="en-US" dirty="0" smtClean="0">
                <a:solidFill>
                  <a:srgbClr val="00B050"/>
                </a:solidFill>
              </a:rPr>
              <a:t>在</a:t>
            </a:r>
            <a:r>
              <a:rPr lang="zh-CN" altLang="en-US" dirty="0">
                <a:solidFill>
                  <a:srgbClr val="00B050"/>
                </a:solidFill>
              </a:rPr>
              <a:t>外部网关协议中目前使用最多的是 </a:t>
            </a:r>
            <a:r>
              <a:rPr lang="en-US" altLang="zh-CN" dirty="0">
                <a:solidFill>
                  <a:srgbClr val="00B050"/>
                </a:solidFill>
              </a:rPr>
              <a:t>BGP-4</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19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19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19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19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19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1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9" grpId="0" build="p"/>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95" name="Rectangle 135"/>
          <p:cNvSpPr>
            <a:spLocks noGrp="1" noChangeArrowheads="1"/>
          </p:cNvSpPr>
          <p:nvPr>
            <p:ph type="title" idx="4294967295"/>
          </p:nvPr>
        </p:nvSpPr>
        <p:spPr>
          <a:xfrm>
            <a:off x="488504" y="692622"/>
            <a:ext cx="9066212" cy="792162"/>
          </a:xfrm>
        </p:spPr>
        <p:txBody>
          <a:bodyPr/>
          <a:lstStyle/>
          <a:p>
            <a:pPr algn="ctr"/>
            <a:r>
              <a:rPr lang="zh-CN" altLang="en-US" dirty="0"/>
              <a:t>自治系统和</a:t>
            </a:r>
            <a:br>
              <a:rPr lang="zh-CN" altLang="en-US" dirty="0"/>
            </a:br>
            <a:r>
              <a:rPr lang="zh-CN" altLang="en-US" dirty="0"/>
              <a:t>内部网关协议、外部网关协议 </a:t>
            </a:r>
          </a:p>
        </p:txBody>
      </p:sp>
      <p:grpSp>
        <p:nvGrpSpPr>
          <p:cNvPr id="3" name="组合 2"/>
          <p:cNvGrpSpPr/>
          <p:nvPr/>
        </p:nvGrpSpPr>
        <p:grpSpPr>
          <a:xfrm>
            <a:off x="272480" y="1628800"/>
            <a:ext cx="9517326" cy="3977283"/>
            <a:chOff x="271728" y="1772816"/>
            <a:chExt cx="9517326" cy="3977283"/>
          </a:xfrm>
        </p:grpSpPr>
        <p:grpSp>
          <p:nvGrpSpPr>
            <p:cNvPr id="2" name="组合 1"/>
            <p:cNvGrpSpPr/>
            <p:nvPr/>
          </p:nvGrpSpPr>
          <p:grpSpPr>
            <a:xfrm>
              <a:off x="271728" y="1772816"/>
              <a:ext cx="9517326" cy="2397547"/>
              <a:chOff x="271728" y="1772816"/>
              <a:chExt cx="9517326" cy="2397547"/>
            </a:xfrm>
          </p:grpSpPr>
          <p:grpSp>
            <p:nvGrpSpPr>
              <p:cNvPr id="553096" name="Group 136"/>
              <p:cNvGrpSpPr/>
              <p:nvPr/>
            </p:nvGrpSpPr>
            <p:grpSpPr bwMode="auto">
              <a:xfrm>
                <a:off x="271728" y="2311400"/>
                <a:ext cx="2997597" cy="1727200"/>
                <a:chOff x="912" y="768"/>
                <a:chExt cx="2400" cy="1584"/>
              </a:xfrm>
            </p:grpSpPr>
            <p:sp>
              <p:nvSpPr>
                <p:cNvPr id="553097" name="Oval 137"/>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098" name="Oval 138"/>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099" name="Oval 139"/>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0" name="Oval 140"/>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1" name="Oval 141"/>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2" name="Oval 142"/>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3" name="Oval 143"/>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4" name="Oval 144"/>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5" name="Oval 145"/>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553106" name="Group 146"/>
                <p:cNvGrpSpPr/>
                <p:nvPr/>
              </p:nvGrpSpPr>
              <p:grpSpPr bwMode="auto">
                <a:xfrm>
                  <a:off x="912" y="768"/>
                  <a:ext cx="2386" cy="1553"/>
                  <a:chOff x="912" y="768"/>
                  <a:chExt cx="2386" cy="1553"/>
                </a:xfrm>
              </p:grpSpPr>
              <p:sp>
                <p:nvSpPr>
                  <p:cNvPr id="553107" name="Oval 147"/>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8" name="Oval 148"/>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09" name="Oval 149"/>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0" name="Oval 150"/>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1" name="Oval 151"/>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2" name="Oval 152"/>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3" name="Oval 153"/>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4" name="Oval 154"/>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5" name="Oval 155"/>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553116" name="Group 156"/>
              <p:cNvGrpSpPr/>
              <p:nvPr/>
            </p:nvGrpSpPr>
            <p:grpSpPr bwMode="auto">
              <a:xfrm>
                <a:off x="6500812" y="2182813"/>
                <a:ext cx="3288242" cy="1987550"/>
                <a:chOff x="912" y="768"/>
                <a:chExt cx="2400" cy="1584"/>
              </a:xfrm>
            </p:grpSpPr>
            <p:sp>
              <p:nvSpPr>
                <p:cNvPr id="553117" name="Oval 157"/>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8" name="Oval 158"/>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19" name="Oval 159"/>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0" name="Oval 160"/>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1" name="Oval 161"/>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2" name="Oval 162"/>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3" name="Oval 163"/>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4" name="Oval 164"/>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5" name="Oval 165"/>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nvGrpSpPr>
                <p:cNvPr id="553126" name="Group 166"/>
                <p:cNvGrpSpPr/>
                <p:nvPr/>
              </p:nvGrpSpPr>
              <p:grpSpPr bwMode="auto">
                <a:xfrm>
                  <a:off x="912" y="768"/>
                  <a:ext cx="2386" cy="1553"/>
                  <a:chOff x="912" y="768"/>
                  <a:chExt cx="2386" cy="1553"/>
                </a:xfrm>
              </p:grpSpPr>
              <p:sp>
                <p:nvSpPr>
                  <p:cNvPr id="553127" name="Oval 167"/>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8" name="Oval 168"/>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29" name="Oval 169"/>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0" name="Oval 170"/>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1" name="Oval 171"/>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2" name="Oval 172"/>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3" name="Oval 173"/>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4" name="Oval 174"/>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sp>
                <p:nvSpPr>
                  <p:cNvPr id="553135" name="Oval 175"/>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grpSp>
          <p:sp>
            <p:nvSpPr>
              <p:cNvPr id="553136" name="Text Box 176"/>
              <p:cNvSpPr txBox="1">
                <a:spLocks noChangeArrowheads="1"/>
              </p:cNvSpPr>
              <p:nvPr/>
            </p:nvSpPr>
            <p:spPr bwMode="auto">
              <a:xfrm>
                <a:off x="707399" y="2865636"/>
                <a:ext cx="2121093"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b="1">
                    <a:solidFill>
                      <a:srgbClr val="0000CC"/>
                    </a:solidFill>
                    <a:latin typeface="+mn-lt"/>
                    <a:ea typeface="黑体" panose="02010609060101010101" pitchFamily="2" charset="-122"/>
                  </a:rPr>
                  <a:t> </a:t>
                </a:r>
                <a:r>
                  <a:rPr kumimoji="1" lang="zh-CN" altLang="en-US" sz="2000" b="1">
                    <a:solidFill>
                      <a:srgbClr val="0000CC"/>
                    </a:solidFill>
                    <a:latin typeface="+mn-lt"/>
                    <a:ea typeface="黑体" panose="02010609060101010101" pitchFamily="2" charset="-122"/>
                  </a:rPr>
                  <a:t>用内部网关协议</a:t>
                </a:r>
              </a:p>
              <a:p>
                <a:pPr algn="ctr"/>
                <a:r>
                  <a:rPr kumimoji="1" lang="zh-CN" altLang="en-US" sz="2000" b="1">
                    <a:solidFill>
                      <a:srgbClr val="0000CC"/>
                    </a:solidFill>
                    <a:latin typeface="+mn-lt"/>
                    <a:ea typeface="黑体" panose="02010609060101010101" pitchFamily="2" charset="-122"/>
                  </a:rPr>
                  <a:t>（例如，</a:t>
                </a:r>
                <a:r>
                  <a:rPr kumimoji="1" lang="en-US" altLang="zh-CN" sz="2000" b="1">
                    <a:solidFill>
                      <a:srgbClr val="0000CC"/>
                    </a:solidFill>
                    <a:latin typeface="+mn-lt"/>
                    <a:ea typeface="黑体" panose="02010609060101010101" pitchFamily="2" charset="-122"/>
                  </a:rPr>
                  <a:t>RIP</a:t>
                </a:r>
                <a:r>
                  <a:rPr kumimoji="1" lang="zh-CN" altLang="en-US" sz="2000" b="1">
                    <a:solidFill>
                      <a:srgbClr val="0000CC"/>
                    </a:solidFill>
                    <a:latin typeface="+mn-lt"/>
                    <a:ea typeface="黑体" panose="02010609060101010101" pitchFamily="2" charset="-122"/>
                  </a:rPr>
                  <a:t>）</a:t>
                </a:r>
              </a:p>
            </p:txBody>
          </p:sp>
          <p:sp>
            <p:nvSpPr>
              <p:cNvPr id="553137" name="Text Box 177"/>
              <p:cNvSpPr txBox="1">
                <a:spLocks noChangeArrowheads="1"/>
              </p:cNvSpPr>
              <p:nvPr/>
            </p:nvSpPr>
            <p:spPr bwMode="auto">
              <a:xfrm>
                <a:off x="7474455" y="1772816"/>
                <a:ext cx="17299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自治系统 </a:t>
                </a:r>
                <a:r>
                  <a:rPr kumimoji="1" lang="en-US" altLang="zh-CN" sz="2400" b="1">
                    <a:solidFill>
                      <a:srgbClr val="C00000"/>
                    </a:solidFill>
                    <a:latin typeface="+mn-lt"/>
                    <a:ea typeface="黑体" panose="02010609060101010101" pitchFamily="2" charset="-122"/>
                  </a:rPr>
                  <a:t>B</a:t>
                </a:r>
              </a:p>
            </p:txBody>
          </p:sp>
          <p:sp>
            <p:nvSpPr>
              <p:cNvPr id="553138" name="Text Box 178"/>
              <p:cNvSpPr txBox="1">
                <a:spLocks noChangeArrowheads="1"/>
              </p:cNvSpPr>
              <p:nvPr/>
            </p:nvSpPr>
            <p:spPr bwMode="auto">
              <a:xfrm>
                <a:off x="992560" y="1901404"/>
                <a:ext cx="17185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自治系统 </a:t>
                </a:r>
                <a:r>
                  <a:rPr kumimoji="1" lang="en-US" altLang="zh-CN" sz="2400" b="1" dirty="0">
                    <a:solidFill>
                      <a:srgbClr val="C00000"/>
                    </a:solidFill>
                    <a:latin typeface="+mn-lt"/>
                    <a:ea typeface="黑体" panose="02010609060101010101" pitchFamily="2" charset="-122"/>
                  </a:rPr>
                  <a:t>A</a:t>
                </a:r>
              </a:p>
            </p:txBody>
          </p:sp>
          <p:pic>
            <p:nvPicPr>
              <p:cNvPr id="553139" name="Picture 17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8679" y="2709864"/>
                <a:ext cx="715433"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3140" name="Picture 18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168" y="2709863"/>
                <a:ext cx="715433"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3141" name="Text Box 181"/>
              <p:cNvSpPr txBox="1">
                <a:spLocks noChangeArrowheads="1"/>
              </p:cNvSpPr>
              <p:nvPr/>
            </p:nvSpPr>
            <p:spPr bwMode="auto">
              <a:xfrm>
                <a:off x="3828683" y="2225676"/>
                <a:ext cx="2258952"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CC"/>
                    </a:solidFill>
                    <a:latin typeface="+mn-lt"/>
                    <a:ea typeface="黑体" panose="02010609060101010101" pitchFamily="2" charset="-122"/>
                  </a:rPr>
                  <a:t>用外部网关协议</a:t>
                </a:r>
              </a:p>
              <a:p>
                <a:pPr algn="ctr"/>
                <a:r>
                  <a:rPr kumimoji="1" lang="zh-CN" altLang="en-US" sz="2000" b="1" dirty="0">
                    <a:solidFill>
                      <a:srgbClr val="0000CC"/>
                    </a:solidFill>
                    <a:latin typeface="+mn-lt"/>
                    <a:ea typeface="黑体" panose="02010609060101010101" pitchFamily="2" charset="-122"/>
                  </a:rPr>
                  <a:t>（例如，</a:t>
                </a:r>
                <a:r>
                  <a:rPr kumimoji="1" lang="en-US" altLang="zh-CN" sz="2000" b="1" dirty="0">
                    <a:solidFill>
                      <a:srgbClr val="0000CC"/>
                    </a:solidFill>
                    <a:latin typeface="+mn-lt"/>
                    <a:ea typeface="黑体" panose="02010609060101010101" pitchFamily="2" charset="-122"/>
                  </a:rPr>
                  <a:t>BGP-4</a:t>
                </a:r>
                <a:r>
                  <a:rPr kumimoji="1" lang="zh-CN" altLang="en-US" sz="2000" b="1" dirty="0">
                    <a:solidFill>
                      <a:srgbClr val="0000CC"/>
                    </a:solidFill>
                    <a:latin typeface="+mn-lt"/>
                    <a:ea typeface="黑体" panose="02010609060101010101" pitchFamily="2" charset="-122"/>
                  </a:rPr>
                  <a:t>）</a:t>
                </a:r>
              </a:p>
            </p:txBody>
          </p:sp>
          <p:sp>
            <p:nvSpPr>
              <p:cNvPr id="553142" name="Text Box 182"/>
              <p:cNvSpPr txBox="1">
                <a:spLocks noChangeArrowheads="1"/>
              </p:cNvSpPr>
              <p:nvPr/>
            </p:nvSpPr>
            <p:spPr bwMode="auto">
              <a:xfrm>
                <a:off x="2978680" y="230505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p>
            </p:txBody>
          </p:sp>
          <p:sp>
            <p:nvSpPr>
              <p:cNvPr id="553143" name="Text Box 183"/>
              <p:cNvSpPr txBox="1">
                <a:spLocks noChangeArrowheads="1"/>
              </p:cNvSpPr>
              <p:nvPr/>
            </p:nvSpPr>
            <p:spPr bwMode="auto">
              <a:xfrm>
                <a:off x="6462977" y="233203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p>
            </p:txBody>
          </p:sp>
          <p:sp>
            <p:nvSpPr>
              <p:cNvPr id="553144" name="Text Box 184"/>
              <p:cNvSpPr txBox="1">
                <a:spLocks noChangeArrowheads="1"/>
              </p:cNvSpPr>
              <p:nvPr/>
            </p:nvSpPr>
            <p:spPr bwMode="auto">
              <a:xfrm>
                <a:off x="7208127" y="2852936"/>
                <a:ext cx="2165978"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b="1" dirty="0">
                    <a:solidFill>
                      <a:srgbClr val="0000CC"/>
                    </a:solidFill>
                    <a:latin typeface="+mn-lt"/>
                    <a:ea typeface="黑体" panose="02010609060101010101" pitchFamily="2" charset="-122"/>
                  </a:rPr>
                  <a:t> </a:t>
                </a:r>
                <a:r>
                  <a:rPr kumimoji="1" lang="zh-CN" altLang="en-US" sz="2000" b="1" dirty="0">
                    <a:solidFill>
                      <a:srgbClr val="0000CC"/>
                    </a:solidFill>
                    <a:latin typeface="+mn-lt"/>
                    <a:ea typeface="黑体" panose="02010609060101010101" pitchFamily="2" charset="-122"/>
                  </a:rPr>
                  <a:t>用内部网关协议</a:t>
                </a:r>
              </a:p>
              <a:p>
                <a:pPr algn="ctr"/>
                <a:r>
                  <a:rPr kumimoji="1" lang="zh-CN" altLang="en-US" sz="2000" b="1" dirty="0">
                    <a:solidFill>
                      <a:srgbClr val="0000CC"/>
                    </a:solidFill>
                    <a:latin typeface="+mn-lt"/>
                    <a:ea typeface="黑体" panose="02010609060101010101" pitchFamily="2" charset="-122"/>
                  </a:rPr>
                  <a:t>（例如，</a:t>
                </a:r>
                <a:r>
                  <a:rPr kumimoji="1" lang="en-US" altLang="zh-CN" sz="2000" b="1" dirty="0">
                    <a:solidFill>
                      <a:srgbClr val="0000CC"/>
                    </a:solidFill>
                    <a:latin typeface="+mn-lt"/>
                    <a:ea typeface="黑体" panose="02010609060101010101" pitchFamily="2" charset="-122"/>
                  </a:rPr>
                  <a:t>OSPF</a:t>
                </a:r>
                <a:r>
                  <a:rPr kumimoji="1" lang="zh-CN" altLang="en-US" sz="2000" b="1" dirty="0">
                    <a:solidFill>
                      <a:srgbClr val="0000CC"/>
                    </a:solidFill>
                    <a:latin typeface="+mn-lt"/>
                    <a:ea typeface="黑体" panose="02010609060101010101" pitchFamily="2" charset="-122"/>
                  </a:rPr>
                  <a:t>）</a:t>
                </a:r>
              </a:p>
            </p:txBody>
          </p:sp>
          <p:sp>
            <p:nvSpPr>
              <p:cNvPr id="553145" name="Line 185"/>
              <p:cNvSpPr>
                <a:spLocks noChangeShapeType="1"/>
              </p:cNvSpPr>
              <p:nvPr/>
            </p:nvSpPr>
            <p:spPr bwMode="auto">
              <a:xfrm>
                <a:off x="3645959" y="2941639"/>
                <a:ext cx="2633002" cy="3175"/>
              </a:xfrm>
              <a:prstGeom prst="line">
                <a:avLst/>
              </a:prstGeom>
              <a:noFill/>
              <a:ln w="571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53147" name="Text Box 187"/>
            <p:cNvSpPr txBox="1">
              <a:spLocks noChangeArrowheads="1"/>
            </p:cNvSpPr>
            <p:nvPr/>
          </p:nvSpPr>
          <p:spPr bwMode="auto">
            <a:xfrm>
              <a:off x="1017530" y="4365104"/>
              <a:ext cx="8399966" cy="1384995"/>
            </a:xfrm>
            <a:prstGeom prst="rect">
              <a:avLst/>
            </a:prstGeom>
            <a:solidFill>
              <a:srgbClr val="FFFF66"/>
            </a:solidFill>
            <a:ln w="9525">
              <a:solidFill>
                <a:srgbClr val="000099"/>
              </a:solidFill>
              <a:miter lim="800000"/>
            </a:ln>
            <a:effectLst/>
          </p:spPr>
          <p:txBody>
            <a:bodyPr wrap="square">
              <a:spAutoFit/>
            </a:bodyPr>
            <a:lstStyle/>
            <a:p>
              <a:r>
                <a:rPr lang="zh-CN" altLang="en-US" sz="2800" b="1" dirty="0">
                  <a:solidFill>
                    <a:srgbClr val="000099"/>
                  </a:solidFill>
                  <a:latin typeface="+mn-lt"/>
                  <a:ea typeface="黑体" panose="02010609060101010101" pitchFamily="2" charset="-122"/>
                </a:rPr>
                <a:t>自治系统之间的路由选择也</a:t>
              </a:r>
              <a:r>
                <a:rPr lang="zh-CN" altLang="en-US" sz="2800" b="1" dirty="0" smtClean="0">
                  <a:solidFill>
                    <a:srgbClr val="000099"/>
                  </a:solidFill>
                  <a:latin typeface="+mn-lt"/>
                  <a:ea typeface="黑体" panose="02010609060101010101" pitchFamily="2" charset="-122"/>
                </a:rPr>
                <a:t>叫作</a:t>
              </a:r>
              <a:r>
                <a:rPr lang="zh-CN" altLang="en-US" sz="2800" b="1" dirty="0" smtClean="0">
                  <a:solidFill>
                    <a:srgbClr val="FF0000"/>
                  </a:solidFill>
                  <a:latin typeface="+mn-lt"/>
                  <a:ea typeface="黑体" panose="02010609060101010101" pitchFamily="2" charset="-122"/>
                </a:rPr>
                <a:t>域</a:t>
              </a:r>
              <a:r>
                <a:rPr lang="zh-CN" altLang="en-US" sz="2800" b="1" dirty="0">
                  <a:solidFill>
                    <a:srgbClr val="FF0000"/>
                  </a:solidFill>
                  <a:latin typeface="+mn-lt"/>
                  <a:ea typeface="黑体" panose="02010609060101010101" pitchFamily="2" charset="-122"/>
                </a:rPr>
                <a:t>间</a:t>
              </a:r>
              <a:r>
                <a:rPr lang="zh-CN" altLang="en-US" sz="2800" b="1" dirty="0" smtClean="0">
                  <a:solidFill>
                    <a:srgbClr val="FF0000"/>
                  </a:solidFill>
                  <a:latin typeface="+mn-lt"/>
                  <a:ea typeface="黑体" panose="02010609060101010101" pitchFamily="2" charset="-122"/>
                </a:rPr>
                <a:t>路由选择 </a:t>
              </a:r>
              <a:r>
                <a:rPr lang="en-US" altLang="zh-CN" sz="2800" b="1" dirty="0" smtClean="0">
                  <a:solidFill>
                    <a:srgbClr val="000099"/>
                  </a:solidFill>
                  <a:latin typeface="+mn-lt"/>
                  <a:ea typeface="黑体" panose="02010609060101010101" pitchFamily="2" charset="-122"/>
                </a:rPr>
                <a:t>(</a:t>
              </a:r>
              <a:r>
                <a:rPr lang="en-US" altLang="zh-CN" sz="2800" b="1" dirty="0" err="1">
                  <a:solidFill>
                    <a:srgbClr val="000099"/>
                  </a:solidFill>
                  <a:latin typeface="+mn-lt"/>
                  <a:ea typeface="黑体" panose="02010609060101010101" pitchFamily="2" charset="-122"/>
                </a:rPr>
                <a:t>interdomain</a:t>
              </a:r>
              <a:r>
                <a:rPr lang="en-US" altLang="zh-CN" sz="2800" b="1" dirty="0">
                  <a:solidFill>
                    <a:srgbClr val="000099"/>
                  </a:solidFill>
                  <a:latin typeface="+mn-lt"/>
                  <a:ea typeface="黑体" panose="02010609060101010101" pitchFamily="2" charset="-122"/>
                </a:rPr>
                <a:t> routing)</a:t>
              </a:r>
              <a:r>
                <a:rPr lang="zh-CN" altLang="en-US" sz="2800" b="1" dirty="0" smtClean="0">
                  <a:solidFill>
                    <a:srgbClr val="000099"/>
                  </a:solidFill>
                  <a:latin typeface="+mn-lt"/>
                  <a:ea typeface="黑体" panose="02010609060101010101" pitchFamily="2" charset="-122"/>
                </a:rPr>
                <a:t>，在</a:t>
              </a:r>
              <a:r>
                <a:rPr lang="zh-CN" altLang="en-US" sz="2800" b="1" dirty="0">
                  <a:solidFill>
                    <a:srgbClr val="000099"/>
                  </a:solidFill>
                  <a:latin typeface="+mn-lt"/>
                  <a:ea typeface="黑体" panose="02010609060101010101" pitchFamily="2" charset="-122"/>
                </a:rPr>
                <a:t>自治系统内部的路由选择</a:t>
              </a:r>
              <a:r>
                <a:rPr lang="zh-CN" altLang="en-US" sz="2800" b="1" dirty="0" smtClean="0">
                  <a:solidFill>
                    <a:srgbClr val="000099"/>
                  </a:solidFill>
                  <a:latin typeface="+mn-lt"/>
                  <a:ea typeface="黑体" panose="02010609060101010101" pitchFamily="2" charset="-122"/>
                </a:rPr>
                <a:t>叫</a:t>
              </a:r>
              <a:r>
                <a:rPr lang="zh-CN" altLang="en-US" sz="2800" b="1" dirty="0" smtClean="0">
                  <a:solidFill>
                    <a:srgbClr val="000099"/>
                  </a:solidFill>
                  <a:ea typeface="黑体" panose="02010609060101010101" pitchFamily="2" charset="-122"/>
                </a:rPr>
                <a:t>作</a:t>
              </a:r>
              <a:r>
                <a:rPr lang="zh-CN" altLang="en-US" sz="2800" b="1" dirty="0" smtClean="0">
                  <a:solidFill>
                    <a:srgbClr val="FF0000"/>
                  </a:solidFill>
                  <a:latin typeface="+mn-lt"/>
                  <a:ea typeface="黑体" panose="02010609060101010101" pitchFamily="2" charset="-122"/>
                </a:rPr>
                <a:t>域</a:t>
              </a:r>
              <a:r>
                <a:rPr lang="zh-CN" altLang="en-US" sz="2800" b="1" dirty="0">
                  <a:solidFill>
                    <a:srgbClr val="FF0000"/>
                  </a:solidFill>
                  <a:latin typeface="+mn-lt"/>
                  <a:ea typeface="黑体" panose="02010609060101010101" pitchFamily="2" charset="-122"/>
                </a:rPr>
                <a:t>内</a:t>
              </a:r>
              <a:r>
                <a:rPr lang="zh-CN" altLang="en-US" sz="2800" b="1" dirty="0" smtClean="0">
                  <a:solidFill>
                    <a:srgbClr val="FF0000"/>
                  </a:solidFill>
                  <a:latin typeface="+mn-lt"/>
                  <a:ea typeface="黑体" panose="02010609060101010101" pitchFamily="2" charset="-122"/>
                </a:rPr>
                <a:t>路由选择 </a:t>
              </a:r>
              <a:r>
                <a:rPr lang="en-US" altLang="zh-CN" sz="2800" b="1" dirty="0" smtClean="0">
                  <a:solidFill>
                    <a:srgbClr val="000099"/>
                  </a:solidFill>
                  <a:latin typeface="+mn-lt"/>
                  <a:ea typeface="黑体" panose="02010609060101010101" pitchFamily="2" charset="-122"/>
                </a:rPr>
                <a:t>(</a:t>
              </a:r>
              <a:r>
                <a:rPr lang="en-US" altLang="zh-CN" sz="2800" b="1" dirty="0" err="1">
                  <a:solidFill>
                    <a:srgbClr val="000099"/>
                  </a:solidFill>
                  <a:latin typeface="+mn-lt"/>
                  <a:ea typeface="黑体" panose="02010609060101010101" pitchFamily="2" charset="-122"/>
                </a:rPr>
                <a:t>intradomain</a:t>
              </a:r>
              <a:r>
                <a:rPr lang="en-US" altLang="zh-CN" sz="2800" b="1" dirty="0">
                  <a:solidFill>
                    <a:srgbClr val="000099"/>
                  </a:solidFill>
                  <a:latin typeface="+mn-lt"/>
                  <a:ea typeface="黑体" panose="02010609060101010101" pitchFamily="2" charset="-122"/>
                </a:rPr>
                <a:t> routing) </a:t>
              </a:r>
              <a:r>
                <a:rPr lang="zh-CN" altLang="en-US" sz="2800" b="1" dirty="0" smtClean="0">
                  <a:solidFill>
                    <a:srgbClr val="000099"/>
                  </a:solidFill>
                  <a:latin typeface="+mn-lt"/>
                  <a:ea typeface="黑体" panose="02010609060101010101" pitchFamily="2" charset="-122"/>
                </a:rPr>
                <a:t>。</a:t>
              </a:r>
              <a:endParaRPr lang="en-US" altLang="zh-CN" sz="2800"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pPr algn="ctr"/>
            <a:r>
              <a:rPr lang="zh-CN" altLang="en-US" dirty="0"/>
              <a:t>互联</a:t>
            </a:r>
            <a:r>
              <a:rPr lang="zh-CN" altLang="en-US" dirty="0" smtClean="0"/>
              <a:t>网</a:t>
            </a:r>
            <a:r>
              <a:rPr lang="zh-CN" altLang="en-US" dirty="0"/>
              <a:t>的路由选择协议 </a:t>
            </a:r>
          </a:p>
        </p:txBody>
      </p:sp>
      <p:sp>
        <p:nvSpPr>
          <p:cNvPr id="555011" name="Rectangle 3"/>
          <p:cNvSpPr>
            <a:spLocks noGrp="1" noChangeArrowheads="1"/>
          </p:cNvSpPr>
          <p:nvPr>
            <p:ph idx="1"/>
          </p:nvPr>
        </p:nvSpPr>
        <p:spPr/>
        <p:txBody>
          <a:bodyPr/>
          <a:lstStyle/>
          <a:p>
            <a:r>
              <a:rPr lang="zh-CN" altLang="en-US" dirty="0">
                <a:solidFill>
                  <a:srgbClr val="FF0000"/>
                </a:solidFill>
              </a:rPr>
              <a:t>内部网关协议 </a:t>
            </a:r>
            <a:r>
              <a:rPr lang="en-US" altLang="zh-CN" dirty="0">
                <a:solidFill>
                  <a:srgbClr val="FF0000"/>
                </a:solidFill>
              </a:rPr>
              <a:t>IGP</a:t>
            </a:r>
            <a:r>
              <a:rPr lang="zh-CN" altLang="en-US" dirty="0">
                <a:solidFill>
                  <a:srgbClr val="FF0000"/>
                </a:solidFill>
              </a:rPr>
              <a:t>：</a:t>
            </a:r>
            <a:r>
              <a:rPr lang="zh-CN" altLang="en-US" dirty="0"/>
              <a:t>具体的协议有多种，如 </a:t>
            </a:r>
            <a:r>
              <a:rPr lang="en-US" altLang="zh-CN" dirty="0"/>
              <a:t>RIP </a:t>
            </a:r>
            <a:r>
              <a:rPr lang="zh-CN" altLang="en-US" dirty="0"/>
              <a:t>和 </a:t>
            </a:r>
            <a:r>
              <a:rPr lang="en-US" altLang="zh-CN" dirty="0"/>
              <a:t>OSPF </a:t>
            </a:r>
            <a:r>
              <a:rPr lang="zh-CN" altLang="en-US" dirty="0"/>
              <a:t>等。</a:t>
            </a:r>
          </a:p>
          <a:p>
            <a:r>
              <a:rPr lang="zh-CN" altLang="en-US" dirty="0">
                <a:solidFill>
                  <a:srgbClr val="FF0000"/>
                </a:solidFill>
              </a:rPr>
              <a:t>外部网关协议 </a:t>
            </a:r>
            <a:r>
              <a:rPr lang="en-US" altLang="zh-CN" dirty="0">
                <a:solidFill>
                  <a:srgbClr val="FF0000"/>
                </a:solidFill>
              </a:rPr>
              <a:t>EGP</a:t>
            </a:r>
            <a:r>
              <a:rPr lang="zh-CN" altLang="en-US" dirty="0">
                <a:solidFill>
                  <a:srgbClr val="FF0000"/>
                </a:solidFill>
              </a:rPr>
              <a:t>：</a:t>
            </a:r>
            <a:r>
              <a:rPr lang="zh-CN" altLang="en-US" dirty="0"/>
              <a:t>目前使用的协议就是 </a:t>
            </a:r>
            <a:r>
              <a:rPr lang="en-US" altLang="zh-CN" dirty="0"/>
              <a:t>BGP</a:t>
            </a:r>
            <a:r>
              <a:rPr lang="zh-CN" altLang="en-US" dirty="0"/>
              <a:t>。</a:t>
            </a:r>
          </a:p>
        </p:txBody>
      </p:sp>
      <p:grpSp>
        <p:nvGrpSpPr>
          <p:cNvPr id="2" name="组合 1"/>
          <p:cNvGrpSpPr/>
          <p:nvPr/>
        </p:nvGrpSpPr>
        <p:grpSpPr>
          <a:xfrm>
            <a:off x="1670248" y="3212976"/>
            <a:ext cx="7243192" cy="2520280"/>
            <a:chOff x="1670248" y="3103737"/>
            <a:chExt cx="7243192" cy="2865256"/>
          </a:xfrm>
        </p:grpSpPr>
        <p:sp>
          <p:nvSpPr>
            <p:cNvPr id="9" name="Line 25"/>
            <p:cNvSpPr>
              <a:spLocks noChangeShapeType="1"/>
            </p:cNvSpPr>
            <p:nvPr/>
          </p:nvSpPr>
          <p:spPr bwMode="auto">
            <a:xfrm flipH="1">
              <a:off x="3638872" y="3725912"/>
              <a:ext cx="1361437"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6"/>
            <p:cNvSpPr>
              <a:spLocks noChangeShapeType="1"/>
            </p:cNvSpPr>
            <p:nvPr/>
          </p:nvSpPr>
          <p:spPr bwMode="auto">
            <a:xfrm>
              <a:off x="5239072" y="3725912"/>
              <a:ext cx="1685588"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6"/>
            <p:cNvSpPr>
              <a:spLocks noChangeArrowheads="1"/>
            </p:cNvSpPr>
            <p:nvPr/>
          </p:nvSpPr>
          <p:spPr bwMode="auto">
            <a:xfrm>
              <a:off x="2364384" y="4905152"/>
              <a:ext cx="1375793" cy="1063841"/>
            </a:xfrm>
            <a:prstGeom prst="roundRect">
              <a:avLst>
                <a:gd name="adj" fmla="val 16667"/>
              </a:avLst>
            </a:prstGeom>
            <a:noFill/>
            <a:ln w="9525">
              <a:solidFill>
                <a:schemeClr val="tx1"/>
              </a:solidFill>
              <a:rou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spcBef>
                  <a:spcPts val="0"/>
                </a:spcBef>
              </a:pPr>
              <a:r>
                <a:rPr kumimoji="0" lang="en-GB" sz="2800" b="1" dirty="0">
                  <a:latin typeface="+mn-lt"/>
                  <a:ea typeface="黑体" panose="02010609060101010101" pitchFamily="2" charset="-122"/>
                </a:rPr>
                <a:t>RIP </a:t>
              </a:r>
              <a:endParaRPr kumimoji="0" lang="en-GB" sz="2800" b="1" dirty="0" smtClean="0">
                <a:latin typeface="+mn-lt"/>
                <a:ea typeface="黑体" panose="02010609060101010101" pitchFamily="2" charset="-122"/>
              </a:endParaRPr>
            </a:p>
            <a:p>
              <a:pPr>
                <a:spcBef>
                  <a:spcPts val="0"/>
                </a:spcBef>
              </a:pPr>
              <a:r>
                <a:rPr kumimoji="0" lang="en-US" altLang="zh-CN" sz="2800" b="1" dirty="0" smtClean="0">
                  <a:latin typeface="+mn-lt"/>
                  <a:ea typeface="黑体" panose="02010609060101010101" pitchFamily="2" charset="-122"/>
                </a:rPr>
                <a:t>OSPF</a:t>
              </a:r>
              <a:endParaRPr lang="en-US" altLang="zh-CN" sz="2800" b="1" dirty="0">
                <a:latin typeface="+mn-lt"/>
                <a:ea typeface="黑体" panose="02010609060101010101" pitchFamily="2" charset="-122"/>
              </a:endParaRPr>
            </a:p>
          </p:txBody>
        </p:sp>
        <p:sp>
          <p:nvSpPr>
            <p:cNvPr id="17" name="AutoShape 23"/>
            <p:cNvSpPr>
              <a:spLocks noChangeArrowheads="1"/>
            </p:cNvSpPr>
            <p:nvPr/>
          </p:nvSpPr>
          <p:spPr bwMode="auto">
            <a:xfrm>
              <a:off x="3562672" y="3103737"/>
              <a:ext cx="3190528" cy="649287"/>
            </a:xfrm>
            <a:prstGeom prst="roundRect">
              <a:avLst>
                <a:gd name="adj" fmla="val 16667"/>
              </a:avLst>
            </a:prstGeom>
            <a:solidFill>
              <a:srgbClr val="FFCC00"/>
            </a:solidFill>
            <a:ln w="9525">
              <a:solidFill>
                <a:schemeClr val="tx1"/>
              </a:solidFill>
              <a:round/>
            </a:ln>
            <a:effectLst/>
          </p:spPr>
          <p:txBody>
            <a:bodyPr wrap="none" anchor="ctr"/>
            <a:lstStyle/>
            <a:p>
              <a:pPr algn="ctr"/>
              <a:r>
                <a:rPr lang="zh-CN" altLang="en-US" sz="2400" b="1" dirty="0">
                  <a:latin typeface="+mn-lt"/>
                  <a:ea typeface="黑体" panose="02010609060101010101" pitchFamily="2" charset="-122"/>
                </a:rPr>
                <a:t>互联网</a:t>
              </a:r>
              <a:r>
                <a:rPr lang="zh-CN" altLang="en-US" sz="2400" b="1" dirty="0" smtClean="0">
                  <a:latin typeface="+mn-lt"/>
                  <a:ea typeface="黑体" panose="02010609060101010101" pitchFamily="2" charset="-122"/>
                </a:rPr>
                <a:t>路由选择</a:t>
              </a:r>
              <a:r>
                <a:rPr lang="zh-CN" altLang="en-US" sz="2400" b="1" dirty="0">
                  <a:latin typeface="+mn-lt"/>
                  <a:ea typeface="黑体" panose="02010609060101010101" pitchFamily="2" charset="-122"/>
                </a:rPr>
                <a:t>协议</a:t>
              </a:r>
            </a:p>
          </p:txBody>
        </p:sp>
        <p:sp>
          <p:nvSpPr>
            <p:cNvPr id="18" name="AutoShape 29"/>
            <p:cNvSpPr>
              <a:spLocks noChangeArrowheads="1"/>
            </p:cNvSpPr>
            <p:nvPr/>
          </p:nvSpPr>
          <p:spPr bwMode="auto">
            <a:xfrm>
              <a:off x="6897216" y="4905152"/>
              <a:ext cx="1285801" cy="609600"/>
            </a:xfrm>
            <a:prstGeom prst="roundRect">
              <a:avLst>
                <a:gd name="adj" fmla="val 16667"/>
              </a:avLst>
            </a:prstGeom>
            <a:noFill/>
            <a:ln w="9525">
              <a:solidFill>
                <a:schemeClr val="tx1"/>
              </a:solidFill>
              <a:rou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pPr>
              <a:r>
                <a:rPr kumimoji="0" lang="en-GB" altLang="zh-CN" sz="2800" b="1" dirty="0">
                  <a:latin typeface="+mn-lt"/>
                  <a:ea typeface="黑体" panose="02010609060101010101" pitchFamily="2" charset="-122"/>
                </a:rPr>
                <a:t>BGP</a:t>
              </a:r>
              <a:endParaRPr lang="en-US" altLang="zh-CN" sz="2800" b="1" dirty="0">
                <a:latin typeface="+mn-lt"/>
                <a:ea typeface="黑体" panose="02010609060101010101" pitchFamily="2" charset="-122"/>
              </a:endParaRPr>
            </a:p>
          </p:txBody>
        </p:sp>
        <p:sp>
          <p:nvSpPr>
            <p:cNvPr id="15" name="AutoShape 12"/>
            <p:cNvSpPr>
              <a:spLocks noChangeArrowheads="1"/>
            </p:cNvSpPr>
            <p:nvPr/>
          </p:nvSpPr>
          <p:spPr bwMode="auto">
            <a:xfrm>
              <a:off x="6089848" y="4113064"/>
              <a:ext cx="2823592" cy="649288"/>
            </a:xfrm>
            <a:prstGeom prst="roundRect">
              <a:avLst>
                <a:gd name="adj" fmla="val 16667"/>
              </a:avLst>
            </a:prstGeom>
            <a:solidFill>
              <a:srgbClr val="FF66FF"/>
            </a:solidFill>
            <a:ln w="9525">
              <a:solidFill>
                <a:schemeClr val="tx1"/>
              </a:solidFill>
              <a:round/>
            </a:ln>
            <a:effectLst/>
          </p:spPr>
          <p:txBody>
            <a:bodyPr wrap="none" anchor="ctr"/>
            <a:lstStyle/>
            <a:p>
              <a:pPr algn="ctr"/>
              <a:r>
                <a:rPr lang="zh-CN" altLang="en-US" sz="2400" b="1">
                  <a:latin typeface="+mn-lt"/>
                  <a:ea typeface="黑体" panose="02010609060101010101" pitchFamily="2" charset="-122"/>
                </a:rPr>
                <a:t>外部网关协议</a:t>
              </a:r>
              <a:r>
                <a:rPr lang="en-US" altLang="zh-CN" sz="2400" b="1">
                  <a:latin typeface="+mn-lt"/>
                  <a:ea typeface="黑体" panose="02010609060101010101" pitchFamily="2" charset="-122"/>
                </a:rPr>
                <a:t>(EGP)</a:t>
              </a:r>
            </a:p>
          </p:txBody>
        </p:sp>
        <p:sp>
          <p:nvSpPr>
            <p:cNvPr id="16" name="AutoShape 13"/>
            <p:cNvSpPr>
              <a:spLocks noChangeArrowheads="1"/>
            </p:cNvSpPr>
            <p:nvPr/>
          </p:nvSpPr>
          <p:spPr bwMode="auto">
            <a:xfrm>
              <a:off x="1670248" y="4113064"/>
              <a:ext cx="2823592" cy="649288"/>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400" b="1" dirty="0">
                  <a:latin typeface="+mn-lt"/>
                  <a:ea typeface="黑体" panose="02010609060101010101" pitchFamily="2" charset="-122"/>
                </a:rPr>
                <a:t>内部网关协议</a:t>
              </a:r>
              <a:r>
                <a:rPr lang="en-US" altLang="zh-CN" sz="2400" b="1" dirty="0">
                  <a:latin typeface="+mn-lt"/>
                  <a:ea typeface="黑体" panose="02010609060101010101" pitchFamily="2" charset="-122"/>
                </a:rPr>
                <a:t>(IGP)</a:t>
              </a:r>
            </a:p>
          </p:txBody>
        </p:sp>
      </p:gr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lstStyle/>
          <a:p>
            <a:r>
              <a:rPr lang="en-US" altLang="zh-CN" dirty="0"/>
              <a:t>4.5.2  </a:t>
            </a:r>
            <a:r>
              <a:rPr lang="zh-CN" altLang="en-US" dirty="0"/>
              <a:t>内部网关协议 </a:t>
            </a:r>
            <a:r>
              <a:rPr lang="en-US" altLang="zh-CN" dirty="0" smtClean="0"/>
              <a:t>RIP</a:t>
            </a:r>
            <a:endParaRPr lang="en-US" altLang="zh-CN" sz="3600" dirty="0"/>
          </a:p>
        </p:txBody>
      </p:sp>
      <p:sp>
        <p:nvSpPr>
          <p:cNvPr id="556035" name="Rectangle 3"/>
          <p:cNvSpPr>
            <a:spLocks noGrp="1" noChangeArrowheads="1"/>
          </p:cNvSpPr>
          <p:nvPr>
            <p:ph idx="1"/>
          </p:nvPr>
        </p:nvSpPr>
        <p:spPr/>
        <p:txBody>
          <a:bodyPr/>
          <a:lstStyle/>
          <a:p>
            <a:pPr>
              <a:buFont typeface="Wingdings" panose="05000000000000000000" pitchFamily="2" charset="2"/>
              <a:buNone/>
            </a:pPr>
            <a:r>
              <a:rPr lang="en-US" altLang="zh-CN" sz="4400" dirty="0">
                <a:solidFill>
                  <a:srgbClr val="000099"/>
                </a:solidFill>
              </a:rPr>
              <a:t>1. </a:t>
            </a:r>
            <a:r>
              <a:rPr lang="zh-CN" altLang="en-US" sz="4400" dirty="0">
                <a:solidFill>
                  <a:srgbClr val="000099"/>
                </a:solidFill>
              </a:rPr>
              <a:t>工作原理</a:t>
            </a:r>
          </a:p>
          <a:p>
            <a:r>
              <a:rPr lang="zh-CN" altLang="en-US" dirty="0"/>
              <a:t>路由信息协议 </a:t>
            </a:r>
            <a:r>
              <a:rPr lang="en-US" altLang="zh-CN" dirty="0"/>
              <a:t>RIP </a:t>
            </a:r>
            <a:r>
              <a:rPr lang="en-US" altLang="zh-CN" dirty="0" smtClean="0"/>
              <a:t>(Routing </a:t>
            </a:r>
            <a:r>
              <a:rPr lang="en-US" altLang="zh-CN" dirty="0"/>
              <a:t>Information Protocol</a:t>
            </a:r>
            <a:r>
              <a:rPr lang="en-US" altLang="zh-CN" dirty="0" smtClean="0"/>
              <a:t>) </a:t>
            </a:r>
            <a:r>
              <a:rPr lang="zh-CN" altLang="en-US" dirty="0" smtClean="0"/>
              <a:t>是</a:t>
            </a:r>
            <a:r>
              <a:rPr lang="zh-CN" altLang="en-US" dirty="0"/>
              <a:t>内部网关协议 </a:t>
            </a:r>
            <a:r>
              <a:rPr lang="en-US" altLang="zh-CN" dirty="0" smtClean="0"/>
              <a:t>IGP </a:t>
            </a:r>
            <a:r>
              <a:rPr lang="zh-CN" altLang="en-US" dirty="0" smtClean="0"/>
              <a:t>中</a:t>
            </a:r>
            <a:r>
              <a:rPr lang="zh-CN" altLang="en-US" dirty="0"/>
              <a:t>最先得到广泛使用的协议。</a:t>
            </a:r>
          </a:p>
          <a:p>
            <a:r>
              <a:rPr lang="en-US" altLang="zh-CN" dirty="0">
                <a:solidFill>
                  <a:srgbClr val="00B050"/>
                </a:solidFill>
              </a:rPr>
              <a:t>RIP </a:t>
            </a:r>
            <a:r>
              <a:rPr lang="zh-CN" altLang="en-US" dirty="0">
                <a:solidFill>
                  <a:srgbClr val="00B050"/>
                </a:solidFill>
              </a:rPr>
              <a:t>是一种分布式</a:t>
            </a:r>
            <a:r>
              <a:rPr lang="zh-CN" altLang="en-US" dirty="0" smtClean="0">
                <a:solidFill>
                  <a:srgbClr val="00B050"/>
                </a:solidFill>
              </a:rPr>
              <a:t>的、基于</a:t>
            </a:r>
            <a:r>
              <a:rPr lang="zh-CN" altLang="en-US" dirty="0">
                <a:solidFill>
                  <a:srgbClr val="00B050"/>
                </a:solidFill>
              </a:rPr>
              <a:t>距离向量的路由选择协议。</a:t>
            </a:r>
          </a:p>
          <a:p>
            <a:r>
              <a:rPr lang="en-US" altLang="zh-CN" dirty="0">
                <a:solidFill>
                  <a:srgbClr val="00B050"/>
                </a:solidFill>
              </a:rPr>
              <a:t>RIP </a:t>
            </a:r>
            <a:r>
              <a:rPr lang="zh-CN" altLang="en-US" dirty="0">
                <a:solidFill>
                  <a:srgbClr val="00B050"/>
                </a:solidFill>
              </a:rPr>
              <a:t>协议要求网络中的每一个路由器都要维护从它自己到其他每一个目的网络的距离记录。</a:t>
            </a:r>
            <a:r>
              <a:rPr lang="zh-CN" altLang="en-US" sz="2800" dirty="0">
                <a:solidFill>
                  <a:srgbClr val="00B05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pPr algn="ctr"/>
            <a:r>
              <a:rPr lang="en-US" altLang="zh-CN" dirty="0"/>
              <a:t>“</a:t>
            </a:r>
            <a:r>
              <a:rPr lang="zh-CN" altLang="en-US" dirty="0"/>
              <a:t>距离”的定义 </a:t>
            </a:r>
          </a:p>
        </p:txBody>
      </p:sp>
      <p:sp>
        <p:nvSpPr>
          <p:cNvPr id="557059" name="Rectangle 3"/>
          <p:cNvSpPr>
            <a:spLocks noGrp="1" noChangeArrowheads="1"/>
          </p:cNvSpPr>
          <p:nvPr>
            <p:ph idx="1"/>
          </p:nvPr>
        </p:nvSpPr>
        <p:spPr>
          <a:noFill/>
        </p:spPr>
        <p:txBody>
          <a:bodyPr/>
          <a:lstStyle/>
          <a:p>
            <a:pPr algn="just"/>
            <a:r>
              <a:rPr lang="zh-CN" altLang="en-US" dirty="0"/>
              <a:t>从</a:t>
            </a:r>
            <a:r>
              <a:rPr lang="zh-CN" altLang="en-US" dirty="0" smtClean="0"/>
              <a:t>一个路由器</a:t>
            </a:r>
            <a:r>
              <a:rPr lang="zh-CN" altLang="en-US" dirty="0"/>
              <a:t>到</a:t>
            </a:r>
            <a:r>
              <a:rPr lang="zh-CN" altLang="en-US" dirty="0">
                <a:solidFill>
                  <a:srgbClr val="FF0000"/>
                </a:solidFill>
              </a:rPr>
              <a:t>直接连接</a:t>
            </a:r>
            <a:r>
              <a:rPr lang="zh-CN" altLang="en-US" dirty="0"/>
              <a:t>的网络的距离定义为 </a:t>
            </a:r>
            <a:r>
              <a:rPr lang="en-US" altLang="zh-CN" dirty="0"/>
              <a:t>1</a:t>
            </a:r>
            <a:r>
              <a:rPr lang="zh-CN" altLang="en-US" dirty="0"/>
              <a:t>。</a:t>
            </a:r>
          </a:p>
          <a:p>
            <a:pPr algn="just"/>
            <a:r>
              <a:rPr lang="zh-CN" altLang="en-US" dirty="0"/>
              <a:t>从一个路由器到非直接连接的网络的距离定义为所经过的路由器数加 </a:t>
            </a:r>
            <a:r>
              <a:rPr lang="en-US" altLang="zh-CN" dirty="0"/>
              <a:t>1</a:t>
            </a:r>
            <a:r>
              <a:rPr lang="zh-CN" altLang="en-US" dirty="0"/>
              <a:t>。</a:t>
            </a:r>
          </a:p>
          <a:p>
            <a:pPr algn="just"/>
            <a:r>
              <a:rPr lang="en-US" altLang="zh-CN" dirty="0"/>
              <a:t>RIP </a:t>
            </a:r>
            <a:r>
              <a:rPr lang="zh-CN" altLang="en-US" dirty="0"/>
              <a:t>协议中的“距离”也称为“</a:t>
            </a:r>
            <a:r>
              <a:rPr lang="zh-CN" altLang="en-US" dirty="0">
                <a:solidFill>
                  <a:srgbClr val="FF0000"/>
                </a:solidFill>
              </a:rPr>
              <a:t>跳数</a:t>
            </a:r>
            <a:r>
              <a:rPr lang="zh-CN" altLang="en-US" dirty="0"/>
              <a:t>”</a:t>
            </a:r>
            <a:r>
              <a:rPr lang="en-US" altLang="zh-CN" dirty="0"/>
              <a:t>(hop count)</a:t>
            </a:r>
            <a:r>
              <a:rPr lang="zh-CN" altLang="en-US" dirty="0"/>
              <a:t>，因为每经过一个路由器，跳数就加 </a:t>
            </a:r>
            <a:r>
              <a:rPr lang="en-US" altLang="zh-CN" dirty="0"/>
              <a:t>1</a:t>
            </a:r>
            <a:r>
              <a:rPr lang="zh-CN" altLang="en-US" dirty="0"/>
              <a:t>。</a:t>
            </a:r>
          </a:p>
          <a:p>
            <a:pPr algn="just"/>
            <a:r>
              <a:rPr lang="zh-CN" altLang="en-US" dirty="0">
                <a:solidFill>
                  <a:srgbClr val="00B050"/>
                </a:solidFill>
              </a:rPr>
              <a:t>这里的“距离”实际上指的是</a:t>
            </a:r>
            <a:r>
              <a:rPr lang="zh-CN" altLang="en-US" dirty="0" smtClean="0">
                <a:solidFill>
                  <a:srgbClr val="00B050"/>
                </a:solidFill>
              </a:rPr>
              <a:t>“最短距离”。 </a:t>
            </a:r>
            <a:endParaRPr lang="zh-CN" altLang="en-US" sz="4400" dirty="0">
              <a:solidFill>
                <a:srgbClr val="00B050"/>
              </a:solidFill>
            </a:endParaRPr>
          </a:p>
          <a:p>
            <a:pPr algn="just"/>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7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7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7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solidFill>
                  <a:srgbClr val="FF0000"/>
                </a:solidFill>
              </a:rPr>
              <a:t>前情回顾</a:t>
            </a:r>
            <a:endParaRPr lang="zh-CN" altLang="en-US"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2060848"/>
            <a:ext cx="9125892" cy="3672408"/>
          </a:xfrm>
          <a:prstGeom prst="rect">
            <a:avLst/>
          </a:prstGeom>
        </p:spPr>
      </p:pic>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pPr algn="ctr"/>
            <a:r>
              <a:rPr lang="en-US" altLang="zh-CN"/>
              <a:t>“</a:t>
            </a:r>
            <a:r>
              <a:rPr lang="zh-CN" altLang="en-US"/>
              <a:t>距离”的定义 </a:t>
            </a:r>
          </a:p>
        </p:txBody>
      </p:sp>
      <p:sp>
        <p:nvSpPr>
          <p:cNvPr id="558083" name="Rectangle 3"/>
          <p:cNvSpPr>
            <a:spLocks noGrp="1" noChangeArrowheads="1"/>
          </p:cNvSpPr>
          <p:nvPr>
            <p:ph idx="1"/>
          </p:nvPr>
        </p:nvSpPr>
        <p:spPr>
          <a:noFill/>
        </p:spPr>
        <p:txBody>
          <a:bodyPr/>
          <a:lstStyle/>
          <a:p>
            <a:pPr algn="just">
              <a:lnSpc>
                <a:spcPct val="100000"/>
              </a:lnSpc>
            </a:pPr>
            <a:r>
              <a:rPr lang="en-US" altLang="zh-CN" dirty="0"/>
              <a:t>RIP </a:t>
            </a:r>
            <a:r>
              <a:rPr lang="zh-CN" altLang="en-US" dirty="0"/>
              <a:t>认为一个</a:t>
            </a:r>
            <a:r>
              <a:rPr lang="zh-CN" altLang="en-US" dirty="0">
                <a:solidFill>
                  <a:srgbClr val="FF0000"/>
                </a:solidFill>
              </a:rPr>
              <a:t>好的路由</a:t>
            </a:r>
            <a:r>
              <a:rPr lang="zh-CN" altLang="en-US" dirty="0"/>
              <a:t>就是它通过的路由器的数目少，即“</a:t>
            </a:r>
            <a:r>
              <a:rPr lang="zh-CN" altLang="en-US" dirty="0">
                <a:solidFill>
                  <a:srgbClr val="FF0000"/>
                </a:solidFill>
              </a:rPr>
              <a:t>距离短</a:t>
            </a:r>
            <a:r>
              <a:rPr lang="zh-CN" altLang="en-US" dirty="0"/>
              <a:t>”。</a:t>
            </a:r>
          </a:p>
          <a:p>
            <a:pPr algn="just">
              <a:lnSpc>
                <a:spcPct val="100000"/>
              </a:lnSpc>
            </a:pPr>
            <a:r>
              <a:rPr lang="en-US" altLang="zh-CN" dirty="0">
                <a:solidFill>
                  <a:srgbClr val="00B050"/>
                </a:solidFill>
              </a:rPr>
              <a:t>RIP </a:t>
            </a:r>
            <a:r>
              <a:rPr lang="zh-CN" altLang="en-US" dirty="0">
                <a:solidFill>
                  <a:srgbClr val="00B050"/>
                </a:solidFill>
              </a:rPr>
              <a:t>允许一条路径最多只能包含 </a:t>
            </a:r>
            <a:r>
              <a:rPr lang="en-US" altLang="zh-CN" dirty="0">
                <a:solidFill>
                  <a:srgbClr val="00B050"/>
                </a:solidFill>
              </a:rPr>
              <a:t>15 </a:t>
            </a:r>
            <a:r>
              <a:rPr lang="zh-CN" altLang="en-US" dirty="0">
                <a:solidFill>
                  <a:srgbClr val="00B050"/>
                </a:solidFill>
              </a:rPr>
              <a:t>个路由器。</a:t>
            </a:r>
          </a:p>
          <a:p>
            <a:pPr algn="just">
              <a:lnSpc>
                <a:spcPct val="100000"/>
              </a:lnSpc>
            </a:pPr>
            <a:r>
              <a:rPr lang="zh-CN" altLang="en-US" dirty="0">
                <a:solidFill>
                  <a:srgbClr val="00B050"/>
                </a:solidFill>
              </a:rPr>
              <a:t>“距离”的最大值</a:t>
            </a:r>
            <a:r>
              <a:rPr lang="zh-CN" altLang="en-US" dirty="0" smtClean="0">
                <a:solidFill>
                  <a:srgbClr val="00B050"/>
                </a:solidFill>
              </a:rPr>
              <a:t>为 </a:t>
            </a:r>
            <a:r>
              <a:rPr lang="en-US" altLang="zh-CN" dirty="0" smtClean="0">
                <a:solidFill>
                  <a:srgbClr val="00B050"/>
                </a:solidFill>
              </a:rPr>
              <a:t>16 </a:t>
            </a:r>
            <a:r>
              <a:rPr lang="zh-CN" altLang="en-US" dirty="0">
                <a:solidFill>
                  <a:srgbClr val="00B050"/>
                </a:solidFill>
              </a:rPr>
              <a:t>时即相当于不可达。可见 </a:t>
            </a:r>
            <a:r>
              <a:rPr lang="en-US" altLang="zh-CN" dirty="0">
                <a:solidFill>
                  <a:srgbClr val="00B050"/>
                </a:solidFill>
              </a:rPr>
              <a:t>RIP</a:t>
            </a:r>
            <a:r>
              <a:rPr lang="en-US" altLang="zh-CN" b="1" dirty="0">
                <a:solidFill>
                  <a:srgbClr val="00B050"/>
                </a:solidFill>
              </a:rPr>
              <a:t> </a:t>
            </a:r>
            <a:r>
              <a:rPr lang="zh-CN" altLang="en-US" dirty="0">
                <a:solidFill>
                  <a:srgbClr val="00B050"/>
                </a:solidFill>
              </a:rPr>
              <a:t>只适用于小型互联网。</a:t>
            </a:r>
          </a:p>
          <a:p>
            <a:pPr algn="just">
              <a:lnSpc>
                <a:spcPct val="100000"/>
              </a:lnSpc>
            </a:pPr>
            <a:r>
              <a:rPr lang="en-US" altLang="zh-CN" dirty="0">
                <a:solidFill>
                  <a:srgbClr val="FF0000"/>
                </a:solidFill>
              </a:rPr>
              <a:t>RIP </a:t>
            </a:r>
            <a:r>
              <a:rPr lang="zh-CN" altLang="en-US" dirty="0">
                <a:solidFill>
                  <a:srgbClr val="FF0000"/>
                </a:solidFill>
              </a:rPr>
              <a:t>不能在两个网络之间同时使用多条路由。</a:t>
            </a:r>
            <a:r>
              <a:rPr lang="en-US" altLang="zh-CN" dirty="0"/>
              <a:t>RIP </a:t>
            </a:r>
            <a:r>
              <a:rPr lang="zh-CN" altLang="en-US" dirty="0"/>
              <a:t>选择一个具有最少路由器的路由（即最短路由），哪怕还存在另一条高速</a:t>
            </a:r>
            <a:r>
              <a:rPr lang="en-US" altLang="zh-CN" dirty="0"/>
              <a:t>(</a:t>
            </a:r>
            <a:r>
              <a:rPr lang="zh-CN" altLang="en-US" dirty="0"/>
              <a:t>低时延</a:t>
            </a:r>
            <a:r>
              <a:rPr lang="en-US" altLang="zh-CN" dirty="0"/>
              <a:t>)</a:t>
            </a:r>
            <a:r>
              <a:rPr lang="zh-CN" altLang="en-US" dirty="0"/>
              <a:t>但路由器较多的路由。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80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80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80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pPr algn="ctr"/>
            <a:r>
              <a:rPr lang="en-US" altLang="zh-CN" dirty="0"/>
              <a:t>RIP </a:t>
            </a:r>
            <a:r>
              <a:rPr lang="zh-CN" altLang="en-US" dirty="0"/>
              <a:t>协议的三</a:t>
            </a:r>
            <a:r>
              <a:rPr lang="zh-CN" altLang="en-US" dirty="0" smtClean="0"/>
              <a:t>个特点 </a:t>
            </a:r>
            <a:endParaRPr lang="zh-CN" altLang="en-US" dirty="0"/>
          </a:p>
        </p:txBody>
      </p:sp>
      <p:sp>
        <p:nvSpPr>
          <p:cNvPr id="559107" name="Rectangle 3"/>
          <p:cNvSpPr>
            <a:spLocks noGrp="1" noChangeArrowheads="1"/>
          </p:cNvSpPr>
          <p:nvPr>
            <p:ph idx="1"/>
          </p:nvPr>
        </p:nvSpPr>
        <p:spPr>
          <a:noFill/>
        </p:spPr>
        <p:txBody>
          <a:bodyPr/>
          <a:lstStyle/>
          <a:p>
            <a:r>
              <a:rPr lang="en-US" altLang="zh-CN" dirty="0" smtClean="0">
                <a:solidFill>
                  <a:srgbClr val="00B050"/>
                </a:solidFill>
              </a:rPr>
              <a:t>(1) </a:t>
            </a:r>
            <a:r>
              <a:rPr lang="zh-CN" altLang="en-US" dirty="0" smtClean="0">
                <a:solidFill>
                  <a:srgbClr val="00B050"/>
                </a:solidFill>
              </a:rPr>
              <a:t>仅</a:t>
            </a:r>
            <a:r>
              <a:rPr lang="zh-CN" altLang="en-US" dirty="0">
                <a:solidFill>
                  <a:srgbClr val="00B050"/>
                </a:solidFill>
              </a:rPr>
              <a:t>和相邻路由器交换信息。 </a:t>
            </a:r>
          </a:p>
          <a:p>
            <a:r>
              <a:rPr lang="en-US" altLang="zh-CN" dirty="0" smtClean="0">
                <a:solidFill>
                  <a:srgbClr val="00B050"/>
                </a:solidFill>
              </a:rPr>
              <a:t>(2) </a:t>
            </a:r>
            <a:r>
              <a:rPr lang="zh-CN" altLang="en-US" dirty="0" smtClean="0">
                <a:solidFill>
                  <a:srgbClr val="00B050"/>
                </a:solidFill>
              </a:rPr>
              <a:t>交换</a:t>
            </a:r>
            <a:r>
              <a:rPr lang="zh-CN" altLang="en-US" dirty="0">
                <a:solidFill>
                  <a:srgbClr val="00B050"/>
                </a:solidFill>
              </a:rPr>
              <a:t>的信息是当前本路由器所知道的全部信息，即自己的路由表。 </a:t>
            </a:r>
          </a:p>
          <a:p>
            <a:r>
              <a:rPr lang="en-US" altLang="zh-CN" dirty="0" smtClean="0">
                <a:solidFill>
                  <a:srgbClr val="00B050"/>
                </a:solidFill>
              </a:rPr>
              <a:t>(3) </a:t>
            </a:r>
            <a:r>
              <a:rPr lang="zh-CN" altLang="en-US" dirty="0" smtClean="0">
                <a:solidFill>
                  <a:srgbClr val="00B050"/>
                </a:solidFill>
              </a:rPr>
              <a:t>按</a:t>
            </a:r>
            <a:r>
              <a:rPr lang="zh-CN" altLang="en-US" dirty="0">
                <a:solidFill>
                  <a:srgbClr val="00B050"/>
                </a:solidFill>
              </a:rPr>
              <a:t>固定的时间间隔交换路由信息，例如，每隔 </a:t>
            </a:r>
            <a:r>
              <a:rPr lang="en-US" altLang="zh-CN" dirty="0">
                <a:solidFill>
                  <a:srgbClr val="00B050"/>
                </a:solidFill>
              </a:rPr>
              <a:t>30 </a:t>
            </a:r>
            <a:r>
              <a:rPr lang="zh-CN" altLang="en-US" dirty="0">
                <a:solidFill>
                  <a:srgbClr val="00B050"/>
                </a:solidFill>
              </a:rPr>
              <a:t>秒</a:t>
            </a:r>
            <a:r>
              <a:rPr lang="zh-CN" altLang="en-US" dirty="0" smtClean="0">
                <a:solidFill>
                  <a:srgbClr val="00B050"/>
                </a:solidFill>
              </a:rPr>
              <a:t>。</a:t>
            </a:r>
            <a:r>
              <a:rPr lang="zh-CN" altLang="zh-CN" dirty="0">
                <a:solidFill>
                  <a:srgbClr val="00B050"/>
                </a:solidFill>
              </a:rPr>
              <a:t>当网络拓扑发生变化时，路由器也及时向相邻路由器通告拓扑变化后的路由信息。</a:t>
            </a:r>
            <a:endParaRPr lang="zh-CN" altLang="en-US"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91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91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build="p"/>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pPr algn="ctr"/>
            <a:r>
              <a:rPr lang="zh-CN" altLang="en-US" dirty="0"/>
              <a:t>路由表的建立 </a:t>
            </a:r>
          </a:p>
        </p:txBody>
      </p:sp>
      <p:sp>
        <p:nvSpPr>
          <p:cNvPr id="560131" name="Rectangle 3"/>
          <p:cNvSpPr>
            <a:spLocks noGrp="1" noChangeArrowheads="1"/>
          </p:cNvSpPr>
          <p:nvPr>
            <p:ph idx="1"/>
          </p:nvPr>
        </p:nvSpPr>
        <p:spPr>
          <a:noFill/>
        </p:spPr>
        <p:txBody>
          <a:bodyPr/>
          <a:lstStyle/>
          <a:p>
            <a:pPr algn="just"/>
            <a:r>
              <a:rPr lang="zh-CN" altLang="en-US" sz="2800" dirty="0"/>
              <a:t>路由器在</a:t>
            </a:r>
            <a:r>
              <a:rPr lang="zh-CN" altLang="en-US" sz="2800" dirty="0">
                <a:solidFill>
                  <a:srgbClr val="FF0000"/>
                </a:solidFill>
              </a:rPr>
              <a:t>刚刚开始工作</a:t>
            </a:r>
            <a:r>
              <a:rPr lang="zh-CN" altLang="en-US" sz="2800" dirty="0"/>
              <a:t>时，只知道到直接连接的网络的距离（此距离定义为</a:t>
            </a:r>
            <a:r>
              <a:rPr lang="en-US" altLang="zh-CN" sz="2800" dirty="0"/>
              <a:t>1</a:t>
            </a:r>
            <a:r>
              <a:rPr lang="zh-CN" altLang="en-US" sz="2800" dirty="0"/>
              <a:t>）</a:t>
            </a:r>
            <a:r>
              <a:rPr lang="zh-CN" altLang="en-US" sz="2800" dirty="0" smtClean="0"/>
              <a:t>。</a:t>
            </a:r>
            <a:r>
              <a:rPr lang="zh-CN" altLang="zh-CN" sz="2800" dirty="0"/>
              <a:t>它的</a:t>
            </a:r>
            <a:r>
              <a:rPr lang="zh-CN" altLang="zh-CN" sz="2800" dirty="0">
                <a:solidFill>
                  <a:srgbClr val="FF0000"/>
                </a:solidFill>
              </a:rPr>
              <a:t>路由表是空的。</a:t>
            </a:r>
            <a:endParaRPr lang="zh-CN" altLang="en-US" sz="2800" dirty="0">
              <a:solidFill>
                <a:srgbClr val="FF0000"/>
              </a:solidFill>
            </a:endParaRPr>
          </a:p>
          <a:p>
            <a:pPr algn="just"/>
            <a:r>
              <a:rPr lang="zh-CN" altLang="en-US" sz="2800" dirty="0"/>
              <a:t>以后，每一个路由器也只和数目非常有限的相邻路由器交换并更新路由信息。</a:t>
            </a:r>
          </a:p>
          <a:p>
            <a:pPr algn="just"/>
            <a:r>
              <a:rPr lang="zh-CN" altLang="en-US" sz="2800" dirty="0">
                <a:solidFill>
                  <a:srgbClr val="00B050"/>
                </a:solidFill>
              </a:rPr>
              <a:t>经过若干次更新后，所有的路由器最终都会知道到达本自治系统中任何一个网络的最短距离和下一跳路由器的地址。</a:t>
            </a:r>
          </a:p>
          <a:p>
            <a:pPr algn="just"/>
            <a:r>
              <a:rPr lang="en-US" altLang="zh-CN" sz="2800" dirty="0"/>
              <a:t>RIP </a:t>
            </a:r>
            <a:r>
              <a:rPr lang="zh-CN" altLang="en-US" sz="2800" dirty="0"/>
              <a:t>协议的</a:t>
            </a:r>
            <a:r>
              <a:rPr lang="zh-CN" altLang="en-US" sz="2800" dirty="0" smtClean="0">
                <a:solidFill>
                  <a:srgbClr val="FF0000"/>
                </a:solidFill>
              </a:rPr>
              <a:t>收敛 </a:t>
            </a:r>
            <a:r>
              <a:rPr lang="en-US" altLang="zh-CN" sz="2800" dirty="0" smtClean="0"/>
              <a:t>(</a:t>
            </a:r>
            <a:r>
              <a:rPr lang="en-US" altLang="zh-CN" sz="2800" dirty="0"/>
              <a:t>convergence</a:t>
            </a:r>
            <a:r>
              <a:rPr lang="en-US" altLang="zh-CN" sz="2800" dirty="0" smtClean="0"/>
              <a:t>) </a:t>
            </a:r>
            <a:r>
              <a:rPr lang="zh-CN" altLang="en-US" sz="2800" dirty="0" smtClean="0"/>
              <a:t>过程</a:t>
            </a:r>
            <a:r>
              <a:rPr lang="zh-CN" altLang="en-US" sz="2800" dirty="0"/>
              <a:t>较</a:t>
            </a:r>
            <a:r>
              <a:rPr lang="zh-CN" altLang="en-US" sz="2800" dirty="0" smtClean="0"/>
              <a:t>快。</a:t>
            </a:r>
            <a:r>
              <a:rPr lang="zh-CN" altLang="zh-CN" sz="2800" dirty="0"/>
              <a:t>“收敛”就是</a:t>
            </a:r>
            <a:r>
              <a:rPr lang="zh-CN" altLang="en-US" sz="2800" dirty="0" smtClean="0"/>
              <a:t>在</a:t>
            </a:r>
            <a:r>
              <a:rPr lang="zh-CN" altLang="en-US" sz="2800" dirty="0"/>
              <a:t>自治系统中所有的结点都得到正确的路由选择信息的过程。 </a:t>
            </a:r>
            <a:endParaRPr lang="en-US" altLang="zh-CN" sz="2800" dirty="0" smtClean="0"/>
          </a:p>
          <a:p>
            <a:pPr algn="just"/>
            <a:r>
              <a:rPr lang="en-US" altLang="zh-CN" sz="2800" dirty="0" smtClean="0">
                <a:solidFill>
                  <a:srgbClr val="00B050"/>
                </a:solidFill>
              </a:rPr>
              <a:t>RIP</a:t>
            </a:r>
            <a:r>
              <a:rPr lang="zh-CN" altLang="en-US" sz="2800" dirty="0" smtClean="0">
                <a:solidFill>
                  <a:srgbClr val="00B050"/>
                </a:solidFill>
              </a:rPr>
              <a:t>路由表项：目的网络、距离、下一跳。</a:t>
            </a:r>
            <a:endParaRPr lang="zh-CN" altLang="en-US" sz="28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01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0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01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01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1" grpId="0" build="p"/>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pPr algn="ctr"/>
            <a:r>
              <a:rPr lang="en-US" altLang="zh-CN" dirty="0"/>
              <a:t>2. </a:t>
            </a:r>
            <a:r>
              <a:rPr lang="zh-CN" altLang="en-US" dirty="0"/>
              <a:t>距离向量算法</a:t>
            </a:r>
          </a:p>
        </p:txBody>
      </p:sp>
      <p:pic>
        <p:nvPicPr>
          <p:cNvPr id="2" name="图片 1"/>
          <p:cNvPicPr>
            <a:picLocks noChangeAspect="1"/>
          </p:cNvPicPr>
          <p:nvPr/>
        </p:nvPicPr>
        <p:blipFill>
          <a:blip r:embed="rId3"/>
          <a:stretch>
            <a:fillRect/>
          </a:stretch>
        </p:blipFill>
        <p:spPr>
          <a:xfrm>
            <a:off x="707923" y="1628800"/>
            <a:ext cx="8853589" cy="4248472"/>
          </a:xfrm>
          <a:prstGeom prst="rect">
            <a:avLst/>
          </a:prstGeom>
        </p:spPr>
      </p:pic>
    </p:spTree>
    <p:extLst>
      <p:ext uri="{BB962C8B-B14F-4D97-AF65-F5344CB8AC3E}">
        <p14:creationId xmlns:p14="http://schemas.microsoft.com/office/powerpoint/2010/main" val="3676253373"/>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pPr algn="ctr"/>
            <a:r>
              <a:rPr lang="en-US" altLang="zh-CN" dirty="0"/>
              <a:t>2. </a:t>
            </a:r>
            <a:r>
              <a:rPr lang="zh-CN" altLang="en-US" dirty="0"/>
              <a:t>距离向量算法</a:t>
            </a:r>
          </a:p>
        </p:txBody>
      </p:sp>
      <p:sp>
        <p:nvSpPr>
          <p:cNvPr id="7" name="Text Box 3"/>
          <p:cNvSpPr txBox="1">
            <a:spLocks noChangeArrowheads="1"/>
          </p:cNvSpPr>
          <p:nvPr/>
        </p:nvSpPr>
        <p:spPr bwMode="auto">
          <a:xfrm>
            <a:off x="560512" y="1124744"/>
            <a:ext cx="8910638" cy="5274136"/>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200" b="1" dirty="0" smtClean="0">
                <a:solidFill>
                  <a:srgbClr val="C00000"/>
                </a:solidFill>
                <a:latin typeface="+mn-lt"/>
                <a:ea typeface="黑体" panose="02010609060101010101" pitchFamily="2" charset="-122"/>
              </a:rPr>
              <a:t>路由器收到</a:t>
            </a:r>
            <a:r>
              <a:rPr kumimoji="0" lang="zh-CN" altLang="en-US" sz="2200" b="1" dirty="0">
                <a:solidFill>
                  <a:srgbClr val="C00000"/>
                </a:solidFill>
                <a:latin typeface="+mn-lt"/>
                <a:ea typeface="黑体" panose="02010609060101010101" pitchFamily="2" charset="-122"/>
              </a:rPr>
              <a:t>相邻路由器（其地址为 </a:t>
            </a:r>
            <a:r>
              <a:rPr kumimoji="0" lang="en-US" altLang="zh-CN" sz="2200" b="1" dirty="0">
                <a:solidFill>
                  <a:srgbClr val="C00000"/>
                </a:solidFill>
                <a:latin typeface="+mn-lt"/>
                <a:ea typeface="黑体" panose="02010609060101010101" pitchFamily="2" charset="-122"/>
              </a:rPr>
              <a:t>X</a:t>
            </a:r>
            <a:r>
              <a:rPr kumimoji="0" lang="zh-CN" altLang="en-US" sz="2200" b="1" dirty="0">
                <a:solidFill>
                  <a:srgbClr val="C00000"/>
                </a:solidFill>
                <a:latin typeface="+mn-lt"/>
                <a:ea typeface="黑体" panose="02010609060101010101" pitchFamily="2" charset="-122"/>
              </a:rPr>
              <a:t>）的一个 </a:t>
            </a:r>
            <a:r>
              <a:rPr kumimoji="0" lang="en-US" altLang="zh-CN" sz="2200" b="1" dirty="0">
                <a:solidFill>
                  <a:srgbClr val="C00000"/>
                </a:solidFill>
                <a:latin typeface="+mn-lt"/>
                <a:ea typeface="黑体" panose="02010609060101010101" pitchFamily="2" charset="-122"/>
              </a:rPr>
              <a:t>RIP </a:t>
            </a:r>
            <a:r>
              <a:rPr kumimoji="0" lang="zh-CN" altLang="en-US" sz="2200" b="1" dirty="0">
                <a:solidFill>
                  <a:srgbClr val="C00000"/>
                </a:solidFill>
                <a:latin typeface="+mn-lt"/>
                <a:ea typeface="黑体" panose="02010609060101010101" pitchFamily="2" charset="-122"/>
              </a:rPr>
              <a:t>报文：</a:t>
            </a:r>
          </a:p>
          <a:p>
            <a:pPr>
              <a:lnSpc>
                <a:spcPct val="110000"/>
              </a:lnSpc>
            </a:pPr>
            <a:r>
              <a:rPr kumimoji="0" lang="en-US" altLang="zh-CN" sz="2200" b="1" dirty="0">
                <a:solidFill>
                  <a:srgbClr val="0000CC"/>
                </a:solidFill>
                <a:latin typeface="+mn-lt"/>
                <a:ea typeface="黑体" panose="02010609060101010101" pitchFamily="2" charset="-122"/>
              </a:rPr>
              <a:t>(1) </a:t>
            </a:r>
            <a:r>
              <a:rPr kumimoji="0" lang="zh-CN" altLang="en-US" sz="2200" b="1" dirty="0">
                <a:solidFill>
                  <a:srgbClr val="0000CC"/>
                </a:solidFill>
                <a:latin typeface="+mn-lt"/>
                <a:ea typeface="黑体" panose="02010609060101010101" pitchFamily="2" charset="-122"/>
              </a:rPr>
              <a:t>先修改此 </a:t>
            </a:r>
            <a:r>
              <a:rPr kumimoji="0" lang="en-US" altLang="zh-CN" sz="2200" b="1" dirty="0">
                <a:solidFill>
                  <a:srgbClr val="0000CC"/>
                </a:solidFill>
                <a:latin typeface="+mn-lt"/>
                <a:ea typeface="黑体" panose="02010609060101010101" pitchFamily="2" charset="-122"/>
              </a:rPr>
              <a:t>RIP </a:t>
            </a:r>
            <a:r>
              <a:rPr kumimoji="0" lang="zh-CN" altLang="en-US" sz="2200" b="1" dirty="0">
                <a:solidFill>
                  <a:srgbClr val="0000CC"/>
                </a:solidFill>
                <a:latin typeface="+mn-lt"/>
                <a:ea typeface="黑体" panose="02010609060101010101" pitchFamily="2" charset="-122"/>
              </a:rPr>
              <a:t>报文中的所有项目：把“下一跳”字段中的地址都改为 </a:t>
            </a:r>
            <a:r>
              <a:rPr kumimoji="0" lang="en-US" altLang="zh-CN" sz="2200" b="1" dirty="0">
                <a:solidFill>
                  <a:srgbClr val="0000CC"/>
                </a:solidFill>
                <a:latin typeface="+mn-lt"/>
                <a:ea typeface="黑体" panose="02010609060101010101" pitchFamily="2" charset="-122"/>
              </a:rPr>
              <a:t>X</a:t>
            </a:r>
            <a:r>
              <a:rPr kumimoji="0" lang="zh-CN" altLang="en-US" sz="2200" b="1" dirty="0">
                <a:solidFill>
                  <a:srgbClr val="0000CC"/>
                </a:solidFill>
                <a:latin typeface="+mn-lt"/>
                <a:ea typeface="黑体" panose="02010609060101010101" pitchFamily="2" charset="-122"/>
              </a:rPr>
              <a:t>，并把所有的“距离”字段的值加 </a:t>
            </a:r>
            <a:r>
              <a:rPr kumimoji="0" lang="en-US" altLang="zh-CN" sz="2200" b="1" dirty="0">
                <a:solidFill>
                  <a:srgbClr val="0000CC"/>
                </a:solidFill>
                <a:latin typeface="+mn-lt"/>
                <a:ea typeface="黑体" panose="02010609060101010101" pitchFamily="2" charset="-122"/>
              </a:rPr>
              <a:t>1</a:t>
            </a:r>
            <a:r>
              <a:rPr kumimoji="0" lang="zh-CN" altLang="en-US" sz="2200" b="1" dirty="0">
                <a:solidFill>
                  <a:srgbClr val="0000CC"/>
                </a:solidFill>
                <a:latin typeface="+mn-lt"/>
                <a:ea typeface="黑体" panose="02010609060101010101" pitchFamily="2" charset="-122"/>
              </a:rPr>
              <a:t>。</a:t>
            </a:r>
          </a:p>
          <a:p>
            <a:pPr>
              <a:lnSpc>
                <a:spcPct val="110000"/>
              </a:lnSpc>
            </a:pPr>
            <a:r>
              <a:rPr kumimoji="0" lang="en-US" altLang="zh-CN" sz="2200" b="1" dirty="0">
                <a:solidFill>
                  <a:srgbClr val="0000CC"/>
                </a:solidFill>
                <a:latin typeface="+mn-lt"/>
                <a:ea typeface="黑体" panose="02010609060101010101" pitchFamily="2" charset="-122"/>
              </a:rPr>
              <a:t>(2) </a:t>
            </a:r>
            <a:r>
              <a:rPr kumimoji="0" lang="zh-CN" altLang="en-US" sz="2200" b="1" dirty="0">
                <a:solidFill>
                  <a:srgbClr val="0000CC"/>
                </a:solidFill>
                <a:latin typeface="+mn-lt"/>
                <a:ea typeface="黑体" panose="02010609060101010101" pitchFamily="2" charset="-122"/>
              </a:rPr>
              <a:t>对修改后的 </a:t>
            </a:r>
            <a:r>
              <a:rPr kumimoji="0" lang="en-US" altLang="zh-CN" sz="2200" b="1" dirty="0">
                <a:solidFill>
                  <a:srgbClr val="0000CC"/>
                </a:solidFill>
                <a:latin typeface="+mn-lt"/>
                <a:ea typeface="黑体" panose="02010609060101010101" pitchFamily="2" charset="-122"/>
              </a:rPr>
              <a:t>RIP </a:t>
            </a:r>
            <a:r>
              <a:rPr kumimoji="0" lang="zh-CN" altLang="en-US" sz="2200" b="1" dirty="0">
                <a:solidFill>
                  <a:srgbClr val="0000CC"/>
                </a:solidFill>
                <a:latin typeface="+mn-lt"/>
                <a:ea typeface="黑体" panose="02010609060101010101" pitchFamily="2" charset="-122"/>
              </a:rPr>
              <a:t>报文中的每一个项目，重复以下步骤：</a:t>
            </a:r>
          </a:p>
          <a:p>
            <a:pPr>
              <a:lnSpc>
                <a:spcPct val="110000"/>
              </a:lnSpc>
            </a:pPr>
            <a:r>
              <a:rPr lang="en-US" altLang="zh-CN" sz="2200" b="1" dirty="0">
                <a:solidFill>
                  <a:srgbClr val="0000CC"/>
                </a:solidFill>
                <a:latin typeface="+mn-lt"/>
                <a:ea typeface="黑体" panose="02010609060101010101" pitchFamily="2" charset="-122"/>
              </a:rPr>
              <a:t> </a:t>
            </a:r>
            <a:r>
              <a:rPr lang="en-US" altLang="zh-CN" sz="2200" b="1" dirty="0" smtClean="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若</a:t>
            </a:r>
            <a:r>
              <a:rPr kumimoji="0" lang="zh-CN" altLang="en-US" sz="2200" b="1" dirty="0">
                <a:solidFill>
                  <a:srgbClr val="0000CC"/>
                </a:solidFill>
                <a:latin typeface="+mn-lt"/>
                <a:ea typeface="黑体" panose="02010609060101010101" pitchFamily="2" charset="-122"/>
              </a:rPr>
              <a:t>项目中的目的网络不在路由表中，则把该项目加到路由表中。</a:t>
            </a:r>
          </a:p>
          <a:p>
            <a:pPr>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否则</a:t>
            </a:r>
            <a:endParaRPr kumimoji="0" lang="zh-CN" altLang="en-US" sz="2200" b="1" dirty="0">
              <a:solidFill>
                <a:srgbClr val="0000CC"/>
              </a:solidFill>
              <a:latin typeface="+mn-lt"/>
              <a:ea typeface="黑体" panose="02010609060101010101" pitchFamily="2" charset="-122"/>
            </a:endParaRPr>
          </a:p>
          <a:p>
            <a:pPr marL="1259205" indent="-1259205">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若</a:t>
            </a:r>
            <a:r>
              <a:rPr kumimoji="0" lang="zh-CN" altLang="en-US" sz="2200" b="1" dirty="0">
                <a:solidFill>
                  <a:srgbClr val="0000CC"/>
                </a:solidFill>
                <a:latin typeface="+mn-lt"/>
                <a:ea typeface="黑体" panose="02010609060101010101" pitchFamily="2" charset="-122"/>
              </a:rPr>
              <a:t>下一跳字段给出的路由器地址是同样的，则把收到的</a:t>
            </a:r>
            <a:r>
              <a:rPr kumimoji="0" lang="zh-CN" altLang="en-US" sz="2200" b="1" dirty="0" smtClean="0">
                <a:solidFill>
                  <a:srgbClr val="0000CC"/>
                </a:solidFill>
                <a:latin typeface="+mn-lt"/>
                <a:ea typeface="黑体" panose="02010609060101010101" pitchFamily="2" charset="-122"/>
              </a:rPr>
              <a:t>项目</a:t>
            </a:r>
            <a:r>
              <a:rPr kumimoji="0" lang="zh-CN" altLang="en-US" sz="2200" b="1" dirty="0">
                <a:solidFill>
                  <a:srgbClr val="0000CC"/>
                </a:solidFill>
                <a:latin typeface="+mn-lt"/>
                <a:ea typeface="黑体" panose="02010609060101010101" pitchFamily="2" charset="-122"/>
              </a:rPr>
              <a:t>替换原路由表中的项目。</a:t>
            </a:r>
          </a:p>
          <a:p>
            <a:pPr>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否则 </a:t>
            </a:r>
            <a:endParaRPr kumimoji="0" lang="zh-CN" altLang="en-US" sz="2200" b="1" dirty="0">
              <a:solidFill>
                <a:srgbClr val="0000CC"/>
              </a:solidFill>
              <a:latin typeface="+mn-lt"/>
              <a:ea typeface="黑体" panose="02010609060101010101" pitchFamily="2" charset="-122"/>
            </a:endParaRPr>
          </a:p>
          <a:p>
            <a:pPr>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若</a:t>
            </a:r>
            <a:r>
              <a:rPr kumimoji="0" lang="zh-CN" altLang="en-US" sz="2200" b="1" dirty="0">
                <a:solidFill>
                  <a:srgbClr val="0000CC"/>
                </a:solidFill>
                <a:latin typeface="+mn-lt"/>
                <a:ea typeface="黑体" panose="02010609060101010101" pitchFamily="2" charset="-122"/>
              </a:rPr>
              <a:t>收到项目中的距离小于路由表中的距离，则进行更新，</a:t>
            </a:r>
          </a:p>
          <a:p>
            <a:pPr>
              <a:lnSpc>
                <a:spcPct val="110000"/>
              </a:lnSpc>
            </a:pPr>
            <a:r>
              <a:rPr kumimoji="0" lang="zh-CN" altLang="en-US" sz="2200" b="1" dirty="0">
                <a:solidFill>
                  <a:srgbClr val="0000CC"/>
                </a:solidFill>
                <a:latin typeface="+mn-lt"/>
                <a:ea typeface="黑体" panose="02010609060101010101" pitchFamily="2" charset="-122"/>
              </a:rPr>
              <a:t>	 </a:t>
            </a:r>
            <a:r>
              <a:rPr kumimoji="0" lang="zh-CN" altLang="en-US" sz="2200" b="1" dirty="0" smtClean="0">
                <a:solidFill>
                  <a:srgbClr val="0000CC"/>
                </a:solidFill>
                <a:latin typeface="+mn-lt"/>
                <a:ea typeface="黑体" panose="02010609060101010101" pitchFamily="2" charset="-122"/>
              </a:rPr>
              <a:t>         否则</a:t>
            </a:r>
            <a:r>
              <a:rPr kumimoji="0" lang="zh-CN" altLang="en-US" sz="2200" b="1" dirty="0">
                <a:solidFill>
                  <a:srgbClr val="0000CC"/>
                </a:solidFill>
                <a:latin typeface="+mn-lt"/>
                <a:ea typeface="黑体" panose="02010609060101010101" pitchFamily="2" charset="-122"/>
              </a:rPr>
              <a:t>，什么也不做。</a:t>
            </a:r>
          </a:p>
          <a:p>
            <a:pPr>
              <a:lnSpc>
                <a:spcPct val="110000"/>
              </a:lnSpc>
            </a:pPr>
            <a:r>
              <a:rPr kumimoji="0" lang="en-US" altLang="zh-CN" sz="2200" b="1" dirty="0">
                <a:solidFill>
                  <a:srgbClr val="0000CC"/>
                </a:solidFill>
                <a:latin typeface="+mn-lt"/>
                <a:ea typeface="黑体" panose="02010609060101010101" pitchFamily="2" charset="-122"/>
              </a:rPr>
              <a:t>(3) </a:t>
            </a:r>
            <a:r>
              <a:rPr kumimoji="0" lang="zh-CN" altLang="en-US" sz="2200" b="1" dirty="0">
                <a:solidFill>
                  <a:srgbClr val="0000CC"/>
                </a:solidFill>
                <a:latin typeface="+mn-lt"/>
                <a:ea typeface="黑体" panose="02010609060101010101" pitchFamily="2" charset="-122"/>
              </a:rPr>
              <a:t>若 </a:t>
            </a:r>
            <a:r>
              <a:rPr kumimoji="0" lang="en-US" altLang="zh-CN" sz="2200" b="1" dirty="0">
                <a:solidFill>
                  <a:srgbClr val="0000CC"/>
                </a:solidFill>
                <a:latin typeface="+mn-lt"/>
                <a:ea typeface="黑体" panose="02010609060101010101" pitchFamily="2" charset="-122"/>
              </a:rPr>
              <a:t>3 </a:t>
            </a:r>
            <a:r>
              <a:rPr kumimoji="0" lang="zh-CN" altLang="en-US" sz="2200" b="1" dirty="0">
                <a:solidFill>
                  <a:srgbClr val="0000CC"/>
                </a:solidFill>
                <a:latin typeface="+mn-lt"/>
                <a:ea typeface="黑体" panose="02010609060101010101" pitchFamily="2" charset="-122"/>
              </a:rPr>
              <a:t>分钟还没有收到相邻路由器的更新路由表，则把此相邻路由器记为不可达路由器，即将距离置</a:t>
            </a:r>
            <a:r>
              <a:rPr kumimoji="0" lang="zh-CN" altLang="en-US" sz="2200" b="1" dirty="0" smtClean="0">
                <a:solidFill>
                  <a:srgbClr val="0000CC"/>
                </a:solidFill>
                <a:latin typeface="+mn-lt"/>
                <a:ea typeface="黑体" panose="02010609060101010101" pitchFamily="2" charset="-122"/>
              </a:rPr>
              <a:t>为 </a:t>
            </a:r>
            <a:r>
              <a:rPr kumimoji="0" lang="en-US" altLang="zh-CN" sz="2200" b="1" dirty="0" smtClean="0">
                <a:solidFill>
                  <a:srgbClr val="0000CC"/>
                </a:solidFill>
                <a:latin typeface="+mn-lt"/>
                <a:ea typeface="黑体" panose="02010609060101010101" pitchFamily="2" charset="-122"/>
              </a:rPr>
              <a:t>16</a:t>
            </a:r>
            <a:r>
              <a:rPr kumimoji="0" lang="zh-CN" altLang="en-US" sz="2200" b="1" dirty="0">
                <a:solidFill>
                  <a:srgbClr val="0000CC"/>
                </a:solidFill>
                <a:latin typeface="+mn-lt"/>
                <a:ea typeface="黑体" panose="02010609060101010101" pitchFamily="2" charset="-122"/>
              </a:rPr>
              <a:t>（表示不可达）。</a:t>
            </a:r>
          </a:p>
          <a:p>
            <a:pPr>
              <a:lnSpc>
                <a:spcPct val="110000"/>
              </a:lnSpc>
            </a:pPr>
            <a:r>
              <a:rPr kumimoji="0" lang="en-US" altLang="zh-CN" sz="2200" b="1" dirty="0">
                <a:solidFill>
                  <a:srgbClr val="0000CC"/>
                </a:solidFill>
                <a:latin typeface="+mn-lt"/>
                <a:ea typeface="黑体" panose="02010609060101010101" pitchFamily="2" charset="-122"/>
              </a:rPr>
              <a:t>(4) </a:t>
            </a:r>
            <a:r>
              <a:rPr kumimoji="0" lang="zh-CN" altLang="en-US" sz="2200" b="1" dirty="0">
                <a:solidFill>
                  <a:srgbClr val="0000CC"/>
                </a:solidFill>
                <a:latin typeface="+mn-lt"/>
                <a:ea typeface="黑体" panose="02010609060101010101" pitchFamily="2" charset="-122"/>
              </a:rPr>
              <a:t>返回。</a:t>
            </a:r>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pPr algn="ctr"/>
            <a:r>
              <a:rPr lang="en-US" altLang="zh-CN" dirty="0"/>
              <a:t>2. </a:t>
            </a:r>
            <a:r>
              <a:rPr lang="zh-CN" altLang="en-US" dirty="0"/>
              <a:t>距离向量算法</a:t>
            </a:r>
          </a:p>
        </p:txBody>
      </p:sp>
      <p:sp>
        <p:nvSpPr>
          <p:cNvPr id="2" name="内容占位符 1"/>
          <p:cNvSpPr>
            <a:spLocks noGrp="1"/>
          </p:cNvSpPr>
          <p:nvPr>
            <p:ph idx="1"/>
          </p:nvPr>
        </p:nvSpPr>
        <p:spPr/>
        <p:txBody>
          <a:bodyPr/>
          <a:lstStyle/>
          <a:p>
            <a:r>
              <a:rPr lang="zh-CN" altLang="zh-CN" dirty="0">
                <a:solidFill>
                  <a:srgbClr val="00B050"/>
                </a:solidFill>
              </a:rPr>
              <a:t>距离向量算法的基础</a:t>
            </a:r>
            <a:r>
              <a:rPr lang="zh-CN" altLang="zh-CN" dirty="0" smtClean="0">
                <a:solidFill>
                  <a:srgbClr val="00B050"/>
                </a:solidFill>
              </a:rPr>
              <a:t>就是</a:t>
            </a:r>
            <a:r>
              <a:rPr lang="en-US" altLang="zh-CN" dirty="0" smtClean="0">
                <a:solidFill>
                  <a:srgbClr val="00B050"/>
                </a:solidFill>
              </a:rPr>
              <a:t> Bellman-Ford </a:t>
            </a:r>
            <a:r>
              <a:rPr lang="zh-CN" altLang="zh-CN" dirty="0" smtClean="0">
                <a:solidFill>
                  <a:srgbClr val="00B050"/>
                </a:solidFill>
              </a:rPr>
              <a:t>算法</a:t>
            </a:r>
            <a:r>
              <a:rPr lang="zh-CN" altLang="zh-CN" dirty="0">
                <a:solidFill>
                  <a:srgbClr val="00B050"/>
                </a:solidFill>
              </a:rPr>
              <a:t>（</a:t>
            </a:r>
            <a:r>
              <a:rPr lang="zh-CN" altLang="zh-CN" dirty="0" smtClean="0">
                <a:solidFill>
                  <a:srgbClr val="00B050"/>
                </a:solidFill>
              </a:rPr>
              <a:t>或</a:t>
            </a:r>
            <a:r>
              <a:rPr lang="en-US" altLang="zh-CN" dirty="0" smtClean="0">
                <a:solidFill>
                  <a:srgbClr val="00B050"/>
                </a:solidFill>
              </a:rPr>
              <a:t> Ford-Fulkerson </a:t>
            </a:r>
            <a:r>
              <a:rPr lang="zh-CN" altLang="zh-CN" dirty="0" smtClean="0">
                <a:solidFill>
                  <a:srgbClr val="00B050"/>
                </a:solidFill>
              </a:rPr>
              <a:t>算法</a:t>
            </a:r>
            <a:r>
              <a:rPr lang="zh-CN" altLang="zh-CN" dirty="0">
                <a:solidFill>
                  <a:srgbClr val="00B050"/>
                </a:solidFill>
              </a:rPr>
              <a:t>）</a:t>
            </a:r>
            <a:r>
              <a:rPr lang="zh-CN" altLang="zh-CN" dirty="0" smtClean="0">
                <a:solidFill>
                  <a:srgbClr val="00B050"/>
                </a:solidFill>
              </a:rPr>
              <a:t>。</a:t>
            </a:r>
            <a:endParaRPr lang="en-US" altLang="zh-CN" dirty="0" smtClean="0">
              <a:solidFill>
                <a:srgbClr val="00B050"/>
              </a:solidFill>
            </a:endParaRPr>
          </a:p>
          <a:p>
            <a:r>
              <a:rPr lang="zh-CN" altLang="zh-CN" dirty="0" smtClean="0"/>
              <a:t>这种</a:t>
            </a:r>
            <a:r>
              <a:rPr lang="zh-CN" altLang="zh-CN" dirty="0"/>
              <a:t>算法的</a:t>
            </a:r>
            <a:r>
              <a:rPr lang="zh-CN" altLang="zh-CN" dirty="0">
                <a:solidFill>
                  <a:srgbClr val="FF0000"/>
                </a:solidFill>
              </a:rPr>
              <a:t>要点</a:t>
            </a:r>
            <a:r>
              <a:rPr lang="zh-CN" altLang="zh-CN" dirty="0"/>
              <a:t>是这样的：</a:t>
            </a:r>
          </a:p>
          <a:p>
            <a:pPr marL="360680" indent="0">
              <a:buNone/>
            </a:pPr>
            <a:r>
              <a:rPr lang="zh-CN" altLang="zh-CN" dirty="0"/>
              <a:t>设</a:t>
            </a:r>
            <a:r>
              <a:rPr lang="en-US" altLang="zh-CN" dirty="0"/>
              <a:t>X</a:t>
            </a:r>
            <a:r>
              <a:rPr lang="zh-CN" altLang="zh-CN" dirty="0"/>
              <a:t>是</a:t>
            </a:r>
            <a:r>
              <a:rPr lang="zh-CN" altLang="zh-CN" dirty="0" smtClean="0"/>
              <a:t>结点</a:t>
            </a:r>
            <a:r>
              <a:rPr lang="en-US" altLang="zh-CN" dirty="0" smtClean="0"/>
              <a:t> A </a:t>
            </a:r>
            <a:r>
              <a:rPr lang="zh-CN" altLang="zh-CN" dirty="0" smtClean="0"/>
              <a:t>到</a:t>
            </a:r>
            <a:r>
              <a:rPr lang="en-US" altLang="zh-CN" dirty="0" smtClean="0"/>
              <a:t> B </a:t>
            </a:r>
            <a:r>
              <a:rPr lang="zh-CN" altLang="zh-CN" dirty="0" smtClean="0"/>
              <a:t>的</a:t>
            </a:r>
            <a:r>
              <a:rPr lang="zh-CN" altLang="zh-CN" dirty="0"/>
              <a:t>最短路径上的一个结点</a:t>
            </a:r>
            <a:r>
              <a:rPr lang="zh-CN" altLang="zh-CN" dirty="0" smtClean="0"/>
              <a:t>。</a:t>
            </a:r>
            <a:endParaRPr lang="en-US" altLang="zh-CN" dirty="0" smtClean="0"/>
          </a:p>
          <a:p>
            <a:pPr marL="360680" indent="0">
              <a:buNone/>
            </a:pPr>
            <a:r>
              <a:rPr lang="zh-CN" altLang="zh-CN" dirty="0" smtClean="0"/>
              <a:t>若</a:t>
            </a:r>
            <a:r>
              <a:rPr lang="zh-CN" altLang="zh-CN" dirty="0"/>
              <a:t>把</a:t>
            </a:r>
            <a:r>
              <a:rPr lang="zh-CN" altLang="zh-CN" dirty="0" smtClean="0"/>
              <a:t>路径</a:t>
            </a:r>
            <a:r>
              <a:rPr lang="en-US" altLang="zh-CN" dirty="0" smtClean="0"/>
              <a:t> A</a:t>
            </a:r>
            <a:r>
              <a:rPr lang="zh-CN" altLang="zh-CN" dirty="0"/>
              <a:t>→</a:t>
            </a:r>
            <a:r>
              <a:rPr lang="en-US" altLang="zh-CN" dirty="0" smtClean="0"/>
              <a:t>B </a:t>
            </a:r>
            <a:r>
              <a:rPr lang="zh-CN" altLang="zh-CN" dirty="0" smtClean="0"/>
              <a:t>拆</a:t>
            </a:r>
            <a:r>
              <a:rPr lang="zh-CN" altLang="zh-CN" dirty="0"/>
              <a:t>成两段</a:t>
            </a:r>
            <a:r>
              <a:rPr lang="zh-CN" altLang="zh-CN" dirty="0" smtClean="0"/>
              <a:t>路径</a:t>
            </a:r>
            <a:r>
              <a:rPr lang="en-US" altLang="zh-CN" dirty="0" smtClean="0"/>
              <a:t> A</a:t>
            </a:r>
            <a:r>
              <a:rPr lang="zh-CN" altLang="zh-CN" dirty="0"/>
              <a:t>→</a:t>
            </a:r>
            <a:r>
              <a:rPr lang="en-US" altLang="zh-CN" dirty="0" smtClean="0"/>
              <a:t>X </a:t>
            </a:r>
            <a:r>
              <a:rPr lang="zh-CN" altLang="zh-CN" dirty="0" smtClean="0"/>
              <a:t>和</a:t>
            </a:r>
            <a:r>
              <a:rPr lang="en-US" altLang="zh-CN" dirty="0" smtClean="0"/>
              <a:t> X</a:t>
            </a:r>
            <a:r>
              <a:rPr lang="zh-CN" altLang="zh-CN" dirty="0"/>
              <a:t>→</a:t>
            </a:r>
            <a:r>
              <a:rPr lang="en-US" altLang="zh-CN" dirty="0"/>
              <a:t>B</a:t>
            </a:r>
            <a:r>
              <a:rPr lang="zh-CN" altLang="zh-CN" dirty="0"/>
              <a:t>，则每一段</a:t>
            </a:r>
            <a:r>
              <a:rPr lang="zh-CN" altLang="zh-CN" dirty="0" smtClean="0"/>
              <a:t>路径</a:t>
            </a:r>
            <a:r>
              <a:rPr lang="en-US" altLang="zh-CN" dirty="0" smtClean="0"/>
              <a:t> A</a:t>
            </a:r>
            <a:r>
              <a:rPr lang="zh-CN" altLang="zh-CN" dirty="0"/>
              <a:t>→</a:t>
            </a:r>
            <a:r>
              <a:rPr lang="en-US" altLang="zh-CN" dirty="0" smtClean="0"/>
              <a:t>X </a:t>
            </a:r>
            <a:r>
              <a:rPr lang="zh-CN" altLang="zh-CN" dirty="0" smtClean="0"/>
              <a:t>和</a:t>
            </a:r>
            <a:r>
              <a:rPr lang="en-US" altLang="zh-CN" dirty="0" smtClean="0"/>
              <a:t> X</a:t>
            </a:r>
            <a:r>
              <a:rPr lang="zh-CN" altLang="zh-CN" dirty="0"/>
              <a:t>→</a:t>
            </a:r>
            <a:r>
              <a:rPr lang="en-US" altLang="zh-CN" dirty="0" smtClean="0"/>
              <a:t>B </a:t>
            </a:r>
            <a:r>
              <a:rPr lang="zh-CN" altLang="zh-CN" dirty="0" smtClean="0"/>
              <a:t>也</a:t>
            </a:r>
            <a:r>
              <a:rPr lang="zh-CN" altLang="zh-CN" dirty="0"/>
              <a:t>都分别是</a:t>
            </a:r>
            <a:r>
              <a:rPr lang="zh-CN" altLang="zh-CN" dirty="0" smtClean="0"/>
              <a:t>结点</a:t>
            </a:r>
            <a:r>
              <a:rPr lang="en-US" altLang="zh-CN" dirty="0" smtClean="0"/>
              <a:t> A </a:t>
            </a:r>
            <a:r>
              <a:rPr lang="zh-CN" altLang="zh-CN" dirty="0" smtClean="0"/>
              <a:t>到</a:t>
            </a:r>
            <a:r>
              <a:rPr lang="en-US" altLang="zh-CN" dirty="0" smtClean="0"/>
              <a:t> X </a:t>
            </a:r>
            <a:r>
              <a:rPr lang="zh-CN" altLang="zh-CN" dirty="0" smtClean="0"/>
              <a:t>和结点</a:t>
            </a:r>
            <a:r>
              <a:rPr lang="en-US" altLang="zh-CN" dirty="0" smtClean="0"/>
              <a:t> X </a:t>
            </a:r>
            <a:r>
              <a:rPr lang="zh-CN" altLang="zh-CN" dirty="0" smtClean="0"/>
              <a:t>到</a:t>
            </a:r>
            <a:r>
              <a:rPr lang="en-US" altLang="zh-CN" dirty="0" smtClean="0"/>
              <a:t> B </a:t>
            </a:r>
            <a:r>
              <a:rPr lang="zh-CN" altLang="zh-CN" dirty="0" smtClean="0"/>
              <a:t>的</a:t>
            </a:r>
            <a:r>
              <a:rPr lang="zh-CN" altLang="zh-CN" dirty="0"/>
              <a:t>最短路径。</a:t>
            </a:r>
          </a:p>
          <a:p>
            <a:endParaRPr lang="zh-CN" altLang="en-US" dirty="0"/>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pPr algn="ctr"/>
            <a:r>
              <a:rPr lang="zh-CN" altLang="en-US" sz="4000" dirty="0"/>
              <a:t>路由器之间交换信息与路由表更新</a:t>
            </a:r>
          </a:p>
        </p:txBody>
      </p:sp>
      <p:sp>
        <p:nvSpPr>
          <p:cNvPr id="562179" name="Rectangle 3"/>
          <p:cNvSpPr>
            <a:spLocks noGrp="1" noChangeArrowheads="1"/>
          </p:cNvSpPr>
          <p:nvPr>
            <p:ph idx="1"/>
          </p:nvPr>
        </p:nvSpPr>
        <p:spPr>
          <a:noFill/>
        </p:spPr>
        <p:txBody>
          <a:bodyPr/>
          <a:lstStyle/>
          <a:p>
            <a:pPr algn="just"/>
            <a:r>
              <a:rPr lang="en-US" altLang="zh-CN" dirty="0" smtClean="0">
                <a:solidFill>
                  <a:srgbClr val="00B050"/>
                </a:solidFill>
              </a:rPr>
              <a:t>RIP </a:t>
            </a:r>
            <a:r>
              <a:rPr lang="zh-CN" altLang="en-US" dirty="0" smtClean="0">
                <a:solidFill>
                  <a:srgbClr val="00B050"/>
                </a:solidFill>
              </a:rPr>
              <a:t>协议</a:t>
            </a:r>
            <a:r>
              <a:rPr lang="zh-CN" altLang="en-US" dirty="0">
                <a:solidFill>
                  <a:srgbClr val="00B050"/>
                </a:solidFill>
              </a:rPr>
              <a:t>让互联网中的所有路由器都和自己的相邻路由器不断交换路由信息，并不断更新其路由表，使得从每一个路由器到每一个目的网络的路由都是最短的（即跳数最少）。</a:t>
            </a:r>
          </a:p>
          <a:p>
            <a:pPr algn="just"/>
            <a:r>
              <a:rPr lang="zh-CN" altLang="en-US" dirty="0">
                <a:solidFill>
                  <a:srgbClr val="00B050"/>
                </a:solidFill>
              </a:rPr>
              <a:t>虽然所有的路由器最终都拥有了整个自治系统的全局路由信息，但由于每一个路由器的位置不同，它们的路由表当然也应当是不同的。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21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79" grpId="0" build="p"/>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80592" y="1772816"/>
            <a:ext cx="7953463" cy="4307585"/>
          </a:xfrm>
          <a:prstGeom prst="rect">
            <a:avLst/>
          </a:prstGeom>
        </p:spPr>
      </p:pic>
      <p:sp>
        <p:nvSpPr>
          <p:cNvPr id="5" name="Rectangle 2"/>
          <p:cNvSpPr>
            <a:spLocks noGrp="1" noChangeArrowheads="1"/>
          </p:cNvSpPr>
          <p:nvPr>
            <p:ph type="title"/>
          </p:nvPr>
        </p:nvSpPr>
        <p:spPr>
          <a:xfrm>
            <a:off x="495300" y="188640"/>
            <a:ext cx="9066212" cy="792088"/>
          </a:xfrm>
        </p:spPr>
        <p:txBody>
          <a:bodyPr/>
          <a:lstStyle/>
          <a:p>
            <a:pPr algn="ctr"/>
            <a:r>
              <a:rPr lang="zh-CN" altLang="en-US" dirty="0" smtClean="0"/>
              <a:t>距离向量算法实例</a:t>
            </a:r>
            <a:endParaRPr lang="zh-CN" altLang="en-US" dirty="0"/>
          </a:p>
        </p:txBody>
      </p:sp>
    </p:spTree>
    <p:extLst>
      <p:ext uri="{BB962C8B-B14F-4D97-AF65-F5344CB8AC3E}">
        <p14:creationId xmlns:p14="http://schemas.microsoft.com/office/powerpoint/2010/main" val="359247885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16496" y="116632"/>
            <a:ext cx="8280920" cy="1512168"/>
          </a:xfrm>
        </p:spPr>
        <p:txBody>
          <a:bodyPr/>
          <a:lstStyle/>
          <a:p>
            <a:pPr>
              <a:lnSpc>
                <a:spcPct val="110000"/>
              </a:lnSpc>
            </a:pPr>
            <a:r>
              <a:rPr lang="en-US" altLang="zh-CN" sz="2800" dirty="0">
                <a:solidFill>
                  <a:srgbClr val="000099"/>
                </a:solidFill>
              </a:rPr>
              <a:t>【</a:t>
            </a:r>
            <a:r>
              <a:rPr lang="zh-CN" altLang="en-US" sz="2800" dirty="0">
                <a:solidFill>
                  <a:srgbClr val="000099"/>
                </a:solidFill>
              </a:rPr>
              <a:t>例</a:t>
            </a:r>
            <a:r>
              <a:rPr lang="en-US" altLang="zh-CN" sz="2800" dirty="0">
                <a:solidFill>
                  <a:srgbClr val="000099"/>
                </a:solidFill>
              </a:rPr>
              <a:t>4-5】</a:t>
            </a:r>
            <a:r>
              <a:rPr lang="zh-CN" altLang="zh-CN" sz="2800" dirty="0">
                <a:solidFill>
                  <a:srgbClr val="000099"/>
                </a:solidFill>
              </a:rPr>
              <a:t>已知</a:t>
            </a:r>
            <a:r>
              <a:rPr lang="zh-CN" altLang="zh-CN" sz="2800" dirty="0" smtClean="0">
                <a:solidFill>
                  <a:srgbClr val="000099"/>
                </a:solidFill>
              </a:rPr>
              <a:t>路由器</a:t>
            </a:r>
            <a:r>
              <a:rPr lang="en-US" altLang="zh-CN" sz="2800" dirty="0" smtClean="0">
                <a:solidFill>
                  <a:srgbClr val="000099"/>
                </a:solidFill>
              </a:rPr>
              <a:t> R</a:t>
            </a:r>
            <a:r>
              <a:rPr lang="en-US" altLang="zh-CN" sz="2800" baseline="-25000" dirty="0" smtClean="0">
                <a:solidFill>
                  <a:srgbClr val="000099"/>
                </a:solidFill>
              </a:rPr>
              <a:t>6 </a:t>
            </a:r>
            <a:r>
              <a:rPr lang="zh-CN" altLang="zh-CN" sz="2800" dirty="0" smtClean="0">
                <a:solidFill>
                  <a:srgbClr val="000099"/>
                </a:solidFill>
              </a:rPr>
              <a:t>有</a:t>
            </a:r>
            <a:r>
              <a:rPr lang="zh-CN" altLang="zh-CN" sz="2800" dirty="0">
                <a:solidFill>
                  <a:srgbClr val="000099"/>
                </a:solidFill>
              </a:rPr>
              <a:t>表</a:t>
            </a:r>
            <a:r>
              <a:rPr lang="en-US" altLang="zh-CN" sz="2800" dirty="0">
                <a:solidFill>
                  <a:srgbClr val="000099"/>
                </a:solidFill>
              </a:rPr>
              <a:t>4-9(a)</a:t>
            </a:r>
            <a:r>
              <a:rPr lang="zh-CN" altLang="zh-CN" sz="2800" dirty="0">
                <a:solidFill>
                  <a:srgbClr val="000099"/>
                </a:solidFill>
              </a:rPr>
              <a:t>所示的路由表。现在收到相邻</a:t>
            </a:r>
            <a:r>
              <a:rPr lang="zh-CN" altLang="zh-CN" sz="2800" dirty="0" smtClean="0">
                <a:solidFill>
                  <a:srgbClr val="000099"/>
                </a:solidFill>
              </a:rPr>
              <a:t>路由器</a:t>
            </a:r>
            <a:r>
              <a:rPr lang="en-US" altLang="zh-CN" sz="2800" dirty="0" smtClean="0">
                <a:solidFill>
                  <a:srgbClr val="000099"/>
                </a:solidFill>
              </a:rPr>
              <a:t> R</a:t>
            </a:r>
            <a:r>
              <a:rPr lang="en-US" altLang="zh-CN" sz="2800" baseline="-25000" dirty="0" smtClean="0">
                <a:solidFill>
                  <a:srgbClr val="000099"/>
                </a:solidFill>
              </a:rPr>
              <a:t>4 </a:t>
            </a:r>
            <a:r>
              <a:rPr lang="zh-CN" altLang="zh-CN" sz="2800" dirty="0" smtClean="0">
                <a:solidFill>
                  <a:srgbClr val="000099"/>
                </a:solidFill>
              </a:rPr>
              <a:t>发</a:t>
            </a:r>
            <a:r>
              <a:rPr lang="zh-CN" altLang="zh-CN" sz="2800" dirty="0">
                <a:solidFill>
                  <a:srgbClr val="000099"/>
                </a:solidFill>
              </a:rPr>
              <a:t>来的路由更新信息，如表</a:t>
            </a:r>
            <a:r>
              <a:rPr lang="en-US" altLang="zh-CN" sz="2800" dirty="0">
                <a:solidFill>
                  <a:srgbClr val="000099"/>
                </a:solidFill>
              </a:rPr>
              <a:t>4-9(b)</a:t>
            </a:r>
            <a:r>
              <a:rPr lang="zh-CN" altLang="zh-CN" sz="2800" dirty="0">
                <a:solidFill>
                  <a:srgbClr val="000099"/>
                </a:solidFill>
              </a:rPr>
              <a:t>所示。试更新</a:t>
            </a:r>
            <a:r>
              <a:rPr lang="zh-CN" altLang="zh-CN" sz="2800" dirty="0" smtClean="0">
                <a:solidFill>
                  <a:srgbClr val="000099"/>
                </a:solidFill>
              </a:rPr>
              <a:t>路由器</a:t>
            </a:r>
            <a:r>
              <a:rPr lang="en-US" altLang="zh-CN" sz="2800" dirty="0" smtClean="0">
                <a:solidFill>
                  <a:srgbClr val="000099"/>
                </a:solidFill>
              </a:rPr>
              <a:t> R</a:t>
            </a:r>
            <a:r>
              <a:rPr lang="en-US" altLang="zh-CN" sz="2800" baseline="-25000" dirty="0" smtClean="0">
                <a:solidFill>
                  <a:srgbClr val="000099"/>
                </a:solidFill>
              </a:rPr>
              <a:t>6 </a:t>
            </a:r>
            <a:r>
              <a:rPr lang="zh-CN" altLang="zh-CN" sz="2800" dirty="0" smtClean="0">
                <a:solidFill>
                  <a:srgbClr val="000099"/>
                </a:solidFill>
              </a:rPr>
              <a:t>的</a:t>
            </a:r>
            <a:r>
              <a:rPr lang="zh-CN" altLang="zh-CN" sz="2800" dirty="0">
                <a:solidFill>
                  <a:srgbClr val="000099"/>
                </a:solidFill>
              </a:rPr>
              <a:t>路由表。</a:t>
            </a:r>
            <a:endParaRPr lang="zh-CN" altLang="en-US" sz="2800" dirty="0">
              <a:solidFill>
                <a:srgbClr val="000099"/>
              </a:solidFill>
            </a:endParaRPr>
          </a:p>
        </p:txBody>
      </p:sp>
      <p:graphicFrame>
        <p:nvGraphicFramePr>
          <p:cNvPr id="3" name="表格 2"/>
          <p:cNvGraphicFramePr>
            <a:graphicFrameLocks noGrp="1"/>
          </p:cNvGraphicFramePr>
          <p:nvPr/>
        </p:nvGraphicFramePr>
        <p:xfrm>
          <a:off x="704528" y="2154560"/>
          <a:ext cx="3816423" cy="1346448"/>
        </p:xfrm>
        <a:graphic>
          <a:graphicData uri="http://schemas.openxmlformats.org/drawingml/2006/table">
            <a:tbl>
              <a:tblPr firstRow="1" firstCol="1" lastRow="1" lastCol="1" bandRow="1" bandCol="1">
                <a:tableStyleId>{5C22544A-7EE6-4342-B048-85BDC9FD1C3A}</a:tableStyleId>
              </a:tblPr>
              <a:tblGrid>
                <a:gridCol w="1272141">
                  <a:extLst>
                    <a:ext uri="{9D8B030D-6E8A-4147-A177-3AD203B41FA5}">
                      <a16:colId xmlns:a16="http://schemas.microsoft.com/office/drawing/2014/main" val="20000"/>
                    </a:ext>
                  </a:extLst>
                </a:gridCol>
                <a:gridCol w="851282">
                  <a:extLst>
                    <a:ext uri="{9D8B030D-6E8A-4147-A177-3AD203B41FA5}">
                      <a16:colId xmlns:a16="http://schemas.microsoft.com/office/drawing/2014/main" val="20001"/>
                    </a:ext>
                  </a:extLst>
                </a:gridCol>
                <a:gridCol w="1693000">
                  <a:extLst>
                    <a:ext uri="{9D8B030D-6E8A-4147-A177-3AD203B41FA5}">
                      <a16:colId xmlns:a16="http://schemas.microsoft.com/office/drawing/2014/main" val="20002"/>
                    </a:ext>
                  </a:extLst>
                </a:gridCol>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15900">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Net2</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5</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4" name="表格 3"/>
          <p:cNvGraphicFramePr>
            <a:graphicFrameLocks noGrp="1"/>
          </p:cNvGraphicFramePr>
          <p:nvPr/>
        </p:nvGraphicFramePr>
        <p:xfrm>
          <a:off x="5817096" y="2153667"/>
          <a:ext cx="3888432" cy="1346448"/>
        </p:xfrm>
        <a:graphic>
          <a:graphicData uri="http://schemas.openxmlformats.org/drawingml/2006/table">
            <a:tbl>
              <a:tblPr firstRow="1" firstCol="1" lastRow="1" lastCol="1" bandRow="1" bandCol="1">
                <a:tableStyleId>{5C22544A-7EE6-4342-B048-85BDC9FD1C3A}</a:tableStyleId>
              </a:tblPr>
              <a:tblGrid>
                <a:gridCol w="1296144">
                  <a:extLst>
                    <a:ext uri="{9D8B030D-6E8A-4147-A177-3AD203B41FA5}">
                      <a16:colId xmlns:a16="http://schemas.microsoft.com/office/drawing/2014/main" val="20000"/>
                    </a:ext>
                  </a:extLst>
                </a:gridCol>
                <a:gridCol w="867345">
                  <a:extLst>
                    <a:ext uri="{9D8B030D-6E8A-4147-A177-3AD203B41FA5}">
                      <a16:colId xmlns:a16="http://schemas.microsoft.com/office/drawing/2014/main" val="20001"/>
                    </a:ext>
                  </a:extLst>
                </a:gridCol>
                <a:gridCol w="1724943">
                  <a:extLst>
                    <a:ext uri="{9D8B030D-6E8A-4147-A177-3AD203B41FA5}">
                      <a16:colId xmlns:a16="http://schemas.microsoft.com/office/drawing/2014/main" val="20002"/>
                    </a:ext>
                  </a:extLst>
                </a:gridCol>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15900">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Net1</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3</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1</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Net2</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1</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直接交付</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5" name="表格 4"/>
          <p:cNvGraphicFramePr>
            <a:graphicFrameLocks noGrp="1"/>
          </p:cNvGraphicFramePr>
          <p:nvPr/>
        </p:nvGraphicFramePr>
        <p:xfrm>
          <a:off x="5817096" y="4530824"/>
          <a:ext cx="3888432" cy="1346448"/>
        </p:xfrm>
        <a:graphic>
          <a:graphicData uri="http://schemas.openxmlformats.org/drawingml/2006/table">
            <a:tbl>
              <a:tblPr firstRow="1" firstCol="1" lastRow="1" lastCol="1" bandRow="1" bandCol="1">
                <a:tableStyleId>{5C22544A-7EE6-4342-B048-85BDC9FD1C3A}</a:tableStyleId>
              </a:tblPr>
              <a:tblGrid>
                <a:gridCol w="1296144">
                  <a:extLst>
                    <a:ext uri="{9D8B030D-6E8A-4147-A177-3AD203B41FA5}">
                      <a16:colId xmlns:a16="http://schemas.microsoft.com/office/drawing/2014/main" val="20000"/>
                    </a:ext>
                  </a:extLst>
                </a:gridCol>
                <a:gridCol w="867344">
                  <a:extLst>
                    <a:ext uri="{9D8B030D-6E8A-4147-A177-3AD203B41FA5}">
                      <a16:colId xmlns:a16="http://schemas.microsoft.com/office/drawing/2014/main" val="20001"/>
                    </a:ext>
                  </a:extLst>
                </a:gridCol>
                <a:gridCol w="1724944">
                  <a:extLst>
                    <a:ext uri="{9D8B030D-6E8A-4147-A177-3AD203B41FA5}">
                      <a16:colId xmlns:a16="http://schemas.microsoft.com/office/drawing/2014/main" val="20002"/>
                    </a:ext>
                  </a:extLst>
                </a:gridCol>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66"/>
                    </a:solidFill>
                  </a:tcPr>
                </a:tc>
                <a:tc>
                  <a:txBody>
                    <a:bodyPr/>
                    <a:lstStyle/>
                    <a:p>
                      <a:pPr algn="ctr">
                        <a:lnSpc>
                          <a:spcPct val="100000"/>
                        </a:lnSpc>
                        <a:spcAft>
                          <a:spcPts val="0"/>
                        </a:spcAft>
                      </a:pPr>
                      <a:r>
                        <a:rPr lang="zh-CN" sz="2000" b="1">
                          <a:solidFill>
                            <a:schemeClr val="tx1"/>
                          </a:solidFill>
                          <a:effectLst/>
                          <a:latin typeface="+mn-lt"/>
                          <a:ea typeface="黑体" panose="02010609060101010101" pitchFamily="2"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66"/>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66"/>
                    </a:solidFill>
                  </a:tcPr>
                </a:tc>
                <a:extLst>
                  <a:ext uri="{0D108BD9-81ED-4DB2-BD59-A6C34878D82A}">
                    <a16:rowId xmlns:a16="http://schemas.microsoft.com/office/drawing/2014/main" val="10000"/>
                  </a:ext>
                </a:extLst>
              </a:tr>
              <a:tr h="215900">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Net1</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22885">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Net2</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2</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6" name="表格 5"/>
          <p:cNvGraphicFramePr>
            <a:graphicFrameLocks noGrp="1"/>
          </p:cNvGraphicFramePr>
          <p:nvPr/>
        </p:nvGraphicFramePr>
        <p:xfrm>
          <a:off x="704528" y="4586064"/>
          <a:ext cx="3816424" cy="1651248"/>
        </p:xfrm>
        <a:graphic>
          <a:graphicData uri="http://schemas.openxmlformats.org/drawingml/2006/table">
            <a:tbl>
              <a:tblPr firstRow="1" firstCol="1" lastRow="1" lastCol="1" bandRow="1" bandCol="1">
                <a:tableStyleId>{5C22544A-7EE6-4342-B048-85BDC9FD1C3A}</a:tableStyleId>
              </a:tblPr>
              <a:tblGrid>
                <a:gridCol w="1272141">
                  <a:extLst>
                    <a:ext uri="{9D8B030D-6E8A-4147-A177-3AD203B41FA5}">
                      <a16:colId xmlns:a16="http://schemas.microsoft.com/office/drawing/2014/main" val="20000"/>
                    </a:ext>
                  </a:extLst>
                </a:gridCol>
                <a:gridCol w="851283">
                  <a:extLst>
                    <a:ext uri="{9D8B030D-6E8A-4147-A177-3AD203B41FA5}">
                      <a16:colId xmlns:a16="http://schemas.microsoft.com/office/drawing/2014/main" val="20001"/>
                    </a:ext>
                  </a:extLst>
                </a:gridCol>
                <a:gridCol w="1693000">
                  <a:extLst>
                    <a:ext uri="{9D8B030D-6E8A-4147-A177-3AD203B41FA5}">
                      <a16:colId xmlns:a16="http://schemas.microsoft.com/office/drawing/2014/main" val="20002"/>
                    </a:ext>
                  </a:extLst>
                </a:gridCol>
              </a:tblGrid>
              <a:tr h="432048">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目的网络</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0000"/>
                        </a:lnSpc>
                        <a:spcAft>
                          <a:spcPts val="0"/>
                        </a:spcAft>
                      </a:pPr>
                      <a:r>
                        <a:rPr lang="zh-CN" sz="2000" b="1">
                          <a:solidFill>
                            <a:schemeClr val="tx1"/>
                          </a:solidFill>
                          <a:effectLst/>
                          <a:latin typeface="+mn-lt"/>
                          <a:ea typeface="黑体" panose="02010609060101010101" pitchFamily="2"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100000"/>
                        </a:lnSpc>
                        <a:spcAft>
                          <a:spcPts val="0"/>
                        </a:spcAft>
                      </a:pPr>
                      <a:r>
                        <a:rPr lang="zh-CN" sz="2000" b="1" dirty="0">
                          <a:solidFill>
                            <a:schemeClr val="tx1"/>
                          </a:solidFill>
                          <a:effectLst/>
                          <a:latin typeface="+mn-lt"/>
                          <a:ea typeface="黑体" panose="02010609060101010101" pitchFamily="2" charset="-122"/>
                        </a:rPr>
                        <a:t>下一跳路由器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215900">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Net1</a:t>
                      </a:r>
                      <a:endParaRPr lang="zh-CN" sz="20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R</a:t>
                      </a:r>
                      <a:r>
                        <a:rPr lang="en-US" sz="2000" b="1" baseline="-25000">
                          <a:solidFill>
                            <a:schemeClr val="tx1"/>
                          </a:solidFill>
                          <a:effectLst/>
                          <a:latin typeface="+mn-lt"/>
                          <a:ea typeface="黑体" panose="02010609060101010101" pitchFamily="2" charset="-122"/>
                        </a:rPr>
                        <a:t>4</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15900">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Net2</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5</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Net3</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R</a:t>
                      </a:r>
                      <a:r>
                        <a:rPr lang="en-US" sz="2000" b="1" baseline="-25000" dirty="0">
                          <a:solidFill>
                            <a:schemeClr val="tx1"/>
                          </a:solidFill>
                          <a:effectLst/>
                          <a:latin typeface="+mn-lt"/>
                          <a:ea typeface="黑体" panose="02010609060101010101" pitchFamily="2" charset="-122"/>
                        </a:rPr>
                        <a:t>4</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22885">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anose="02010609060101010101" pitchFamily="2" charset="-122"/>
                        </a:rPr>
                        <a:t>…</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dirty="0">
                          <a:solidFill>
                            <a:schemeClr val="tx1"/>
                          </a:solidFill>
                          <a:effectLst/>
                          <a:latin typeface="+mn-lt"/>
                          <a:ea typeface="黑体" panose="02010609060101010101" pitchFamily="2" charset="-122"/>
                        </a:rPr>
                        <a:t>…</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 name="矩形 6"/>
          <p:cNvSpPr/>
          <p:nvPr/>
        </p:nvSpPr>
        <p:spPr>
          <a:xfrm>
            <a:off x="776536" y="1772816"/>
            <a:ext cx="3744416" cy="369332"/>
          </a:xfrm>
          <a:prstGeom prst="rect">
            <a:avLst/>
          </a:prstGeom>
        </p:spPr>
        <p:txBody>
          <a:bodyPr wrap="square">
            <a:spAutoFit/>
          </a:bodyPr>
          <a:lstStyle/>
          <a:p>
            <a:pPr algn="ctr"/>
            <a:r>
              <a:rPr lang="zh-CN" altLang="zh-CN" b="1" dirty="0">
                <a:latin typeface="+mn-lt"/>
                <a:ea typeface="黑体" panose="02010609060101010101" pitchFamily="2" charset="-122"/>
              </a:rPr>
              <a:t>表</a:t>
            </a:r>
            <a:r>
              <a:rPr lang="en-US" altLang="zh-CN" b="1" dirty="0">
                <a:latin typeface="+mn-lt"/>
                <a:ea typeface="黑体" panose="02010609060101010101" pitchFamily="2" charset="-122"/>
              </a:rPr>
              <a:t>4-9(a)  </a:t>
            </a:r>
            <a:r>
              <a:rPr lang="zh-CN" altLang="zh-CN" b="1" dirty="0">
                <a:latin typeface="+mn-lt"/>
                <a:ea typeface="黑体" panose="02010609060101010101" pitchFamily="2" charset="-122"/>
              </a:rPr>
              <a:t>路由器</a:t>
            </a:r>
            <a:r>
              <a:rPr lang="en-US" altLang="zh-CN" b="1" dirty="0">
                <a:latin typeface="+mn-lt"/>
                <a:ea typeface="黑体" panose="02010609060101010101" pitchFamily="2" charset="-122"/>
              </a:rPr>
              <a:t>R</a:t>
            </a:r>
            <a:r>
              <a:rPr lang="en-US" altLang="zh-CN" b="1" baseline="-25000" dirty="0">
                <a:latin typeface="+mn-lt"/>
                <a:ea typeface="黑体" panose="02010609060101010101" pitchFamily="2" charset="-122"/>
              </a:rPr>
              <a:t>6</a:t>
            </a:r>
            <a:r>
              <a:rPr lang="zh-CN" altLang="zh-CN" b="1" dirty="0">
                <a:latin typeface="+mn-lt"/>
                <a:ea typeface="黑体" panose="02010609060101010101" pitchFamily="2" charset="-122"/>
              </a:rPr>
              <a:t>的路由表</a:t>
            </a:r>
            <a:endParaRPr lang="zh-CN" altLang="en-US" b="1" dirty="0">
              <a:latin typeface="+mn-lt"/>
              <a:ea typeface="黑体" panose="02010609060101010101" pitchFamily="2" charset="-122"/>
            </a:endParaRPr>
          </a:p>
        </p:txBody>
      </p:sp>
      <p:sp>
        <p:nvSpPr>
          <p:cNvPr id="8" name="矩形 7"/>
          <p:cNvSpPr/>
          <p:nvPr/>
        </p:nvSpPr>
        <p:spPr>
          <a:xfrm>
            <a:off x="5961112" y="1772816"/>
            <a:ext cx="3639138" cy="369332"/>
          </a:xfrm>
          <a:prstGeom prst="rect">
            <a:avLst/>
          </a:prstGeom>
        </p:spPr>
        <p:txBody>
          <a:bodyPr wrap="none">
            <a:spAutoFit/>
          </a:bodyPr>
          <a:lstStyle/>
          <a:p>
            <a:pPr algn="ctr"/>
            <a:r>
              <a:rPr lang="zh-CN" altLang="zh-CN" b="1" dirty="0">
                <a:latin typeface="+mn-lt"/>
                <a:ea typeface="黑体" panose="02010609060101010101" pitchFamily="2" charset="-122"/>
              </a:rPr>
              <a:t>表</a:t>
            </a:r>
            <a:r>
              <a:rPr lang="en-US" altLang="zh-CN" b="1" dirty="0">
                <a:latin typeface="+mn-lt"/>
                <a:ea typeface="黑体" panose="02010609060101010101" pitchFamily="2" charset="-122"/>
              </a:rPr>
              <a:t>4-9(b)  R</a:t>
            </a:r>
            <a:r>
              <a:rPr lang="en-US" altLang="zh-CN" b="1" baseline="-25000" dirty="0">
                <a:latin typeface="+mn-lt"/>
                <a:ea typeface="黑体" panose="02010609060101010101" pitchFamily="2" charset="-122"/>
              </a:rPr>
              <a:t>4</a:t>
            </a:r>
            <a:r>
              <a:rPr lang="zh-CN" altLang="zh-CN" b="1" dirty="0">
                <a:latin typeface="+mn-lt"/>
                <a:ea typeface="黑体" panose="02010609060101010101" pitchFamily="2" charset="-122"/>
              </a:rPr>
              <a:t>发来的路由更新信息</a:t>
            </a:r>
            <a:endParaRPr lang="zh-CN" altLang="en-US" b="1" dirty="0">
              <a:latin typeface="+mn-lt"/>
              <a:ea typeface="黑体" panose="02010609060101010101" pitchFamily="2" charset="-122"/>
            </a:endParaRPr>
          </a:p>
        </p:txBody>
      </p:sp>
      <p:sp>
        <p:nvSpPr>
          <p:cNvPr id="9" name="矩形 8"/>
          <p:cNvSpPr/>
          <p:nvPr/>
        </p:nvSpPr>
        <p:spPr>
          <a:xfrm>
            <a:off x="632521" y="4216732"/>
            <a:ext cx="4104456" cy="369332"/>
          </a:xfrm>
          <a:prstGeom prst="rect">
            <a:avLst/>
          </a:prstGeom>
        </p:spPr>
        <p:txBody>
          <a:bodyPr wrap="square">
            <a:spAutoFit/>
          </a:bodyPr>
          <a:lstStyle/>
          <a:p>
            <a:pPr algn="ctr"/>
            <a:r>
              <a:rPr lang="zh-CN" altLang="zh-CN" b="1" dirty="0">
                <a:latin typeface="+mn-lt"/>
                <a:ea typeface="黑体" panose="02010609060101010101" pitchFamily="2" charset="-122"/>
              </a:rPr>
              <a:t>表</a:t>
            </a:r>
            <a:r>
              <a:rPr lang="en-US" altLang="zh-CN" b="1" dirty="0">
                <a:latin typeface="+mn-lt"/>
                <a:ea typeface="黑体" panose="02010609060101010101" pitchFamily="2" charset="-122"/>
              </a:rPr>
              <a:t>4-9(d)  </a:t>
            </a:r>
            <a:r>
              <a:rPr lang="zh-CN" altLang="zh-CN" b="1" dirty="0">
                <a:latin typeface="+mn-lt"/>
                <a:ea typeface="黑体" panose="02010609060101010101" pitchFamily="2" charset="-122"/>
              </a:rPr>
              <a:t>路由器</a:t>
            </a:r>
            <a:r>
              <a:rPr lang="en-US" altLang="zh-CN" b="1" dirty="0">
                <a:latin typeface="+mn-lt"/>
                <a:ea typeface="黑体" panose="02010609060101010101" pitchFamily="2" charset="-122"/>
              </a:rPr>
              <a:t>R</a:t>
            </a:r>
            <a:r>
              <a:rPr lang="en-US" altLang="zh-CN" b="1" baseline="-25000" dirty="0">
                <a:latin typeface="+mn-lt"/>
                <a:ea typeface="黑体" panose="02010609060101010101" pitchFamily="2" charset="-122"/>
              </a:rPr>
              <a:t>6</a:t>
            </a:r>
            <a:r>
              <a:rPr lang="zh-CN" altLang="zh-CN" b="1" dirty="0">
                <a:latin typeface="+mn-lt"/>
                <a:ea typeface="黑体" panose="02010609060101010101" pitchFamily="2" charset="-122"/>
              </a:rPr>
              <a:t>更新后的路由表</a:t>
            </a:r>
            <a:endParaRPr lang="zh-CN" altLang="en-US" b="1" dirty="0">
              <a:latin typeface="+mn-lt"/>
              <a:ea typeface="黑体" panose="02010609060101010101" pitchFamily="2" charset="-122"/>
            </a:endParaRPr>
          </a:p>
        </p:txBody>
      </p:sp>
      <p:sp>
        <p:nvSpPr>
          <p:cNvPr id="10" name="矩形 9"/>
          <p:cNvSpPr/>
          <p:nvPr/>
        </p:nvSpPr>
        <p:spPr>
          <a:xfrm>
            <a:off x="5961113" y="4139788"/>
            <a:ext cx="3528392" cy="369332"/>
          </a:xfrm>
          <a:prstGeom prst="rect">
            <a:avLst/>
          </a:prstGeom>
        </p:spPr>
        <p:txBody>
          <a:bodyPr wrap="square">
            <a:spAutoFit/>
          </a:bodyPr>
          <a:lstStyle/>
          <a:p>
            <a:pPr algn="ctr"/>
            <a:r>
              <a:rPr lang="zh-CN" altLang="zh-CN" b="1" dirty="0">
                <a:latin typeface="+mn-lt"/>
                <a:ea typeface="黑体" panose="02010609060101010101" pitchFamily="2" charset="-122"/>
              </a:rPr>
              <a:t>表</a:t>
            </a:r>
            <a:r>
              <a:rPr lang="en-US" altLang="zh-CN" b="1" dirty="0">
                <a:latin typeface="+mn-lt"/>
                <a:ea typeface="黑体" panose="02010609060101010101" pitchFamily="2" charset="-122"/>
              </a:rPr>
              <a:t>4-9(c)  </a:t>
            </a:r>
            <a:r>
              <a:rPr lang="zh-CN" altLang="zh-CN" b="1" dirty="0">
                <a:latin typeface="+mn-lt"/>
                <a:ea typeface="黑体" panose="02010609060101010101" pitchFamily="2" charset="-122"/>
              </a:rPr>
              <a:t>修改后的表</a:t>
            </a:r>
            <a:r>
              <a:rPr lang="en-US" altLang="zh-CN" b="1" dirty="0">
                <a:latin typeface="+mn-lt"/>
                <a:ea typeface="黑体" panose="02010609060101010101" pitchFamily="2" charset="-122"/>
              </a:rPr>
              <a:t>4-9(b)</a:t>
            </a:r>
            <a:endParaRPr lang="zh-CN" altLang="en-US" b="1" dirty="0">
              <a:latin typeface="+mn-lt"/>
              <a:ea typeface="黑体" panose="02010609060101010101" pitchFamily="2" charset="-122"/>
            </a:endParaRPr>
          </a:p>
        </p:txBody>
      </p:sp>
      <p:sp>
        <p:nvSpPr>
          <p:cNvPr id="11" name="下箭头 10"/>
          <p:cNvSpPr/>
          <p:nvPr/>
        </p:nvSpPr>
        <p:spPr bwMode="auto">
          <a:xfrm>
            <a:off x="7401272" y="3573016"/>
            <a:ext cx="324037" cy="566772"/>
          </a:xfrm>
          <a:prstGeom prst="downArrow">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7725309" y="3645024"/>
            <a:ext cx="1005403" cy="369332"/>
          </a:xfrm>
          <a:prstGeom prst="rect">
            <a:avLst/>
          </a:prstGeom>
          <a:noFill/>
        </p:spPr>
        <p:txBody>
          <a:bodyPr wrap="none" rtlCol="0">
            <a:spAutoFit/>
          </a:bodyPr>
          <a:lstStyle/>
          <a:p>
            <a:r>
              <a:rPr lang="zh-CN" altLang="en-US" b="1" dirty="0" smtClean="0"/>
              <a:t>距离加</a:t>
            </a:r>
            <a:r>
              <a:rPr lang="en-US" altLang="zh-CN" b="1" dirty="0" smtClean="0"/>
              <a:t>1</a:t>
            </a:r>
            <a:endParaRPr lang="zh-CN" altLang="en-US" b="1" dirty="0"/>
          </a:p>
        </p:txBody>
      </p:sp>
      <p:sp>
        <p:nvSpPr>
          <p:cNvPr id="15" name="椭圆 14"/>
          <p:cNvSpPr/>
          <p:nvPr/>
        </p:nvSpPr>
        <p:spPr bwMode="auto">
          <a:xfrm>
            <a:off x="4592960" y="3501008"/>
            <a:ext cx="1080119" cy="936104"/>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CC"/>
                </a:solidFill>
                <a:effectLst/>
                <a:latin typeface="+mn-lt"/>
                <a:ea typeface="黑体" panose="02010609060101010101" pitchFamily="2" charset="-122"/>
              </a:rPr>
              <a:t>计算更新</a:t>
            </a:r>
          </a:p>
        </p:txBody>
      </p:sp>
      <p:sp>
        <p:nvSpPr>
          <p:cNvPr id="16" name="直角上箭头 15"/>
          <p:cNvSpPr/>
          <p:nvPr/>
        </p:nvSpPr>
        <p:spPr bwMode="auto">
          <a:xfrm flipH="1">
            <a:off x="4953000" y="4437112"/>
            <a:ext cx="684076" cy="576064"/>
          </a:xfrm>
          <a:prstGeom prst="bentUpArrow">
            <a:avLst>
              <a:gd name="adj1" fmla="val 25000"/>
              <a:gd name="adj2" fmla="val 37144"/>
              <a:gd name="adj3" fmla="val 42348"/>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直角上箭头 16"/>
          <p:cNvSpPr/>
          <p:nvPr/>
        </p:nvSpPr>
        <p:spPr bwMode="auto">
          <a:xfrm flipV="1">
            <a:off x="4664968" y="2924944"/>
            <a:ext cx="684076" cy="576064"/>
          </a:xfrm>
          <a:prstGeom prst="bentUpArrow">
            <a:avLst>
              <a:gd name="adj1" fmla="val 25000"/>
              <a:gd name="adj2" fmla="val 37144"/>
              <a:gd name="adj3" fmla="val 42348"/>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直角上箭头 17"/>
          <p:cNvSpPr/>
          <p:nvPr/>
        </p:nvSpPr>
        <p:spPr bwMode="auto">
          <a:xfrm flipH="1" flipV="1">
            <a:off x="2576735" y="3825044"/>
            <a:ext cx="1944216" cy="468052"/>
          </a:xfrm>
          <a:prstGeom prst="bentUpArrow">
            <a:avLst>
              <a:gd name="adj1" fmla="val 25000"/>
              <a:gd name="adj2" fmla="val 37144"/>
              <a:gd name="adj3" fmla="val 42348"/>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pPr algn="ctr"/>
            <a:r>
              <a:rPr lang="en-US" altLang="zh-CN" dirty="0"/>
              <a:t>【</a:t>
            </a:r>
            <a:r>
              <a:rPr lang="zh-CN" altLang="en-US" dirty="0"/>
              <a:t>例</a:t>
            </a:r>
            <a:r>
              <a:rPr lang="en-US" altLang="zh-CN" dirty="0"/>
              <a:t>】</a:t>
            </a:r>
            <a:r>
              <a:rPr lang="zh-CN" altLang="en-US" dirty="0"/>
              <a:t>路由表</a:t>
            </a:r>
            <a:r>
              <a:rPr lang="zh-CN" altLang="en-US" dirty="0" smtClean="0"/>
              <a:t>更新</a:t>
            </a:r>
            <a:endParaRPr lang="zh-CN" altLang="en-US" dirty="0"/>
          </a:p>
        </p:txBody>
      </p:sp>
      <p:grpSp>
        <p:nvGrpSpPr>
          <p:cNvPr id="7" name="Group 20"/>
          <p:cNvGrpSpPr/>
          <p:nvPr/>
        </p:nvGrpSpPr>
        <p:grpSpPr bwMode="auto">
          <a:xfrm>
            <a:off x="677293" y="1380331"/>
            <a:ext cx="8812211" cy="4352925"/>
            <a:chOff x="249" y="720"/>
            <a:chExt cx="5551" cy="2742"/>
          </a:xfrm>
        </p:grpSpPr>
        <p:sp>
          <p:nvSpPr>
            <p:cNvPr id="8" name="Rectangle 6"/>
            <p:cNvSpPr>
              <a:spLocks noChangeArrowheads="1"/>
            </p:cNvSpPr>
            <p:nvPr/>
          </p:nvSpPr>
          <p:spPr bwMode="auto">
            <a:xfrm>
              <a:off x="585" y="1008"/>
              <a:ext cx="768" cy="1008"/>
            </a:xfrm>
            <a:prstGeom prst="rect">
              <a:avLst/>
            </a:prstGeom>
            <a:solidFill>
              <a:srgbClr val="DDDDDD"/>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Net2	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Net3	8</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Net6	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Net8	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Net9	5</a:t>
              </a:r>
            </a:p>
          </p:txBody>
        </p:sp>
        <p:sp>
          <p:nvSpPr>
            <p:cNvPr id="9" name="Rectangle 7"/>
            <p:cNvSpPr>
              <a:spLocks noChangeArrowheads="1"/>
            </p:cNvSpPr>
            <p:nvPr/>
          </p:nvSpPr>
          <p:spPr bwMode="auto">
            <a:xfrm>
              <a:off x="2025" y="1200"/>
              <a:ext cx="768" cy="1008"/>
            </a:xfrm>
            <a:prstGeom prst="rect">
              <a:avLst/>
            </a:prstGeom>
            <a:solidFill>
              <a:srgbClr val="DDDDDD"/>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Net2	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Net3	9</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Net6	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Net8	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Net9	6</a:t>
              </a:r>
            </a:p>
          </p:txBody>
        </p:sp>
        <p:sp>
          <p:nvSpPr>
            <p:cNvPr id="10" name="Rectangle 8"/>
            <p:cNvSpPr>
              <a:spLocks noChangeArrowheads="1"/>
            </p:cNvSpPr>
            <p:nvPr/>
          </p:nvSpPr>
          <p:spPr bwMode="auto">
            <a:xfrm>
              <a:off x="249" y="2448"/>
              <a:ext cx="1344" cy="1008"/>
            </a:xfrm>
            <a:prstGeom prst="rect">
              <a:avLst/>
            </a:prstGeom>
            <a:solidFill>
              <a:srgbClr val="66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Net1	7	A</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	2	C</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	8	F</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	4	E</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	4	F</a:t>
              </a:r>
            </a:p>
          </p:txBody>
        </p:sp>
        <p:sp>
          <p:nvSpPr>
            <p:cNvPr id="11" name="Text Box 9"/>
            <p:cNvSpPr txBox="1">
              <a:spLocks noChangeArrowheads="1"/>
            </p:cNvSpPr>
            <p:nvPr/>
          </p:nvSpPr>
          <p:spPr bwMode="auto">
            <a:xfrm>
              <a:off x="441" y="772"/>
              <a:ext cx="13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从</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C</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来的</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RIP</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报文</a:t>
              </a:r>
            </a:p>
          </p:txBody>
        </p:sp>
        <p:sp>
          <p:nvSpPr>
            <p:cNvPr id="12" name="Text Box 10"/>
            <p:cNvSpPr txBox="1">
              <a:spLocks noChangeArrowheads="1"/>
            </p:cNvSpPr>
            <p:nvPr/>
          </p:nvSpPr>
          <p:spPr bwMode="auto">
            <a:xfrm>
              <a:off x="1822" y="768"/>
              <a:ext cx="131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增加跳数以后</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从</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C</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来的</a:t>
              </a:r>
              <a:r>
                <a:rPr kumimoji="0" lang="en-US" altLang="zh-CN"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RIP</a:t>
              </a:r>
              <a:r>
                <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rPr>
                <a:t>报文</a:t>
              </a:r>
            </a:p>
          </p:txBody>
        </p:sp>
        <p:sp>
          <p:nvSpPr>
            <p:cNvPr id="13" name="Text Box 11"/>
            <p:cNvSpPr txBox="1">
              <a:spLocks noChangeArrowheads="1"/>
            </p:cNvSpPr>
            <p:nvPr/>
          </p:nvSpPr>
          <p:spPr bwMode="auto">
            <a:xfrm>
              <a:off x="549" y="2198"/>
              <a:ext cx="8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A50021"/>
                  </a:solidFill>
                  <a:effectLst/>
                  <a:uLnTx/>
                  <a:uFillTx/>
                  <a:latin typeface="+mn-lt"/>
                  <a:ea typeface="黑体" panose="02010609060101010101" pitchFamily="2" charset="-122"/>
                </a:rPr>
                <a:t>旧路由表</a:t>
              </a:r>
            </a:p>
          </p:txBody>
        </p:sp>
        <p:sp>
          <p:nvSpPr>
            <p:cNvPr id="14" name="Rectangle 12"/>
            <p:cNvSpPr>
              <a:spLocks noChangeArrowheads="1"/>
            </p:cNvSpPr>
            <p:nvPr/>
          </p:nvSpPr>
          <p:spPr bwMode="auto">
            <a:xfrm>
              <a:off x="1881" y="2544"/>
              <a:ext cx="1104" cy="384"/>
            </a:xfrm>
            <a:prstGeom prst="rect">
              <a:avLst/>
            </a:prstGeom>
            <a:solidFill>
              <a:schemeClr val="bg2"/>
            </a:solidFill>
            <a:ln w="9525">
              <a:solidFill>
                <a:srgbClr val="000000"/>
              </a:solidFill>
              <a:miter lim="800000"/>
            </a:ln>
            <a:effectLst>
              <a:outerShdw dist="107763" dir="2700000" algn="ctr" rotWithShape="0">
                <a:srgbClr val="1C1C1C"/>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0000CC"/>
                  </a:solidFill>
                  <a:effectLst/>
                  <a:uLnTx/>
                  <a:uFillTx/>
                  <a:latin typeface="+mn-lt"/>
                  <a:ea typeface="黑体" panose="02010609060101010101" pitchFamily="2" charset="-122"/>
                </a:rPr>
                <a:t>更新算法</a:t>
              </a:r>
            </a:p>
          </p:txBody>
        </p:sp>
        <p:sp>
          <p:nvSpPr>
            <p:cNvPr id="15" name="Rectangle 13"/>
            <p:cNvSpPr>
              <a:spLocks noChangeArrowheads="1"/>
            </p:cNvSpPr>
            <p:nvPr/>
          </p:nvSpPr>
          <p:spPr bwMode="auto">
            <a:xfrm>
              <a:off x="3321" y="2310"/>
              <a:ext cx="1344" cy="1152"/>
            </a:xfrm>
            <a:prstGeom prst="rect">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Net1	7	A</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	5	C</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Net3	9	C</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	5	C</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	4	E</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	4	F</a:t>
              </a:r>
            </a:p>
          </p:txBody>
        </p:sp>
        <p:sp>
          <p:nvSpPr>
            <p:cNvPr id="16" name="Text Box 14"/>
            <p:cNvSpPr txBox="1">
              <a:spLocks noChangeArrowheads="1"/>
            </p:cNvSpPr>
            <p:nvPr/>
          </p:nvSpPr>
          <p:spPr bwMode="auto">
            <a:xfrm>
              <a:off x="3621" y="2060"/>
              <a:ext cx="8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A50021"/>
                  </a:solidFill>
                  <a:effectLst/>
                  <a:uLnTx/>
                  <a:uFillTx/>
                  <a:latin typeface="+mn-lt"/>
                  <a:ea typeface="黑体" panose="02010609060101010101" pitchFamily="2" charset="-122"/>
                </a:rPr>
                <a:t>新路由表</a:t>
              </a:r>
            </a:p>
          </p:txBody>
        </p:sp>
        <p:sp>
          <p:nvSpPr>
            <p:cNvPr id="17" name="AutoShape 15"/>
            <p:cNvSpPr>
              <a:spLocks noChangeArrowheads="1"/>
            </p:cNvSpPr>
            <p:nvPr/>
          </p:nvSpPr>
          <p:spPr bwMode="auto">
            <a:xfrm>
              <a:off x="1641" y="2688"/>
              <a:ext cx="192" cy="144"/>
            </a:xfrm>
            <a:prstGeom prst="rightArrow">
              <a:avLst>
                <a:gd name="adj1" fmla="val 50000"/>
                <a:gd name="adj2" fmla="val 33333"/>
              </a:avLst>
            </a:prstGeom>
            <a:solidFill>
              <a:srgbClr val="0000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8" name="AutoShape 16"/>
            <p:cNvSpPr>
              <a:spLocks noChangeArrowheads="1"/>
            </p:cNvSpPr>
            <p:nvPr/>
          </p:nvSpPr>
          <p:spPr bwMode="auto">
            <a:xfrm>
              <a:off x="3081" y="2688"/>
              <a:ext cx="192" cy="144"/>
            </a:xfrm>
            <a:prstGeom prst="rightArrow">
              <a:avLst>
                <a:gd name="adj1" fmla="val 50000"/>
                <a:gd name="adj2" fmla="val 33333"/>
              </a:avLst>
            </a:prstGeom>
            <a:solidFill>
              <a:srgbClr val="0000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9" name="AutoShape 17"/>
            <p:cNvSpPr>
              <a:spLocks noChangeArrowheads="1"/>
            </p:cNvSpPr>
            <p:nvPr/>
          </p:nvSpPr>
          <p:spPr bwMode="auto">
            <a:xfrm>
              <a:off x="2361" y="2304"/>
              <a:ext cx="144" cy="192"/>
            </a:xfrm>
            <a:prstGeom prst="downArrow">
              <a:avLst>
                <a:gd name="adj1" fmla="val 50000"/>
                <a:gd name="adj2" fmla="val 33333"/>
              </a:avLst>
            </a:prstGeom>
            <a:solidFill>
              <a:srgbClr val="0000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0" name="AutoShape 18"/>
            <p:cNvSpPr>
              <a:spLocks noChangeArrowheads="1"/>
            </p:cNvSpPr>
            <p:nvPr/>
          </p:nvSpPr>
          <p:spPr bwMode="auto">
            <a:xfrm>
              <a:off x="1497" y="1584"/>
              <a:ext cx="384" cy="144"/>
            </a:xfrm>
            <a:prstGeom prst="rightArrow">
              <a:avLst>
                <a:gd name="adj1" fmla="val 50000"/>
                <a:gd name="adj2" fmla="val 66667"/>
              </a:avLst>
            </a:prstGeom>
            <a:solidFill>
              <a:srgbClr val="0000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21" name="Rectangle 19"/>
            <p:cNvSpPr>
              <a:spLocks noChangeArrowheads="1"/>
            </p:cNvSpPr>
            <p:nvPr/>
          </p:nvSpPr>
          <p:spPr bwMode="auto">
            <a:xfrm>
              <a:off x="3304" y="720"/>
              <a:ext cx="2496" cy="1296"/>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Net1:</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没有新信息，不变</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Net2:</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相同的下一跳，替换</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Net3:</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一条新路由，增加</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Net6:</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不同的下一跳，新跳数小，替换</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Net8:</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不同的下一跳，跳数相同，不变</a:t>
              </a:r>
            </a:p>
            <a:p>
              <a:pPr marL="0" marR="0" lvl="0" indent="0" defTabSz="914400" eaLnBrk="1" fontAlgn="auto" latinLnBrk="0" hangingPunct="1">
                <a:lnSpc>
                  <a:spcPct val="100000"/>
                </a:lnSpc>
                <a:spcBef>
                  <a:spcPct val="20000"/>
                </a:spcBef>
                <a:spcAft>
                  <a:spcPts val="0"/>
                </a:spcAft>
                <a:buClrTx/>
                <a:buSzTx/>
                <a:buFontTx/>
                <a:buNone/>
                <a:defRPr/>
              </a:pPr>
              <a:r>
                <a:rPr kumimoji="0" lang="en-US" altLang="zh-CN"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Net9:</a:t>
              </a:r>
              <a:r>
                <a:rPr kumimoji="0" lang="zh-CN" altLang="en-US"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不同的下一跳，新跳数大，不变</a:t>
              </a: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FF0000"/>
                </a:solidFill>
              </a:rPr>
              <a:t>请</a:t>
            </a:r>
            <a:r>
              <a:rPr lang="zh-CN" altLang="en-US" dirty="0" smtClean="0">
                <a:solidFill>
                  <a:srgbClr val="FF0000"/>
                </a:solidFill>
              </a:rPr>
              <a:t>写出空缺的部分（</a:t>
            </a:r>
            <a:r>
              <a:rPr lang="zh-CN" altLang="en-US" dirty="0">
                <a:solidFill>
                  <a:srgbClr val="FF0000"/>
                </a:solidFill>
              </a:rPr>
              <a:t>课堂作业）</a:t>
            </a:r>
          </a:p>
        </p:txBody>
      </p:sp>
      <p:pic>
        <p:nvPicPr>
          <p:cNvPr id="5" name="图片 4"/>
          <p:cNvPicPr>
            <a:picLocks noChangeAspect="1"/>
          </p:cNvPicPr>
          <p:nvPr/>
        </p:nvPicPr>
        <p:blipFill>
          <a:blip r:embed="rId2"/>
          <a:stretch>
            <a:fillRect/>
          </a:stretch>
        </p:blipFill>
        <p:spPr>
          <a:xfrm>
            <a:off x="5169024" y="1628800"/>
            <a:ext cx="1512168" cy="530446"/>
          </a:xfrm>
          <a:prstGeom prst="rect">
            <a:avLst/>
          </a:prstGeom>
        </p:spPr>
      </p:pic>
      <p:pic>
        <p:nvPicPr>
          <p:cNvPr id="3" name="图片 2"/>
          <p:cNvPicPr>
            <a:picLocks noChangeAspect="1"/>
          </p:cNvPicPr>
          <p:nvPr/>
        </p:nvPicPr>
        <p:blipFill>
          <a:blip r:embed="rId3"/>
          <a:stretch>
            <a:fillRect/>
          </a:stretch>
        </p:blipFill>
        <p:spPr>
          <a:xfrm>
            <a:off x="2072680" y="1658971"/>
            <a:ext cx="1944216" cy="4777554"/>
          </a:xfrm>
          <a:prstGeom prst="rect">
            <a:avLst/>
          </a:prstGeom>
        </p:spPr>
      </p:pic>
    </p:spTree>
    <p:extLst>
      <p:ext uri="{BB962C8B-B14F-4D97-AF65-F5344CB8AC3E}">
        <p14:creationId xmlns:p14="http://schemas.microsoft.com/office/powerpoint/2010/main" val="3037961142"/>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例题及标准答案（考试务必按标准作答）</a:t>
            </a:r>
            <a:endParaRPr lang="zh-CN" altLang="en-US" sz="3600" dirty="0"/>
          </a:p>
        </p:txBody>
      </p:sp>
      <p:pic>
        <p:nvPicPr>
          <p:cNvPr id="4" name="图片 3"/>
          <p:cNvPicPr>
            <a:picLocks noChangeAspect="1"/>
          </p:cNvPicPr>
          <p:nvPr/>
        </p:nvPicPr>
        <p:blipFill>
          <a:blip r:embed="rId2"/>
          <a:stretch>
            <a:fillRect/>
          </a:stretch>
        </p:blipFill>
        <p:spPr>
          <a:xfrm>
            <a:off x="1064568" y="1268760"/>
            <a:ext cx="2862129" cy="1091490"/>
          </a:xfrm>
          <a:prstGeom prst="rect">
            <a:avLst/>
          </a:prstGeom>
        </p:spPr>
      </p:pic>
      <p:pic>
        <p:nvPicPr>
          <p:cNvPr id="5" name="图片 4"/>
          <p:cNvPicPr>
            <a:picLocks noChangeAspect="1"/>
          </p:cNvPicPr>
          <p:nvPr/>
        </p:nvPicPr>
        <p:blipFill>
          <a:blip r:embed="rId3"/>
          <a:stretch>
            <a:fillRect/>
          </a:stretch>
        </p:blipFill>
        <p:spPr>
          <a:xfrm>
            <a:off x="1034645" y="2708920"/>
            <a:ext cx="2340638" cy="1152128"/>
          </a:xfrm>
          <a:prstGeom prst="rect">
            <a:avLst/>
          </a:prstGeom>
        </p:spPr>
      </p:pic>
      <p:pic>
        <p:nvPicPr>
          <p:cNvPr id="6" name="图片 5"/>
          <p:cNvPicPr>
            <a:picLocks noChangeAspect="1"/>
          </p:cNvPicPr>
          <p:nvPr/>
        </p:nvPicPr>
        <p:blipFill>
          <a:blip r:embed="rId4"/>
          <a:stretch>
            <a:fillRect/>
          </a:stretch>
        </p:blipFill>
        <p:spPr>
          <a:xfrm>
            <a:off x="899772" y="4077072"/>
            <a:ext cx="4951022" cy="2208812"/>
          </a:xfrm>
          <a:prstGeom prst="rect">
            <a:avLst/>
          </a:prstGeom>
          <a:ln w="76200"/>
        </p:spPr>
        <p:style>
          <a:lnRef idx="2">
            <a:schemeClr val="accent6">
              <a:shade val="50000"/>
            </a:schemeClr>
          </a:lnRef>
          <a:fillRef idx="1">
            <a:schemeClr val="accent6"/>
          </a:fillRef>
          <a:effectRef idx="0">
            <a:schemeClr val="accent6"/>
          </a:effectRef>
          <a:fontRef idx="minor">
            <a:schemeClr val="lt1"/>
          </a:fontRef>
        </p:style>
      </p:pic>
      <p:sp>
        <p:nvSpPr>
          <p:cNvPr id="3" name="文本框 2"/>
          <p:cNvSpPr txBox="1"/>
          <p:nvPr/>
        </p:nvSpPr>
        <p:spPr>
          <a:xfrm>
            <a:off x="4244031" y="2113401"/>
            <a:ext cx="5317481" cy="830997"/>
          </a:xfrm>
          <a:prstGeom prst="rect">
            <a:avLst/>
          </a:prstGeom>
          <a:noFill/>
        </p:spPr>
        <p:txBody>
          <a:bodyPr wrap="none" rtlCol="0">
            <a:spAutoFit/>
          </a:bodyPr>
          <a:lstStyle/>
          <a:p>
            <a:r>
              <a:rPr lang="zh-CN" altLang="en-US" sz="4800" smtClean="0">
                <a:solidFill>
                  <a:srgbClr val="00B050"/>
                </a:solidFill>
              </a:rPr>
              <a:t>请看</a:t>
            </a:r>
            <a:r>
              <a:rPr lang="en-US" altLang="zh-CN" sz="4800" smtClean="0">
                <a:solidFill>
                  <a:srgbClr val="00B050"/>
                </a:solidFill>
              </a:rPr>
              <a:t>P161</a:t>
            </a:r>
            <a:r>
              <a:rPr lang="zh-CN" altLang="en-US" sz="4800" smtClean="0">
                <a:solidFill>
                  <a:srgbClr val="00B050"/>
                </a:solidFill>
              </a:rPr>
              <a:t>五点解释</a:t>
            </a:r>
            <a:endParaRPr lang="zh-CN" altLang="en-US" sz="4800">
              <a:solidFill>
                <a:srgbClr val="00B050"/>
              </a:solidFill>
            </a:endParaRPr>
          </a:p>
        </p:txBody>
      </p:sp>
    </p:spTree>
    <p:extLst>
      <p:ext uri="{BB962C8B-B14F-4D97-AF65-F5344CB8AC3E}">
        <p14:creationId xmlns:p14="http://schemas.microsoft.com/office/powerpoint/2010/main" val="16646568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书</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P205 4-37?</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圆角矩形 4"/>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p:cNvGrpSpPr/>
          <p:nvPr>
            <p:custDataLst>
              <p:tags r:id="rId5"/>
            </p:custDataLst>
          </p:nvPr>
        </p:nvGrpSpPr>
        <p:grpSpPr>
          <a:xfrm>
            <a:off x="0" y="0"/>
            <a:ext cx="9906000" cy="635000"/>
            <a:chOff x="0" y="0"/>
            <a:chExt cx="9906000" cy="635000"/>
          </a:xfrm>
        </p:grpSpPr>
        <p:sp>
          <p:nvSpPr>
            <p:cNvPr id="6" name="TitleBackground"/>
            <p:cNvSpPr/>
            <p:nvPr>
              <p:custDataLst>
                <p:tags r:id="rId7"/>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4361581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12640" y="908720"/>
            <a:ext cx="6463682" cy="5166140"/>
          </a:xfrm>
          <a:prstGeom prst="rect">
            <a:avLst/>
          </a:prstGeom>
        </p:spPr>
      </p:pic>
    </p:spTree>
    <p:extLst>
      <p:ext uri="{BB962C8B-B14F-4D97-AF65-F5344CB8AC3E}">
        <p14:creationId xmlns:p14="http://schemas.microsoft.com/office/powerpoint/2010/main" val="54641234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smtClean="0"/>
              <a:t>在</a:t>
            </a:r>
            <a:r>
              <a:rPr lang="zh-CN" altLang="en-US" sz="2800" dirty="0"/>
              <a:t>因特网中</a:t>
            </a:r>
            <a:r>
              <a:rPr lang="en-US" altLang="zh-CN" sz="2800" dirty="0"/>
              <a:t>,</a:t>
            </a:r>
            <a:r>
              <a:rPr lang="zh-CN" altLang="en-US" sz="2800" dirty="0"/>
              <a:t>一个路由器的路由表通常包含</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400" dirty="0"/>
              <a:t>目的网络和到达目的网络的完整路径</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400" dirty="0"/>
              <a:t>所有目的主机和到达该目的主机的完整路径</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400" dirty="0"/>
              <a:t>目的网络和到达该目的网络路径上的下一个路由器的</a:t>
            </a:r>
            <a:r>
              <a:rPr lang="en-US" altLang="zh-CN" sz="2400" dirty="0"/>
              <a:t>IP</a:t>
            </a:r>
            <a:r>
              <a:rPr lang="zh-CN" altLang="en-US" sz="2400" dirty="0"/>
              <a:t>地址</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400" dirty="0"/>
              <a:t>目的网络和到达该目的网络路径上的下一个路由器的</a:t>
            </a:r>
            <a:r>
              <a:rPr lang="en-US" altLang="zh-CN" sz="2400" dirty="0"/>
              <a:t>MAC</a:t>
            </a:r>
            <a:r>
              <a:rPr lang="zh-CN" altLang="en-US" sz="2400" dirty="0"/>
              <a:t>地址</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12"/>
            </p:custDataLst>
          </p:nvPr>
        </p:nvGrpSpPr>
        <p:grpSpPr>
          <a:xfrm>
            <a:off x="0" y="0"/>
            <a:ext cx="9906000" cy="635000"/>
            <a:chOff x="0" y="0"/>
            <a:chExt cx="9906000" cy="635000"/>
          </a:xfrm>
        </p:grpSpPr>
        <p:sp>
          <p:nvSpPr>
            <p:cNvPr id="14"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7783530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2560" y="2132856"/>
            <a:ext cx="8274122" cy="1388229"/>
          </a:xfrm>
          <a:prstGeom prst="rect">
            <a:avLst/>
          </a:prstGeom>
        </p:spPr>
      </p:pic>
    </p:spTree>
    <p:extLst>
      <p:ext uri="{BB962C8B-B14F-4D97-AF65-F5344CB8AC3E}">
        <p14:creationId xmlns:p14="http://schemas.microsoft.com/office/powerpoint/2010/main" val="7592116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smtClean="0"/>
              <a:t>在</a:t>
            </a:r>
            <a:r>
              <a:rPr lang="zh-CN" altLang="en-US" sz="2800" dirty="0"/>
              <a:t>因特网中</a:t>
            </a:r>
            <a:r>
              <a:rPr lang="en-US" altLang="zh-CN" sz="2800" dirty="0"/>
              <a:t>,IP</a:t>
            </a:r>
            <a:r>
              <a:rPr lang="zh-CN" altLang="en-US" sz="2800" dirty="0"/>
              <a:t>分组的传输需要经过源主机和中间路由器到达目的主机</a:t>
            </a:r>
            <a:r>
              <a:rPr lang="en-US" altLang="zh-CN" sz="2800" dirty="0"/>
              <a:t>,</a:t>
            </a:r>
            <a:r>
              <a:rPr lang="zh-CN" altLang="en-US" sz="2800" dirty="0"/>
              <a:t>通常</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dirty="0"/>
              <a:t>源主机和中间路由器都知道</a:t>
            </a:r>
            <a:r>
              <a:rPr lang="en-US" altLang="zh-CN" dirty="0"/>
              <a:t>IP</a:t>
            </a:r>
            <a:r>
              <a:rPr lang="zh-CN" altLang="en-US" dirty="0"/>
              <a:t>分组到达目的主机需要经过的完整路径</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dirty="0"/>
              <a:t>源主机和中间路由器都不知道</a:t>
            </a:r>
            <a:r>
              <a:rPr lang="en-US" altLang="zh-CN" dirty="0"/>
              <a:t>IP</a:t>
            </a:r>
            <a:r>
              <a:rPr lang="zh-CN" altLang="en-US" dirty="0"/>
              <a:t>分组到达目的主机需要经过的完整路径</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dirty="0"/>
              <a:t> 源主机知道</a:t>
            </a:r>
            <a:r>
              <a:rPr lang="en-US" altLang="zh-CN" dirty="0"/>
              <a:t>IP</a:t>
            </a:r>
            <a:r>
              <a:rPr lang="zh-CN" altLang="en-US" dirty="0"/>
              <a:t>分组到达目的主机需要经过的完整路径</a:t>
            </a:r>
            <a:r>
              <a:rPr lang="en-US" altLang="zh-CN" dirty="0"/>
              <a:t>,</a:t>
            </a:r>
            <a:r>
              <a:rPr lang="zh-CN" altLang="en-US" dirty="0"/>
              <a:t>而中间路由器不知道</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dirty="0"/>
              <a:t>源主机不知道</a:t>
            </a:r>
            <a:r>
              <a:rPr lang="en-US" altLang="zh-CN" dirty="0"/>
              <a:t>IP</a:t>
            </a:r>
            <a:r>
              <a:rPr lang="zh-CN" altLang="en-US" dirty="0"/>
              <a:t>分组到达目的主机需要经过的完整路径</a:t>
            </a:r>
            <a:r>
              <a:rPr lang="en-US" altLang="zh-CN" dirty="0"/>
              <a:t>,</a:t>
            </a:r>
            <a:r>
              <a:rPr lang="zh-CN" altLang="en-US" dirty="0"/>
              <a:t>而中间路由器知道</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5445656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48544" y="2420888"/>
            <a:ext cx="8620733" cy="865838"/>
          </a:xfrm>
          <a:prstGeom prst="rect">
            <a:avLst/>
          </a:prstGeom>
        </p:spPr>
      </p:pic>
    </p:spTree>
    <p:extLst>
      <p:ext uri="{BB962C8B-B14F-4D97-AF65-F5344CB8AC3E}">
        <p14:creationId xmlns:p14="http://schemas.microsoft.com/office/powerpoint/2010/main" val="331403286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1399" name="Rectangle 7"/>
          <p:cNvSpPr>
            <a:spLocks noGrp="1" noChangeArrowheads="1"/>
          </p:cNvSpPr>
          <p:nvPr>
            <p:ph type="title"/>
          </p:nvPr>
        </p:nvSpPr>
        <p:spPr/>
        <p:txBody>
          <a:bodyPr/>
          <a:lstStyle/>
          <a:p>
            <a:r>
              <a:rPr lang="en-US" altLang="zh-CN" dirty="0"/>
              <a:t>3. RIP2 </a:t>
            </a:r>
            <a:r>
              <a:rPr lang="zh-CN" altLang="en-US" dirty="0"/>
              <a:t>协议的报文格式 </a:t>
            </a:r>
          </a:p>
        </p:txBody>
      </p:sp>
      <p:pic>
        <p:nvPicPr>
          <p:cNvPr id="3" name="图片 2"/>
          <p:cNvPicPr>
            <a:picLocks noChangeAspect="1"/>
          </p:cNvPicPr>
          <p:nvPr/>
        </p:nvPicPr>
        <p:blipFill>
          <a:blip r:embed="rId3"/>
          <a:stretch>
            <a:fillRect/>
          </a:stretch>
        </p:blipFill>
        <p:spPr>
          <a:xfrm>
            <a:off x="717444" y="1340768"/>
            <a:ext cx="8621924" cy="4114597"/>
          </a:xfrm>
          <a:prstGeom prst="rect">
            <a:avLst/>
          </a:prstGeom>
        </p:spPr>
      </p:pic>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RIP2 </a:t>
            </a:r>
            <a:r>
              <a:rPr lang="zh-CN" altLang="en-US" dirty="0"/>
              <a:t>报文</a:t>
            </a:r>
          </a:p>
        </p:txBody>
      </p:sp>
      <p:sp>
        <p:nvSpPr>
          <p:cNvPr id="572419" name="Rectangle 3"/>
          <p:cNvSpPr>
            <a:spLocks noGrp="1" noChangeArrowheads="1"/>
          </p:cNvSpPr>
          <p:nvPr>
            <p:ph idx="1"/>
          </p:nvPr>
        </p:nvSpPr>
        <p:spPr>
          <a:noFill/>
        </p:spPr>
        <p:txBody>
          <a:bodyPr/>
          <a:lstStyle/>
          <a:p>
            <a:r>
              <a:rPr lang="zh-CN" altLang="zh-CN" dirty="0">
                <a:solidFill>
                  <a:srgbClr val="00B050"/>
                </a:solidFill>
              </a:rPr>
              <a:t>一</a:t>
            </a:r>
            <a:r>
              <a:rPr lang="zh-CN" altLang="zh-CN" dirty="0" smtClean="0">
                <a:solidFill>
                  <a:srgbClr val="00B050"/>
                </a:solidFill>
              </a:rPr>
              <a:t>个</a:t>
            </a:r>
            <a:r>
              <a:rPr lang="en-US" altLang="zh-CN" dirty="0" smtClean="0">
                <a:solidFill>
                  <a:srgbClr val="00B050"/>
                </a:solidFill>
              </a:rPr>
              <a:t> RIP </a:t>
            </a:r>
            <a:r>
              <a:rPr lang="zh-CN" altLang="zh-CN" dirty="0" smtClean="0">
                <a:solidFill>
                  <a:srgbClr val="00B050"/>
                </a:solidFill>
              </a:rPr>
              <a:t>报文</a:t>
            </a:r>
            <a:r>
              <a:rPr lang="zh-CN" altLang="zh-CN" dirty="0">
                <a:solidFill>
                  <a:srgbClr val="00B050"/>
                </a:solidFill>
              </a:rPr>
              <a:t>最多可</a:t>
            </a:r>
            <a:r>
              <a:rPr lang="zh-CN" altLang="zh-CN" dirty="0" smtClean="0">
                <a:solidFill>
                  <a:srgbClr val="00B050"/>
                </a:solidFill>
              </a:rPr>
              <a:t>包括</a:t>
            </a:r>
            <a:r>
              <a:rPr lang="en-US" altLang="zh-CN" dirty="0" smtClean="0">
                <a:solidFill>
                  <a:srgbClr val="00B050"/>
                </a:solidFill>
              </a:rPr>
              <a:t> 25 </a:t>
            </a:r>
            <a:r>
              <a:rPr lang="zh-CN" altLang="zh-CN" dirty="0" smtClean="0">
                <a:solidFill>
                  <a:srgbClr val="00B050"/>
                </a:solidFill>
              </a:rPr>
              <a:t>个</a:t>
            </a:r>
            <a:r>
              <a:rPr lang="zh-CN" altLang="zh-CN" dirty="0">
                <a:solidFill>
                  <a:srgbClr val="00B050"/>
                </a:solidFill>
              </a:rPr>
              <a:t>路由，</a:t>
            </a:r>
            <a:r>
              <a:rPr lang="zh-CN" altLang="zh-CN" dirty="0" smtClean="0">
                <a:solidFill>
                  <a:srgbClr val="00B050"/>
                </a:solidFill>
              </a:rPr>
              <a:t>因而</a:t>
            </a:r>
            <a:r>
              <a:rPr lang="en-US" altLang="zh-CN" dirty="0" smtClean="0">
                <a:solidFill>
                  <a:srgbClr val="00B050"/>
                </a:solidFill>
              </a:rPr>
              <a:t> RIP </a:t>
            </a:r>
            <a:r>
              <a:rPr lang="zh-CN" altLang="zh-CN" dirty="0" smtClean="0">
                <a:solidFill>
                  <a:srgbClr val="00B050"/>
                </a:solidFill>
              </a:rPr>
              <a:t>报文</a:t>
            </a:r>
            <a:r>
              <a:rPr lang="zh-CN" altLang="zh-CN" dirty="0">
                <a:solidFill>
                  <a:srgbClr val="00B050"/>
                </a:solidFill>
              </a:rPr>
              <a:t>的最大长度是</a:t>
            </a:r>
            <a:r>
              <a:rPr lang="en-US" altLang="zh-CN" dirty="0" smtClean="0">
                <a:solidFill>
                  <a:srgbClr val="00B050"/>
                </a:solidFill>
              </a:rPr>
              <a:t>4  </a:t>
            </a:r>
            <a:r>
              <a:rPr lang="en-US" altLang="zh-CN" dirty="0">
                <a:solidFill>
                  <a:srgbClr val="00B050"/>
                </a:solidFill>
                <a:sym typeface="Symbol" panose="05050102010706020507"/>
              </a:rPr>
              <a:t></a:t>
            </a:r>
            <a:r>
              <a:rPr lang="en-US" altLang="zh-CN" dirty="0">
                <a:solidFill>
                  <a:srgbClr val="00B050"/>
                </a:solidFill>
              </a:rPr>
              <a:t> 20 </a:t>
            </a:r>
            <a:r>
              <a:rPr lang="en-US" altLang="zh-CN" dirty="0">
                <a:solidFill>
                  <a:srgbClr val="00B050"/>
                </a:solidFill>
                <a:sym typeface="Symbol" panose="05050102010706020507"/>
              </a:rPr>
              <a:t></a:t>
            </a:r>
            <a:r>
              <a:rPr lang="en-US" altLang="zh-CN" dirty="0">
                <a:solidFill>
                  <a:srgbClr val="00B050"/>
                </a:solidFill>
              </a:rPr>
              <a:t> 25 </a:t>
            </a:r>
            <a:r>
              <a:rPr lang="en-US" altLang="zh-CN" dirty="0">
                <a:solidFill>
                  <a:srgbClr val="00B050"/>
                </a:solidFill>
                <a:sym typeface="Symbol" panose="05050102010706020507"/>
              </a:rPr>
              <a:t></a:t>
            </a:r>
            <a:r>
              <a:rPr lang="en-US" altLang="zh-CN" dirty="0">
                <a:solidFill>
                  <a:srgbClr val="00B050"/>
                </a:solidFill>
              </a:rPr>
              <a:t> </a:t>
            </a:r>
            <a:r>
              <a:rPr lang="en-US" altLang="zh-CN" dirty="0" smtClean="0">
                <a:solidFill>
                  <a:srgbClr val="00B050"/>
                </a:solidFill>
              </a:rPr>
              <a:t>504 </a:t>
            </a:r>
            <a:r>
              <a:rPr lang="zh-CN" altLang="zh-CN" dirty="0" smtClean="0">
                <a:solidFill>
                  <a:srgbClr val="00B050"/>
                </a:solidFill>
              </a:rPr>
              <a:t>字节</a:t>
            </a:r>
            <a:r>
              <a:rPr lang="zh-CN" altLang="zh-CN" dirty="0">
                <a:solidFill>
                  <a:srgbClr val="00B050"/>
                </a:solidFill>
              </a:rPr>
              <a:t>。如超过，必须再用一</a:t>
            </a:r>
            <a:r>
              <a:rPr lang="zh-CN" altLang="zh-CN" dirty="0" smtClean="0">
                <a:solidFill>
                  <a:srgbClr val="00B050"/>
                </a:solidFill>
              </a:rPr>
              <a:t>个</a:t>
            </a:r>
            <a:r>
              <a:rPr lang="en-US" altLang="zh-CN" dirty="0" smtClean="0">
                <a:solidFill>
                  <a:srgbClr val="00B050"/>
                </a:solidFill>
              </a:rPr>
              <a:t> RIP </a:t>
            </a:r>
            <a:r>
              <a:rPr lang="zh-CN" altLang="zh-CN" dirty="0" smtClean="0">
                <a:solidFill>
                  <a:srgbClr val="00B050"/>
                </a:solidFill>
              </a:rPr>
              <a:t>报文</a:t>
            </a:r>
            <a:r>
              <a:rPr lang="zh-CN" altLang="zh-CN" dirty="0">
                <a:solidFill>
                  <a:srgbClr val="00B050"/>
                </a:solidFill>
              </a:rPr>
              <a:t>来传送</a:t>
            </a:r>
            <a:r>
              <a:rPr lang="zh-CN" altLang="zh-CN" dirty="0" smtClean="0">
                <a:solidFill>
                  <a:srgbClr val="00B050"/>
                </a:solidFill>
              </a:rPr>
              <a:t>。</a:t>
            </a:r>
            <a:endParaRPr lang="en-US" altLang="zh-CN" dirty="0" smtClean="0">
              <a:solidFill>
                <a:srgbClr val="00B050"/>
              </a:solidFill>
            </a:endParaRPr>
          </a:p>
          <a:p>
            <a:r>
              <a:rPr lang="en-US" altLang="zh-CN" dirty="0" smtClean="0">
                <a:solidFill>
                  <a:srgbClr val="FF0000"/>
                </a:solidFill>
              </a:rPr>
              <a:t>RIP2 </a:t>
            </a:r>
            <a:r>
              <a:rPr lang="zh-CN" altLang="zh-CN" dirty="0" smtClean="0">
                <a:solidFill>
                  <a:srgbClr val="FF0000"/>
                </a:solidFill>
              </a:rPr>
              <a:t>具有</a:t>
            </a:r>
            <a:r>
              <a:rPr lang="zh-CN" altLang="zh-CN" dirty="0">
                <a:solidFill>
                  <a:srgbClr val="FF0000"/>
                </a:solidFill>
              </a:rPr>
              <a:t>简单的鉴别功能</a:t>
            </a:r>
            <a:r>
              <a:rPr lang="zh-CN" altLang="zh-CN" dirty="0" smtClean="0">
                <a:solidFill>
                  <a:srgbClr val="FF0000"/>
                </a:solidFill>
              </a:rPr>
              <a:t>。</a:t>
            </a:r>
            <a:endParaRPr lang="en-US" altLang="zh-CN" dirty="0" smtClean="0">
              <a:solidFill>
                <a:srgbClr val="FF0000"/>
              </a:solidFill>
            </a:endParaRPr>
          </a:p>
          <a:p>
            <a:pPr lvl="1"/>
            <a:r>
              <a:rPr lang="zh-CN" altLang="zh-CN" dirty="0" smtClean="0"/>
              <a:t>若使</a:t>
            </a:r>
            <a:r>
              <a:rPr lang="zh-CN" altLang="zh-CN" dirty="0"/>
              <a:t>用鉴别功能，则将原来写入第一个路由信息（</a:t>
            </a:r>
            <a:r>
              <a:rPr lang="en-US" altLang="zh-CN" dirty="0"/>
              <a:t>20</a:t>
            </a:r>
            <a:r>
              <a:rPr lang="zh-CN" altLang="zh-CN" dirty="0"/>
              <a:t>字节）的位置用作鉴别</a:t>
            </a:r>
            <a:r>
              <a:rPr lang="zh-CN" altLang="zh-CN" dirty="0" smtClean="0"/>
              <a:t>。</a:t>
            </a:r>
            <a:endParaRPr lang="en-US" altLang="zh-CN" dirty="0" smtClean="0"/>
          </a:p>
          <a:p>
            <a:pPr lvl="1"/>
            <a:r>
              <a:rPr lang="zh-CN" altLang="zh-CN" dirty="0" smtClean="0"/>
              <a:t>在</a:t>
            </a:r>
            <a:r>
              <a:rPr lang="zh-CN" altLang="zh-CN" dirty="0"/>
              <a:t>鉴别数据之后才写入路由信息，但这时最多只能再放</a:t>
            </a:r>
            <a:r>
              <a:rPr lang="zh-CN" altLang="zh-CN" dirty="0" smtClean="0"/>
              <a:t>入</a:t>
            </a:r>
            <a:r>
              <a:rPr lang="en-US" altLang="zh-CN" dirty="0" smtClean="0"/>
              <a:t> 24 </a:t>
            </a:r>
            <a:r>
              <a:rPr lang="zh-CN" altLang="zh-CN" dirty="0" smtClean="0"/>
              <a:t>个</a:t>
            </a:r>
            <a:r>
              <a:rPr lang="zh-CN" altLang="zh-CN" dirty="0"/>
              <a:t>路由信息。</a:t>
            </a:r>
          </a:p>
          <a:p>
            <a:endParaRPr lang="zh-CN" altLang="en-US" dirty="0"/>
          </a:p>
        </p:txBody>
      </p:sp>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95300" y="188640"/>
            <a:ext cx="9066212" cy="792088"/>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RIP2 </a:t>
            </a:r>
            <a:r>
              <a:rPr lang="zh-CN" altLang="en-US" dirty="0" smtClean="0"/>
              <a:t>报文实例</a:t>
            </a:r>
            <a:endParaRPr lang="zh-CN" altLang="en-US" dirty="0"/>
          </a:p>
        </p:txBody>
      </p:sp>
      <p:pic>
        <p:nvPicPr>
          <p:cNvPr id="6" name="图片 5"/>
          <p:cNvPicPr>
            <a:picLocks noChangeAspect="1"/>
          </p:cNvPicPr>
          <p:nvPr/>
        </p:nvPicPr>
        <p:blipFill>
          <a:blip r:embed="rId2"/>
          <a:stretch>
            <a:fillRect/>
          </a:stretch>
        </p:blipFill>
        <p:spPr>
          <a:xfrm>
            <a:off x="632520" y="1628800"/>
            <a:ext cx="9070986" cy="3863443"/>
          </a:xfrm>
          <a:prstGeom prst="rect">
            <a:avLst/>
          </a:prstGeom>
        </p:spPr>
      </p:pic>
    </p:spTree>
    <p:extLst>
      <p:ext uri="{BB962C8B-B14F-4D97-AF65-F5344CB8AC3E}">
        <p14:creationId xmlns:p14="http://schemas.microsoft.com/office/powerpoint/2010/main" val="2526451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solidFill>
                  <a:srgbClr val="FF0000"/>
                </a:solidFill>
              </a:rPr>
              <a:t>前情回顾</a:t>
            </a:r>
            <a:endParaRPr lang="zh-CN" altLang="en-US"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576" y="1628800"/>
            <a:ext cx="7983738" cy="4176464"/>
          </a:xfrm>
          <a:prstGeom prst="rect">
            <a:avLst/>
          </a:prstGeom>
        </p:spPr>
      </p:pic>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zh-CN" sz="4000" dirty="0"/>
              <a:t>好消息传播得快，坏消息传播得慢</a:t>
            </a:r>
            <a:endParaRPr lang="zh-CN" altLang="en-US" sz="4000" dirty="0"/>
          </a:p>
        </p:txBody>
      </p:sp>
      <p:sp>
        <p:nvSpPr>
          <p:cNvPr id="3" name="内容占位符 2"/>
          <p:cNvSpPr>
            <a:spLocks noGrp="1"/>
          </p:cNvSpPr>
          <p:nvPr>
            <p:ph idx="1"/>
          </p:nvPr>
        </p:nvSpPr>
        <p:spPr/>
        <p:txBody>
          <a:bodyPr/>
          <a:lstStyle/>
          <a:p>
            <a:r>
              <a:rPr lang="en-US" altLang="zh-CN" dirty="0" smtClean="0">
                <a:solidFill>
                  <a:srgbClr val="FF0000"/>
                </a:solidFill>
              </a:rPr>
              <a:t>RIP</a:t>
            </a:r>
            <a:r>
              <a:rPr lang="zh-CN" altLang="zh-CN" dirty="0" smtClean="0">
                <a:solidFill>
                  <a:srgbClr val="FF0000"/>
                </a:solidFill>
              </a:rPr>
              <a:t>协议特点：</a:t>
            </a:r>
            <a:r>
              <a:rPr lang="zh-CN" altLang="zh-CN" dirty="0"/>
              <a:t>好消息传播得快</a:t>
            </a:r>
            <a:r>
              <a:rPr lang="zh-CN" altLang="zh-CN" dirty="0" smtClean="0"/>
              <a:t>，坏</a:t>
            </a:r>
            <a:r>
              <a:rPr lang="zh-CN" altLang="zh-CN" dirty="0"/>
              <a:t>消息传播得慢</a:t>
            </a:r>
            <a:r>
              <a:rPr lang="zh-CN" altLang="zh-CN" dirty="0" smtClean="0"/>
              <a:t>。</a:t>
            </a:r>
            <a:endParaRPr lang="en-US" altLang="zh-CN" dirty="0" smtClean="0"/>
          </a:p>
          <a:p>
            <a:r>
              <a:rPr lang="en-US" altLang="zh-CN" dirty="0">
                <a:solidFill>
                  <a:srgbClr val="FF0000"/>
                </a:solidFill>
              </a:rPr>
              <a:t>RIP</a:t>
            </a:r>
            <a:r>
              <a:rPr lang="zh-CN" altLang="zh-CN" dirty="0">
                <a:solidFill>
                  <a:srgbClr val="FF0000"/>
                </a:solidFill>
              </a:rPr>
              <a:t>存在的一个问题</a:t>
            </a:r>
            <a:r>
              <a:rPr lang="zh-CN" altLang="en-US" dirty="0" smtClean="0">
                <a:solidFill>
                  <a:srgbClr val="FF0000"/>
                </a:solidFill>
              </a:rPr>
              <a:t>：</a:t>
            </a:r>
            <a:r>
              <a:rPr lang="zh-CN" altLang="zh-CN" dirty="0"/>
              <a:t>当网络出现故障时，要经过比较长的</a:t>
            </a:r>
            <a:r>
              <a:rPr lang="zh-CN" altLang="zh-CN" dirty="0" smtClean="0"/>
              <a:t>时间</a:t>
            </a:r>
            <a:r>
              <a:rPr lang="en-US" altLang="zh-CN" dirty="0" smtClean="0"/>
              <a:t> (</a:t>
            </a:r>
            <a:r>
              <a:rPr lang="zh-CN" altLang="zh-CN" dirty="0"/>
              <a:t>例如数分钟</a:t>
            </a:r>
            <a:r>
              <a:rPr lang="en-US" altLang="zh-CN" dirty="0" smtClean="0"/>
              <a:t>) </a:t>
            </a:r>
            <a:r>
              <a:rPr lang="zh-CN" altLang="zh-CN" dirty="0" smtClean="0"/>
              <a:t>才能</a:t>
            </a:r>
            <a:r>
              <a:rPr lang="zh-CN" altLang="zh-CN" dirty="0"/>
              <a:t>将此信息传送到所有的路由器</a:t>
            </a:r>
            <a:r>
              <a:rPr lang="zh-CN" altLang="zh-CN" dirty="0" smtClean="0"/>
              <a:t>。</a:t>
            </a:r>
            <a:endParaRPr lang="en-US" altLang="zh-CN" dirty="0" smtClean="0"/>
          </a:p>
          <a:p>
            <a:r>
              <a:rPr lang="zh-CN" altLang="en-US" dirty="0" smtClean="0">
                <a:solidFill>
                  <a:srgbClr val="00B050"/>
                </a:solidFill>
              </a:rPr>
              <a:t>可使用“毒性逆转”“水平分割”解决</a:t>
            </a:r>
            <a:r>
              <a:rPr lang="zh-CN" altLang="zh-CN" dirty="0">
                <a:solidFill>
                  <a:srgbClr val="00B050"/>
                </a:solidFill>
              </a:rPr>
              <a:t>好消息传播得快，坏消息传播得</a:t>
            </a:r>
            <a:r>
              <a:rPr lang="zh-CN" altLang="zh-CN" dirty="0" smtClean="0">
                <a:solidFill>
                  <a:srgbClr val="00B050"/>
                </a:solidFill>
              </a:rPr>
              <a:t>慢</a:t>
            </a:r>
            <a:r>
              <a:rPr lang="zh-CN" altLang="en-US" dirty="0" smtClean="0">
                <a:solidFill>
                  <a:srgbClr val="00B050"/>
                </a:solidFill>
              </a:rPr>
              <a:t>问题。</a:t>
            </a:r>
            <a:endParaRPr lang="zh-CN" altLang="en-US" dirty="0">
              <a:solidFill>
                <a:srgbClr val="00B050"/>
              </a:solidFill>
            </a:endParaRPr>
          </a:p>
        </p:txBody>
      </p:sp>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zh-CN" sz="4000" dirty="0"/>
              <a:t>好消息传播得快，坏消息传播得慢</a:t>
            </a:r>
            <a:endParaRPr lang="zh-CN" altLang="en-US" sz="4000" dirty="0"/>
          </a:p>
        </p:txBody>
      </p:sp>
      <p:pic>
        <p:nvPicPr>
          <p:cNvPr id="6" name="图片 5"/>
          <p:cNvPicPr>
            <a:picLocks noChangeAspect="1"/>
          </p:cNvPicPr>
          <p:nvPr/>
        </p:nvPicPr>
        <p:blipFill>
          <a:blip r:embed="rId2"/>
          <a:stretch>
            <a:fillRect/>
          </a:stretch>
        </p:blipFill>
        <p:spPr>
          <a:xfrm>
            <a:off x="1064568" y="1412776"/>
            <a:ext cx="8198379" cy="3796323"/>
          </a:xfrm>
          <a:prstGeom prst="rect">
            <a:avLst/>
          </a:prstGeom>
        </p:spPr>
      </p:pic>
    </p:spTree>
    <p:extLst>
      <p:ext uri="{BB962C8B-B14F-4D97-AF65-F5344CB8AC3E}">
        <p14:creationId xmlns:p14="http://schemas.microsoft.com/office/powerpoint/2010/main" val="61633792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pPr algn="ctr"/>
            <a:r>
              <a:rPr lang="en-US" altLang="zh-CN"/>
              <a:t>RIP </a:t>
            </a:r>
            <a:r>
              <a:rPr lang="zh-CN" altLang="en-US"/>
              <a:t>协议的优缺点 </a:t>
            </a:r>
          </a:p>
        </p:txBody>
      </p:sp>
      <p:sp>
        <p:nvSpPr>
          <p:cNvPr id="573443" name="Rectangle 3"/>
          <p:cNvSpPr>
            <a:spLocks noGrp="1" noChangeArrowheads="1"/>
          </p:cNvSpPr>
          <p:nvPr>
            <p:ph idx="1"/>
          </p:nvPr>
        </p:nvSpPr>
        <p:spPr>
          <a:noFill/>
        </p:spPr>
        <p:txBody>
          <a:bodyPr/>
          <a:lstStyle/>
          <a:p>
            <a:r>
              <a:rPr lang="zh-CN" altLang="en-US" dirty="0" smtClean="0">
                <a:solidFill>
                  <a:srgbClr val="FF0000"/>
                </a:solidFill>
              </a:rPr>
              <a:t>优点：</a:t>
            </a:r>
            <a:endParaRPr lang="en-US" altLang="zh-CN" dirty="0" smtClean="0">
              <a:solidFill>
                <a:srgbClr val="FF0000"/>
              </a:solidFill>
            </a:endParaRPr>
          </a:p>
          <a:p>
            <a:pPr lvl="1"/>
            <a:r>
              <a:rPr lang="zh-CN" altLang="en-US" dirty="0" smtClean="0"/>
              <a:t>实现</a:t>
            </a:r>
            <a:r>
              <a:rPr lang="zh-CN" altLang="en-US" dirty="0"/>
              <a:t>简单，开销较小</a:t>
            </a:r>
            <a:r>
              <a:rPr lang="zh-CN" altLang="en-US" dirty="0" smtClean="0"/>
              <a:t>。</a:t>
            </a:r>
            <a:endParaRPr lang="en-US" altLang="zh-CN" dirty="0" smtClean="0"/>
          </a:p>
          <a:p>
            <a:r>
              <a:rPr lang="zh-CN" altLang="en-US" dirty="0" smtClean="0">
                <a:solidFill>
                  <a:srgbClr val="0000FF"/>
                </a:solidFill>
              </a:rPr>
              <a:t>缺点：</a:t>
            </a:r>
            <a:endParaRPr lang="zh-CN" altLang="en-US" dirty="0">
              <a:solidFill>
                <a:srgbClr val="0000FF"/>
              </a:solidFill>
            </a:endParaRPr>
          </a:p>
          <a:p>
            <a:pPr lvl="1"/>
            <a:r>
              <a:rPr lang="zh-CN" altLang="en-US" dirty="0">
                <a:solidFill>
                  <a:srgbClr val="00B050"/>
                </a:solidFill>
              </a:rPr>
              <a:t>逐跳收敛</a:t>
            </a:r>
            <a:r>
              <a:rPr lang="en-US" altLang="zh-CN" dirty="0">
                <a:solidFill>
                  <a:srgbClr val="00B050"/>
                </a:solidFill>
              </a:rPr>
              <a:t>:</a:t>
            </a:r>
            <a:r>
              <a:rPr lang="zh-CN" altLang="en-US" dirty="0">
                <a:solidFill>
                  <a:srgbClr val="00B050"/>
                </a:solidFill>
              </a:rPr>
              <a:t>收敛速度慢</a:t>
            </a:r>
            <a:r>
              <a:rPr lang="en-US" altLang="zh-CN" dirty="0">
                <a:solidFill>
                  <a:srgbClr val="00B050"/>
                </a:solidFill>
              </a:rPr>
              <a:t>,</a:t>
            </a:r>
            <a:r>
              <a:rPr lang="zh-CN" altLang="en-US" dirty="0">
                <a:solidFill>
                  <a:srgbClr val="00B050"/>
                </a:solidFill>
              </a:rPr>
              <a:t>故障恢复时间长</a:t>
            </a:r>
            <a:r>
              <a:rPr lang="en-US" altLang="zh-CN" dirty="0" smtClean="0">
                <a:solidFill>
                  <a:srgbClr val="00B050"/>
                </a:solidFill>
              </a:rPr>
              <a:t>;</a:t>
            </a:r>
            <a:endParaRPr lang="zh-CN" altLang="en-US" dirty="0">
              <a:solidFill>
                <a:srgbClr val="00B050"/>
              </a:solidFill>
            </a:endParaRPr>
          </a:p>
          <a:p>
            <a:pPr lvl="1"/>
            <a:r>
              <a:rPr lang="zh-CN" altLang="en-US" dirty="0">
                <a:solidFill>
                  <a:srgbClr val="00B050"/>
                </a:solidFill>
              </a:rPr>
              <a:t>分布式路由计算</a:t>
            </a:r>
            <a:r>
              <a:rPr lang="en-US" altLang="zh-CN" dirty="0">
                <a:solidFill>
                  <a:srgbClr val="00B050"/>
                </a:solidFill>
              </a:rPr>
              <a:t>:</a:t>
            </a:r>
            <a:r>
              <a:rPr lang="zh-CN" altLang="en-US" dirty="0">
                <a:solidFill>
                  <a:srgbClr val="00B050"/>
                </a:solidFill>
              </a:rPr>
              <a:t>缺少对全局网络拓扑的了解</a:t>
            </a:r>
            <a:r>
              <a:rPr lang="en-US" altLang="zh-CN" dirty="0">
                <a:solidFill>
                  <a:srgbClr val="00B050"/>
                </a:solidFill>
              </a:rPr>
              <a:t>(</a:t>
            </a:r>
            <a:r>
              <a:rPr lang="zh-CN" altLang="en-US" dirty="0">
                <a:solidFill>
                  <a:srgbClr val="00B050"/>
                </a:solidFill>
              </a:rPr>
              <a:t>学习得来的</a:t>
            </a:r>
            <a:r>
              <a:rPr lang="en-US" altLang="zh-CN" dirty="0">
                <a:solidFill>
                  <a:srgbClr val="00B050"/>
                </a:solidFill>
              </a:rPr>
              <a:t>);</a:t>
            </a:r>
          </a:p>
          <a:p>
            <a:pPr lvl="1"/>
            <a:r>
              <a:rPr lang="zh-CN" altLang="en-US" dirty="0" smtClean="0">
                <a:solidFill>
                  <a:srgbClr val="00B050"/>
                </a:solidFill>
              </a:rPr>
              <a:t>以</a:t>
            </a:r>
            <a:r>
              <a:rPr lang="zh-CN" altLang="en-US" dirty="0">
                <a:solidFill>
                  <a:srgbClr val="00B050"/>
                </a:solidFill>
              </a:rPr>
              <a:t>“跳数”为度量</a:t>
            </a:r>
            <a:r>
              <a:rPr lang="en-US" altLang="zh-CN" dirty="0">
                <a:solidFill>
                  <a:srgbClr val="00B050"/>
                </a:solidFill>
              </a:rPr>
              <a:t>:</a:t>
            </a:r>
            <a:r>
              <a:rPr lang="zh-CN" altLang="en-US" dirty="0">
                <a:solidFill>
                  <a:srgbClr val="00B050"/>
                </a:solidFill>
              </a:rPr>
              <a:t>存在选择次优路径的风险</a:t>
            </a:r>
            <a:r>
              <a:rPr lang="en-US" altLang="zh-CN" dirty="0">
                <a:solidFill>
                  <a:srgbClr val="00B050"/>
                </a:solidFill>
              </a:rPr>
              <a:t>;</a:t>
            </a:r>
          </a:p>
          <a:p>
            <a:pPr lvl="1"/>
            <a:r>
              <a:rPr lang="zh-CN" altLang="en-US" dirty="0">
                <a:solidFill>
                  <a:srgbClr val="00B050"/>
                </a:solidFill>
              </a:rPr>
              <a:t>限制了网络规模</a:t>
            </a:r>
            <a:r>
              <a:rPr lang="en-US" altLang="zh-CN" dirty="0">
                <a:solidFill>
                  <a:srgbClr val="00B050"/>
                </a:solidFill>
              </a:rPr>
              <a:t>:16</a:t>
            </a:r>
            <a:r>
              <a:rPr lang="zh-CN" altLang="en-US" dirty="0">
                <a:solidFill>
                  <a:srgbClr val="00B050"/>
                </a:solidFill>
              </a:rPr>
              <a:t>跳不可达。</a:t>
            </a:r>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altLang="zh-CN" dirty="0"/>
              <a:t>4.5.3  </a:t>
            </a:r>
            <a:r>
              <a:rPr lang="zh-CN" altLang="en-US" dirty="0"/>
              <a:t>内部网关协议 </a:t>
            </a:r>
            <a:r>
              <a:rPr lang="en-US" altLang="zh-CN" dirty="0" smtClean="0"/>
              <a:t>OSPF</a:t>
            </a:r>
            <a:endParaRPr lang="en-US" altLang="zh-CN" sz="3600" dirty="0"/>
          </a:p>
        </p:txBody>
      </p:sp>
      <p:sp>
        <p:nvSpPr>
          <p:cNvPr id="580611" name="Rectangle 3"/>
          <p:cNvSpPr>
            <a:spLocks noGrp="1" noChangeArrowheads="1"/>
          </p:cNvSpPr>
          <p:nvPr>
            <p:ph idx="1"/>
          </p:nvPr>
        </p:nvSpPr>
        <p:spPr>
          <a:noFill/>
        </p:spPr>
        <p:txBody>
          <a:bodyPr/>
          <a:lstStyle/>
          <a:p>
            <a:pPr>
              <a:spcBef>
                <a:spcPts val="1200"/>
              </a:spcBef>
            </a:pPr>
            <a:r>
              <a:rPr lang="zh-CN" altLang="zh-CN" dirty="0" smtClean="0"/>
              <a:t>开放</a:t>
            </a:r>
            <a:r>
              <a:rPr lang="zh-CN" altLang="zh-CN" dirty="0"/>
              <a:t>最短路径</a:t>
            </a:r>
            <a:r>
              <a:rPr lang="zh-CN" altLang="zh-CN" dirty="0" smtClean="0"/>
              <a:t>优先</a:t>
            </a:r>
            <a:r>
              <a:rPr lang="en-US" altLang="zh-CN" dirty="0" smtClean="0"/>
              <a:t> OSPF </a:t>
            </a:r>
            <a:r>
              <a:rPr lang="en-US" altLang="zh-CN" dirty="0"/>
              <a:t>(Open Shortest Path First</a:t>
            </a:r>
            <a:r>
              <a:rPr lang="en-US" altLang="zh-CN" dirty="0" smtClean="0"/>
              <a:t>)</a:t>
            </a:r>
            <a:r>
              <a:rPr lang="zh-CN" altLang="zh-CN" dirty="0" smtClean="0"/>
              <a:t>是</a:t>
            </a:r>
            <a:r>
              <a:rPr lang="zh-CN" altLang="zh-CN" dirty="0"/>
              <a:t>为</a:t>
            </a:r>
            <a:r>
              <a:rPr lang="zh-CN" altLang="zh-CN" dirty="0" smtClean="0"/>
              <a:t>克服</a:t>
            </a:r>
            <a:r>
              <a:rPr lang="en-US" altLang="zh-CN" dirty="0" smtClean="0"/>
              <a:t> RIP </a:t>
            </a:r>
            <a:r>
              <a:rPr lang="zh-CN" altLang="zh-CN" dirty="0" smtClean="0"/>
              <a:t>的</a:t>
            </a:r>
            <a:r>
              <a:rPr lang="zh-CN" altLang="zh-CN" dirty="0"/>
              <a:t>缺点在</a:t>
            </a:r>
            <a:r>
              <a:rPr lang="en-US" altLang="zh-CN" dirty="0"/>
              <a:t>1989</a:t>
            </a:r>
            <a:r>
              <a:rPr lang="zh-CN" altLang="zh-CN" dirty="0"/>
              <a:t>年开发出来的</a:t>
            </a:r>
            <a:r>
              <a:rPr lang="zh-CN" altLang="zh-CN" dirty="0" smtClean="0"/>
              <a:t>。</a:t>
            </a:r>
            <a:endParaRPr lang="en-US" altLang="zh-CN" dirty="0" smtClean="0"/>
          </a:p>
          <a:p>
            <a:pPr>
              <a:spcBef>
                <a:spcPts val="1200"/>
              </a:spcBef>
            </a:pPr>
            <a:r>
              <a:rPr lang="en-US" altLang="zh-CN" dirty="0" smtClean="0">
                <a:solidFill>
                  <a:srgbClr val="00B050"/>
                </a:solidFill>
              </a:rPr>
              <a:t>OSPF </a:t>
            </a:r>
            <a:r>
              <a:rPr lang="zh-CN" altLang="zh-CN" dirty="0" smtClean="0">
                <a:solidFill>
                  <a:srgbClr val="00B050"/>
                </a:solidFill>
              </a:rPr>
              <a:t>的原理</a:t>
            </a:r>
            <a:r>
              <a:rPr lang="zh-CN" altLang="zh-CN" dirty="0">
                <a:solidFill>
                  <a:srgbClr val="00B050"/>
                </a:solidFill>
              </a:rPr>
              <a:t>很简单，但实现起来却较复杂</a:t>
            </a:r>
            <a:r>
              <a:rPr lang="zh-CN" altLang="zh-CN" dirty="0" smtClean="0">
                <a:solidFill>
                  <a:srgbClr val="00B050"/>
                </a:solidFill>
              </a:rPr>
              <a:t>。</a:t>
            </a:r>
            <a:endParaRPr lang="en-US" altLang="zh-CN" dirty="0" smtClean="0">
              <a:solidFill>
                <a:srgbClr val="00B050"/>
              </a:solidFill>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pPr>
              <a:lnSpc>
                <a:spcPct val="90000"/>
              </a:lnSpc>
            </a:pPr>
            <a:r>
              <a:rPr lang="en-US" altLang="zh-CN" dirty="0"/>
              <a:t>1.  OSPF </a:t>
            </a:r>
            <a:r>
              <a:rPr lang="zh-CN" altLang="en-US" dirty="0"/>
              <a:t>协议的基本特点</a:t>
            </a:r>
          </a:p>
        </p:txBody>
      </p:sp>
      <p:sp>
        <p:nvSpPr>
          <p:cNvPr id="58061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spcBef>
                <a:spcPts val="1200"/>
              </a:spcBef>
            </a:pPr>
            <a:r>
              <a:rPr lang="zh-CN" altLang="en-US" dirty="0"/>
              <a:t>“</a:t>
            </a:r>
            <a:r>
              <a:rPr lang="zh-CN" altLang="en-US" dirty="0">
                <a:solidFill>
                  <a:srgbClr val="FF0000"/>
                </a:solidFill>
              </a:rPr>
              <a:t>开放</a:t>
            </a:r>
            <a:r>
              <a:rPr lang="zh-CN" altLang="en-US" dirty="0"/>
              <a:t>”表明 </a:t>
            </a:r>
            <a:r>
              <a:rPr lang="en-US" altLang="zh-CN" dirty="0"/>
              <a:t>OSPF </a:t>
            </a:r>
            <a:r>
              <a:rPr lang="zh-CN" altLang="en-US" dirty="0"/>
              <a:t>协议不是受某一家厂商控制，</a:t>
            </a:r>
            <a:r>
              <a:rPr lang="zh-CN" altLang="en-US" dirty="0">
                <a:solidFill>
                  <a:srgbClr val="00B050"/>
                </a:solidFill>
              </a:rPr>
              <a:t>而是公开发表的。</a:t>
            </a:r>
          </a:p>
          <a:p>
            <a:pPr>
              <a:spcBef>
                <a:spcPts val="1200"/>
              </a:spcBef>
            </a:pPr>
            <a:r>
              <a:rPr lang="zh-CN" altLang="en-US" dirty="0">
                <a:solidFill>
                  <a:srgbClr val="00B050"/>
                </a:solidFill>
              </a:rPr>
              <a:t>“最短路径优先”是因为使用了 </a:t>
            </a:r>
            <a:r>
              <a:rPr lang="en-US" altLang="zh-CN" dirty="0" err="1">
                <a:solidFill>
                  <a:srgbClr val="00B050"/>
                </a:solidFill>
              </a:rPr>
              <a:t>Dijkstra</a:t>
            </a:r>
            <a:r>
              <a:rPr lang="en-US" altLang="zh-CN" dirty="0">
                <a:solidFill>
                  <a:srgbClr val="00B050"/>
                </a:solidFill>
              </a:rPr>
              <a:t> </a:t>
            </a:r>
            <a:r>
              <a:rPr lang="zh-CN" altLang="en-US" dirty="0">
                <a:solidFill>
                  <a:srgbClr val="00B050"/>
                </a:solidFill>
              </a:rPr>
              <a:t>提出的最短路径</a:t>
            </a:r>
            <a:r>
              <a:rPr lang="zh-CN" altLang="en-US" dirty="0" smtClean="0">
                <a:solidFill>
                  <a:srgbClr val="00B050"/>
                </a:solidFill>
              </a:rPr>
              <a:t>算法 </a:t>
            </a:r>
            <a:r>
              <a:rPr lang="en-US" altLang="zh-CN" dirty="0" smtClean="0">
                <a:solidFill>
                  <a:srgbClr val="00B050"/>
                </a:solidFill>
              </a:rPr>
              <a:t>SPF</a:t>
            </a:r>
            <a:r>
              <a:rPr lang="zh-CN" altLang="en-US" dirty="0" smtClean="0">
                <a:solidFill>
                  <a:srgbClr val="00B050"/>
                </a:solidFill>
              </a:rPr>
              <a:t>（路由器自己算出来的）。</a:t>
            </a:r>
            <a:endParaRPr lang="en-US" altLang="zh-CN" dirty="0">
              <a:solidFill>
                <a:srgbClr val="00B050"/>
              </a:solidFill>
            </a:endParaRPr>
          </a:p>
          <a:p>
            <a:pPr>
              <a:spcBef>
                <a:spcPts val="1200"/>
              </a:spcBef>
            </a:pPr>
            <a:r>
              <a:rPr lang="zh-CN" altLang="en-US" dirty="0">
                <a:solidFill>
                  <a:srgbClr val="00B050"/>
                </a:solidFill>
              </a:rPr>
              <a:t>采用分布式的链路状态</a:t>
            </a:r>
            <a:r>
              <a:rPr lang="zh-CN" altLang="en-US" dirty="0" smtClean="0">
                <a:solidFill>
                  <a:srgbClr val="00B050"/>
                </a:solidFill>
              </a:rPr>
              <a:t>协议 </a:t>
            </a:r>
            <a:r>
              <a:rPr lang="en-US" altLang="zh-CN" dirty="0" smtClean="0">
                <a:solidFill>
                  <a:srgbClr val="00B050"/>
                </a:solidFill>
              </a:rPr>
              <a:t>(</a:t>
            </a:r>
            <a:r>
              <a:rPr lang="en-US" altLang="zh-CN" dirty="0">
                <a:solidFill>
                  <a:srgbClr val="00B050"/>
                </a:solidFill>
              </a:rPr>
              <a:t>link state protocol)</a:t>
            </a:r>
            <a:r>
              <a:rPr lang="zh-CN" altLang="en-US" dirty="0" smtClean="0">
                <a:solidFill>
                  <a:srgbClr val="00B050"/>
                </a:solidFill>
              </a:rPr>
              <a:t>。 </a:t>
            </a:r>
            <a:endParaRPr lang="zh-CN" altLang="en-US" dirty="0">
              <a:solidFill>
                <a:srgbClr val="00B050"/>
              </a:solidFill>
            </a:endParaRPr>
          </a:p>
          <a:p>
            <a:pPr>
              <a:spcBef>
                <a:spcPts val="1200"/>
              </a:spcBef>
            </a:pPr>
            <a:r>
              <a:rPr lang="zh-CN" altLang="en-US" dirty="0" smtClean="0">
                <a:solidFill>
                  <a:srgbClr val="0000FF"/>
                </a:solidFill>
              </a:rPr>
              <a:t>注意：</a:t>
            </a:r>
            <a:r>
              <a:rPr lang="en-US" altLang="zh-CN" dirty="0" smtClean="0"/>
              <a:t>OSPF </a:t>
            </a:r>
            <a:r>
              <a:rPr lang="zh-CN" altLang="en-US" dirty="0"/>
              <a:t>只是一个协议的名字，它并不表示其他的路由选择协议不是“最短路径优先”</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0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0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1"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pPr algn="ctr"/>
            <a:r>
              <a:rPr lang="zh-CN" altLang="en-US"/>
              <a:t>三个要点 </a:t>
            </a:r>
          </a:p>
        </p:txBody>
      </p:sp>
      <p:sp>
        <p:nvSpPr>
          <p:cNvPr id="581635" name="Rectangle 3"/>
          <p:cNvSpPr>
            <a:spLocks noGrp="1" noChangeArrowheads="1"/>
          </p:cNvSpPr>
          <p:nvPr>
            <p:ph idx="1"/>
          </p:nvPr>
        </p:nvSpPr>
        <p:spPr>
          <a:noFill/>
        </p:spPr>
        <p:txBody>
          <a:bodyPr/>
          <a:lstStyle/>
          <a:p>
            <a:r>
              <a:rPr lang="zh-CN" altLang="en-US" dirty="0" smtClean="0">
                <a:solidFill>
                  <a:srgbClr val="FF0000"/>
                </a:solidFill>
              </a:rPr>
              <a:t>和谁交换信息：</a:t>
            </a:r>
            <a:r>
              <a:rPr lang="zh-CN" altLang="en-US" dirty="0" smtClean="0">
                <a:solidFill>
                  <a:srgbClr val="00B050"/>
                </a:solidFill>
              </a:rPr>
              <a:t>向</a:t>
            </a:r>
            <a:r>
              <a:rPr lang="zh-CN" altLang="en-US" dirty="0">
                <a:solidFill>
                  <a:srgbClr val="00B050"/>
                </a:solidFill>
              </a:rPr>
              <a:t>本自治系统中所有路由器发送信息，这里使用的方法是洪泛法。</a:t>
            </a:r>
          </a:p>
          <a:p>
            <a:r>
              <a:rPr lang="zh-CN" altLang="en-US" dirty="0" smtClean="0">
                <a:solidFill>
                  <a:srgbClr val="FF0000"/>
                </a:solidFill>
              </a:rPr>
              <a:t>交换什么信息：</a:t>
            </a:r>
            <a:r>
              <a:rPr lang="zh-CN" altLang="en-US" dirty="0" smtClean="0">
                <a:solidFill>
                  <a:srgbClr val="00B050"/>
                </a:solidFill>
              </a:rPr>
              <a:t>发送</a:t>
            </a:r>
            <a:r>
              <a:rPr lang="zh-CN" altLang="en-US" dirty="0">
                <a:solidFill>
                  <a:srgbClr val="00B050"/>
                </a:solidFill>
              </a:rPr>
              <a:t>的信息就是与本路由器相邻的所有路由器的链路状态，但这只是路由器所知道的</a:t>
            </a:r>
            <a:r>
              <a:rPr lang="zh-CN" altLang="en-US" dirty="0">
                <a:solidFill>
                  <a:srgbClr val="FF0000"/>
                </a:solidFill>
              </a:rPr>
              <a:t>部分信息</a:t>
            </a:r>
            <a:r>
              <a:rPr lang="zh-CN" altLang="en-US" dirty="0">
                <a:solidFill>
                  <a:srgbClr val="00B050"/>
                </a:solidFill>
              </a:rPr>
              <a:t>。</a:t>
            </a:r>
            <a:endParaRPr lang="en-US" altLang="zh-CN" dirty="0">
              <a:solidFill>
                <a:srgbClr val="00B050"/>
              </a:solidFill>
            </a:endParaRPr>
          </a:p>
          <a:p>
            <a:pPr lvl="1"/>
            <a:r>
              <a:rPr lang="zh-CN" altLang="en-US" sz="2800" dirty="0" smtClean="0">
                <a:solidFill>
                  <a:srgbClr val="0000FF"/>
                </a:solidFill>
                <a:latin typeface="Arial" panose="020B0604020202020204" pitchFamily="34" charset="0"/>
              </a:rPr>
              <a:t>“链路状态”</a:t>
            </a:r>
            <a:r>
              <a:rPr lang="zh-CN" altLang="en-US" sz="2800" dirty="0">
                <a:solidFill>
                  <a:srgbClr val="0000FF"/>
                </a:solidFill>
                <a:latin typeface="Arial" panose="020B0604020202020204" pitchFamily="34" charset="0"/>
              </a:rPr>
              <a:t>就是说明本路由器都和哪些路由器相邻，以及该链路的“</a:t>
            </a:r>
            <a:r>
              <a:rPr lang="zh-CN" altLang="en-US" sz="2800" dirty="0">
                <a:solidFill>
                  <a:srgbClr val="FF0000"/>
                </a:solidFill>
                <a:latin typeface="Arial" panose="020B0604020202020204" pitchFamily="34" charset="0"/>
              </a:rPr>
              <a:t>度量</a:t>
            </a:r>
            <a:r>
              <a:rPr lang="zh-CN" altLang="en-US" sz="2800" dirty="0">
                <a:solidFill>
                  <a:srgbClr val="0000FF"/>
                </a:solidFill>
                <a:latin typeface="Arial" panose="020B0604020202020204" pitchFamily="34" charset="0"/>
              </a:rPr>
              <a:t>”</a:t>
            </a:r>
            <a:r>
              <a:rPr lang="en-US" altLang="zh-CN" sz="2800" dirty="0">
                <a:solidFill>
                  <a:srgbClr val="0000FF"/>
                </a:solidFill>
                <a:latin typeface="Arial" panose="020B0604020202020204" pitchFamily="34" charset="0"/>
              </a:rPr>
              <a:t>(metric)</a:t>
            </a:r>
            <a:r>
              <a:rPr lang="zh-CN" altLang="en-US" sz="2800" dirty="0">
                <a:solidFill>
                  <a:srgbClr val="0000FF"/>
                </a:solidFill>
                <a:latin typeface="Arial" panose="020B0604020202020204" pitchFamily="34" charset="0"/>
              </a:rPr>
              <a:t>。</a:t>
            </a:r>
            <a:r>
              <a:rPr lang="zh-CN" altLang="en-US" sz="2800" dirty="0">
                <a:solidFill>
                  <a:srgbClr val="0000FF"/>
                </a:solidFill>
              </a:rPr>
              <a:t> </a:t>
            </a:r>
          </a:p>
          <a:p>
            <a:r>
              <a:rPr lang="zh-CN" altLang="en-US" dirty="0" smtClean="0">
                <a:solidFill>
                  <a:srgbClr val="FF0000"/>
                </a:solidFill>
              </a:rPr>
              <a:t>何时交换信息：</a:t>
            </a:r>
            <a:r>
              <a:rPr lang="zh-CN" altLang="en-US" dirty="0" smtClean="0">
                <a:solidFill>
                  <a:srgbClr val="00B050"/>
                </a:solidFill>
              </a:rPr>
              <a:t>只有</a:t>
            </a:r>
            <a:r>
              <a:rPr lang="zh-CN" altLang="en-US" dirty="0">
                <a:solidFill>
                  <a:srgbClr val="00B050"/>
                </a:solidFill>
              </a:rPr>
              <a:t>当链路状态发生变化时，路由器才用洪泛法向所有路由器发送此信息。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63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16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1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build="p"/>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pPr algn="ctr"/>
            <a:r>
              <a:rPr lang="zh-CN" altLang="en-US" sz="4000" dirty="0"/>
              <a:t>链路状态</a:t>
            </a:r>
            <a:r>
              <a:rPr lang="zh-CN" altLang="en-US" sz="4000" dirty="0" smtClean="0"/>
              <a:t>数据库 </a:t>
            </a:r>
            <a:r>
              <a:rPr lang="en-US" altLang="zh-CN" sz="3200" dirty="0" smtClean="0"/>
              <a:t>(</a:t>
            </a:r>
            <a:r>
              <a:rPr lang="en-US" altLang="zh-CN" sz="3200" dirty="0"/>
              <a:t>link-state database)</a:t>
            </a:r>
            <a:r>
              <a:rPr lang="en-US" altLang="zh-CN" sz="4000" dirty="0"/>
              <a:t> </a:t>
            </a:r>
          </a:p>
        </p:txBody>
      </p:sp>
      <p:sp>
        <p:nvSpPr>
          <p:cNvPr id="58265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00000"/>
              </a:lnSpc>
            </a:pPr>
            <a:r>
              <a:rPr lang="zh-CN" altLang="en-US" dirty="0">
                <a:solidFill>
                  <a:srgbClr val="00B050"/>
                </a:solidFill>
              </a:rPr>
              <a:t>由于各路由器之间频繁地交换链路状态信息，因此所有的路由器最终都能建立一个链路状态数据库。</a:t>
            </a:r>
          </a:p>
          <a:p>
            <a:pPr>
              <a:lnSpc>
                <a:spcPct val="100000"/>
              </a:lnSpc>
            </a:pPr>
            <a:r>
              <a:rPr lang="zh-CN" altLang="en-US" dirty="0">
                <a:solidFill>
                  <a:srgbClr val="00B050"/>
                </a:solidFill>
              </a:rPr>
              <a:t>这个数据库实际上就是全网的拓扑结构图，它在全网范围内是一致的（这称为链路状态数据库的同步）。</a:t>
            </a:r>
          </a:p>
          <a:p>
            <a:pPr>
              <a:lnSpc>
                <a:spcPct val="100000"/>
              </a:lnSpc>
            </a:pPr>
            <a:r>
              <a:rPr lang="en-US" altLang="zh-CN" dirty="0"/>
              <a:t>OSPF </a:t>
            </a:r>
            <a:r>
              <a:rPr lang="zh-CN" altLang="en-US" dirty="0"/>
              <a:t>的链路状态数据库能</a:t>
            </a:r>
            <a:r>
              <a:rPr lang="zh-CN" altLang="en-US" dirty="0">
                <a:solidFill>
                  <a:srgbClr val="FF0000"/>
                </a:solidFill>
              </a:rPr>
              <a:t>较快地进行更新，</a:t>
            </a:r>
            <a:r>
              <a:rPr lang="zh-CN" altLang="en-US" dirty="0"/>
              <a:t>使各个路由器能及时更新其路由表</a:t>
            </a:r>
            <a:r>
              <a:rPr lang="zh-CN" altLang="en-US" dirty="0" smtClean="0"/>
              <a:t>。</a:t>
            </a:r>
            <a:endParaRPr lang="en-US" altLang="zh-CN" dirty="0" smtClean="0"/>
          </a:p>
          <a:p>
            <a:pPr>
              <a:lnSpc>
                <a:spcPct val="100000"/>
              </a:lnSpc>
            </a:pPr>
            <a:r>
              <a:rPr lang="en-US" altLang="zh-CN" dirty="0" smtClean="0">
                <a:solidFill>
                  <a:srgbClr val="0000FF"/>
                </a:solidFill>
              </a:rPr>
              <a:t>OSPF </a:t>
            </a:r>
            <a:r>
              <a:rPr lang="zh-CN" altLang="en-US" dirty="0">
                <a:solidFill>
                  <a:srgbClr val="0000FF"/>
                </a:solidFill>
              </a:rPr>
              <a:t>的更新过程收敛得快是其重要优点</a:t>
            </a:r>
            <a:r>
              <a:rPr lang="zh-CN" altLang="en-US" dirty="0" smtClean="0">
                <a:solidFill>
                  <a:srgbClr val="0000FF"/>
                </a:solidFill>
              </a:rPr>
              <a:t>。</a:t>
            </a:r>
            <a:endParaRPr lang="zh-CN" altLang="en-US" dirty="0">
              <a:solidFill>
                <a:srgbClr val="0000FF"/>
              </a:solidFill>
            </a:endParaRPr>
          </a:p>
        </p:txBody>
      </p:sp>
      <p:sp>
        <p:nvSpPr>
          <p:cNvPr id="2" name="矩形 1"/>
          <p:cNvSpPr/>
          <p:nvPr/>
        </p:nvSpPr>
        <p:spPr>
          <a:xfrm>
            <a:off x="488983" y="5805264"/>
            <a:ext cx="9316351" cy="1569660"/>
          </a:xfrm>
          <a:prstGeom prst="rect">
            <a:avLst/>
          </a:prstGeom>
        </p:spPr>
        <p:txBody>
          <a:bodyPr wrap="square">
            <a:spAutoFit/>
          </a:bodyPr>
          <a:lstStyle/>
          <a:p>
            <a:pPr latinLnBrk="1"/>
            <a:r>
              <a:rPr lang="zh-CN" altLang="en-US" sz="3200" dirty="0">
                <a:solidFill>
                  <a:srgbClr val="FF0000"/>
                </a:solidFill>
                <a:latin typeface="arial" panose="020B0604020202020204" pitchFamily="34" charset="0"/>
              </a:rPr>
              <a:t>各国向其他邻居国家“洪泛“本国的地图</a:t>
            </a:r>
            <a:r>
              <a:rPr lang="en-US" altLang="zh-CN" sz="3200" dirty="0">
                <a:solidFill>
                  <a:srgbClr val="FF0000"/>
                </a:solidFill>
                <a:latin typeface="arial" panose="020B0604020202020204" pitchFamily="34" charset="0"/>
              </a:rPr>
              <a:t>,</a:t>
            </a:r>
            <a:r>
              <a:rPr lang="zh-CN" altLang="en-US" sz="3200" dirty="0">
                <a:solidFill>
                  <a:srgbClr val="FF0000"/>
                </a:solidFill>
                <a:latin typeface="arial" panose="020B0604020202020204" pitchFamily="34" charset="0"/>
              </a:rPr>
              <a:t>最终各国都有一张</a:t>
            </a:r>
            <a:r>
              <a:rPr lang="zh-CN" altLang="en-US" sz="3200" dirty="0" smtClean="0">
                <a:solidFill>
                  <a:srgbClr val="FF0000"/>
                </a:solidFill>
                <a:latin typeface="arial" panose="020B0604020202020204" pitchFamily="34" charset="0"/>
              </a:rPr>
              <a:t>一样“世界地图”</a:t>
            </a:r>
            <a:r>
              <a:rPr lang="en-US" altLang="zh-CN" sz="3200" dirty="0" smtClean="0">
                <a:solidFill>
                  <a:srgbClr val="FF0000"/>
                </a:solidFill>
                <a:latin typeface="arial" panose="020B0604020202020204" pitchFamily="34" charset="0"/>
              </a:rPr>
              <a:t>,</a:t>
            </a:r>
            <a:r>
              <a:rPr lang="zh-CN" altLang="en-US" sz="3200" dirty="0">
                <a:solidFill>
                  <a:srgbClr val="FF0000"/>
                </a:solidFill>
                <a:latin typeface="arial" panose="020B0604020202020204" pitchFamily="34" charset="0"/>
              </a:rPr>
              <a:t>各国一样的链路状态数据库。</a:t>
            </a:r>
            <a:endParaRPr lang="zh-CN" altLang="en-US" sz="3200" b="0" i="0" dirty="0">
              <a:solidFill>
                <a:srgbClr val="FF0000"/>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26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26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26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9" grpId="0" build="p"/>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关于链路状态协议的描述</a:t>
            </a:r>
            <a:r>
              <a:rPr lang="en-US" altLang="zh-CN" sz="2800" dirty="0"/>
              <a:t>,()</a:t>
            </a:r>
            <a:r>
              <a:rPr lang="zh-CN" altLang="en-US" sz="2800" dirty="0"/>
              <a:t>是错误的。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仅相邻路由器需要交换各自的路由表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全网路由器的拓扑数据库是一致的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采用洪泛技术更新链路变化信息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具有快速收敛的优点</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3828244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20552" y="1916832"/>
            <a:ext cx="8284502" cy="1397559"/>
          </a:xfrm>
          <a:prstGeom prst="rect">
            <a:avLst/>
          </a:prstGeom>
        </p:spPr>
      </p:pic>
    </p:spTree>
    <p:extLst>
      <p:ext uri="{BB962C8B-B14F-4D97-AF65-F5344CB8AC3E}">
        <p14:creationId xmlns:p14="http://schemas.microsoft.com/office/powerpoint/2010/main" val="381461315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pPr latinLnBrk="1"/>
            <a:r>
              <a:rPr lang="zh-CN" altLang="en-US" sz="2800" dirty="0"/>
              <a:t>在链路状态路由算法中</a:t>
            </a:r>
            <a:r>
              <a:rPr lang="en-US" altLang="zh-CN" sz="2800" dirty="0"/>
              <a:t>,</a:t>
            </a:r>
            <a:r>
              <a:rPr lang="zh-CN" altLang="en-US" sz="2800" dirty="0"/>
              <a:t>每个路由器都得到网络的完整拓扑结构后</a:t>
            </a:r>
            <a:r>
              <a:rPr lang="en-US" altLang="zh-CN" sz="2800" dirty="0"/>
              <a:t>,</a:t>
            </a:r>
            <a:r>
              <a:rPr lang="zh-CN" altLang="en-US" sz="2800" dirty="0"/>
              <a:t>使用</a:t>
            </a:r>
            <a:r>
              <a:rPr lang="en-US" altLang="zh-CN" sz="2800" dirty="0"/>
              <a:t>()</a:t>
            </a:r>
            <a:r>
              <a:rPr lang="zh-CN" altLang="en-US" sz="2800" dirty="0"/>
              <a:t>算法来</a:t>
            </a:r>
            <a:r>
              <a:rPr lang="zh-CN" altLang="en-US" sz="2800" dirty="0" smtClean="0"/>
              <a:t>找出</a:t>
            </a:r>
            <a:r>
              <a:rPr lang="zh-CN" altLang="en-US" sz="2800" dirty="0"/>
              <a:t>它到其他路由器的路径长度。</a:t>
            </a: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smtClean="0"/>
              <a:t>Prim</a:t>
            </a:r>
            <a:r>
              <a:rPr lang="zh-CN" altLang="en-US" sz="2800" dirty="0"/>
              <a:t>最小生成树算法</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err="1"/>
              <a:t>Dijkstra</a:t>
            </a:r>
            <a:r>
              <a:rPr lang="en-US" altLang="zh-CN" sz="2800" dirty="0"/>
              <a:t> </a:t>
            </a:r>
            <a:r>
              <a:rPr lang="zh-CN" altLang="en-US" sz="2800" dirty="0"/>
              <a:t>最短路径算法</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 </a:t>
            </a:r>
            <a:r>
              <a:rPr lang="en-US" altLang="zh-CN" sz="2800" dirty="0" err="1"/>
              <a:t>Kruskal</a:t>
            </a:r>
            <a:r>
              <a:rPr lang="zh-CN" altLang="en-US" sz="2800" dirty="0"/>
              <a:t>最小生成树算法</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拓扑排序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628477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FF0000"/>
                </a:solidFill>
              </a:rPr>
              <a:t>请</a:t>
            </a:r>
            <a:r>
              <a:rPr lang="zh-CN" altLang="en-US" dirty="0" smtClean="0">
                <a:solidFill>
                  <a:srgbClr val="FF0000"/>
                </a:solidFill>
              </a:rPr>
              <a:t>写出马赛克的二进制（课堂作业）</a:t>
            </a:r>
            <a:endParaRPr lang="zh-CN" altLang="en-US" dirty="0">
              <a:solidFill>
                <a:srgbClr val="FF0000"/>
              </a:solidFill>
            </a:endParaRPr>
          </a:p>
        </p:txBody>
      </p:sp>
      <p:pic>
        <p:nvPicPr>
          <p:cNvPr id="6" name="图片 5"/>
          <p:cNvPicPr>
            <a:picLocks noChangeAspect="1"/>
          </p:cNvPicPr>
          <p:nvPr/>
        </p:nvPicPr>
        <p:blipFill>
          <a:blip r:embed="rId2"/>
          <a:stretch>
            <a:fillRect/>
          </a:stretch>
        </p:blipFill>
        <p:spPr>
          <a:xfrm>
            <a:off x="779934" y="2971009"/>
            <a:ext cx="8496944" cy="3886991"/>
          </a:xfrm>
          <a:prstGeom prst="rect">
            <a:avLst/>
          </a:prstGeom>
        </p:spPr>
      </p:pic>
    </p:spTree>
    <p:extLst>
      <p:ext uri="{BB962C8B-B14F-4D97-AF65-F5344CB8AC3E}">
        <p14:creationId xmlns:p14="http://schemas.microsoft.com/office/powerpoint/2010/main" val="1458795695"/>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pPr algn="ctr"/>
            <a:r>
              <a:rPr lang="en-US" altLang="zh-CN" dirty="0"/>
              <a:t>OSPF </a:t>
            </a:r>
            <a:r>
              <a:rPr lang="zh-CN" altLang="en-US" dirty="0"/>
              <a:t>的</a:t>
            </a:r>
            <a:r>
              <a:rPr lang="zh-CN" altLang="en-US" dirty="0" smtClean="0"/>
              <a:t>区域 </a:t>
            </a:r>
            <a:r>
              <a:rPr lang="en-US" altLang="zh-CN" dirty="0" smtClean="0"/>
              <a:t>(</a:t>
            </a:r>
            <a:r>
              <a:rPr lang="en-US" altLang="zh-CN" dirty="0"/>
              <a:t>area) </a:t>
            </a:r>
          </a:p>
        </p:txBody>
      </p:sp>
      <p:sp>
        <p:nvSpPr>
          <p:cNvPr id="583683" name="Rectangle 3"/>
          <p:cNvSpPr>
            <a:spLocks noGrp="1" noChangeArrowheads="1"/>
          </p:cNvSpPr>
          <p:nvPr>
            <p:ph idx="1"/>
          </p:nvPr>
        </p:nvSpPr>
        <p:spPr/>
        <p:txBody>
          <a:bodyPr/>
          <a:lstStyle/>
          <a:p>
            <a:r>
              <a:rPr lang="zh-CN" altLang="en-US" dirty="0">
                <a:solidFill>
                  <a:srgbClr val="00B050"/>
                </a:solidFill>
              </a:rPr>
              <a:t>为了使 </a:t>
            </a:r>
            <a:r>
              <a:rPr lang="en-US" altLang="zh-CN" dirty="0">
                <a:solidFill>
                  <a:srgbClr val="00B050"/>
                </a:solidFill>
              </a:rPr>
              <a:t>OSPF </a:t>
            </a:r>
            <a:r>
              <a:rPr lang="zh-CN" altLang="en-US" dirty="0">
                <a:solidFill>
                  <a:srgbClr val="00B050"/>
                </a:solidFill>
              </a:rPr>
              <a:t>能够用于规模很大的网络，</a:t>
            </a:r>
            <a:r>
              <a:rPr lang="en-US" altLang="zh-CN" dirty="0">
                <a:solidFill>
                  <a:srgbClr val="00B050"/>
                </a:solidFill>
              </a:rPr>
              <a:t>OSPF </a:t>
            </a:r>
            <a:r>
              <a:rPr lang="zh-CN" altLang="en-US" dirty="0">
                <a:solidFill>
                  <a:srgbClr val="00B050"/>
                </a:solidFill>
              </a:rPr>
              <a:t>将一个自治系统再划分为若干个更小的范围，叫作区域。</a:t>
            </a:r>
          </a:p>
          <a:p>
            <a:r>
              <a:rPr lang="zh-CN" altLang="en-US" dirty="0">
                <a:solidFill>
                  <a:srgbClr val="00B050"/>
                </a:solidFill>
              </a:rPr>
              <a:t>每一个区域都有一个 </a:t>
            </a:r>
            <a:r>
              <a:rPr lang="en-US" altLang="zh-CN" dirty="0">
                <a:solidFill>
                  <a:srgbClr val="00B050"/>
                </a:solidFill>
              </a:rPr>
              <a:t>32 </a:t>
            </a:r>
            <a:r>
              <a:rPr lang="zh-CN" altLang="en-US" dirty="0">
                <a:solidFill>
                  <a:srgbClr val="00B050"/>
                </a:solidFill>
              </a:rPr>
              <a:t>位的区域标识符（用点分十进制表示）。</a:t>
            </a:r>
          </a:p>
          <a:p>
            <a:r>
              <a:rPr lang="zh-CN" altLang="en-US" dirty="0">
                <a:solidFill>
                  <a:srgbClr val="00B050"/>
                </a:solidFill>
              </a:rPr>
              <a:t>区域也不能太大，在一个区域内的路由器最好不超过 </a:t>
            </a:r>
            <a:r>
              <a:rPr lang="en-US" altLang="zh-CN" dirty="0">
                <a:solidFill>
                  <a:srgbClr val="00B050"/>
                </a:solidFill>
              </a:rPr>
              <a:t>200 </a:t>
            </a:r>
            <a:r>
              <a:rPr lang="zh-CN" altLang="en-US" dirty="0">
                <a:solidFill>
                  <a:srgbClr val="00B050"/>
                </a:solidFill>
              </a:rPr>
              <a:t>个。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6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4706" name="Group 2"/>
          <p:cNvGrpSpPr/>
          <p:nvPr/>
        </p:nvGrpSpPr>
        <p:grpSpPr bwMode="auto">
          <a:xfrm>
            <a:off x="249667" y="1819622"/>
            <a:ext cx="9599877" cy="3760788"/>
            <a:chOff x="79" y="1560"/>
            <a:chExt cx="5582" cy="2369"/>
          </a:xfrm>
        </p:grpSpPr>
        <p:sp>
          <p:nvSpPr>
            <p:cNvPr id="584707"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08" name="Text Box 4"/>
            <p:cNvSpPr txBox="1">
              <a:spLocks noChangeArrowheads="1"/>
            </p:cNvSpPr>
            <p:nvPr/>
          </p:nvSpPr>
          <p:spPr bwMode="auto">
            <a:xfrm>
              <a:off x="247" y="1560"/>
              <a:ext cx="11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自治系统 </a:t>
              </a:r>
              <a:r>
                <a:rPr kumimoji="1" lang="en-US" altLang="zh-CN" sz="2400" b="1" dirty="0">
                  <a:solidFill>
                    <a:srgbClr val="0000CC"/>
                  </a:solidFill>
                  <a:latin typeface="+mn-lt"/>
                  <a:ea typeface="黑体" panose="02010609060101010101" pitchFamily="2" charset="-122"/>
                </a:rPr>
                <a:t>AS</a:t>
              </a:r>
            </a:p>
          </p:txBody>
        </p:sp>
      </p:grpSp>
      <p:sp>
        <p:nvSpPr>
          <p:cNvPr id="584709" name="Rectangle 5"/>
          <p:cNvSpPr>
            <a:spLocks noGrp="1" noChangeArrowheads="1"/>
          </p:cNvSpPr>
          <p:nvPr>
            <p:ph type="title"/>
          </p:nvPr>
        </p:nvSpPr>
        <p:spPr/>
        <p:txBody>
          <a:bodyPr/>
          <a:lstStyle/>
          <a:p>
            <a:pPr algn="ctr"/>
            <a:r>
              <a:rPr lang="en-US" altLang="zh-CN" sz="4000" dirty="0"/>
              <a:t>OSPF </a:t>
            </a:r>
            <a:r>
              <a:rPr lang="zh-CN" altLang="en-US" sz="4000" dirty="0"/>
              <a:t>划分为两种不同的区域 </a:t>
            </a:r>
          </a:p>
        </p:txBody>
      </p:sp>
      <p:sp>
        <p:nvSpPr>
          <p:cNvPr id="584710" name="Oval 6"/>
          <p:cNvSpPr>
            <a:spLocks noChangeArrowheads="1"/>
          </p:cNvSpPr>
          <p:nvPr/>
        </p:nvSpPr>
        <p:spPr bwMode="auto">
          <a:xfrm>
            <a:off x="3909383" y="2406997"/>
            <a:ext cx="3135180"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11" name="Oval 7"/>
          <p:cNvSpPr>
            <a:spLocks noChangeArrowheads="1"/>
          </p:cNvSpPr>
          <p:nvPr/>
        </p:nvSpPr>
        <p:spPr bwMode="auto">
          <a:xfrm>
            <a:off x="361453" y="2337147"/>
            <a:ext cx="34309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12" name="Oval 8"/>
          <p:cNvSpPr>
            <a:spLocks noChangeArrowheads="1"/>
          </p:cNvSpPr>
          <p:nvPr/>
        </p:nvSpPr>
        <p:spPr bwMode="auto">
          <a:xfrm>
            <a:off x="7127113" y="2337147"/>
            <a:ext cx="26054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713" name="Text Box 9"/>
          <p:cNvSpPr txBox="1">
            <a:spLocks noChangeArrowheads="1"/>
          </p:cNvSpPr>
          <p:nvPr/>
        </p:nvSpPr>
        <p:spPr bwMode="auto">
          <a:xfrm>
            <a:off x="1088924" y="4716810"/>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0.0.0.1</a:t>
            </a:r>
          </a:p>
        </p:txBody>
      </p:sp>
      <p:sp>
        <p:nvSpPr>
          <p:cNvPr id="584714" name="Text Box 10"/>
          <p:cNvSpPr txBox="1">
            <a:spLocks noChangeArrowheads="1"/>
          </p:cNvSpPr>
          <p:nvPr/>
        </p:nvSpPr>
        <p:spPr bwMode="auto">
          <a:xfrm>
            <a:off x="7641330" y="47882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0.0.0.3</a:t>
            </a:r>
          </a:p>
        </p:txBody>
      </p:sp>
      <p:sp>
        <p:nvSpPr>
          <p:cNvPr id="584715" name="Text Box 11"/>
          <p:cNvSpPr txBox="1">
            <a:spLocks noChangeArrowheads="1"/>
          </p:cNvSpPr>
          <p:nvPr/>
        </p:nvSpPr>
        <p:spPr bwMode="auto">
          <a:xfrm>
            <a:off x="3912822" y="1903760"/>
            <a:ext cx="24481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主干区域 </a:t>
            </a:r>
            <a:r>
              <a:rPr kumimoji="1" lang="en-US" altLang="zh-CN" sz="2400" b="1" dirty="0">
                <a:solidFill>
                  <a:srgbClr val="C00000"/>
                </a:solidFill>
                <a:latin typeface="+mn-lt"/>
                <a:ea typeface="黑体" panose="02010609060101010101" pitchFamily="2" charset="-122"/>
              </a:rPr>
              <a:t>0.0.0.0</a:t>
            </a:r>
          </a:p>
        </p:txBody>
      </p:sp>
      <p:sp>
        <p:nvSpPr>
          <p:cNvPr id="584716" name="Line 12"/>
          <p:cNvSpPr>
            <a:spLocks noChangeShapeType="1"/>
          </p:cNvSpPr>
          <p:nvPr/>
        </p:nvSpPr>
        <p:spPr bwMode="auto">
          <a:xfrm flipV="1">
            <a:off x="5477833" y="1719611"/>
            <a:ext cx="1153980" cy="962025"/>
          </a:xfrm>
          <a:prstGeom prst="line">
            <a:avLst/>
          </a:prstGeom>
          <a:noFill/>
          <a:ln w="381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17" name="Text Box 13"/>
          <p:cNvSpPr txBox="1">
            <a:spLocks noChangeArrowheads="1"/>
          </p:cNvSpPr>
          <p:nvPr/>
        </p:nvSpPr>
        <p:spPr bwMode="auto">
          <a:xfrm>
            <a:off x="5763541" y="1268760"/>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至其他自治系统</a:t>
            </a:r>
          </a:p>
        </p:txBody>
      </p:sp>
      <p:sp>
        <p:nvSpPr>
          <p:cNvPr id="584718" name="Line 14"/>
          <p:cNvSpPr>
            <a:spLocks noChangeShapeType="1"/>
          </p:cNvSpPr>
          <p:nvPr/>
        </p:nvSpPr>
        <p:spPr bwMode="auto">
          <a:xfrm>
            <a:off x="7127112" y="3230910"/>
            <a:ext cx="908050" cy="2730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19" name="Line 15"/>
          <p:cNvSpPr>
            <a:spLocks noChangeShapeType="1"/>
          </p:cNvSpPr>
          <p:nvPr/>
        </p:nvSpPr>
        <p:spPr bwMode="auto">
          <a:xfrm flipV="1">
            <a:off x="8200263" y="3437286"/>
            <a:ext cx="823781" cy="1365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0" name="Line 16"/>
          <p:cNvSpPr>
            <a:spLocks noChangeShapeType="1"/>
          </p:cNvSpPr>
          <p:nvPr/>
        </p:nvSpPr>
        <p:spPr bwMode="auto">
          <a:xfrm>
            <a:off x="8613013" y="2749897"/>
            <a:ext cx="411031" cy="6873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1" name="Line 17"/>
          <p:cNvSpPr>
            <a:spLocks noChangeShapeType="1"/>
          </p:cNvSpPr>
          <p:nvPr/>
        </p:nvSpPr>
        <p:spPr bwMode="auto">
          <a:xfrm flipH="1">
            <a:off x="8528743" y="3503961"/>
            <a:ext cx="495300" cy="75723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2" name="Line 18"/>
          <p:cNvSpPr>
            <a:spLocks noChangeShapeType="1"/>
          </p:cNvSpPr>
          <p:nvPr/>
        </p:nvSpPr>
        <p:spPr bwMode="auto">
          <a:xfrm flipV="1">
            <a:off x="5888863" y="3230910"/>
            <a:ext cx="1071431" cy="1381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3" name="Line 19"/>
          <p:cNvSpPr>
            <a:spLocks noChangeShapeType="1"/>
          </p:cNvSpPr>
          <p:nvPr/>
        </p:nvSpPr>
        <p:spPr bwMode="auto">
          <a:xfrm>
            <a:off x="5560383" y="2681635"/>
            <a:ext cx="163380" cy="617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4" name="Line 20"/>
          <p:cNvSpPr>
            <a:spLocks noChangeShapeType="1"/>
          </p:cNvSpPr>
          <p:nvPr/>
        </p:nvSpPr>
        <p:spPr bwMode="auto">
          <a:xfrm flipH="1">
            <a:off x="5477833" y="3437285"/>
            <a:ext cx="245930" cy="4810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5" name="Line 21"/>
          <p:cNvSpPr>
            <a:spLocks noChangeShapeType="1"/>
          </p:cNvSpPr>
          <p:nvPr/>
        </p:nvSpPr>
        <p:spPr bwMode="auto">
          <a:xfrm>
            <a:off x="3744283" y="3094386"/>
            <a:ext cx="1733550" cy="2746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6" name="Line 22"/>
          <p:cNvSpPr>
            <a:spLocks noChangeShapeType="1"/>
          </p:cNvSpPr>
          <p:nvPr/>
        </p:nvSpPr>
        <p:spPr bwMode="auto">
          <a:xfrm flipV="1">
            <a:off x="3826833" y="2749897"/>
            <a:ext cx="1568450" cy="3444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7" name="Line 23"/>
          <p:cNvSpPr>
            <a:spLocks noChangeShapeType="1"/>
          </p:cNvSpPr>
          <p:nvPr/>
        </p:nvSpPr>
        <p:spPr bwMode="auto">
          <a:xfrm flipH="1">
            <a:off x="1186952" y="2749897"/>
            <a:ext cx="1236531" cy="34448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8" name="Line 24"/>
          <p:cNvSpPr>
            <a:spLocks noChangeShapeType="1"/>
          </p:cNvSpPr>
          <p:nvPr/>
        </p:nvSpPr>
        <p:spPr bwMode="auto">
          <a:xfrm>
            <a:off x="2423483" y="2816572"/>
            <a:ext cx="497019" cy="75723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29" name="Line 25"/>
          <p:cNvSpPr>
            <a:spLocks noChangeShapeType="1"/>
          </p:cNvSpPr>
          <p:nvPr/>
        </p:nvSpPr>
        <p:spPr bwMode="auto">
          <a:xfrm flipV="1">
            <a:off x="3001333" y="3161060"/>
            <a:ext cx="742950"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30" name="Line 26"/>
          <p:cNvSpPr>
            <a:spLocks noChangeShapeType="1"/>
          </p:cNvSpPr>
          <p:nvPr/>
        </p:nvSpPr>
        <p:spPr bwMode="auto">
          <a:xfrm flipH="1">
            <a:off x="1763083" y="3643660"/>
            <a:ext cx="1074869" cy="138112"/>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31" name="Line 27"/>
          <p:cNvSpPr>
            <a:spLocks noChangeShapeType="1"/>
          </p:cNvSpPr>
          <p:nvPr/>
        </p:nvSpPr>
        <p:spPr bwMode="auto">
          <a:xfrm>
            <a:off x="1763083" y="3848447"/>
            <a:ext cx="414469"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4732" name="Group 28"/>
          <p:cNvGrpSpPr/>
          <p:nvPr/>
        </p:nvGrpSpPr>
        <p:grpSpPr bwMode="auto">
          <a:xfrm>
            <a:off x="2588583" y="3369023"/>
            <a:ext cx="742950" cy="479425"/>
            <a:chOff x="2949" y="196"/>
            <a:chExt cx="941" cy="598"/>
          </a:xfrm>
        </p:grpSpPr>
        <p:sp>
          <p:nvSpPr>
            <p:cNvPr id="584733" name="Oval 2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4"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5"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6" name="Oval 3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7" name="Oval 3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8"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39" name="Oval 3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40" name="Oval 3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41"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42"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43"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584744"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052" y="3643661"/>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5"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002" y="2611785"/>
            <a:ext cx="564092"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6"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6633" y="2956272"/>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7"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8462" y="2543523"/>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8"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7833" y="3230910"/>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49"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8113" y="3299173"/>
            <a:ext cx="562372"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4750"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6913" y="3094385"/>
            <a:ext cx="562372"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84751" name="Group 47"/>
          <p:cNvGrpSpPr/>
          <p:nvPr/>
        </p:nvGrpSpPr>
        <p:grpSpPr bwMode="auto">
          <a:xfrm>
            <a:off x="1845633" y="4056411"/>
            <a:ext cx="742950" cy="479425"/>
            <a:chOff x="2949" y="196"/>
            <a:chExt cx="941" cy="598"/>
          </a:xfrm>
        </p:grpSpPr>
        <p:sp>
          <p:nvSpPr>
            <p:cNvPr id="584752" name="Oval 4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3"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4"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5" name="Oval 5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6" name="Oval 5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7"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8" name="Oval 5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59" name="Oval 5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0"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61"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62"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63" name="Group 59"/>
          <p:cNvGrpSpPr/>
          <p:nvPr/>
        </p:nvGrpSpPr>
        <p:grpSpPr bwMode="auto">
          <a:xfrm>
            <a:off x="856752" y="2886422"/>
            <a:ext cx="742950" cy="482600"/>
            <a:chOff x="2949" y="196"/>
            <a:chExt cx="941" cy="598"/>
          </a:xfrm>
        </p:grpSpPr>
        <p:sp>
          <p:nvSpPr>
            <p:cNvPr id="584764" name="Oval 6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5"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6"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7" name="Oval 6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8" name="Oval 6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69"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0" name="Oval 6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1" name="Oval 6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2"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73"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74"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75" name="Group 71"/>
          <p:cNvGrpSpPr/>
          <p:nvPr/>
        </p:nvGrpSpPr>
        <p:grpSpPr bwMode="auto">
          <a:xfrm>
            <a:off x="8200263" y="2475260"/>
            <a:ext cx="741231" cy="481012"/>
            <a:chOff x="2949" y="196"/>
            <a:chExt cx="941" cy="598"/>
          </a:xfrm>
        </p:grpSpPr>
        <p:sp>
          <p:nvSpPr>
            <p:cNvPr id="584776" name="Oval 7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7"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8"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79" name="Oval 7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0" name="Oval 7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1"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2" name="Oval 7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3" name="Oval 7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4"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85"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86"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87" name="Group 83"/>
          <p:cNvGrpSpPr/>
          <p:nvPr/>
        </p:nvGrpSpPr>
        <p:grpSpPr bwMode="auto">
          <a:xfrm>
            <a:off x="8117712" y="4056411"/>
            <a:ext cx="742950" cy="479425"/>
            <a:chOff x="2949" y="196"/>
            <a:chExt cx="941" cy="598"/>
          </a:xfrm>
        </p:grpSpPr>
        <p:sp>
          <p:nvSpPr>
            <p:cNvPr id="584788"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89"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0"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1"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2"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3"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4"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5"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796"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97"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798"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4799" name="Group 95"/>
          <p:cNvGrpSpPr/>
          <p:nvPr/>
        </p:nvGrpSpPr>
        <p:grpSpPr bwMode="auto">
          <a:xfrm>
            <a:off x="7703243" y="3299172"/>
            <a:ext cx="742950" cy="482600"/>
            <a:chOff x="2949" y="196"/>
            <a:chExt cx="941" cy="598"/>
          </a:xfrm>
        </p:grpSpPr>
        <p:sp>
          <p:nvSpPr>
            <p:cNvPr id="584800" name="Oval 9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1"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2"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3" name="Oval 9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4" name="Oval 10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5"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6" name="Oval 10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7" name="Oval 10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08"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09"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10"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4811" name="Text Box 107"/>
          <p:cNvSpPr txBox="1">
            <a:spLocks noChangeArrowheads="1"/>
          </p:cNvSpPr>
          <p:nvPr/>
        </p:nvSpPr>
        <p:spPr bwMode="auto">
          <a:xfrm>
            <a:off x="9067038" y="293246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9</a:t>
            </a:r>
          </a:p>
        </p:txBody>
      </p:sp>
      <p:sp>
        <p:nvSpPr>
          <p:cNvPr id="584812" name="Text Box 108"/>
          <p:cNvSpPr txBox="1">
            <a:spLocks noChangeArrowheads="1"/>
          </p:cNvSpPr>
          <p:nvPr/>
        </p:nvSpPr>
        <p:spPr bwMode="auto">
          <a:xfrm>
            <a:off x="6463273" y="27498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7</a:t>
            </a:r>
          </a:p>
        </p:txBody>
      </p:sp>
      <p:sp>
        <p:nvSpPr>
          <p:cNvPr id="584813" name="Text Box 109"/>
          <p:cNvSpPr txBox="1">
            <a:spLocks noChangeArrowheads="1"/>
          </p:cNvSpPr>
          <p:nvPr/>
        </p:nvSpPr>
        <p:spPr bwMode="auto">
          <a:xfrm>
            <a:off x="5778796" y="24196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6</a:t>
            </a:r>
          </a:p>
        </p:txBody>
      </p:sp>
      <p:sp>
        <p:nvSpPr>
          <p:cNvPr id="584814" name="Text Box 110"/>
          <p:cNvSpPr txBox="1">
            <a:spLocks noChangeArrowheads="1"/>
          </p:cNvSpPr>
          <p:nvPr/>
        </p:nvSpPr>
        <p:spPr bwMode="auto">
          <a:xfrm>
            <a:off x="5159671" y="28721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5</a:t>
            </a:r>
          </a:p>
        </p:txBody>
      </p:sp>
      <p:sp>
        <p:nvSpPr>
          <p:cNvPr id="584815" name="Text Box 111"/>
          <p:cNvSpPr txBox="1">
            <a:spLocks noChangeArrowheads="1"/>
          </p:cNvSpPr>
          <p:nvPr/>
        </p:nvSpPr>
        <p:spPr bwMode="auto">
          <a:xfrm>
            <a:off x="4874186" y="34293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4</a:t>
            </a:r>
          </a:p>
        </p:txBody>
      </p:sp>
      <p:sp>
        <p:nvSpPr>
          <p:cNvPr id="584816" name="Text Box 112"/>
          <p:cNvSpPr txBox="1">
            <a:spLocks noChangeArrowheads="1"/>
          </p:cNvSpPr>
          <p:nvPr/>
        </p:nvSpPr>
        <p:spPr bwMode="auto">
          <a:xfrm>
            <a:off x="3505232" y="25546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3</a:t>
            </a:r>
          </a:p>
        </p:txBody>
      </p:sp>
      <p:sp>
        <p:nvSpPr>
          <p:cNvPr id="584817" name="Text Box 113"/>
          <p:cNvSpPr txBox="1">
            <a:spLocks noChangeArrowheads="1"/>
          </p:cNvSpPr>
          <p:nvPr/>
        </p:nvSpPr>
        <p:spPr bwMode="auto">
          <a:xfrm>
            <a:off x="935863" y="352301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p>
        </p:txBody>
      </p:sp>
      <p:sp>
        <p:nvSpPr>
          <p:cNvPr id="584818" name="Text Box 114"/>
          <p:cNvSpPr txBox="1">
            <a:spLocks noChangeArrowheads="1"/>
          </p:cNvSpPr>
          <p:nvPr/>
        </p:nvSpPr>
        <p:spPr bwMode="auto">
          <a:xfrm>
            <a:off x="1725248" y="23244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p>
        </p:txBody>
      </p:sp>
      <p:sp>
        <p:nvSpPr>
          <p:cNvPr id="584819" name="Text Box 115"/>
          <p:cNvSpPr txBox="1">
            <a:spLocks noChangeArrowheads="1"/>
          </p:cNvSpPr>
          <p:nvPr/>
        </p:nvSpPr>
        <p:spPr bwMode="auto">
          <a:xfrm>
            <a:off x="8172746" y="4067523"/>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8</a:t>
            </a:r>
          </a:p>
        </p:txBody>
      </p:sp>
      <p:sp>
        <p:nvSpPr>
          <p:cNvPr id="584820" name="Text Box 116"/>
          <p:cNvSpPr txBox="1">
            <a:spLocks noChangeArrowheads="1"/>
          </p:cNvSpPr>
          <p:nvPr/>
        </p:nvSpPr>
        <p:spPr bwMode="auto">
          <a:xfrm>
            <a:off x="8257017" y="2491136"/>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6</a:t>
            </a:r>
          </a:p>
        </p:txBody>
      </p:sp>
      <p:sp>
        <p:nvSpPr>
          <p:cNvPr id="584821" name="Text Box 117"/>
          <p:cNvSpPr txBox="1">
            <a:spLocks noChangeArrowheads="1"/>
          </p:cNvSpPr>
          <p:nvPr/>
        </p:nvSpPr>
        <p:spPr bwMode="auto">
          <a:xfrm>
            <a:off x="1885188" y="4104036"/>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p:txBody>
      </p:sp>
      <p:sp>
        <p:nvSpPr>
          <p:cNvPr id="584822" name="Text Box 118"/>
          <p:cNvSpPr txBox="1">
            <a:spLocks noChangeArrowheads="1"/>
          </p:cNvSpPr>
          <p:nvPr/>
        </p:nvSpPr>
        <p:spPr bwMode="auto">
          <a:xfrm>
            <a:off x="2655655" y="3419823"/>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p:txBody>
      </p:sp>
      <p:sp>
        <p:nvSpPr>
          <p:cNvPr id="584823" name="Text Box 119"/>
          <p:cNvSpPr txBox="1">
            <a:spLocks noChangeArrowheads="1"/>
          </p:cNvSpPr>
          <p:nvPr/>
        </p:nvSpPr>
        <p:spPr bwMode="auto">
          <a:xfrm>
            <a:off x="928983" y="2916586"/>
            <a:ext cx="6303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p:txBody>
      </p:sp>
      <p:sp>
        <p:nvSpPr>
          <p:cNvPr id="584824" name="Text Box 120"/>
          <p:cNvSpPr txBox="1">
            <a:spLocks noChangeArrowheads="1"/>
          </p:cNvSpPr>
          <p:nvPr/>
        </p:nvSpPr>
        <p:spPr bwMode="auto">
          <a:xfrm>
            <a:off x="7703244" y="332774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6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7</a:t>
            </a:r>
          </a:p>
        </p:txBody>
      </p:sp>
      <p:sp>
        <p:nvSpPr>
          <p:cNvPr id="584825" name="Oval 121"/>
          <p:cNvSpPr>
            <a:spLocks noChangeArrowheads="1"/>
          </p:cNvSpPr>
          <p:nvPr/>
        </p:nvSpPr>
        <p:spPr bwMode="auto">
          <a:xfrm>
            <a:off x="3744283" y="4004023"/>
            <a:ext cx="338283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4826" name="Text Box 122"/>
          <p:cNvSpPr txBox="1">
            <a:spLocks noChangeArrowheads="1"/>
          </p:cNvSpPr>
          <p:nvPr/>
        </p:nvSpPr>
        <p:spPr bwMode="auto">
          <a:xfrm>
            <a:off x="4599018" y="50041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0.0.0.2</a:t>
            </a:r>
          </a:p>
        </p:txBody>
      </p:sp>
      <p:sp>
        <p:nvSpPr>
          <p:cNvPr id="584827" name="Line 123"/>
          <p:cNvSpPr>
            <a:spLocks noChangeShapeType="1"/>
          </p:cNvSpPr>
          <p:nvPr/>
        </p:nvSpPr>
        <p:spPr bwMode="auto">
          <a:xfrm>
            <a:off x="5395283" y="3918297"/>
            <a:ext cx="988880" cy="5207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28" name="Line 124"/>
          <p:cNvSpPr>
            <a:spLocks noChangeShapeType="1"/>
          </p:cNvSpPr>
          <p:nvPr/>
        </p:nvSpPr>
        <p:spPr bwMode="auto">
          <a:xfrm flipV="1">
            <a:off x="5560383" y="4524722"/>
            <a:ext cx="906330" cy="260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4829" name="Group 125"/>
          <p:cNvGrpSpPr/>
          <p:nvPr/>
        </p:nvGrpSpPr>
        <p:grpSpPr bwMode="auto">
          <a:xfrm>
            <a:off x="6138233" y="4177060"/>
            <a:ext cx="741230" cy="608012"/>
            <a:chOff x="2949" y="196"/>
            <a:chExt cx="941" cy="598"/>
          </a:xfrm>
        </p:grpSpPr>
        <p:sp>
          <p:nvSpPr>
            <p:cNvPr id="584830" name="Oval 12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1"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2"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3"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4" name="Oval 13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5"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6" name="Oval 13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7"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38"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39"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40"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4841" name="Text Box 137"/>
          <p:cNvSpPr txBox="1">
            <a:spLocks noChangeArrowheads="1"/>
          </p:cNvSpPr>
          <p:nvPr/>
        </p:nvSpPr>
        <p:spPr bwMode="auto">
          <a:xfrm>
            <a:off x="6167469" y="4223098"/>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4</a:t>
            </a:r>
          </a:p>
        </p:txBody>
      </p:sp>
      <p:sp>
        <p:nvSpPr>
          <p:cNvPr id="584842" name="Line 138"/>
          <p:cNvSpPr>
            <a:spLocks noChangeShapeType="1"/>
          </p:cNvSpPr>
          <p:nvPr/>
        </p:nvSpPr>
        <p:spPr bwMode="auto">
          <a:xfrm>
            <a:off x="4402963" y="4608860"/>
            <a:ext cx="992320" cy="1762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4843" name="Group 139"/>
          <p:cNvGrpSpPr/>
          <p:nvPr/>
        </p:nvGrpSpPr>
        <p:grpSpPr bwMode="auto">
          <a:xfrm>
            <a:off x="4074483" y="4262785"/>
            <a:ext cx="742950" cy="608012"/>
            <a:chOff x="2949" y="196"/>
            <a:chExt cx="941" cy="598"/>
          </a:xfrm>
        </p:grpSpPr>
        <p:sp>
          <p:nvSpPr>
            <p:cNvPr id="584844" name="Oval 14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5"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6"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7"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8" name="Oval 14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49"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50" name="Oval 14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51"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4852"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53"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4854"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4855" name="Text Box 151"/>
          <p:cNvSpPr txBox="1">
            <a:spLocks noChangeArrowheads="1"/>
          </p:cNvSpPr>
          <p:nvPr/>
        </p:nvSpPr>
        <p:spPr bwMode="auto">
          <a:xfrm>
            <a:off x="4064164" y="4375497"/>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5</a:t>
            </a:r>
          </a:p>
        </p:txBody>
      </p:sp>
      <p:pic>
        <p:nvPicPr>
          <p:cNvPr id="584856" name="Picture 1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8462" y="4561235"/>
            <a:ext cx="56409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84857" name="Text Box 153"/>
          <p:cNvSpPr txBox="1">
            <a:spLocks noChangeArrowheads="1"/>
          </p:cNvSpPr>
          <p:nvPr/>
        </p:nvSpPr>
        <p:spPr bwMode="auto">
          <a:xfrm>
            <a:off x="4910302" y="424849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8</a:t>
            </a:r>
          </a:p>
        </p:txBody>
      </p:sp>
      <p:pic>
        <p:nvPicPr>
          <p:cNvPr id="584858" name="Picture 15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9671" y="3784948"/>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584706"/>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35" presetClass="emph" presetSubtype="0" repeatCount="2000" fill="hold" grpId="0" nodeType="afterEffect">
                                  <p:stCondLst>
                                    <p:cond delay="500"/>
                                  </p:stCondLst>
                                  <p:childTnLst>
                                    <p:anim calcmode="discrete" valueType="str">
                                      <p:cBhvr>
                                        <p:cTn id="9" dur="1000" fill="hold"/>
                                        <p:tgtEl>
                                          <p:spTgt spid="584715"/>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grpId="0" nodeType="withEffect">
                                  <p:stCondLst>
                                    <p:cond delay="500"/>
                                  </p:stCondLst>
                                  <p:childTnLst>
                                    <p:anim calcmode="discrete" valueType="str">
                                      <p:cBhvr>
                                        <p:cTn id="11" dur="1000" fill="hold"/>
                                        <p:tgtEl>
                                          <p:spTgt spid="584710"/>
                                        </p:tgtEl>
                                        <p:attrNameLst>
                                          <p:attrName>style.visibility</p:attrName>
                                        </p:attrNameLst>
                                      </p:cBhvr>
                                      <p:tavLst>
                                        <p:tav tm="0">
                                          <p:val>
                                            <p:strVal val="hidden"/>
                                          </p:val>
                                        </p:tav>
                                        <p:tav tm="50000">
                                          <p:val>
                                            <p:strVal val="visible"/>
                                          </p:val>
                                        </p:tav>
                                      </p:tavLst>
                                    </p:anim>
                                  </p:childTnLst>
                                </p:cTn>
                              </p:par>
                            </p:childTnLst>
                          </p:cTn>
                        </p:par>
                        <p:par>
                          <p:cTn id="12" fill="hold">
                            <p:stCondLst>
                              <p:cond delay="3000"/>
                            </p:stCondLst>
                            <p:childTnLst>
                              <p:par>
                                <p:cTn id="13" presetID="35" presetClass="emph" presetSubtype="0" repeatCount="2000" fill="hold" grpId="0" nodeType="afterEffect">
                                  <p:stCondLst>
                                    <p:cond delay="500"/>
                                  </p:stCondLst>
                                  <p:childTnLst>
                                    <p:anim calcmode="discrete" valueType="str">
                                      <p:cBhvr>
                                        <p:cTn id="14" dur="1000" fill="hold"/>
                                        <p:tgtEl>
                                          <p:spTgt spid="584713"/>
                                        </p:tgtEl>
                                        <p:attrNameLst>
                                          <p:attrName>style.visibility</p:attrName>
                                        </p:attrNameLst>
                                      </p:cBhvr>
                                      <p:tavLst>
                                        <p:tav tm="0">
                                          <p:val>
                                            <p:strVal val="hidden"/>
                                          </p:val>
                                        </p:tav>
                                        <p:tav tm="50000">
                                          <p:val>
                                            <p:strVal val="visible"/>
                                          </p:val>
                                        </p:tav>
                                      </p:tavLst>
                                    </p:anim>
                                  </p:childTnLst>
                                </p:cTn>
                              </p:par>
                              <p:par>
                                <p:cTn id="15" presetID="35" presetClass="emph" presetSubtype="0" repeatCount="2000" fill="hold" grpId="0" nodeType="withEffect">
                                  <p:stCondLst>
                                    <p:cond delay="500"/>
                                  </p:stCondLst>
                                  <p:childTnLst>
                                    <p:anim calcmode="discrete" valueType="str">
                                      <p:cBhvr>
                                        <p:cTn id="16" dur="1000" fill="hold"/>
                                        <p:tgtEl>
                                          <p:spTgt spid="584711"/>
                                        </p:tgtEl>
                                        <p:attrNameLst>
                                          <p:attrName>style.visibility</p:attrName>
                                        </p:attrNameLst>
                                      </p:cBhvr>
                                      <p:tavLst>
                                        <p:tav tm="0">
                                          <p:val>
                                            <p:strVal val="hidden"/>
                                          </p:val>
                                        </p:tav>
                                        <p:tav tm="50000">
                                          <p:val>
                                            <p:strVal val="visible"/>
                                          </p:val>
                                        </p:tav>
                                      </p:tavLst>
                                    </p:anim>
                                  </p:childTnLst>
                                </p:cTn>
                              </p:par>
                            </p:childTnLst>
                          </p:cTn>
                        </p:par>
                        <p:par>
                          <p:cTn id="17" fill="hold">
                            <p:stCondLst>
                              <p:cond delay="4500"/>
                            </p:stCondLst>
                            <p:childTnLst>
                              <p:par>
                                <p:cTn id="18" presetID="35" presetClass="emph" presetSubtype="0" repeatCount="2000" fill="hold" grpId="0" nodeType="afterEffect">
                                  <p:stCondLst>
                                    <p:cond delay="500"/>
                                  </p:stCondLst>
                                  <p:childTnLst>
                                    <p:anim calcmode="discrete" valueType="str">
                                      <p:cBhvr>
                                        <p:cTn id="19" dur="1000" fill="hold"/>
                                        <p:tgtEl>
                                          <p:spTgt spid="584826"/>
                                        </p:tgtEl>
                                        <p:attrNameLst>
                                          <p:attrName>style.visibility</p:attrName>
                                        </p:attrNameLst>
                                      </p:cBhvr>
                                      <p:tavLst>
                                        <p:tav tm="0">
                                          <p:val>
                                            <p:strVal val="hidden"/>
                                          </p:val>
                                        </p:tav>
                                        <p:tav tm="50000">
                                          <p:val>
                                            <p:strVal val="visible"/>
                                          </p:val>
                                        </p:tav>
                                      </p:tavLst>
                                    </p:anim>
                                  </p:childTnLst>
                                </p:cTn>
                              </p:par>
                              <p:par>
                                <p:cTn id="20" presetID="35" presetClass="emph" presetSubtype="0" repeatCount="2000" fill="hold" grpId="0" nodeType="withEffect">
                                  <p:stCondLst>
                                    <p:cond delay="500"/>
                                  </p:stCondLst>
                                  <p:childTnLst>
                                    <p:anim calcmode="discrete" valueType="str">
                                      <p:cBhvr>
                                        <p:cTn id="21" dur="1000" fill="hold"/>
                                        <p:tgtEl>
                                          <p:spTgt spid="584825"/>
                                        </p:tgtEl>
                                        <p:attrNameLst>
                                          <p:attrName>style.visibility</p:attrName>
                                        </p:attrNameLst>
                                      </p:cBhvr>
                                      <p:tavLst>
                                        <p:tav tm="0">
                                          <p:val>
                                            <p:strVal val="hidden"/>
                                          </p:val>
                                        </p:tav>
                                        <p:tav tm="50000">
                                          <p:val>
                                            <p:strVal val="visible"/>
                                          </p:val>
                                        </p:tav>
                                      </p:tavLst>
                                    </p:anim>
                                  </p:childTnLst>
                                </p:cTn>
                              </p:par>
                            </p:childTnLst>
                          </p:cTn>
                        </p:par>
                        <p:par>
                          <p:cTn id="22" fill="hold">
                            <p:stCondLst>
                              <p:cond delay="6000"/>
                            </p:stCondLst>
                            <p:childTnLst>
                              <p:par>
                                <p:cTn id="23" presetID="35" presetClass="emph" presetSubtype="0" repeatCount="2000" fill="hold" grpId="0" nodeType="afterEffect">
                                  <p:stCondLst>
                                    <p:cond delay="500"/>
                                  </p:stCondLst>
                                  <p:childTnLst>
                                    <p:anim calcmode="discrete" valueType="str">
                                      <p:cBhvr>
                                        <p:cTn id="24" dur="1000" fill="hold"/>
                                        <p:tgtEl>
                                          <p:spTgt spid="584712"/>
                                        </p:tgtEl>
                                        <p:attrNameLst>
                                          <p:attrName>style.visibility</p:attrName>
                                        </p:attrNameLst>
                                      </p:cBhvr>
                                      <p:tavLst>
                                        <p:tav tm="0">
                                          <p:val>
                                            <p:strVal val="hidden"/>
                                          </p:val>
                                        </p:tav>
                                        <p:tav tm="50000">
                                          <p:val>
                                            <p:strVal val="visible"/>
                                          </p:val>
                                        </p:tav>
                                      </p:tavLst>
                                    </p:anim>
                                  </p:childTnLst>
                                </p:cTn>
                              </p:par>
                              <p:par>
                                <p:cTn id="25" presetID="35" presetClass="emph" presetSubtype="0" repeatCount="2000" fill="hold" grpId="0" nodeType="withEffect">
                                  <p:stCondLst>
                                    <p:cond delay="500"/>
                                  </p:stCondLst>
                                  <p:childTnLst>
                                    <p:anim calcmode="discrete" valueType="str">
                                      <p:cBhvr>
                                        <p:cTn id="26" dur="1000" fill="hold"/>
                                        <p:tgtEl>
                                          <p:spTgt spid="5847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10" grpId="0" animBg="1"/>
      <p:bldP spid="584711" grpId="0" animBg="1"/>
      <p:bldP spid="584712" grpId="0" animBg="1"/>
      <p:bldP spid="584713" grpId="0"/>
      <p:bldP spid="584714" grpId="0"/>
      <p:bldP spid="584715" grpId="0"/>
      <p:bldP spid="584825" grpId="0" animBg="1"/>
      <p:bldP spid="58482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pPr algn="ctr"/>
            <a:r>
              <a:rPr lang="zh-CN" altLang="en-US"/>
              <a:t>划分区域 </a:t>
            </a:r>
          </a:p>
        </p:txBody>
      </p:sp>
      <p:sp>
        <p:nvSpPr>
          <p:cNvPr id="5857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a:solidFill>
                  <a:srgbClr val="00B050"/>
                </a:solidFill>
              </a:rPr>
              <a:t>划分区域的好处就是将利用洪泛法交换链路状态信息的范围局限于每一个区域而不是整个的自治系统，这就减少了整个网络上的通信量。</a:t>
            </a:r>
          </a:p>
          <a:p>
            <a:r>
              <a:rPr lang="zh-CN" altLang="en-US" sz="2800" dirty="0">
                <a:solidFill>
                  <a:srgbClr val="0000FF"/>
                </a:solidFill>
              </a:rPr>
              <a:t>在一个区域内部的路由器只知道本区域的完整网络拓扑，而不知道其他区域的网络拓扑的情况。</a:t>
            </a:r>
          </a:p>
          <a:p>
            <a:r>
              <a:rPr lang="en-US" altLang="zh-CN" sz="2800" dirty="0"/>
              <a:t>OSPF </a:t>
            </a:r>
            <a:r>
              <a:rPr lang="zh-CN" altLang="en-US" sz="2800" dirty="0"/>
              <a:t>使用</a:t>
            </a:r>
            <a:r>
              <a:rPr lang="zh-CN" altLang="en-US" sz="2800" dirty="0">
                <a:solidFill>
                  <a:srgbClr val="FF0000"/>
                </a:solidFill>
              </a:rPr>
              <a:t>层次结构的区域划分。</a:t>
            </a:r>
            <a:r>
              <a:rPr lang="zh-CN" altLang="en-US" sz="2800" dirty="0"/>
              <a:t>在上层的区域叫作</a:t>
            </a:r>
            <a:r>
              <a:rPr lang="zh-CN" altLang="en-US" sz="2800" dirty="0">
                <a:solidFill>
                  <a:srgbClr val="FF0000"/>
                </a:solidFill>
              </a:rPr>
              <a:t>主干</a:t>
            </a:r>
            <a:r>
              <a:rPr lang="zh-CN" altLang="en-US" sz="2800" dirty="0" smtClean="0">
                <a:solidFill>
                  <a:srgbClr val="FF0000"/>
                </a:solidFill>
              </a:rPr>
              <a:t>区域 </a:t>
            </a:r>
            <a:r>
              <a:rPr lang="en-US" altLang="zh-CN" sz="2800" dirty="0" smtClean="0"/>
              <a:t>(</a:t>
            </a:r>
            <a:r>
              <a:rPr lang="en-US" altLang="zh-CN" sz="2800" dirty="0"/>
              <a:t>backbone area)</a:t>
            </a:r>
            <a:r>
              <a:rPr lang="zh-CN" altLang="en-US" sz="2800" dirty="0" smtClean="0"/>
              <a:t>。</a:t>
            </a:r>
            <a:endParaRPr lang="en-US" altLang="zh-CN" sz="2800" dirty="0" smtClean="0"/>
          </a:p>
          <a:p>
            <a:r>
              <a:rPr lang="zh-CN" altLang="en-US" sz="2800" dirty="0" smtClean="0">
                <a:solidFill>
                  <a:srgbClr val="00B050"/>
                </a:solidFill>
              </a:rPr>
              <a:t>主干</a:t>
            </a:r>
            <a:r>
              <a:rPr lang="zh-CN" altLang="en-US" sz="2800" dirty="0">
                <a:solidFill>
                  <a:srgbClr val="00B050"/>
                </a:solidFill>
              </a:rPr>
              <a:t>区域的标识符规定为</a:t>
            </a:r>
            <a:r>
              <a:rPr lang="en-US" altLang="zh-CN" sz="2800" dirty="0">
                <a:solidFill>
                  <a:srgbClr val="00B050"/>
                </a:solidFill>
              </a:rPr>
              <a:t>0.0.0.0</a:t>
            </a:r>
            <a:r>
              <a:rPr lang="zh-CN" altLang="en-US" sz="2800" dirty="0">
                <a:solidFill>
                  <a:srgbClr val="00B050"/>
                </a:solidFill>
              </a:rPr>
              <a:t>。主干区域的作用是用来连通其他在下层的区域。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57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57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1" grpId="0" build="p"/>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7" name="Rectangle 5"/>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主干路由器</a:t>
            </a:r>
          </a:p>
        </p:txBody>
      </p:sp>
      <p:grpSp>
        <p:nvGrpSpPr>
          <p:cNvPr id="586754" name="Group 2"/>
          <p:cNvGrpSpPr/>
          <p:nvPr/>
        </p:nvGrpSpPr>
        <p:grpSpPr bwMode="auto">
          <a:xfrm>
            <a:off x="249667" y="1819622"/>
            <a:ext cx="9599877" cy="3760788"/>
            <a:chOff x="79" y="1560"/>
            <a:chExt cx="5582" cy="2369"/>
          </a:xfrm>
        </p:grpSpPr>
        <p:sp>
          <p:nvSpPr>
            <p:cNvPr id="586755"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56" name="Text Box 4"/>
            <p:cNvSpPr txBox="1">
              <a:spLocks noChangeArrowheads="1"/>
            </p:cNvSpPr>
            <p:nvPr/>
          </p:nvSpPr>
          <p:spPr bwMode="auto">
            <a:xfrm>
              <a:off x="247" y="1560"/>
              <a:ext cx="11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自治系统 </a:t>
              </a:r>
              <a:r>
                <a:rPr kumimoji="1" lang="en-US" altLang="zh-CN" sz="2400" b="1">
                  <a:solidFill>
                    <a:srgbClr val="0000CC"/>
                  </a:solidFill>
                  <a:latin typeface="+mn-lt"/>
                  <a:ea typeface="黑体" panose="02010609060101010101" pitchFamily="2" charset="-122"/>
                </a:rPr>
                <a:t>AS</a:t>
              </a:r>
            </a:p>
          </p:txBody>
        </p:sp>
      </p:grpSp>
      <p:sp>
        <p:nvSpPr>
          <p:cNvPr id="586758" name="Oval 6"/>
          <p:cNvSpPr>
            <a:spLocks noChangeArrowheads="1"/>
          </p:cNvSpPr>
          <p:nvPr/>
        </p:nvSpPr>
        <p:spPr bwMode="auto">
          <a:xfrm>
            <a:off x="3909383" y="2406997"/>
            <a:ext cx="3135180"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59" name="Oval 7"/>
          <p:cNvSpPr>
            <a:spLocks noChangeArrowheads="1"/>
          </p:cNvSpPr>
          <p:nvPr/>
        </p:nvSpPr>
        <p:spPr bwMode="auto">
          <a:xfrm>
            <a:off x="361453" y="2337147"/>
            <a:ext cx="34309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60" name="Oval 8"/>
          <p:cNvSpPr>
            <a:spLocks noChangeArrowheads="1"/>
          </p:cNvSpPr>
          <p:nvPr/>
        </p:nvSpPr>
        <p:spPr bwMode="auto">
          <a:xfrm>
            <a:off x="7127113" y="2337147"/>
            <a:ext cx="26054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761" name="Text Box 9"/>
          <p:cNvSpPr txBox="1">
            <a:spLocks noChangeArrowheads="1"/>
          </p:cNvSpPr>
          <p:nvPr/>
        </p:nvSpPr>
        <p:spPr bwMode="auto">
          <a:xfrm>
            <a:off x="1088924" y="4716810"/>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0.0.0.1</a:t>
            </a:r>
          </a:p>
        </p:txBody>
      </p:sp>
      <p:sp>
        <p:nvSpPr>
          <p:cNvPr id="586762" name="Text Box 10"/>
          <p:cNvSpPr txBox="1">
            <a:spLocks noChangeArrowheads="1"/>
          </p:cNvSpPr>
          <p:nvPr/>
        </p:nvSpPr>
        <p:spPr bwMode="auto">
          <a:xfrm>
            <a:off x="7641330" y="47882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0.0.0.3</a:t>
            </a:r>
          </a:p>
        </p:txBody>
      </p:sp>
      <p:sp>
        <p:nvSpPr>
          <p:cNvPr id="586763" name="Text Box 11"/>
          <p:cNvSpPr txBox="1">
            <a:spLocks noChangeArrowheads="1"/>
          </p:cNvSpPr>
          <p:nvPr/>
        </p:nvSpPr>
        <p:spPr bwMode="auto">
          <a:xfrm>
            <a:off x="3912822" y="1903760"/>
            <a:ext cx="24481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主干区域 </a:t>
            </a:r>
            <a:r>
              <a:rPr kumimoji="1" lang="en-US" altLang="zh-CN" sz="2400" b="1" dirty="0">
                <a:solidFill>
                  <a:srgbClr val="C00000"/>
                </a:solidFill>
                <a:latin typeface="+mn-lt"/>
                <a:ea typeface="黑体" panose="02010609060101010101" pitchFamily="2" charset="-122"/>
              </a:rPr>
              <a:t>0.0.0.0</a:t>
            </a:r>
          </a:p>
        </p:txBody>
      </p:sp>
      <p:sp>
        <p:nvSpPr>
          <p:cNvPr id="586764" name="Line 12"/>
          <p:cNvSpPr>
            <a:spLocks noChangeShapeType="1"/>
          </p:cNvSpPr>
          <p:nvPr/>
        </p:nvSpPr>
        <p:spPr bwMode="auto">
          <a:xfrm flipV="1">
            <a:off x="5477833" y="1719611"/>
            <a:ext cx="1153980" cy="962025"/>
          </a:xfrm>
          <a:prstGeom prst="line">
            <a:avLst/>
          </a:prstGeom>
          <a:noFill/>
          <a:ln w="381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5" name="Text Box 13"/>
          <p:cNvSpPr txBox="1">
            <a:spLocks noChangeArrowheads="1"/>
          </p:cNvSpPr>
          <p:nvPr/>
        </p:nvSpPr>
        <p:spPr bwMode="auto">
          <a:xfrm>
            <a:off x="5835549" y="1268760"/>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至其他自治系统</a:t>
            </a:r>
          </a:p>
        </p:txBody>
      </p:sp>
      <p:sp>
        <p:nvSpPr>
          <p:cNvPr id="586766" name="Line 14"/>
          <p:cNvSpPr>
            <a:spLocks noChangeShapeType="1"/>
          </p:cNvSpPr>
          <p:nvPr/>
        </p:nvSpPr>
        <p:spPr bwMode="auto">
          <a:xfrm>
            <a:off x="7127112" y="3230910"/>
            <a:ext cx="908050" cy="2730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7" name="Line 15"/>
          <p:cNvSpPr>
            <a:spLocks noChangeShapeType="1"/>
          </p:cNvSpPr>
          <p:nvPr/>
        </p:nvSpPr>
        <p:spPr bwMode="auto">
          <a:xfrm flipV="1">
            <a:off x="8200263" y="3437286"/>
            <a:ext cx="823781" cy="1365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8" name="Line 16"/>
          <p:cNvSpPr>
            <a:spLocks noChangeShapeType="1"/>
          </p:cNvSpPr>
          <p:nvPr/>
        </p:nvSpPr>
        <p:spPr bwMode="auto">
          <a:xfrm>
            <a:off x="8613013" y="2749897"/>
            <a:ext cx="411031" cy="6873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69" name="Line 17"/>
          <p:cNvSpPr>
            <a:spLocks noChangeShapeType="1"/>
          </p:cNvSpPr>
          <p:nvPr/>
        </p:nvSpPr>
        <p:spPr bwMode="auto">
          <a:xfrm flipH="1">
            <a:off x="8528743" y="3503961"/>
            <a:ext cx="495300" cy="75723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0" name="Line 18"/>
          <p:cNvSpPr>
            <a:spLocks noChangeShapeType="1"/>
          </p:cNvSpPr>
          <p:nvPr/>
        </p:nvSpPr>
        <p:spPr bwMode="auto">
          <a:xfrm flipV="1">
            <a:off x="5888863" y="3230910"/>
            <a:ext cx="1071431" cy="1381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1" name="Line 19"/>
          <p:cNvSpPr>
            <a:spLocks noChangeShapeType="1"/>
          </p:cNvSpPr>
          <p:nvPr/>
        </p:nvSpPr>
        <p:spPr bwMode="auto">
          <a:xfrm>
            <a:off x="5560383" y="2681635"/>
            <a:ext cx="163380" cy="617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2" name="Line 20"/>
          <p:cNvSpPr>
            <a:spLocks noChangeShapeType="1"/>
          </p:cNvSpPr>
          <p:nvPr/>
        </p:nvSpPr>
        <p:spPr bwMode="auto">
          <a:xfrm flipH="1">
            <a:off x="5477833" y="3437285"/>
            <a:ext cx="245930" cy="4810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3" name="Line 21"/>
          <p:cNvSpPr>
            <a:spLocks noChangeShapeType="1"/>
          </p:cNvSpPr>
          <p:nvPr/>
        </p:nvSpPr>
        <p:spPr bwMode="auto">
          <a:xfrm>
            <a:off x="3744283" y="3094386"/>
            <a:ext cx="1733550" cy="2746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4" name="Line 22"/>
          <p:cNvSpPr>
            <a:spLocks noChangeShapeType="1"/>
          </p:cNvSpPr>
          <p:nvPr/>
        </p:nvSpPr>
        <p:spPr bwMode="auto">
          <a:xfrm flipV="1">
            <a:off x="3826833" y="2749897"/>
            <a:ext cx="1568450" cy="3444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5" name="Line 23"/>
          <p:cNvSpPr>
            <a:spLocks noChangeShapeType="1"/>
          </p:cNvSpPr>
          <p:nvPr/>
        </p:nvSpPr>
        <p:spPr bwMode="auto">
          <a:xfrm flipH="1">
            <a:off x="1186952" y="2749897"/>
            <a:ext cx="1236531" cy="34448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6" name="Line 24"/>
          <p:cNvSpPr>
            <a:spLocks noChangeShapeType="1"/>
          </p:cNvSpPr>
          <p:nvPr/>
        </p:nvSpPr>
        <p:spPr bwMode="auto">
          <a:xfrm>
            <a:off x="2423483" y="2816572"/>
            <a:ext cx="497019" cy="75723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7" name="Line 25"/>
          <p:cNvSpPr>
            <a:spLocks noChangeShapeType="1"/>
          </p:cNvSpPr>
          <p:nvPr/>
        </p:nvSpPr>
        <p:spPr bwMode="auto">
          <a:xfrm flipV="1">
            <a:off x="3001333" y="3161060"/>
            <a:ext cx="742950"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8" name="Line 26"/>
          <p:cNvSpPr>
            <a:spLocks noChangeShapeType="1"/>
          </p:cNvSpPr>
          <p:nvPr/>
        </p:nvSpPr>
        <p:spPr bwMode="auto">
          <a:xfrm flipH="1">
            <a:off x="1763083" y="3643660"/>
            <a:ext cx="1074869" cy="138112"/>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79" name="Line 27"/>
          <p:cNvSpPr>
            <a:spLocks noChangeShapeType="1"/>
          </p:cNvSpPr>
          <p:nvPr/>
        </p:nvSpPr>
        <p:spPr bwMode="auto">
          <a:xfrm>
            <a:off x="1763083" y="3848447"/>
            <a:ext cx="414469"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6780" name="Group 28"/>
          <p:cNvGrpSpPr/>
          <p:nvPr/>
        </p:nvGrpSpPr>
        <p:grpSpPr bwMode="auto">
          <a:xfrm>
            <a:off x="2588583" y="3369023"/>
            <a:ext cx="742950" cy="479425"/>
            <a:chOff x="2949" y="196"/>
            <a:chExt cx="941" cy="598"/>
          </a:xfrm>
        </p:grpSpPr>
        <p:sp>
          <p:nvSpPr>
            <p:cNvPr id="586781" name="Oval 2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2"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3"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4" name="Oval 3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5" name="Oval 3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6"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7" name="Oval 3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8" name="Oval 3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789"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90"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791"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586792"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052" y="3643661"/>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3"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002" y="2611785"/>
            <a:ext cx="564092"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4"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6633" y="2956272"/>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8462" y="2543523"/>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6"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7833" y="3230910"/>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7"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8113" y="3299173"/>
            <a:ext cx="562372"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6798"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6913" y="3094385"/>
            <a:ext cx="562372"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86799" name="Group 47"/>
          <p:cNvGrpSpPr/>
          <p:nvPr/>
        </p:nvGrpSpPr>
        <p:grpSpPr bwMode="auto">
          <a:xfrm>
            <a:off x="1845633" y="4056411"/>
            <a:ext cx="742950" cy="479425"/>
            <a:chOff x="2949" y="196"/>
            <a:chExt cx="941" cy="598"/>
          </a:xfrm>
        </p:grpSpPr>
        <p:sp>
          <p:nvSpPr>
            <p:cNvPr id="586800" name="Oval 4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1"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2"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3" name="Oval 5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4" name="Oval 5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5"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6" name="Oval 5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7" name="Oval 5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08"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09"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10"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11" name="Group 59"/>
          <p:cNvGrpSpPr/>
          <p:nvPr/>
        </p:nvGrpSpPr>
        <p:grpSpPr bwMode="auto">
          <a:xfrm>
            <a:off x="856752" y="2886422"/>
            <a:ext cx="742950" cy="482600"/>
            <a:chOff x="2949" y="196"/>
            <a:chExt cx="941" cy="598"/>
          </a:xfrm>
        </p:grpSpPr>
        <p:sp>
          <p:nvSpPr>
            <p:cNvPr id="586812" name="Oval 6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3"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4"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5" name="Oval 6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6" name="Oval 6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7"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8" name="Oval 6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19" name="Oval 6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0"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21"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22"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23" name="Group 71"/>
          <p:cNvGrpSpPr/>
          <p:nvPr/>
        </p:nvGrpSpPr>
        <p:grpSpPr bwMode="auto">
          <a:xfrm>
            <a:off x="8200263" y="2475260"/>
            <a:ext cx="741231" cy="481012"/>
            <a:chOff x="2949" y="196"/>
            <a:chExt cx="941" cy="598"/>
          </a:xfrm>
        </p:grpSpPr>
        <p:sp>
          <p:nvSpPr>
            <p:cNvPr id="586824" name="Oval 7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5"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6"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7" name="Oval 7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8" name="Oval 7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29"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0" name="Oval 7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1" name="Oval 7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2"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33"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34"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35" name="Group 83"/>
          <p:cNvGrpSpPr/>
          <p:nvPr/>
        </p:nvGrpSpPr>
        <p:grpSpPr bwMode="auto">
          <a:xfrm>
            <a:off x="8117712" y="4056411"/>
            <a:ext cx="742950" cy="479425"/>
            <a:chOff x="2949" y="196"/>
            <a:chExt cx="941" cy="598"/>
          </a:xfrm>
        </p:grpSpPr>
        <p:sp>
          <p:nvSpPr>
            <p:cNvPr id="586836"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7"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8"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39"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0"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1"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2"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3"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4"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45"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46"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6847" name="Group 95"/>
          <p:cNvGrpSpPr/>
          <p:nvPr/>
        </p:nvGrpSpPr>
        <p:grpSpPr bwMode="auto">
          <a:xfrm>
            <a:off x="7703243" y="3299172"/>
            <a:ext cx="742950" cy="482600"/>
            <a:chOff x="2949" y="196"/>
            <a:chExt cx="941" cy="598"/>
          </a:xfrm>
        </p:grpSpPr>
        <p:sp>
          <p:nvSpPr>
            <p:cNvPr id="586848" name="Oval 9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49"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0"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1" name="Oval 9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2" name="Oval 10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3"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4" name="Oval 10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5" name="Oval 10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56"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57"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58"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6859" name="Text Box 107"/>
          <p:cNvSpPr txBox="1">
            <a:spLocks noChangeArrowheads="1"/>
          </p:cNvSpPr>
          <p:nvPr/>
        </p:nvSpPr>
        <p:spPr bwMode="auto">
          <a:xfrm>
            <a:off x="9067038" y="293246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9</a:t>
            </a:r>
          </a:p>
        </p:txBody>
      </p:sp>
      <p:sp>
        <p:nvSpPr>
          <p:cNvPr id="586860" name="Text Box 108"/>
          <p:cNvSpPr txBox="1">
            <a:spLocks noChangeArrowheads="1"/>
          </p:cNvSpPr>
          <p:nvPr/>
        </p:nvSpPr>
        <p:spPr bwMode="auto">
          <a:xfrm>
            <a:off x="6463273" y="27498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7</a:t>
            </a:r>
          </a:p>
        </p:txBody>
      </p:sp>
      <p:sp>
        <p:nvSpPr>
          <p:cNvPr id="586861" name="Text Box 109"/>
          <p:cNvSpPr txBox="1">
            <a:spLocks noChangeArrowheads="1"/>
          </p:cNvSpPr>
          <p:nvPr/>
        </p:nvSpPr>
        <p:spPr bwMode="auto">
          <a:xfrm>
            <a:off x="5778796" y="24196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6</a:t>
            </a:r>
          </a:p>
        </p:txBody>
      </p:sp>
      <p:sp>
        <p:nvSpPr>
          <p:cNvPr id="586862" name="Text Box 110"/>
          <p:cNvSpPr txBox="1">
            <a:spLocks noChangeArrowheads="1"/>
          </p:cNvSpPr>
          <p:nvPr/>
        </p:nvSpPr>
        <p:spPr bwMode="auto">
          <a:xfrm>
            <a:off x="5159671" y="28721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5</a:t>
            </a:r>
          </a:p>
        </p:txBody>
      </p:sp>
      <p:sp>
        <p:nvSpPr>
          <p:cNvPr id="586863" name="Text Box 111"/>
          <p:cNvSpPr txBox="1">
            <a:spLocks noChangeArrowheads="1"/>
          </p:cNvSpPr>
          <p:nvPr/>
        </p:nvSpPr>
        <p:spPr bwMode="auto">
          <a:xfrm>
            <a:off x="4874186" y="34293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4</a:t>
            </a:r>
          </a:p>
        </p:txBody>
      </p:sp>
      <p:sp>
        <p:nvSpPr>
          <p:cNvPr id="586864" name="Text Box 112"/>
          <p:cNvSpPr txBox="1">
            <a:spLocks noChangeArrowheads="1"/>
          </p:cNvSpPr>
          <p:nvPr/>
        </p:nvSpPr>
        <p:spPr bwMode="auto">
          <a:xfrm>
            <a:off x="3505232" y="25546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FF0000"/>
                </a:solidFill>
                <a:latin typeface="+mn-lt"/>
                <a:ea typeface="黑体" panose="02010609060101010101" pitchFamily="2" charset="-122"/>
              </a:rPr>
              <a:t>R</a:t>
            </a:r>
            <a:r>
              <a:rPr kumimoji="1" lang="en-US" altLang="zh-CN" sz="2000" b="1" baseline="-25000" dirty="0">
                <a:solidFill>
                  <a:srgbClr val="FF0000"/>
                </a:solidFill>
                <a:latin typeface="+mn-lt"/>
                <a:ea typeface="黑体" panose="02010609060101010101" pitchFamily="2" charset="-122"/>
              </a:rPr>
              <a:t>3</a:t>
            </a:r>
          </a:p>
        </p:txBody>
      </p:sp>
      <p:sp>
        <p:nvSpPr>
          <p:cNvPr id="586865" name="Text Box 113"/>
          <p:cNvSpPr txBox="1">
            <a:spLocks noChangeArrowheads="1"/>
          </p:cNvSpPr>
          <p:nvPr/>
        </p:nvSpPr>
        <p:spPr bwMode="auto">
          <a:xfrm>
            <a:off x="935863" y="352301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p>
        </p:txBody>
      </p:sp>
      <p:sp>
        <p:nvSpPr>
          <p:cNvPr id="586866" name="Text Box 114"/>
          <p:cNvSpPr txBox="1">
            <a:spLocks noChangeArrowheads="1"/>
          </p:cNvSpPr>
          <p:nvPr/>
        </p:nvSpPr>
        <p:spPr bwMode="auto">
          <a:xfrm>
            <a:off x="1725248" y="23244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p>
        </p:txBody>
      </p:sp>
      <p:sp>
        <p:nvSpPr>
          <p:cNvPr id="586867" name="Text Box 115"/>
          <p:cNvSpPr txBox="1">
            <a:spLocks noChangeArrowheads="1"/>
          </p:cNvSpPr>
          <p:nvPr/>
        </p:nvSpPr>
        <p:spPr bwMode="auto">
          <a:xfrm>
            <a:off x="8172746" y="4067523"/>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8</a:t>
            </a:r>
          </a:p>
        </p:txBody>
      </p:sp>
      <p:sp>
        <p:nvSpPr>
          <p:cNvPr id="586868" name="Text Box 116"/>
          <p:cNvSpPr txBox="1">
            <a:spLocks noChangeArrowheads="1"/>
          </p:cNvSpPr>
          <p:nvPr/>
        </p:nvSpPr>
        <p:spPr bwMode="auto">
          <a:xfrm>
            <a:off x="8257017" y="2491136"/>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6</a:t>
            </a:r>
          </a:p>
        </p:txBody>
      </p:sp>
      <p:sp>
        <p:nvSpPr>
          <p:cNvPr id="586869" name="Text Box 117"/>
          <p:cNvSpPr txBox="1">
            <a:spLocks noChangeArrowheads="1"/>
          </p:cNvSpPr>
          <p:nvPr/>
        </p:nvSpPr>
        <p:spPr bwMode="auto">
          <a:xfrm>
            <a:off x="1885188" y="4104036"/>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p:txBody>
      </p:sp>
      <p:sp>
        <p:nvSpPr>
          <p:cNvPr id="586870" name="Text Box 118"/>
          <p:cNvSpPr txBox="1">
            <a:spLocks noChangeArrowheads="1"/>
          </p:cNvSpPr>
          <p:nvPr/>
        </p:nvSpPr>
        <p:spPr bwMode="auto">
          <a:xfrm>
            <a:off x="2655655" y="3419823"/>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p:txBody>
      </p:sp>
      <p:sp>
        <p:nvSpPr>
          <p:cNvPr id="586871" name="Text Box 119"/>
          <p:cNvSpPr txBox="1">
            <a:spLocks noChangeArrowheads="1"/>
          </p:cNvSpPr>
          <p:nvPr/>
        </p:nvSpPr>
        <p:spPr bwMode="auto">
          <a:xfrm>
            <a:off x="928983" y="2916586"/>
            <a:ext cx="6303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p:txBody>
      </p:sp>
      <p:sp>
        <p:nvSpPr>
          <p:cNvPr id="586872" name="Text Box 120"/>
          <p:cNvSpPr txBox="1">
            <a:spLocks noChangeArrowheads="1"/>
          </p:cNvSpPr>
          <p:nvPr/>
        </p:nvSpPr>
        <p:spPr bwMode="auto">
          <a:xfrm>
            <a:off x="7703244" y="332774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6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7</a:t>
            </a:r>
          </a:p>
        </p:txBody>
      </p:sp>
      <p:sp>
        <p:nvSpPr>
          <p:cNvPr id="586873" name="Oval 121"/>
          <p:cNvSpPr>
            <a:spLocks noChangeArrowheads="1"/>
          </p:cNvSpPr>
          <p:nvPr/>
        </p:nvSpPr>
        <p:spPr bwMode="auto">
          <a:xfrm>
            <a:off x="3744283" y="4004023"/>
            <a:ext cx="338283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6874" name="Text Box 122"/>
          <p:cNvSpPr txBox="1">
            <a:spLocks noChangeArrowheads="1"/>
          </p:cNvSpPr>
          <p:nvPr/>
        </p:nvSpPr>
        <p:spPr bwMode="auto">
          <a:xfrm>
            <a:off x="4599018" y="50041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0.0.0.2</a:t>
            </a:r>
          </a:p>
        </p:txBody>
      </p:sp>
      <p:sp>
        <p:nvSpPr>
          <p:cNvPr id="586875" name="Line 123"/>
          <p:cNvSpPr>
            <a:spLocks noChangeShapeType="1"/>
          </p:cNvSpPr>
          <p:nvPr/>
        </p:nvSpPr>
        <p:spPr bwMode="auto">
          <a:xfrm>
            <a:off x="5395283" y="3918297"/>
            <a:ext cx="988880" cy="5207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76" name="Line 124"/>
          <p:cNvSpPr>
            <a:spLocks noChangeShapeType="1"/>
          </p:cNvSpPr>
          <p:nvPr/>
        </p:nvSpPr>
        <p:spPr bwMode="auto">
          <a:xfrm flipV="1">
            <a:off x="5560383" y="4524722"/>
            <a:ext cx="906330" cy="260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6877" name="Group 125"/>
          <p:cNvGrpSpPr/>
          <p:nvPr/>
        </p:nvGrpSpPr>
        <p:grpSpPr bwMode="auto">
          <a:xfrm>
            <a:off x="6138233" y="4177060"/>
            <a:ext cx="741230" cy="608012"/>
            <a:chOff x="2949" y="196"/>
            <a:chExt cx="941" cy="598"/>
          </a:xfrm>
        </p:grpSpPr>
        <p:sp>
          <p:nvSpPr>
            <p:cNvPr id="586878" name="Oval 12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79"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0"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1"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2" name="Oval 13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3"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4" name="Oval 13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5"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86"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87"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888"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6889" name="Text Box 137"/>
          <p:cNvSpPr txBox="1">
            <a:spLocks noChangeArrowheads="1"/>
          </p:cNvSpPr>
          <p:nvPr/>
        </p:nvSpPr>
        <p:spPr bwMode="auto">
          <a:xfrm>
            <a:off x="6167469" y="4223098"/>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4</a:t>
            </a:r>
          </a:p>
        </p:txBody>
      </p:sp>
      <p:sp>
        <p:nvSpPr>
          <p:cNvPr id="586890" name="Line 138"/>
          <p:cNvSpPr>
            <a:spLocks noChangeShapeType="1"/>
          </p:cNvSpPr>
          <p:nvPr/>
        </p:nvSpPr>
        <p:spPr bwMode="auto">
          <a:xfrm>
            <a:off x="4402963" y="4608860"/>
            <a:ext cx="992320" cy="1762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6891" name="Group 139"/>
          <p:cNvGrpSpPr/>
          <p:nvPr/>
        </p:nvGrpSpPr>
        <p:grpSpPr bwMode="auto">
          <a:xfrm>
            <a:off x="4074483" y="4262785"/>
            <a:ext cx="742950" cy="608012"/>
            <a:chOff x="2949" y="196"/>
            <a:chExt cx="941" cy="598"/>
          </a:xfrm>
        </p:grpSpPr>
        <p:sp>
          <p:nvSpPr>
            <p:cNvPr id="586892" name="Oval 14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3"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4"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5"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6" name="Oval 14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7"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8" name="Oval 14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899"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6900"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901"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6902"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6903" name="Text Box 151"/>
          <p:cNvSpPr txBox="1">
            <a:spLocks noChangeArrowheads="1"/>
          </p:cNvSpPr>
          <p:nvPr/>
        </p:nvSpPr>
        <p:spPr bwMode="auto">
          <a:xfrm>
            <a:off x="4064164" y="4375497"/>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5</a:t>
            </a:r>
          </a:p>
        </p:txBody>
      </p:sp>
      <p:pic>
        <p:nvPicPr>
          <p:cNvPr id="586904" name="Picture 1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8462" y="4561235"/>
            <a:ext cx="56409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86905" name="Text Box 153"/>
          <p:cNvSpPr txBox="1">
            <a:spLocks noChangeArrowheads="1"/>
          </p:cNvSpPr>
          <p:nvPr/>
        </p:nvSpPr>
        <p:spPr bwMode="auto">
          <a:xfrm>
            <a:off x="4910302" y="424849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8</a:t>
            </a:r>
          </a:p>
        </p:txBody>
      </p:sp>
      <p:pic>
        <p:nvPicPr>
          <p:cNvPr id="586906" name="Picture 15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9671" y="3784948"/>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 name="图片 1"/>
          <p:cNvPicPr>
            <a:picLocks noChangeAspect="1"/>
          </p:cNvPicPr>
          <p:nvPr/>
        </p:nvPicPr>
        <p:blipFill>
          <a:blip r:embed="rId4"/>
          <a:stretch>
            <a:fillRect/>
          </a:stretch>
        </p:blipFill>
        <p:spPr>
          <a:xfrm>
            <a:off x="3917954" y="5845951"/>
            <a:ext cx="2858068" cy="907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86757"/>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58686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58686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586862"/>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586861"/>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grpId="0" nodeType="withEffect">
                                  <p:stCondLst>
                                    <p:cond delay="0"/>
                                  </p:stCondLst>
                                  <p:childTnLst>
                                    <p:anim calcmode="discrete" valueType="str">
                                      <p:cBhvr>
                                        <p:cTn id="16" dur="1000" fill="hold"/>
                                        <p:tgtEl>
                                          <p:spTgt spid="5868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7" grpId="0"/>
      <p:bldP spid="586860" grpId="0"/>
      <p:bldP spid="586861" grpId="0"/>
      <p:bldP spid="586862" grpId="0"/>
      <p:bldP spid="586863" grpId="0"/>
      <p:bldP spid="586864"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1" name="Rectangle 5"/>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区域边界路由器 </a:t>
            </a:r>
          </a:p>
        </p:txBody>
      </p:sp>
      <p:grpSp>
        <p:nvGrpSpPr>
          <p:cNvPr id="587778" name="Group 2"/>
          <p:cNvGrpSpPr/>
          <p:nvPr/>
        </p:nvGrpSpPr>
        <p:grpSpPr bwMode="auto">
          <a:xfrm>
            <a:off x="249667" y="1819622"/>
            <a:ext cx="9599877" cy="3760788"/>
            <a:chOff x="79" y="1560"/>
            <a:chExt cx="5582" cy="2369"/>
          </a:xfrm>
        </p:grpSpPr>
        <p:sp>
          <p:nvSpPr>
            <p:cNvPr id="587779"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0" name="Text Box 4"/>
            <p:cNvSpPr txBox="1">
              <a:spLocks noChangeArrowheads="1"/>
            </p:cNvSpPr>
            <p:nvPr/>
          </p:nvSpPr>
          <p:spPr bwMode="auto">
            <a:xfrm>
              <a:off x="247" y="1560"/>
              <a:ext cx="11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自治系统 </a:t>
              </a:r>
              <a:r>
                <a:rPr kumimoji="1" lang="en-US" altLang="zh-CN" sz="2400" b="1">
                  <a:solidFill>
                    <a:srgbClr val="0000CC"/>
                  </a:solidFill>
                  <a:latin typeface="+mn-lt"/>
                  <a:ea typeface="黑体" panose="02010609060101010101" pitchFamily="2" charset="-122"/>
                </a:rPr>
                <a:t>AS</a:t>
              </a:r>
            </a:p>
          </p:txBody>
        </p:sp>
      </p:grpSp>
      <p:sp>
        <p:nvSpPr>
          <p:cNvPr id="587782" name="Oval 6"/>
          <p:cNvSpPr>
            <a:spLocks noChangeArrowheads="1"/>
          </p:cNvSpPr>
          <p:nvPr/>
        </p:nvSpPr>
        <p:spPr bwMode="auto">
          <a:xfrm>
            <a:off x="3909383" y="2406997"/>
            <a:ext cx="3135180"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3" name="Oval 7"/>
          <p:cNvSpPr>
            <a:spLocks noChangeArrowheads="1"/>
          </p:cNvSpPr>
          <p:nvPr/>
        </p:nvSpPr>
        <p:spPr bwMode="auto">
          <a:xfrm>
            <a:off x="361453" y="2337147"/>
            <a:ext cx="34309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4" name="Oval 8"/>
          <p:cNvSpPr>
            <a:spLocks noChangeArrowheads="1"/>
          </p:cNvSpPr>
          <p:nvPr/>
        </p:nvSpPr>
        <p:spPr bwMode="auto">
          <a:xfrm>
            <a:off x="7127113" y="2337147"/>
            <a:ext cx="2605485"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785" name="Text Box 9"/>
          <p:cNvSpPr txBox="1">
            <a:spLocks noChangeArrowheads="1"/>
          </p:cNvSpPr>
          <p:nvPr/>
        </p:nvSpPr>
        <p:spPr bwMode="auto">
          <a:xfrm>
            <a:off x="1088924" y="4716810"/>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区域 </a:t>
            </a:r>
            <a:r>
              <a:rPr kumimoji="1" lang="en-US" altLang="zh-CN" sz="2400" b="1" dirty="0">
                <a:solidFill>
                  <a:srgbClr val="C00000"/>
                </a:solidFill>
                <a:latin typeface="+mn-lt"/>
                <a:ea typeface="黑体" panose="02010609060101010101" pitchFamily="2" charset="-122"/>
              </a:rPr>
              <a:t>0.0.0.1</a:t>
            </a:r>
          </a:p>
        </p:txBody>
      </p:sp>
      <p:sp>
        <p:nvSpPr>
          <p:cNvPr id="587786" name="Text Box 10"/>
          <p:cNvSpPr txBox="1">
            <a:spLocks noChangeArrowheads="1"/>
          </p:cNvSpPr>
          <p:nvPr/>
        </p:nvSpPr>
        <p:spPr bwMode="auto">
          <a:xfrm>
            <a:off x="7641330" y="47882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0.0.0.3</a:t>
            </a:r>
          </a:p>
        </p:txBody>
      </p:sp>
      <p:sp>
        <p:nvSpPr>
          <p:cNvPr id="587787" name="Text Box 11"/>
          <p:cNvSpPr txBox="1">
            <a:spLocks noChangeArrowheads="1"/>
          </p:cNvSpPr>
          <p:nvPr/>
        </p:nvSpPr>
        <p:spPr bwMode="auto">
          <a:xfrm>
            <a:off x="3912822" y="1903760"/>
            <a:ext cx="24481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anose="02010609060101010101" pitchFamily="2" charset="-122"/>
              </a:rPr>
              <a:t>主干区域 </a:t>
            </a:r>
            <a:r>
              <a:rPr kumimoji="1" lang="en-US" altLang="zh-CN" sz="2400" b="1" dirty="0">
                <a:solidFill>
                  <a:srgbClr val="C00000"/>
                </a:solidFill>
                <a:latin typeface="+mn-lt"/>
                <a:ea typeface="黑体" panose="02010609060101010101" pitchFamily="2" charset="-122"/>
              </a:rPr>
              <a:t>0.0.0.0</a:t>
            </a:r>
          </a:p>
        </p:txBody>
      </p:sp>
      <p:sp>
        <p:nvSpPr>
          <p:cNvPr id="587788" name="Line 12"/>
          <p:cNvSpPr>
            <a:spLocks noChangeShapeType="1"/>
          </p:cNvSpPr>
          <p:nvPr/>
        </p:nvSpPr>
        <p:spPr bwMode="auto">
          <a:xfrm flipV="1">
            <a:off x="5477833" y="1719611"/>
            <a:ext cx="1153980" cy="962025"/>
          </a:xfrm>
          <a:prstGeom prst="line">
            <a:avLst/>
          </a:prstGeom>
          <a:noFill/>
          <a:ln w="381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89" name="Text Box 13"/>
          <p:cNvSpPr txBox="1">
            <a:spLocks noChangeArrowheads="1"/>
          </p:cNvSpPr>
          <p:nvPr/>
        </p:nvSpPr>
        <p:spPr bwMode="auto">
          <a:xfrm>
            <a:off x="5835549" y="1268760"/>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至其他自治系统</a:t>
            </a:r>
          </a:p>
        </p:txBody>
      </p:sp>
      <p:sp>
        <p:nvSpPr>
          <p:cNvPr id="587790" name="Line 14"/>
          <p:cNvSpPr>
            <a:spLocks noChangeShapeType="1"/>
          </p:cNvSpPr>
          <p:nvPr/>
        </p:nvSpPr>
        <p:spPr bwMode="auto">
          <a:xfrm>
            <a:off x="7127112" y="3230910"/>
            <a:ext cx="908050" cy="2730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1" name="Line 15"/>
          <p:cNvSpPr>
            <a:spLocks noChangeShapeType="1"/>
          </p:cNvSpPr>
          <p:nvPr/>
        </p:nvSpPr>
        <p:spPr bwMode="auto">
          <a:xfrm flipV="1">
            <a:off x="8200263" y="3437286"/>
            <a:ext cx="823781" cy="1365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2" name="Line 16"/>
          <p:cNvSpPr>
            <a:spLocks noChangeShapeType="1"/>
          </p:cNvSpPr>
          <p:nvPr/>
        </p:nvSpPr>
        <p:spPr bwMode="auto">
          <a:xfrm>
            <a:off x="8613013" y="2749897"/>
            <a:ext cx="411031" cy="6873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3" name="Line 17"/>
          <p:cNvSpPr>
            <a:spLocks noChangeShapeType="1"/>
          </p:cNvSpPr>
          <p:nvPr/>
        </p:nvSpPr>
        <p:spPr bwMode="auto">
          <a:xfrm flipH="1">
            <a:off x="8528743" y="3503961"/>
            <a:ext cx="495300" cy="75723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4" name="Line 18"/>
          <p:cNvSpPr>
            <a:spLocks noChangeShapeType="1"/>
          </p:cNvSpPr>
          <p:nvPr/>
        </p:nvSpPr>
        <p:spPr bwMode="auto">
          <a:xfrm flipV="1">
            <a:off x="5888863" y="3230910"/>
            <a:ext cx="1071431" cy="1381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5" name="Line 19"/>
          <p:cNvSpPr>
            <a:spLocks noChangeShapeType="1"/>
          </p:cNvSpPr>
          <p:nvPr/>
        </p:nvSpPr>
        <p:spPr bwMode="auto">
          <a:xfrm>
            <a:off x="5560383" y="2681635"/>
            <a:ext cx="163380" cy="617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6" name="Line 20"/>
          <p:cNvSpPr>
            <a:spLocks noChangeShapeType="1"/>
          </p:cNvSpPr>
          <p:nvPr/>
        </p:nvSpPr>
        <p:spPr bwMode="auto">
          <a:xfrm flipH="1">
            <a:off x="5477833" y="3437285"/>
            <a:ext cx="245930" cy="4810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7" name="Line 21"/>
          <p:cNvSpPr>
            <a:spLocks noChangeShapeType="1"/>
          </p:cNvSpPr>
          <p:nvPr/>
        </p:nvSpPr>
        <p:spPr bwMode="auto">
          <a:xfrm>
            <a:off x="3744283" y="3094386"/>
            <a:ext cx="1733550" cy="2746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8" name="Line 22"/>
          <p:cNvSpPr>
            <a:spLocks noChangeShapeType="1"/>
          </p:cNvSpPr>
          <p:nvPr/>
        </p:nvSpPr>
        <p:spPr bwMode="auto">
          <a:xfrm flipV="1">
            <a:off x="3826833" y="2749897"/>
            <a:ext cx="1568450" cy="3444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799" name="Line 23"/>
          <p:cNvSpPr>
            <a:spLocks noChangeShapeType="1"/>
          </p:cNvSpPr>
          <p:nvPr/>
        </p:nvSpPr>
        <p:spPr bwMode="auto">
          <a:xfrm flipH="1">
            <a:off x="1186952" y="2749897"/>
            <a:ext cx="1236531" cy="34448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0" name="Line 24"/>
          <p:cNvSpPr>
            <a:spLocks noChangeShapeType="1"/>
          </p:cNvSpPr>
          <p:nvPr/>
        </p:nvSpPr>
        <p:spPr bwMode="auto">
          <a:xfrm>
            <a:off x="2423483" y="2816572"/>
            <a:ext cx="497019" cy="75723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1" name="Line 25"/>
          <p:cNvSpPr>
            <a:spLocks noChangeShapeType="1"/>
          </p:cNvSpPr>
          <p:nvPr/>
        </p:nvSpPr>
        <p:spPr bwMode="auto">
          <a:xfrm flipV="1">
            <a:off x="3001333" y="3161060"/>
            <a:ext cx="742950"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2" name="Line 26"/>
          <p:cNvSpPr>
            <a:spLocks noChangeShapeType="1"/>
          </p:cNvSpPr>
          <p:nvPr/>
        </p:nvSpPr>
        <p:spPr bwMode="auto">
          <a:xfrm flipH="1">
            <a:off x="1763083" y="3643660"/>
            <a:ext cx="1074869" cy="138112"/>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03" name="Line 27"/>
          <p:cNvSpPr>
            <a:spLocks noChangeShapeType="1"/>
          </p:cNvSpPr>
          <p:nvPr/>
        </p:nvSpPr>
        <p:spPr bwMode="auto">
          <a:xfrm>
            <a:off x="1763083" y="3848447"/>
            <a:ext cx="414469" cy="412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7804" name="Group 28"/>
          <p:cNvGrpSpPr/>
          <p:nvPr/>
        </p:nvGrpSpPr>
        <p:grpSpPr bwMode="auto">
          <a:xfrm>
            <a:off x="2588583" y="3369023"/>
            <a:ext cx="742950" cy="479425"/>
            <a:chOff x="2949" y="196"/>
            <a:chExt cx="941" cy="598"/>
          </a:xfrm>
        </p:grpSpPr>
        <p:sp>
          <p:nvSpPr>
            <p:cNvPr id="587805" name="Oval 2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6"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7"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8" name="Oval 3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09" name="Oval 3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0"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1" name="Oval 3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2" name="Oval 3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13"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14"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15"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587816"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052" y="3643661"/>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17"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002" y="2611785"/>
            <a:ext cx="564092"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18"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6633" y="2956272"/>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19"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8462" y="2543523"/>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20"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7833" y="3230910"/>
            <a:ext cx="562371"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21"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8113" y="3299173"/>
            <a:ext cx="562372"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7822"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6913" y="3094385"/>
            <a:ext cx="562372"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87823" name="Group 47"/>
          <p:cNvGrpSpPr/>
          <p:nvPr/>
        </p:nvGrpSpPr>
        <p:grpSpPr bwMode="auto">
          <a:xfrm>
            <a:off x="1845633" y="4056411"/>
            <a:ext cx="742950" cy="479425"/>
            <a:chOff x="2949" y="196"/>
            <a:chExt cx="941" cy="598"/>
          </a:xfrm>
        </p:grpSpPr>
        <p:sp>
          <p:nvSpPr>
            <p:cNvPr id="587824" name="Oval 4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5"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6"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7" name="Oval 5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8" name="Oval 5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29"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0" name="Oval 5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1" name="Oval 5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2"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33"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34"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35" name="Group 59"/>
          <p:cNvGrpSpPr/>
          <p:nvPr/>
        </p:nvGrpSpPr>
        <p:grpSpPr bwMode="auto">
          <a:xfrm>
            <a:off x="856752" y="2886422"/>
            <a:ext cx="742950" cy="482600"/>
            <a:chOff x="2949" y="196"/>
            <a:chExt cx="941" cy="598"/>
          </a:xfrm>
        </p:grpSpPr>
        <p:sp>
          <p:nvSpPr>
            <p:cNvPr id="587836" name="Oval 6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7"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8"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39" name="Oval 6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0" name="Oval 6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1"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2" name="Oval 6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3" name="Oval 6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4"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45"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46"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47" name="Group 71"/>
          <p:cNvGrpSpPr/>
          <p:nvPr/>
        </p:nvGrpSpPr>
        <p:grpSpPr bwMode="auto">
          <a:xfrm>
            <a:off x="8200263" y="2475260"/>
            <a:ext cx="741231" cy="481012"/>
            <a:chOff x="2949" y="196"/>
            <a:chExt cx="941" cy="598"/>
          </a:xfrm>
        </p:grpSpPr>
        <p:sp>
          <p:nvSpPr>
            <p:cNvPr id="587848" name="Oval 7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49"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0"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1" name="Oval 7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2" name="Oval 7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3"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4" name="Oval 7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5" name="Oval 7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56"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57"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58"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59" name="Group 83"/>
          <p:cNvGrpSpPr/>
          <p:nvPr/>
        </p:nvGrpSpPr>
        <p:grpSpPr bwMode="auto">
          <a:xfrm>
            <a:off x="8117712" y="4056411"/>
            <a:ext cx="742950" cy="479425"/>
            <a:chOff x="2949" y="196"/>
            <a:chExt cx="941" cy="598"/>
          </a:xfrm>
        </p:grpSpPr>
        <p:sp>
          <p:nvSpPr>
            <p:cNvPr id="587860" name="Oval 8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1"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2"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3"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4" name="Oval 8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5"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6" name="Oval 9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7"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68"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69"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70"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87871" name="Group 95"/>
          <p:cNvGrpSpPr/>
          <p:nvPr/>
        </p:nvGrpSpPr>
        <p:grpSpPr bwMode="auto">
          <a:xfrm>
            <a:off x="7703243" y="3299172"/>
            <a:ext cx="742950" cy="482600"/>
            <a:chOff x="2949" y="196"/>
            <a:chExt cx="941" cy="598"/>
          </a:xfrm>
        </p:grpSpPr>
        <p:sp>
          <p:nvSpPr>
            <p:cNvPr id="587872" name="Oval 9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3"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4"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5" name="Oval 9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6" name="Oval 10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7"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8" name="Oval 10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79" name="Oval 10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880"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81"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882"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7883" name="Text Box 107"/>
          <p:cNvSpPr txBox="1">
            <a:spLocks noChangeArrowheads="1"/>
          </p:cNvSpPr>
          <p:nvPr/>
        </p:nvSpPr>
        <p:spPr bwMode="auto">
          <a:xfrm>
            <a:off x="9067038" y="293246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9</a:t>
            </a:r>
          </a:p>
        </p:txBody>
      </p:sp>
      <p:sp>
        <p:nvSpPr>
          <p:cNvPr id="587884" name="Text Box 108"/>
          <p:cNvSpPr txBox="1">
            <a:spLocks noChangeArrowheads="1"/>
          </p:cNvSpPr>
          <p:nvPr/>
        </p:nvSpPr>
        <p:spPr bwMode="auto">
          <a:xfrm>
            <a:off x="6463273" y="27498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7</a:t>
            </a:r>
          </a:p>
        </p:txBody>
      </p:sp>
      <p:sp>
        <p:nvSpPr>
          <p:cNvPr id="587885" name="Text Box 109"/>
          <p:cNvSpPr txBox="1">
            <a:spLocks noChangeArrowheads="1"/>
          </p:cNvSpPr>
          <p:nvPr/>
        </p:nvSpPr>
        <p:spPr bwMode="auto">
          <a:xfrm>
            <a:off x="5778796" y="241969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6</a:t>
            </a:r>
          </a:p>
        </p:txBody>
      </p:sp>
      <p:sp>
        <p:nvSpPr>
          <p:cNvPr id="587886" name="Text Box 110"/>
          <p:cNvSpPr txBox="1">
            <a:spLocks noChangeArrowheads="1"/>
          </p:cNvSpPr>
          <p:nvPr/>
        </p:nvSpPr>
        <p:spPr bwMode="auto">
          <a:xfrm>
            <a:off x="5159671" y="28721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5</a:t>
            </a:r>
          </a:p>
        </p:txBody>
      </p:sp>
      <p:sp>
        <p:nvSpPr>
          <p:cNvPr id="587887" name="Text Box 111"/>
          <p:cNvSpPr txBox="1">
            <a:spLocks noChangeArrowheads="1"/>
          </p:cNvSpPr>
          <p:nvPr/>
        </p:nvSpPr>
        <p:spPr bwMode="auto">
          <a:xfrm>
            <a:off x="4874186" y="34293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FF0000"/>
                </a:solidFill>
                <a:latin typeface="+mn-lt"/>
                <a:ea typeface="黑体" panose="02010609060101010101" pitchFamily="2" charset="-122"/>
              </a:rPr>
              <a:t>R</a:t>
            </a:r>
            <a:r>
              <a:rPr kumimoji="1" lang="en-US" altLang="zh-CN" sz="2000" b="1" baseline="-25000">
                <a:solidFill>
                  <a:srgbClr val="FF0000"/>
                </a:solidFill>
                <a:latin typeface="+mn-lt"/>
                <a:ea typeface="黑体" panose="02010609060101010101" pitchFamily="2" charset="-122"/>
              </a:rPr>
              <a:t>4</a:t>
            </a:r>
          </a:p>
        </p:txBody>
      </p:sp>
      <p:sp>
        <p:nvSpPr>
          <p:cNvPr id="587888" name="Text Box 112"/>
          <p:cNvSpPr txBox="1">
            <a:spLocks noChangeArrowheads="1"/>
          </p:cNvSpPr>
          <p:nvPr/>
        </p:nvSpPr>
        <p:spPr bwMode="auto">
          <a:xfrm>
            <a:off x="3505232" y="2554636"/>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FF0000"/>
                </a:solidFill>
                <a:latin typeface="+mn-lt"/>
                <a:ea typeface="黑体" panose="02010609060101010101" pitchFamily="2" charset="-122"/>
              </a:rPr>
              <a:t>R</a:t>
            </a:r>
            <a:r>
              <a:rPr kumimoji="1" lang="en-US" altLang="zh-CN" sz="2000" b="1" baseline="-25000" dirty="0">
                <a:solidFill>
                  <a:srgbClr val="FF0000"/>
                </a:solidFill>
                <a:latin typeface="+mn-lt"/>
                <a:ea typeface="黑体" panose="02010609060101010101" pitchFamily="2" charset="-122"/>
              </a:rPr>
              <a:t>3</a:t>
            </a:r>
          </a:p>
        </p:txBody>
      </p:sp>
      <p:sp>
        <p:nvSpPr>
          <p:cNvPr id="587889" name="Text Box 113"/>
          <p:cNvSpPr txBox="1">
            <a:spLocks noChangeArrowheads="1"/>
          </p:cNvSpPr>
          <p:nvPr/>
        </p:nvSpPr>
        <p:spPr bwMode="auto">
          <a:xfrm>
            <a:off x="935863" y="3523011"/>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2</a:t>
            </a:r>
          </a:p>
        </p:txBody>
      </p:sp>
      <p:sp>
        <p:nvSpPr>
          <p:cNvPr id="587890" name="Text Box 114"/>
          <p:cNvSpPr txBox="1">
            <a:spLocks noChangeArrowheads="1"/>
          </p:cNvSpPr>
          <p:nvPr/>
        </p:nvSpPr>
        <p:spPr bwMode="auto">
          <a:xfrm>
            <a:off x="1725248" y="232444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1</a:t>
            </a:r>
          </a:p>
        </p:txBody>
      </p:sp>
      <p:sp>
        <p:nvSpPr>
          <p:cNvPr id="587891" name="Text Box 115"/>
          <p:cNvSpPr txBox="1">
            <a:spLocks noChangeArrowheads="1"/>
          </p:cNvSpPr>
          <p:nvPr/>
        </p:nvSpPr>
        <p:spPr bwMode="auto">
          <a:xfrm>
            <a:off x="8172746" y="4067523"/>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8</a:t>
            </a:r>
          </a:p>
        </p:txBody>
      </p:sp>
      <p:sp>
        <p:nvSpPr>
          <p:cNvPr id="587892" name="Text Box 116"/>
          <p:cNvSpPr txBox="1">
            <a:spLocks noChangeArrowheads="1"/>
          </p:cNvSpPr>
          <p:nvPr/>
        </p:nvSpPr>
        <p:spPr bwMode="auto">
          <a:xfrm>
            <a:off x="8257017" y="2491136"/>
            <a:ext cx="61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7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6</a:t>
            </a:r>
          </a:p>
        </p:txBody>
      </p:sp>
      <p:sp>
        <p:nvSpPr>
          <p:cNvPr id="587893" name="Text Box 117"/>
          <p:cNvSpPr txBox="1">
            <a:spLocks noChangeArrowheads="1"/>
          </p:cNvSpPr>
          <p:nvPr/>
        </p:nvSpPr>
        <p:spPr bwMode="auto">
          <a:xfrm>
            <a:off x="1885188" y="4104036"/>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3</a:t>
            </a:r>
          </a:p>
        </p:txBody>
      </p:sp>
      <p:sp>
        <p:nvSpPr>
          <p:cNvPr id="587894" name="Text Box 118"/>
          <p:cNvSpPr txBox="1">
            <a:spLocks noChangeArrowheads="1"/>
          </p:cNvSpPr>
          <p:nvPr/>
        </p:nvSpPr>
        <p:spPr bwMode="auto">
          <a:xfrm>
            <a:off x="2655655" y="3419823"/>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2</a:t>
            </a:r>
          </a:p>
        </p:txBody>
      </p:sp>
      <p:sp>
        <p:nvSpPr>
          <p:cNvPr id="587895" name="Text Box 119"/>
          <p:cNvSpPr txBox="1">
            <a:spLocks noChangeArrowheads="1"/>
          </p:cNvSpPr>
          <p:nvPr/>
        </p:nvSpPr>
        <p:spPr bwMode="auto">
          <a:xfrm>
            <a:off x="928983" y="2916586"/>
            <a:ext cx="6303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9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1</a:t>
            </a:r>
          </a:p>
        </p:txBody>
      </p:sp>
      <p:sp>
        <p:nvSpPr>
          <p:cNvPr id="587896" name="Text Box 120"/>
          <p:cNvSpPr txBox="1">
            <a:spLocks noChangeArrowheads="1"/>
          </p:cNvSpPr>
          <p:nvPr/>
        </p:nvSpPr>
        <p:spPr bwMode="auto">
          <a:xfrm>
            <a:off x="7703244" y="332774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6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7</a:t>
            </a:r>
          </a:p>
        </p:txBody>
      </p:sp>
      <p:sp>
        <p:nvSpPr>
          <p:cNvPr id="587897" name="Oval 121"/>
          <p:cNvSpPr>
            <a:spLocks noChangeArrowheads="1"/>
          </p:cNvSpPr>
          <p:nvPr/>
        </p:nvSpPr>
        <p:spPr bwMode="auto">
          <a:xfrm>
            <a:off x="3744283" y="4004023"/>
            <a:ext cx="338283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87898" name="Text Box 122"/>
          <p:cNvSpPr txBox="1">
            <a:spLocks noChangeArrowheads="1"/>
          </p:cNvSpPr>
          <p:nvPr/>
        </p:nvSpPr>
        <p:spPr bwMode="auto">
          <a:xfrm>
            <a:off x="4599018" y="5004147"/>
            <a:ext cx="1829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C00000"/>
                </a:solidFill>
                <a:latin typeface="+mn-lt"/>
                <a:ea typeface="黑体" panose="02010609060101010101" pitchFamily="2" charset="-122"/>
              </a:rPr>
              <a:t>区域 </a:t>
            </a:r>
            <a:r>
              <a:rPr kumimoji="1" lang="en-US" altLang="zh-CN" sz="2400" b="1">
                <a:solidFill>
                  <a:srgbClr val="C00000"/>
                </a:solidFill>
                <a:latin typeface="+mn-lt"/>
                <a:ea typeface="黑体" panose="02010609060101010101" pitchFamily="2" charset="-122"/>
              </a:rPr>
              <a:t>0.0.0.2</a:t>
            </a:r>
          </a:p>
        </p:txBody>
      </p:sp>
      <p:sp>
        <p:nvSpPr>
          <p:cNvPr id="587899" name="Line 123"/>
          <p:cNvSpPr>
            <a:spLocks noChangeShapeType="1"/>
          </p:cNvSpPr>
          <p:nvPr/>
        </p:nvSpPr>
        <p:spPr bwMode="auto">
          <a:xfrm>
            <a:off x="5395283" y="3918297"/>
            <a:ext cx="988880" cy="5207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00" name="Line 124"/>
          <p:cNvSpPr>
            <a:spLocks noChangeShapeType="1"/>
          </p:cNvSpPr>
          <p:nvPr/>
        </p:nvSpPr>
        <p:spPr bwMode="auto">
          <a:xfrm flipV="1">
            <a:off x="5560383" y="4524722"/>
            <a:ext cx="906330" cy="260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7901" name="Group 125"/>
          <p:cNvGrpSpPr/>
          <p:nvPr/>
        </p:nvGrpSpPr>
        <p:grpSpPr bwMode="auto">
          <a:xfrm>
            <a:off x="6138233" y="4177060"/>
            <a:ext cx="741230" cy="608012"/>
            <a:chOff x="2949" y="196"/>
            <a:chExt cx="941" cy="598"/>
          </a:xfrm>
        </p:grpSpPr>
        <p:sp>
          <p:nvSpPr>
            <p:cNvPr id="587902" name="Oval 12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3"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4"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5"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6" name="Oval 13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7"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8" name="Oval 13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09"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0"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11"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12"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7913" name="Text Box 137"/>
          <p:cNvSpPr txBox="1">
            <a:spLocks noChangeArrowheads="1"/>
          </p:cNvSpPr>
          <p:nvPr/>
        </p:nvSpPr>
        <p:spPr bwMode="auto">
          <a:xfrm>
            <a:off x="6167469" y="4223098"/>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 </a:t>
            </a:r>
            <a:r>
              <a:rPr kumimoji="1" lang="en-US" altLang="zh-CN" sz="2000" b="1">
                <a:solidFill>
                  <a:srgbClr val="0000CC"/>
                </a:solidFill>
                <a:latin typeface="+mn-lt"/>
                <a:ea typeface="黑体" panose="02010609060101010101" pitchFamily="2" charset="-122"/>
              </a:rPr>
              <a:t>4</a:t>
            </a:r>
          </a:p>
        </p:txBody>
      </p:sp>
      <p:sp>
        <p:nvSpPr>
          <p:cNvPr id="587914" name="Line 138"/>
          <p:cNvSpPr>
            <a:spLocks noChangeShapeType="1"/>
          </p:cNvSpPr>
          <p:nvPr/>
        </p:nvSpPr>
        <p:spPr bwMode="auto">
          <a:xfrm>
            <a:off x="4402963" y="4608860"/>
            <a:ext cx="992320" cy="17621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87915" name="Group 139"/>
          <p:cNvGrpSpPr/>
          <p:nvPr/>
        </p:nvGrpSpPr>
        <p:grpSpPr bwMode="auto">
          <a:xfrm>
            <a:off x="4074483" y="4262785"/>
            <a:ext cx="742950" cy="608012"/>
            <a:chOff x="2949" y="196"/>
            <a:chExt cx="941" cy="598"/>
          </a:xfrm>
        </p:grpSpPr>
        <p:sp>
          <p:nvSpPr>
            <p:cNvPr id="587916" name="Oval 14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7"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8"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19"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0" name="Oval 14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1"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2" name="Oval 14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3"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87924"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25"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87926"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587927" name="Text Box 151"/>
          <p:cNvSpPr txBox="1">
            <a:spLocks noChangeArrowheads="1"/>
          </p:cNvSpPr>
          <p:nvPr/>
        </p:nvSpPr>
        <p:spPr bwMode="auto">
          <a:xfrm>
            <a:off x="4064164" y="4375497"/>
            <a:ext cx="6238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a:t>
            </a:r>
            <a:r>
              <a:rPr kumimoji="1" lang="zh-CN" altLang="en-US" sz="8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5</a:t>
            </a:r>
          </a:p>
        </p:txBody>
      </p:sp>
      <p:pic>
        <p:nvPicPr>
          <p:cNvPr id="587928" name="Picture 1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8462" y="4561235"/>
            <a:ext cx="56409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87929" name="Text Box 153"/>
          <p:cNvSpPr txBox="1">
            <a:spLocks noChangeArrowheads="1"/>
          </p:cNvSpPr>
          <p:nvPr/>
        </p:nvSpPr>
        <p:spPr bwMode="auto">
          <a:xfrm>
            <a:off x="4910302" y="424849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r>
              <a:rPr kumimoji="1" lang="en-US" altLang="zh-CN" sz="2000" b="1" baseline="-25000">
                <a:solidFill>
                  <a:srgbClr val="0000CC"/>
                </a:solidFill>
                <a:latin typeface="+mn-lt"/>
                <a:ea typeface="黑体" panose="02010609060101010101" pitchFamily="2" charset="-122"/>
              </a:rPr>
              <a:t>8</a:t>
            </a:r>
          </a:p>
        </p:txBody>
      </p:sp>
      <p:pic>
        <p:nvPicPr>
          <p:cNvPr id="587930" name="Picture 15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9671" y="3784948"/>
            <a:ext cx="56409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 name="图片 1"/>
          <p:cNvPicPr>
            <a:picLocks noChangeAspect="1"/>
          </p:cNvPicPr>
          <p:nvPr/>
        </p:nvPicPr>
        <p:blipFill>
          <a:blip r:embed="rId4"/>
          <a:stretch>
            <a:fillRect/>
          </a:stretch>
        </p:blipFill>
        <p:spPr>
          <a:xfrm>
            <a:off x="4075716" y="5634079"/>
            <a:ext cx="2371429" cy="10095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8778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58788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58788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5878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81" grpId="0"/>
      <p:bldP spid="587884" grpId="0"/>
      <p:bldP spid="587887" grpId="0"/>
      <p:bldP spid="587888"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pPr algn="ctr"/>
            <a:r>
              <a:rPr lang="en-US" altLang="zh-CN"/>
              <a:t>OSPF </a:t>
            </a:r>
            <a:r>
              <a:rPr lang="zh-CN" altLang="en-US"/>
              <a:t>直接用 </a:t>
            </a:r>
            <a:r>
              <a:rPr lang="en-US" altLang="zh-CN"/>
              <a:t>IP </a:t>
            </a:r>
            <a:r>
              <a:rPr lang="zh-CN" altLang="en-US"/>
              <a:t>数据报传送 </a:t>
            </a:r>
          </a:p>
        </p:txBody>
      </p:sp>
      <p:sp>
        <p:nvSpPr>
          <p:cNvPr id="588803"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dirty="0">
                <a:solidFill>
                  <a:srgbClr val="00B050"/>
                </a:solidFill>
              </a:rPr>
              <a:t>OSPF </a:t>
            </a:r>
            <a:r>
              <a:rPr lang="zh-CN" altLang="en-US" dirty="0">
                <a:solidFill>
                  <a:srgbClr val="00B050"/>
                </a:solidFill>
              </a:rPr>
              <a:t>不用 </a:t>
            </a:r>
            <a:r>
              <a:rPr lang="en-US" altLang="zh-CN" dirty="0">
                <a:solidFill>
                  <a:srgbClr val="00B050"/>
                </a:solidFill>
              </a:rPr>
              <a:t>UDP </a:t>
            </a:r>
            <a:r>
              <a:rPr lang="zh-CN" altLang="en-US" dirty="0">
                <a:solidFill>
                  <a:srgbClr val="00B050"/>
                </a:solidFill>
              </a:rPr>
              <a:t>而是直接用 </a:t>
            </a:r>
            <a:r>
              <a:rPr lang="en-US" altLang="zh-CN" dirty="0">
                <a:solidFill>
                  <a:srgbClr val="00B050"/>
                </a:solidFill>
              </a:rPr>
              <a:t>IP </a:t>
            </a:r>
            <a:r>
              <a:rPr lang="zh-CN" altLang="en-US" dirty="0">
                <a:solidFill>
                  <a:srgbClr val="00B050"/>
                </a:solidFill>
              </a:rPr>
              <a:t>数据报传送。</a:t>
            </a:r>
          </a:p>
          <a:p>
            <a:r>
              <a:rPr lang="en-US" altLang="zh-CN" dirty="0">
                <a:solidFill>
                  <a:srgbClr val="00B050"/>
                </a:solidFill>
              </a:rPr>
              <a:t>OSPF </a:t>
            </a:r>
            <a:r>
              <a:rPr lang="zh-CN" altLang="en-US" dirty="0">
                <a:solidFill>
                  <a:srgbClr val="00B050"/>
                </a:solidFill>
              </a:rPr>
              <a:t>构成的数据报很短。这样做可减少路由信息的通信量。</a:t>
            </a:r>
          </a:p>
          <a:p>
            <a:r>
              <a:rPr lang="zh-CN" altLang="en-US" dirty="0"/>
              <a:t>数据报很短的另一好处是可以不必将长的数据报分片传送</a:t>
            </a:r>
            <a:r>
              <a:rPr lang="zh-CN" altLang="en-US" dirty="0" smtClean="0"/>
              <a:t>。</a:t>
            </a:r>
            <a:endParaRPr lang="en-US" altLang="zh-CN" dirty="0" smtClean="0"/>
          </a:p>
          <a:p>
            <a:r>
              <a:rPr lang="zh-CN" altLang="en-US" dirty="0" smtClean="0"/>
              <a:t>但分片</a:t>
            </a:r>
            <a:r>
              <a:rPr lang="zh-CN" altLang="en-US" dirty="0"/>
              <a:t>传送的数据报只要丢失一个，就无法组装成原来的数据报，而整个数据报就必须重传。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88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8803">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88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3" grpId="0" build="p"/>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pPr algn="ctr"/>
            <a:r>
              <a:rPr lang="en-US" altLang="zh-CN" dirty="0"/>
              <a:t>OSPF </a:t>
            </a:r>
            <a:r>
              <a:rPr lang="zh-CN" altLang="en-US" dirty="0"/>
              <a:t>的其他特点 </a:t>
            </a:r>
          </a:p>
        </p:txBody>
      </p:sp>
      <p:sp>
        <p:nvSpPr>
          <p:cNvPr id="58982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sz="2600" dirty="0">
                <a:solidFill>
                  <a:srgbClr val="00B050"/>
                </a:solidFill>
              </a:rPr>
              <a:t>OSPF </a:t>
            </a:r>
            <a:r>
              <a:rPr lang="zh-CN" altLang="en-US" sz="2600" dirty="0">
                <a:solidFill>
                  <a:srgbClr val="00B050"/>
                </a:solidFill>
              </a:rPr>
              <a:t>对不同的链路可根据 </a:t>
            </a:r>
            <a:r>
              <a:rPr lang="en-US" altLang="zh-CN" sz="2600" dirty="0">
                <a:solidFill>
                  <a:srgbClr val="00B050"/>
                </a:solidFill>
              </a:rPr>
              <a:t>IP </a:t>
            </a:r>
            <a:r>
              <a:rPr lang="zh-CN" altLang="en-US" sz="2600" dirty="0">
                <a:solidFill>
                  <a:srgbClr val="00B050"/>
                </a:solidFill>
              </a:rPr>
              <a:t>分组的不同服务类型 </a:t>
            </a:r>
            <a:r>
              <a:rPr lang="en-US" altLang="zh-CN" sz="2600" dirty="0">
                <a:solidFill>
                  <a:srgbClr val="00B050"/>
                </a:solidFill>
              </a:rPr>
              <a:t>TOS </a:t>
            </a:r>
            <a:r>
              <a:rPr lang="zh-CN" altLang="en-US" sz="2600" dirty="0">
                <a:solidFill>
                  <a:srgbClr val="00B050"/>
                </a:solidFill>
              </a:rPr>
              <a:t>而设置成不同的代价。因此，</a:t>
            </a:r>
            <a:r>
              <a:rPr lang="en-US" altLang="zh-CN" sz="2600" dirty="0">
                <a:solidFill>
                  <a:srgbClr val="00B050"/>
                </a:solidFill>
              </a:rPr>
              <a:t>OSPF </a:t>
            </a:r>
            <a:r>
              <a:rPr lang="zh-CN" altLang="en-US" sz="2600" dirty="0">
                <a:solidFill>
                  <a:srgbClr val="00B050"/>
                </a:solidFill>
              </a:rPr>
              <a:t>对于不同类型的业务可计算出不同的路由。</a:t>
            </a:r>
          </a:p>
          <a:p>
            <a:r>
              <a:rPr lang="zh-CN" altLang="en-US" sz="2600" dirty="0"/>
              <a:t>如果到同一个目的网络有多条相同代价的路径，那么可以将通信量分配给这几条路径。这叫作</a:t>
            </a:r>
            <a:r>
              <a:rPr lang="zh-CN" altLang="en-US" sz="2600" dirty="0">
                <a:solidFill>
                  <a:srgbClr val="FF0000"/>
                </a:solidFill>
              </a:rPr>
              <a:t>多路径间的负载平衡。</a:t>
            </a:r>
          </a:p>
          <a:p>
            <a:r>
              <a:rPr lang="zh-CN" altLang="en-US" sz="2600" dirty="0">
                <a:solidFill>
                  <a:srgbClr val="00B050"/>
                </a:solidFill>
              </a:rPr>
              <a:t>所有在 </a:t>
            </a:r>
            <a:r>
              <a:rPr lang="en-US" altLang="zh-CN" sz="2600" dirty="0">
                <a:solidFill>
                  <a:srgbClr val="00B050"/>
                </a:solidFill>
              </a:rPr>
              <a:t>OSPF </a:t>
            </a:r>
            <a:r>
              <a:rPr lang="zh-CN" altLang="en-US" sz="2600" dirty="0">
                <a:solidFill>
                  <a:srgbClr val="00B050"/>
                </a:solidFill>
              </a:rPr>
              <a:t>路由器之间交换的分组都具有鉴别的功能。</a:t>
            </a:r>
          </a:p>
          <a:p>
            <a:r>
              <a:rPr lang="zh-CN" altLang="en-US" sz="2600" dirty="0">
                <a:solidFill>
                  <a:srgbClr val="00B050"/>
                </a:solidFill>
              </a:rPr>
              <a:t>支持可变长度的子网划分和无分类编址 </a:t>
            </a:r>
            <a:r>
              <a:rPr lang="en-US" altLang="zh-CN" sz="2600" dirty="0" smtClean="0">
                <a:solidFill>
                  <a:srgbClr val="00B050"/>
                </a:solidFill>
              </a:rPr>
              <a:t>CIDR</a:t>
            </a:r>
            <a:r>
              <a:rPr lang="zh-CN" altLang="en-US" sz="2600" dirty="0" smtClean="0">
                <a:solidFill>
                  <a:srgbClr val="00B050"/>
                </a:solidFill>
              </a:rPr>
              <a:t>（</a:t>
            </a:r>
            <a:r>
              <a:rPr lang="en-US" altLang="zh-CN" sz="2600" dirty="0" smtClean="0">
                <a:solidFill>
                  <a:srgbClr val="00B050"/>
                </a:solidFill>
              </a:rPr>
              <a:t>RIPv1</a:t>
            </a:r>
            <a:r>
              <a:rPr lang="zh-CN" altLang="en-US" sz="2600" dirty="0" smtClean="0">
                <a:solidFill>
                  <a:srgbClr val="00B050"/>
                </a:solidFill>
              </a:rPr>
              <a:t>不支持）。</a:t>
            </a:r>
            <a:endParaRPr lang="zh-CN" altLang="en-US" sz="2600" dirty="0">
              <a:solidFill>
                <a:srgbClr val="00B050"/>
              </a:solidFill>
            </a:endParaRPr>
          </a:p>
          <a:p>
            <a:r>
              <a:rPr lang="zh-CN" altLang="en-US" sz="2600" dirty="0"/>
              <a:t>每一个链路状态都带上一个 </a:t>
            </a:r>
            <a:r>
              <a:rPr lang="en-US" altLang="zh-CN" sz="2600" dirty="0"/>
              <a:t>32 </a:t>
            </a:r>
            <a:r>
              <a:rPr lang="zh-CN" altLang="en-US" sz="2600" dirty="0"/>
              <a:t>位的序号，序号越大状态就越新。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98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98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98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98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7" grpId="0" build="p"/>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95" name="AutoShape 47"/>
          <p:cNvSpPr>
            <a:spLocks noChangeArrowheads="1"/>
          </p:cNvSpPr>
          <p:nvPr/>
        </p:nvSpPr>
        <p:spPr bwMode="auto">
          <a:xfrm>
            <a:off x="1670590" y="5322751"/>
            <a:ext cx="758429" cy="227013"/>
          </a:xfrm>
          <a:prstGeom prst="leftArrow">
            <a:avLst>
              <a:gd name="adj1" fmla="val 50000"/>
              <a:gd name="adj2" fmla="val 77098"/>
            </a:avLst>
          </a:prstGeom>
          <a:solidFill>
            <a:srgbClr val="C00000"/>
          </a:solidFill>
          <a:ln w="9525">
            <a:solidFill>
              <a:srgbClr val="C00000"/>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50" name="Line 2"/>
          <p:cNvSpPr>
            <a:spLocks noChangeShapeType="1"/>
          </p:cNvSpPr>
          <p:nvPr/>
        </p:nvSpPr>
        <p:spPr bwMode="auto">
          <a:xfrm>
            <a:off x="2348188" y="6043475"/>
            <a:ext cx="6213608"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51" name="Text Box 3"/>
          <p:cNvSpPr txBox="1">
            <a:spLocks noChangeArrowheads="1"/>
          </p:cNvSpPr>
          <p:nvPr/>
        </p:nvSpPr>
        <p:spPr bwMode="auto">
          <a:xfrm>
            <a:off x="4769655" y="5789476"/>
            <a:ext cx="126688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数据报</a:t>
            </a:r>
          </a:p>
        </p:txBody>
      </p:sp>
      <p:sp>
        <p:nvSpPr>
          <p:cNvPr id="590852" name="Rectangle 4"/>
          <p:cNvSpPr>
            <a:spLocks noGrp="1" noChangeArrowheads="1"/>
          </p:cNvSpPr>
          <p:nvPr>
            <p:ph type="title" idx="4294967295"/>
          </p:nvPr>
        </p:nvSpPr>
        <p:spPr>
          <a:xfrm>
            <a:off x="560512" y="44624"/>
            <a:ext cx="9066212" cy="792162"/>
          </a:xfrm>
        </p:spPr>
        <p:txBody>
          <a:bodyPr/>
          <a:lstStyle/>
          <a:p>
            <a:pPr algn="ctr"/>
            <a:r>
              <a:rPr lang="en-US" altLang="zh-CN" dirty="0"/>
              <a:t>OSPF </a:t>
            </a:r>
            <a:r>
              <a:rPr lang="zh-CN" altLang="en-US" dirty="0"/>
              <a:t>分组 </a:t>
            </a:r>
          </a:p>
        </p:txBody>
      </p:sp>
      <p:sp>
        <p:nvSpPr>
          <p:cNvPr id="590853" name="Freeform 5"/>
          <p:cNvSpPr/>
          <p:nvPr/>
        </p:nvSpPr>
        <p:spPr bwMode="auto">
          <a:xfrm>
            <a:off x="796937" y="3556672"/>
            <a:ext cx="8769218" cy="591032"/>
          </a:xfrm>
          <a:custGeom>
            <a:avLst/>
            <a:gdLst>
              <a:gd name="T0" fmla="*/ 48 w 4608"/>
              <a:gd name="T1" fmla="*/ 0 h 576"/>
              <a:gd name="T2" fmla="*/ 4608 w 4608"/>
              <a:gd name="T3" fmla="*/ 0 h 576"/>
              <a:gd name="T4" fmla="*/ 2208 w 4608"/>
              <a:gd name="T5" fmla="*/ 576 h 576"/>
              <a:gd name="T6" fmla="*/ 1152 w 4608"/>
              <a:gd name="T7" fmla="*/ 576 h 576"/>
              <a:gd name="T8" fmla="*/ 0 w 4608"/>
              <a:gd name="T9" fmla="*/ 0 h 576"/>
            </a:gdLst>
            <a:ahLst/>
            <a:cxnLst>
              <a:cxn ang="0">
                <a:pos x="T0" y="T1"/>
              </a:cxn>
              <a:cxn ang="0">
                <a:pos x="T2" y="T3"/>
              </a:cxn>
              <a:cxn ang="0">
                <a:pos x="T4" y="T5"/>
              </a:cxn>
              <a:cxn ang="0">
                <a:pos x="T6" y="T7"/>
              </a:cxn>
              <a:cxn ang="0">
                <a:pos x="T8" y="T9"/>
              </a:cxn>
            </a:cxnLst>
            <a:rect l="0" t="0" r="r" b="b"/>
            <a:pathLst>
              <a:path w="4608" h="576">
                <a:moveTo>
                  <a:pt x="48" y="0"/>
                </a:moveTo>
                <a:lnTo>
                  <a:pt x="4608" y="0"/>
                </a:lnTo>
                <a:lnTo>
                  <a:pt x="2208" y="576"/>
                </a:lnTo>
                <a:lnTo>
                  <a:pt x="1152" y="576"/>
                </a:lnTo>
                <a:lnTo>
                  <a:pt x="0" y="0"/>
                </a:lnTo>
              </a:path>
            </a:pathLst>
          </a:custGeom>
          <a:gradFill rotWithShape="1">
            <a:gsLst>
              <a:gs pos="0">
                <a:srgbClr val="CCECFF">
                  <a:gamma/>
                  <a:shade val="6078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0854" name="Freeform 6"/>
          <p:cNvSpPr/>
          <p:nvPr/>
        </p:nvSpPr>
        <p:spPr bwMode="auto">
          <a:xfrm>
            <a:off x="3036105" y="4750955"/>
            <a:ext cx="6165454" cy="408284"/>
          </a:xfrm>
          <a:custGeom>
            <a:avLst/>
            <a:gdLst>
              <a:gd name="T0" fmla="*/ 0 w 3240"/>
              <a:gd name="T1" fmla="*/ 0 h 369"/>
              <a:gd name="T2" fmla="*/ 564 w 3240"/>
              <a:gd name="T3" fmla="*/ 369 h 369"/>
              <a:gd name="T4" fmla="*/ 2922 w 3240"/>
              <a:gd name="T5" fmla="*/ 363 h 369"/>
              <a:gd name="T6" fmla="*/ 3240 w 3240"/>
              <a:gd name="T7" fmla="*/ 9 h 369"/>
              <a:gd name="T8" fmla="*/ 0 w 3240"/>
              <a:gd name="T9" fmla="*/ 3 h 369"/>
            </a:gdLst>
            <a:ahLst/>
            <a:cxnLst>
              <a:cxn ang="0">
                <a:pos x="T0" y="T1"/>
              </a:cxn>
              <a:cxn ang="0">
                <a:pos x="T2" y="T3"/>
              </a:cxn>
              <a:cxn ang="0">
                <a:pos x="T4" y="T5"/>
              </a:cxn>
              <a:cxn ang="0">
                <a:pos x="T6" y="T7"/>
              </a:cxn>
              <a:cxn ang="0">
                <a:pos x="T8" y="T9"/>
              </a:cxn>
            </a:cxnLst>
            <a:rect l="0" t="0" r="r" b="b"/>
            <a:pathLst>
              <a:path w="3240" h="369">
                <a:moveTo>
                  <a:pt x="0" y="0"/>
                </a:moveTo>
                <a:lnTo>
                  <a:pt x="564" y="369"/>
                </a:lnTo>
                <a:lnTo>
                  <a:pt x="2922" y="363"/>
                </a:lnTo>
                <a:lnTo>
                  <a:pt x="3240" y="9"/>
                </a:lnTo>
                <a:lnTo>
                  <a:pt x="0" y="3"/>
                </a:lnTo>
              </a:path>
            </a:pathLst>
          </a:custGeom>
          <a:gradFill rotWithShape="1">
            <a:gsLst>
              <a:gs pos="0">
                <a:srgbClr val="FFCCFF">
                  <a:gamma/>
                  <a:shade val="72549"/>
                  <a:invGamma/>
                </a:srgbClr>
              </a:gs>
              <a:gs pos="100000">
                <a:srgbClr val="FFCCFF"/>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0855" name="Rectangle 7"/>
          <p:cNvSpPr>
            <a:spLocks noChangeArrowheads="1"/>
          </p:cNvSpPr>
          <p:nvPr/>
        </p:nvSpPr>
        <p:spPr bwMode="auto">
          <a:xfrm>
            <a:off x="2348188" y="5159238"/>
            <a:ext cx="6213608" cy="590550"/>
          </a:xfrm>
          <a:prstGeom prst="rect">
            <a:avLst/>
          </a:prstGeom>
          <a:solidFill>
            <a:schemeClr val="bg1"/>
          </a:solidFill>
          <a:ln w="19050">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56" name="Rectangle 8"/>
          <p:cNvSpPr>
            <a:spLocks noChangeArrowheads="1"/>
          </p:cNvSpPr>
          <p:nvPr/>
        </p:nvSpPr>
        <p:spPr bwMode="auto">
          <a:xfrm>
            <a:off x="4093778" y="5176700"/>
            <a:ext cx="4459419"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57" name="Line 9"/>
          <p:cNvSpPr>
            <a:spLocks noChangeShapeType="1"/>
          </p:cNvSpPr>
          <p:nvPr/>
        </p:nvSpPr>
        <p:spPr bwMode="auto">
          <a:xfrm>
            <a:off x="4085178" y="5159238"/>
            <a:ext cx="0" cy="590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58" name="Text Box 10"/>
          <p:cNvSpPr txBox="1">
            <a:spLocks noChangeArrowheads="1"/>
          </p:cNvSpPr>
          <p:nvPr/>
        </p:nvSpPr>
        <p:spPr bwMode="auto">
          <a:xfrm>
            <a:off x="2301754" y="5263184"/>
            <a:ext cx="1734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IP</a:t>
            </a:r>
            <a:r>
              <a:rPr kumimoji="1" lang="zh-CN" altLang="zh-CN" sz="2000" b="1">
                <a:solidFill>
                  <a:srgbClr val="0000CC"/>
                </a:solidFill>
                <a:latin typeface="+mn-lt"/>
                <a:ea typeface="黑体" panose="02010609060101010101" pitchFamily="2" charset="-122"/>
              </a:rPr>
              <a:t>数据报首部</a:t>
            </a:r>
            <a:endParaRPr kumimoji="1" lang="zh-CN" altLang="en-US" sz="2000" b="1">
              <a:solidFill>
                <a:srgbClr val="0000CC"/>
              </a:solidFill>
              <a:latin typeface="+mn-lt"/>
              <a:ea typeface="黑体" panose="02010609060101010101" pitchFamily="2" charset="-122"/>
            </a:endParaRPr>
          </a:p>
        </p:txBody>
      </p:sp>
      <p:sp>
        <p:nvSpPr>
          <p:cNvPr id="590859" name="Text Box 11"/>
          <p:cNvSpPr txBox="1">
            <a:spLocks noChangeArrowheads="1"/>
          </p:cNvSpPr>
          <p:nvPr/>
        </p:nvSpPr>
        <p:spPr bwMode="auto">
          <a:xfrm>
            <a:off x="5350944" y="5261598"/>
            <a:ext cx="1470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OSPF </a:t>
            </a:r>
            <a:r>
              <a:rPr kumimoji="1" lang="zh-CN" altLang="en-US" sz="2000" b="1">
                <a:solidFill>
                  <a:srgbClr val="0000CC"/>
                </a:solidFill>
                <a:latin typeface="+mn-lt"/>
                <a:ea typeface="黑体" panose="02010609060101010101" pitchFamily="2" charset="-122"/>
              </a:rPr>
              <a:t>分组</a:t>
            </a:r>
          </a:p>
        </p:txBody>
      </p:sp>
      <p:sp>
        <p:nvSpPr>
          <p:cNvPr id="590860" name="Rectangle 12"/>
          <p:cNvSpPr>
            <a:spLocks noChangeArrowheads="1"/>
          </p:cNvSpPr>
          <p:nvPr/>
        </p:nvSpPr>
        <p:spPr bwMode="auto">
          <a:xfrm>
            <a:off x="2989671" y="4147703"/>
            <a:ext cx="6211888" cy="59055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61" name="Line 13"/>
          <p:cNvSpPr>
            <a:spLocks noChangeShapeType="1"/>
          </p:cNvSpPr>
          <p:nvPr/>
        </p:nvSpPr>
        <p:spPr bwMode="auto">
          <a:xfrm>
            <a:off x="8561796" y="5749789"/>
            <a:ext cx="0" cy="3698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2" name="Rectangle 14"/>
          <p:cNvSpPr>
            <a:spLocks noChangeArrowheads="1"/>
          </p:cNvSpPr>
          <p:nvPr/>
        </p:nvSpPr>
        <p:spPr bwMode="auto">
          <a:xfrm>
            <a:off x="5010426" y="4176278"/>
            <a:ext cx="4182533" cy="5588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3" name="Line 15"/>
          <p:cNvSpPr>
            <a:spLocks noChangeShapeType="1"/>
          </p:cNvSpPr>
          <p:nvPr/>
        </p:nvSpPr>
        <p:spPr bwMode="auto">
          <a:xfrm>
            <a:off x="5000107" y="4147703"/>
            <a:ext cx="0" cy="590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4" name="Text Box 16"/>
          <p:cNvSpPr txBox="1">
            <a:spLocks noChangeArrowheads="1"/>
          </p:cNvSpPr>
          <p:nvPr/>
        </p:nvSpPr>
        <p:spPr bwMode="auto">
          <a:xfrm>
            <a:off x="2917440" y="4233429"/>
            <a:ext cx="19864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OSPF </a:t>
            </a:r>
            <a:r>
              <a:rPr kumimoji="1" lang="zh-CN" altLang="en-US" sz="2000" b="1">
                <a:solidFill>
                  <a:srgbClr val="0000CC"/>
                </a:solidFill>
                <a:latin typeface="+mn-lt"/>
                <a:ea typeface="黑体" panose="02010609060101010101" pitchFamily="2" charset="-122"/>
              </a:rPr>
              <a:t>分组首部</a:t>
            </a:r>
          </a:p>
        </p:txBody>
      </p:sp>
      <p:sp>
        <p:nvSpPr>
          <p:cNvPr id="590865" name="Text Box 17"/>
          <p:cNvSpPr txBox="1">
            <a:spLocks noChangeArrowheads="1"/>
          </p:cNvSpPr>
          <p:nvPr/>
        </p:nvSpPr>
        <p:spPr bwMode="auto">
          <a:xfrm>
            <a:off x="5180686" y="4233429"/>
            <a:ext cx="3656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类型 </a:t>
            </a:r>
            <a:r>
              <a:rPr kumimoji="1" lang="en-US" altLang="zh-CN" sz="2000" b="1">
                <a:solidFill>
                  <a:srgbClr val="0000CC"/>
                </a:solidFill>
                <a:latin typeface="+mn-lt"/>
                <a:ea typeface="黑体" panose="02010609060101010101" pitchFamily="2" charset="-122"/>
              </a:rPr>
              <a:t>1 </a:t>
            </a:r>
            <a:r>
              <a:rPr kumimoji="1" lang="zh-CN" altLang="en-US" sz="2000" b="1">
                <a:solidFill>
                  <a:srgbClr val="0000CC"/>
                </a:solidFill>
                <a:latin typeface="+mn-lt"/>
                <a:ea typeface="黑体" panose="02010609060101010101" pitchFamily="2" charset="-122"/>
              </a:rPr>
              <a:t>至类型 </a:t>
            </a:r>
            <a:r>
              <a:rPr kumimoji="1" lang="en-US" altLang="zh-CN" sz="2000" b="1">
                <a:solidFill>
                  <a:srgbClr val="0000CC"/>
                </a:solidFill>
                <a:latin typeface="+mn-lt"/>
                <a:ea typeface="黑体" panose="02010609060101010101" pitchFamily="2" charset="-122"/>
              </a:rPr>
              <a:t>5 </a:t>
            </a:r>
            <a:r>
              <a:rPr kumimoji="1" lang="zh-CN" altLang="en-US" sz="2000" b="1">
                <a:solidFill>
                  <a:srgbClr val="0000CC"/>
                </a:solidFill>
                <a:latin typeface="+mn-lt"/>
                <a:ea typeface="黑体" panose="02010609060101010101" pitchFamily="2" charset="-122"/>
              </a:rPr>
              <a:t>的 </a:t>
            </a:r>
            <a:r>
              <a:rPr kumimoji="1" lang="en-US" altLang="zh-CN" sz="2000" b="1">
                <a:solidFill>
                  <a:srgbClr val="0000CC"/>
                </a:solidFill>
                <a:latin typeface="+mn-lt"/>
                <a:ea typeface="黑体" panose="02010609060101010101" pitchFamily="2" charset="-122"/>
              </a:rPr>
              <a:t>OSPF </a:t>
            </a:r>
            <a:r>
              <a:rPr kumimoji="1" lang="zh-CN" altLang="en-US" sz="2000" b="1">
                <a:solidFill>
                  <a:srgbClr val="0000CC"/>
                </a:solidFill>
                <a:latin typeface="+mn-lt"/>
                <a:ea typeface="黑体" panose="02010609060101010101" pitchFamily="2" charset="-122"/>
              </a:rPr>
              <a:t>分组</a:t>
            </a:r>
          </a:p>
        </p:txBody>
      </p:sp>
      <p:sp>
        <p:nvSpPr>
          <p:cNvPr id="590866" name="Line 18"/>
          <p:cNvSpPr>
            <a:spLocks noChangeShapeType="1"/>
          </p:cNvSpPr>
          <p:nvPr/>
        </p:nvSpPr>
        <p:spPr bwMode="auto">
          <a:xfrm>
            <a:off x="2348188" y="5822813"/>
            <a:ext cx="0" cy="2968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7" name="Line 19"/>
          <p:cNvSpPr>
            <a:spLocks noChangeShapeType="1"/>
          </p:cNvSpPr>
          <p:nvPr/>
        </p:nvSpPr>
        <p:spPr bwMode="auto">
          <a:xfrm>
            <a:off x="2989671" y="3817504"/>
            <a:ext cx="0" cy="2952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8" name="Line 20"/>
          <p:cNvSpPr>
            <a:spLocks noChangeShapeType="1"/>
          </p:cNvSpPr>
          <p:nvPr/>
        </p:nvSpPr>
        <p:spPr bwMode="auto">
          <a:xfrm>
            <a:off x="5000107" y="3817504"/>
            <a:ext cx="0" cy="2952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69" name="Line 21"/>
          <p:cNvSpPr>
            <a:spLocks noChangeShapeType="1"/>
          </p:cNvSpPr>
          <p:nvPr/>
        </p:nvSpPr>
        <p:spPr bwMode="auto">
          <a:xfrm flipV="1">
            <a:off x="4449774" y="3958791"/>
            <a:ext cx="543454" cy="0"/>
          </a:xfrm>
          <a:prstGeom prst="line">
            <a:avLst/>
          </a:prstGeom>
          <a:noFill/>
          <a:ln w="9525">
            <a:solidFill>
              <a:schemeClr val="tx1"/>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0" name="Text Box 22"/>
          <p:cNvSpPr txBox="1">
            <a:spLocks noChangeArrowheads="1"/>
          </p:cNvSpPr>
          <p:nvPr/>
        </p:nvSpPr>
        <p:spPr bwMode="auto">
          <a:xfrm>
            <a:off x="3445416" y="3719078"/>
            <a:ext cx="1090363" cy="400110"/>
          </a:xfrm>
          <a:prstGeom prst="rect">
            <a:avLst/>
          </a:prstGeom>
          <a:noFill/>
          <a:ln>
            <a:noFill/>
          </a:ln>
          <a:effectLst/>
          <a:extLst>
            <a:ext uri="{909E8E84-426E-40DD-AFC4-6F175D3DCCD1}">
              <a14:hiddenFill xmlns:a14="http://schemas.microsoft.com/office/drawing/2010/main">
                <a:gradFill rotWithShape="0">
                  <a:gsLst>
                    <a:gs pos="0">
                      <a:srgbClr val="EAEAEA">
                        <a:gamma/>
                        <a:tint val="69804"/>
                        <a:invGamma/>
                      </a:srgbClr>
                    </a:gs>
                    <a:gs pos="100000">
                      <a:srgbClr val="EAEAEA"/>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24 </a:t>
            </a:r>
            <a:r>
              <a:rPr kumimoji="1" lang="zh-CN" altLang="en-US" sz="2000" b="1">
                <a:solidFill>
                  <a:srgbClr val="0000CC"/>
                </a:solidFill>
                <a:latin typeface="+mn-lt"/>
                <a:ea typeface="黑体" panose="02010609060101010101" pitchFamily="2" charset="-122"/>
              </a:rPr>
              <a:t>字节</a:t>
            </a:r>
          </a:p>
        </p:txBody>
      </p:sp>
      <p:sp>
        <p:nvSpPr>
          <p:cNvPr id="590871" name="Rectangle 23"/>
          <p:cNvSpPr>
            <a:spLocks noChangeArrowheads="1"/>
          </p:cNvSpPr>
          <p:nvPr/>
        </p:nvSpPr>
        <p:spPr bwMode="auto">
          <a:xfrm>
            <a:off x="814134" y="1324646"/>
            <a:ext cx="8752020" cy="2232025"/>
          </a:xfrm>
          <a:prstGeom prst="rect">
            <a:avLst/>
          </a:prstGeom>
          <a:solidFill>
            <a:srgbClr val="CCECFF"/>
          </a:solidFill>
          <a:ln w="952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0872" name="Line 24"/>
          <p:cNvSpPr>
            <a:spLocks noChangeShapeType="1"/>
          </p:cNvSpPr>
          <p:nvPr/>
        </p:nvSpPr>
        <p:spPr bwMode="auto">
          <a:xfrm>
            <a:off x="805536" y="1708820"/>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3" name="Line 25"/>
          <p:cNvSpPr>
            <a:spLocks noChangeShapeType="1"/>
          </p:cNvSpPr>
          <p:nvPr/>
        </p:nvSpPr>
        <p:spPr bwMode="auto">
          <a:xfrm>
            <a:off x="805536" y="2077120"/>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4" name="Line 26"/>
          <p:cNvSpPr>
            <a:spLocks noChangeShapeType="1"/>
          </p:cNvSpPr>
          <p:nvPr/>
        </p:nvSpPr>
        <p:spPr bwMode="auto">
          <a:xfrm>
            <a:off x="805536" y="2448595"/>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5" name="Line 27"/>
          <p:cNvSpPr>
            <a:spLocks noChangeShapeType="1"/>
          </p:cNvSpPr>
          <p:nvPr/>
        </p:nvSpPr>
        <p:spPr bwMode="auto">
          <a:xfrm>
            <a:off x="805536" y="2816895"/>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6" name="Line 28"/>
          <p:cNvSpPr>
            <a:spLocks noChangeShapeType="1"/>
          </p:cNvSpPr>
          <p:nvPr/>
        </p:nvSpPr>
        <p:spPr bwMode="auto">
          <a:xfrm>
            <a:off x="805536" y="3188370"/>
            <a:ext cx="876749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7" name="Line 29"/>
          <p:cNvSpPr>
            <a:spLocks noChangeShapeType="1"/>
          </p:cNvSpPr>
          <p:nvPr/>
        </p:nvSpPr>
        <p:spPr bwMode="auto">
          <a:xfrm>
            <a:off x="2989671" y="1330996"/>
            <a:ext cx="0" cy="3778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8" name="Line 30"/>
          <p:cNvSpPr>
            <a:spLocks noChangeShapeType="1"/>
          </p:cNvSpPr>
          <p:nvPr/>
        </p:nvSpPr>
        <p:spPr bwMode="auto">
          <a:xfrm>
            <a:off x="5175526" y="1330996"/>
            <a:ext cx="6879" cy="3778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79" name="Rectangle 31"/>
          <p:cNvSpPr>
            <a:spLocks noChangeArrowheads="1"/>
          </p:cNvSpPr>
          <p:nvPr/>
        </p:nvSpPr>
        <p:spPr bwMode="auto">
          <a:xfrm>
            <a:off x="752222" y="92459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590880" name="Rectangle 32"/>
          <p:cNvSpPr>
            <a:spLocks noChangeArrowheads="1"/>
          </p:cNvSpPr>
          <p:nvPr/>
        </p:nvSpPr>
        <p:spPr bwMode="auto">
          <a:xfrm>
            <a:off x="2898522" y="92459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8</a:t>
            </a:r>
          </a:p>
        </p:txBody>
      </p:sp>
      <p:sp>
        <p:nvSpPr>
          <p:cNvPr id="590881" name="Rectangle 33"/>
          <p:cNvSpPr>
            <a:spLocks noChangeArrowheads="1"/>
          </p:cNvSpPr>
          <p:nvPr/>
        </p:nvSpPr>
        <p:spPr bwMode="auto">
          <a:xfrm>
            <a:off x="5067179" y="92459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590882" name="Rectangle 34"/>
          <p:cNvSpPr>
            <a:spLocks noChangeArrowheads="1"/>
          </p:cNvSpPr>
          <p:nvPr/>
        </p:nvSpPr>
        <p:spPr bwMode="auto">
          <a:xfrm>
            <a:off x="9165442" y="92459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590883" name="Rectangle 35"/>
          <p:cNvSpPr>
            <a:spLocks noChangeArrowheads="1"/>
          </p:cNvSpPr>
          <p:nvPr/>
        </p:nvSpPr>
        <p:spPr bwMode="auto">
          <a:xfrm>
            <a:off x="1433260" y="132305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590884" name="Rectangle 36"/>
          <p:cNvSpPr>
            <a:spLocks noChangeArrowheads="1"/>
          </p:cNvSpPr>
          <p:nvPr/>
        </p:nvSpPr>
        <p:spPr bwMode="auto">
          <a:xfrm>
            <a:off x="3538285" y="1726283"/>
            <a:ext cx="31418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路    由    器    标    识    符</a:t>
            </a:r>
          </a:p>
        </p:txBody>
      </p:sp>
      <p:sp>
        <p:nvSpPr>
          <p:cNvPr id="590885" name="Rectangle 37"/>
          <p:cNvSpPr>
            <a:spLocks noChangeArrowheads="1"/>
          </p:cNvSpPr>
          <p:nvPr/>
        </p:nvSpPr>
        <p:spPr bwMode="auto">
          <a:xfrm>
            <a:off x="3662110" y="1323058"/>
            <a:ext cx="98103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类    型</a:t>
            </a:r>
          </a:p>
        </p:txBody>
      </p:sp>
      <p:sp>
        <p:nvSpPr>
          <p:cNvPr id="590886" name="Rectangle 38"/>
          <p:cNvSpPr>
            <a:spLocks noChangeArrowheads="1"/>
          </p:cNvSpPr>
          <p:nvPr/>
        </p:nvSpPr>
        <p:spPr bwMode="auto">
          <a:xfrm>
            <a:off x="6310589" y="1323058"/>
            <a:ext cx="206146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分    组    长    度</a:t>
            </a:r>
          </a:p>
        </p:txBody>
      </p:sp>
      <p:sp>
        <p:nvSpPr>
          <p:cNvPr id="590887" name="Rectangle 39"/>
          <p:cNvSpPr>
            <a:spLocks noChangeArrowheads="1"/>
          </p:cNvSpPr>
          <p:nvPr/>
        </p:nvSpPr>
        <p:spPr bwMode="auto">
          <a:xfrm>
            <a:off x="2270799" y="2466058"/>
            <a:ext cx="138018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检   验   和</a:t>
            </a:r>
          </a:p>
        </p:txBody>
      </p:sp>
      <p:sp>
        <p:nvSpPr>
          <p:cNvPr id="590888" name="Rectangle 40"/>
          <p:cNvSpPr>
            <a:spLocks noChangeArrowheads="1"/>
          </p:cNvSpPr>
          <p:nvPr/>
        </p:nvSpPr>
        <p:spPr bwMode="auto">
          <a:xfrm>
            <a:off x="4417098" y="2818483"/>
            <a:ext cx="154529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鉴            别</a:t>
            </a:r>
          </a:p>
        </p:txBody>
      </p:sp>
      <p:sp>
        <p:nvSpPr>
          <p:cNvPr id="590889" name="Rectangle 41"/>
          <p:cNvSpPr>
            <a:spLocks noChangeArrowheads="1"/>
          </p:cNvSpPr>
          <p:nvPr/>
        </p:nvSpPr>
        <p:spPr bwMode="auto">
          <a:xfrm>
            <a:off x="184691" y="908720"/>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590890" name="Rectangle 42"/>
          <p:cNvSpPr>
            <a:spLocks noChangeArrowheads="1"/>
          </p:cNvSpPr>
          <p:nvPr/>
        </p:nvSpPr>
        <p:spPr bwMode="auto">
          <a:xfrm>
            <a:off x="4417098" y="3188371"/>
            <a:ext cx="154529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鉴            别</a:t>
            </a:r>
          </a:p>
        </p:txBody>
      </p:sp>
      <p:sp>
        <p:nvSpPr>
          <p:cNvPr id="590891" name="Rectangle 43"/>
          <p:cNvSpPr>
            <a:spLocks noChangeArrowheads="1"/>
          </p:cNvSpPr>
          <p:nvPr/>
        </p:nvSpPr>
        <p:spPr bwMode="auto">
          <a:xfrm>
            <a:off x="3870205" y="2094583"/>
            <a:ext cx="26016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区    域    标    识    符</a:t>
            </a:r>
          </a:p>
        </p:txBody>
      </p:sp>
      <p:sp>
        <p:nvSpPr>
          <p:cNvPr id="590892" name="Rectangle 44"/>
          <p:cNvSpPr>
            <a:spLocks noChangeArrowheads="1"/>
          </p:cNvSpPr>
          <p:nvPr/>
        </p:nvSpPr>
        <p:spPr bwMode="auto">
          <a:xfrm>
            <a:off x="6334666" y="2466058"/>
            <a:ext cx="206146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鉴    别    类    型</a:t>
            </a:r>
          </a:p>
        </p:txBody>
      </p:sp>
      <p:sp>
        <p:nvSpPr>
          <p:cNvPr id="590893" name="Line 45"/>
          <p:cNvSpPr>
            <a:spLocks noChangeShapeType="1"/>
          </p:cNvSpPr>
          <p:nvPr/>
        </p:nvSpPr>
        <p:spPr bwMode="auto">
          <a:xfrm flipH="1">
            <a:off x="5187564" y="2466058"/>
            <a:ext cx="2579" cy="3508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0894" name="Line 46"/>
          <p:cNvSpPr>
            <a:spLocks noChangeShapeType="1"/>
          </p:cNvSpPr>
          <p:nvPr/>
        </p:nvSpPr>
        <p:spPr bwMode="auto">
          <a:xfrm flipH="1" flipV="1">
            <a:off x="2989671" y="3969903"/>
            <a:ext cx="541734" cy="1588"/>
          </a:xfrm>
          <a:prstGeom prst="line">
            <a:avLst/>
          </a:prstGeom>
          <a:noFill/>
          <a:ln w="9525">
            <a:solidFill>
              <a:schemeClr val="tx1"/>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 name="矩形 1"/>
          <p:cNvSpPr/>
          <p:nvPr/>
        </p:nvSpPr>
        <p:spPr>
          <a:xfrm>
            <a:off x="2783294" y="6189586"/>
            <a:ext cx="5409242"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400" b="1" dirty="0" smtClean="0">
                <a:latin typeface="+mn-lt"/>
                <a:ea typeface="黑体" panose="02010609060101010101" pitchFamily="2" charset="-122"/>
              </a:rPr>
              <a:t>OSPF </a:t>
            </a:r>
            <a:r>
              <a:rPr lang="zh-CN" altLang="zh-CN" sz="2400" b="1" dirty="0" smtClean="0">
                <a:latin typeface="+mn-lt"/>
                <a:ea typeface="黑体" panose="02010609060101010101" pitchFamily="2" charset="-122"/>
              </a:rPr>
              <a:t>分组用</a:t>
            </a:r>
            <a:r>
              <a:rPr lang="en-US" altLang="zh-CN" sz="2400" b="1" dirty="0" smtClean="0">
                <a:latin typeface="+mn-lt"/>
                <a:ea typeface="黑体" panose="02010609060101010101" pitchFamily="2" charset="-122"/>
              </a:rPr>
              <a:t> IP </a:t>
            </a:r>
            <a:r>
              <a:rPr lang="zh-CN" altLang="zh-CN" sz="2400" b="1" dirty="0" smtClean="0">
                <a:latin typeface="+mn-lt"/>
                <a:ea typeface="黑体" panose="02010609060101010101" pitchFamily="2" charset="-122"/>
              </a:rPr>
              <a:t>数据报</a:t>
            </a:r>
            <a:r>
              <a:rPr lang="zh-CN" altLang="zh-CN" sz="2400" b="1" dirty="0">
                <a:latin typeface="+mn-lt"/>
                <a:ea typeface="黑体" panose="02010609060101010101" pitchFamily="2" charset="-122"/>
              </a:rPr>
              <a:t>传送</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528" y="1052736"/>
            <a:ext cx="8856984" cy="4608512"/>
          </a:xfrm>
          <a:prstGeom prst="rect">
            <a:avLst/>
          </a:prstGeom>
        </p:spPr>
        <p:txBody>
          <a:bodyPr wrap="square">
            <a:spAutoFit/>
          </a:bodyPr>
          <a:lstStyle/>
          <a:p>
            <a:pPr>
              <a:buFont typeface="Arial" panose="020B0604020202020204" pitchFamily="34" charset="0"/>
              <a:buChar char="•"/>
            </a:pPr>
            <a:r>
              <a:rPr lang="zh-CN" altLang="en-US" dirty="0">
                <a:solidFill>
                  <a:srgbClr val="222222"/>
                </a:solidFill>
                <a:latin typeface="-apple-system"/>
              </a:rPr>
              <a:t>版本</a:t>
            </a:r>
            <a:br>
              <a:rPr lang="zh-CN" altLang="en-US" dirty="0">
                <a:solidFill>
                  <a:srgbClr val="222222"/>
                </a:solidFill>
                <a:latin typeface="-apple-system"/>
              </a:rPr>
            </a:br>
            <a:r>
              <a:rPr lang="zh-CN" altLang="en-US" dirty="0">
                <a:solidFill>
                  <a:srgbClr val="222222"/>
                </a:solidFill>
                <a:latin typeface="-apple-system"/>
              </a:rPr>
              <a:t>当前的版本号是</a:t>
            </a:r>
            <a:r>
              <a:rPr lang="en-US" altLang="zh-CN" dirty="0">
                <a:solidFill>
                  <a:srgbClr val="222222"/>
                </a:solidFill>
                <a:latin typeface="-apple-system"/>
              </a:rPr>
              <a:t>2</a:t>
            </a:r>
          </a:p>
          <a:p>
            <a:pPr>
              <a:buFont typeface="Arial" panose="020B0604020202020204" pitchFamily="34" charset="0"/>
              <a:buChar char="•"/>
            </a:pPr>
            <a:r>
              <a:rPr lang="zh-CN" altLang="en-US" dirty="0">
                <a:solidFill>
                  <a:srgbClr val="222222"/>
                </a:solidFill>
                <a:latin typeface="-apple-system"/>
              </a:rPr>
              <a:t>类型</a:t>
            </a:r>
            <a:br>
              <a:rPr lang="zh-CN" altLang="en-US" dirty="0">
                <a:solidFill>
                  <a:srgbClr val="222222"/>
                </a:solidFill>
                <a:latin typeface="-apple-system"/>
              </a:rPr>
            </a:br>
            <a:r>
              <a:rPr lang="zh-CN" altLang="en-US" dirty="0">
                <a:solidFill>
                  <a:srgbClr val="222222"/>
                </a:solidFill>
                <a:latin typeface="-apple-system"/>
              </a:rPr>
              <a:t>是五种分组类型中的一种</a:t>
            </a:r>
          </a:p>
          <a:p>
            <a:pPr>
              <a:buFont typeface="Arial" panose="020B0604020202020204" pitchFamily="34" charset="0"/>
              <a:buChar char="•"/>
            </a:pPr>
            <a:r>
              <a:rPr lang="zh-CN" altLang="en-US" dirty="0">
                <a:solidFill>
                  <a:srgbClr val="222222"/>
                </a:solidFill>
                <a:latin typeface="-apple-system"/>
              </a:rPr>
              <a:t>分组长度</a:t>
            </a:r>
            <a:br>
              <a:rPr lang="zh-CN" altLang="en-US" dirty="0">
                <a:solidFill>
                  <a:srgbClr val="222222"/>
                </a:solidFill>
                <a:latin typeface="-apple-system"/>
              </a:rPr>
            </a:br>
            <a:r>
              <a:rPr lang="zh-CN" altLang="en-US" dirty="0">
                <a:solidFill>
                  <a:srgbClr val="222222"/>
                </a:solidFill>
                <a:latin typeface="-apple-system"/>
              </a:rPr>
              <a:t>包括</a:t>
            </a:r>
            <a:r>
              <a:rPr lang="en-US" altLang="zh-CN" dirty="0">
                <a:solidFill>
                  <a:srgbClr val="222222"/>
                </a:solidFill>
                <a:latin typeface="-apple-system"/>
              </a:rPr>
              <a:t>OSPF</a:t>
            </a:r>
            <a:r>
              <a:rPr lang="zh-CN" altLang="en-US" dirty="0">
                <a:solidFill>
                  <a:srgbClr val="222222"/>
                </a:solidFill>
                <a:latin typeface="-apple-system"/>
              </a:rPr>
              <a:t>首部在内的分组长度，以字节为单位</a:t>
            </a:r>
          </a:p>
          <a:p>
            <a:pPr>
              <a:buFont typeface="Arial" panose="020B0604020202020204" pitchFamily="34" charset="0"/>
              <a:buChar char="•"/>
            </a:pPr>
            <a:r>
              <a:rPr lang="zh-CN" altLang="en-US" dirty="0">
                <a:solidFill>
                  <a:srgbClr val="222222"/>
                </a:solidFill>
                <a:latin typeface="-apple-system"/>
              </a:rPr>
              <a:t>路由器标识符</a:t>
            </a:r>
            <a:br>
              <a:rPr lang="zh-CN" altLang="en-US" dirty="0">
                <a:solidFill>
                  <a:srgbClr val="222222"/>
                </a:solidFill>
                <a:latin typeface="-apple-system"/>
              </a:rPr>
            </a:br>
            <a:r>
              <a:rPr lang="zh-CN" altLang="en-US" dirty="0">
                <a:solidFill>
                  <a:srgbClr val="222222"/>
                </a:solidFill>
                <a:latin typeface="-apple-system"/>
              </a:rPr>
              <a:t>标志发送该分组的路由器的接口的</a:t>
            </a:r>
            <a:r>
              <a:rPr lang="en-US" altLang="zh-CN" dirty="0">
                <a:solidFill>
                  <a:srgbClr val="222222"/>
                </a:solidFill>
                <a:latin typeface="-apple-system"/>
              </a:rPr>
              <a:t>IP</a:t>
            </a:r>
            <a:r>
              <a:rPr lang="zh-CN" altLang="en-US" dirty="0">
                <a:solidFill>
                  <a:srgbClr val="222222"/>
                </a:solidFill>
                <a:latin typeface="-apple-system"/>
              </a:rPr>
              <a:t>地址</a:t>
            </a:r>
          </a:p>
          <a:p>
            <a:pPr>
              <a:buFont typeface="Arial" panose="020B0604020202020204" pitchFamily="34" charset="0"/>
              <a:buChar char="•"/>
            </a:pPr>
            <a:r>
              <a:rPr lang="zh-CN" altLang="en-US" dirty="0">
                <a:solidFill>
                  <a:srgbClr val="222222"/>
                </a:solidFill>
                <a:latin typeface="-apple-system"/>
              </a:rPr>
              <a:t>区域标识符</a:t>
            </a:r>
            <a:br>
              <a:rPr lang="zh-CN" altLang="en-US" dirty="0">
                <a:solidFill>
                  <a:srgbClr val="222222"/>
                </a:solidFill>
                <a:latin typeface="-apple-system"/>
              </a:rPr>
            </a:br>
            <a:r>
              <a:rPr lang="zh-CN" altLang="en-US" dirty="0">
                <a:solidFill>
                  <a:srgbClr val="222222"/>
                </a:solidFill>
                <a:latin typeface="-apple-system"/>
              </a:rPr>
              <a:t>分组属于的区域的标识符</a:t>
            </a:r>
          </a:p>
          <a:p>
            <a:pPr>
              <a:buFont typeface="Arial" panose="020B0604020202020204" pitchFamily="34" charset="0"/>
              <a:buChar char="•"/>
            </a:pPr>
            <a:r>
              <a:rPr lang="zh-CN" altLang="en-US" dirty="0">
                <a:solidFill>
                  <a:srgbClr val="222222"/>
                </a:solidFill>
                <a:latin typeface="-apple-system"/>
              </a:rPr>
              <a:t>检验和</a:t>
            </a:r>
            <a:br>
              <a:rPr lang="zh-CN" altLang="en-US" dirty="0">
                <a:solidFill>
                  <a:srgbClr val="222222"/>
                </a:solidFill>
                <a:latin typeface="-apple-system"/>
              </a:rPr>
            </a:br>
            <a:r>
              <a:rPr lang="zh-CN" altLang="en-US" dirty="0">
                <a:solidFill>
                  <a:srgbClr val="222222"/>
                </a:solidFill>
                <a:latin typeface="-apple-system"/>
              </a:rPr>
              <a:t>用来检验分组中的差错</a:t>
            </a:r>
          </a:p>
          <a:p>
            <a:pPr>
              <a:buFont typeface="Arial" panose="020B0604020202020204" pitchFamily="34" charset="0"/>
              <a:buChar char="•"/>
            </a:pPr>
            <a:r>
              <a:rPr lang="zh-CN" altLang="en-US" dirty="0">
                <a:solidFill>
                  <a:srgbClr val="222222"/>
                </a:solidFill>
                <a:latin typeface="-apple-system"/>
              </a:rPr>
              <a:t>鉴别类型</a:t>
            </a:r>
            <a:br>
              <a:rPr lang="zh-CN" altLang="en-US" dirty="0">
                <a:solidFill>
                  <a:srgbClr val="222222"/>
                </a:solidFill>
                <a:latin typeface="-apple-system"/>
              </a:rPr>
            </a:br>
            <a:r>
              <a:rPr lang="zh-CN" altLang="en-US" dirty="0">
                <a:solidFill>
                  <a:srgbClr val="222222"/>
                </a:solidFill>
                <a:latin typeface="-apple-system"/>
              </a:rPr>
              <a:t>目前只有两种，</a:t>
            </a:r>
            <a:r>
              <a:rPr lang="en-US" altLang="zh-CN" dirty="0">
                <a:solidFill>
                  <a:srgbClr val="222222"/>
                </a:solidFill>
                <a:latin typeface="-apple-system"/>
              </a:rPr>
              <a:t>0</a:t>
            </a:r>
            <a:r>
              <a:rPr lang="zh-CN" altLang="en-US" dirty="0">
                <a:solidFill>
                  <a:srgbClr val="222222"/>
                </a:solidFill>
                <a:latin typeface="-apple-system"/>
              </a:rPr>
              <a:t>（不用）和</a:t>
            </a:r>
            <a:r>
              <a:rPr lang="en-US" altLang="zh-CN" dirty="0">
                <a:solidFill>
                  <a:srgbClr val="222222"/>
                </a:solidFill>
                <a:latin typeface="-apple-system"/>
              </a:rPr>
              <a:t>1</a:t>
            </a:r>
            <a:r>
              <a:rPr lang="zh-CN" altLang="en-US" dirty="0">
                <a:solidFill>
                  <a:srgbClr val="222222"/>
                </a:solidFill>
                <a:latin typeface="-apple-system"/>
              </a:rPr>
              <a:t>（口令）</a:t>
            </a:r>
          </a:p>
          <a:p>
            <a:pPr>
              <a:buFont typeface="Arial" panose="020B0604020202020204" pitchFamily="34" charset="0"/>
              <a:buChar char="•"/>
            </a:pPr>
            <a:r>
              <a:rPr lang="zh-CN" altLang="en-US" dirty="0">
                <a:solidFill>
                  <a:srgbClr val="222222"/>
                </a:solidFill>
                <a:latin typeface="-apple-system"/>
              </a:rPr>
              <a:t>鉴别</a:t>
            </a:r>
            <a:br>
              <a:rPr lang="zh-CN" altLang="en-US" dirty="0">
                <a:solidFill>
                  <a:srgbClr val="222222"/>
                </a:solidFill>
                <a:latin typeface="-apple-system"/>
              </a:rPr>
            </a:br>
            <a:r>
              <a:rPr lang="zh-CN" altLang="en-US" dirty="0">
                <a:solidFill>
                  <a:srgbClr val="222222"/>
                </a:solidFill>
                <a:latin typeface="-apple-system"/>
              </a:rPr>
              <a:t>鉴别类型为</a:t>
            </a:r>
            <a:r>
              <a:rPr lang="en-US" altLang="zh-CN" dirty="0">
                <a:solidFill>
                  <a:srgbClr val="222222"/>
                </a:solidFill>
                <a:latin typeface="-apple-system"/>
              </a:rPr>
              <a:t>0</a:t>
            </a:r>
            <a:r>
              <a:rPr lang="zh-CN" altLang="en-US" dirty="0">
                <a:solidFill>
                  <a:srgbClr val="222222"/>
                </a:solidFill>
                <a:latin typeface="-apple-system"/>
              </a:rPr>
              <a:t>时就填入</a:t>
            </a:r>
            <a:r>
              <a:rPr lang="en-US" altLang="zh-CN" dirty="0">
                <a:solidFill>
                  <a:srgbClr val="222222"/>
                </a:solidFill>
                <a:latin typeface="-apple-system"/>
              </a:rPr>
              <a:t>0</a:t>
            </a:r>
            <a:r>
              <a:rPr lang="zh-CN" altLang="en-US" dirty="0">
                <a:solidFill>
                  <a:srgbClr val="222222"/>
                </a:solidFill>
                <a:latin typeface="-apple-system"/>
              </a:rPr>
              <a:t>，鉴别类型为</a:t>
            </a:r>
            <a:r>
              <a:rPr lang="en-US" altLang="zh-CN" dirty="0">
                <a:solidFill>
                  <a:srgbClr val="222222"/>
                </a:solidFill>
                <a:latin typeface="-apple-system"/>
              </a:rPr>
              <a:t>1</a:t>
            </a:r>
            <a:r>
              <a:rPr lang="zh-CN" altLang="en-US" dirty="0">
                <a:solidFill>
                  <a:srgbClr val="222222"/>
                </a:solidFill>
                <a:latin typeface="-apple-system"/>
              </a:rPr>
              <a:t>则填入</a:t>
            </a:r>
            <a:r>
              <a:rPr lang="en-US" altLang="zh-CN" dirty="0">
                <a:solidFill>
                  <a:srgbClr val="222222"/>
                </a:solidFill>
                <a:latin typeface="-apple-system"/>
              </a:rPr>
              <a:t>8</a:t>
            </a:r>
            <a:r>
              <a:rPr lang="zh-CN" altLang="en-US" dirty="0">
                <a:solidFill>
                  <a:srgbClr val="222222"/>
                </a:solidFill>
                <a:latin typeface="-apple-system"/>
              </a:rPr>
              <a:t>个字符的口令</a:t>
            </a:r>
            <a:endParaRPr lang="zh-CN" altLang="en-US" b="0" i="0" dirty="0">
              <a:solidFill>
                <a:srgbClr val="222222"/>
              </a:solidFill>
              <a:effectLst/>
              <a:latin typeface="-apple-system"/>
            </a:endParaRPr>
          </a:p>
        </p:txBody>
      </p:sp>
      <p:pic>
        <p:nvPicPr>
          <p:cNvPr id="3" name="图片 2"/>
          <p:cNvPicPr>
            <a:picLocks noChangeAspect="1"/>
          </p:cNvPicPr>
          <p:nvPr/>
        </p:nvPicPr>
        <p:blipFill>
          <a:blip r:embed="rId2"/>
          <a:stretch>
            <a:fillRect/>
          </a:stretch>
        </p:blipFill>
        <p:spPr>
          <a:xfrm>
            <a:off x="5817096" y="1628800"/>
            <a:ext cx="3253279" cy="1812147"/>
          </a:xfrm>
          <a:prstGeom prst="rect">
            <a:avLst/>
          </a:prstGeom>
        </p:spPr>
      </p:pic>
      <p:sp>
        <p:nvSpPr>
          <p:cNvPr id="4" name="矩形 3"/>
          <p:cNvSpPr/>
          <p:nvPr/>
        </p:nvSpPr>
        <p:spPr>
          <a:xfrm>
            <a:off x="992560" y="5914147"/>
            <a:ext cx="6336704" cy="646331"/>
          </a:xfrm>
          <a:prstGeom prst="rect">
            <a:avLst/>
          </a:prstGeom>
        </p:spPr>
        <p:txBody>
          <a:bodyPr wrap="square">
            <a:spAutoFit/>
          </a:bodyPr>
          <a:lstStyle/>
          <a:p>
            <a:r>
              <a:rPr lang="zh-CN" altLang="en-US" dirty="0">
                <a:hlinkClick r:id="rId3"/>
              </a:rPr>
              <a:t>https://www.cnblogs.com/cone/p/14933527.</a:t>
            </a:r>
            <a:r>
              <a:rPr lang="zh-CN" altLang="en-US" dirty="0" smtClean="0">
                <a:hlinkClick r:id="rId3"/>
              </a:rPr>
              <a:t>html</a:t>
            </a:r>
            <a:endParaRPr lang="en-US" altLang="zh-CN" dirty="0"/>
          </a:p>
          <a:p>
            <a:endParaRPr lang="zh-CN" altLang="en-US" dirty="0"/>
          </a:p>
        </p:txBody>
      </p:sp>
    </p:spTree>
    <p:extLst>
      <p:ext uri="{BB962C8B-B14F-4D97-AF65-F5344CB8AC3E}">
        <p14:creationId xmlns:p14="http://schemas.microsoft.com/office/powerpoint/2010/main" val="37968201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r>
              <a:rPr lang="en-US" altLang="zh-CN" dirty="0"/>
              <a:t>2. OSPF </a:t>
            </a:r>
            <a:r>
              <a:rPr lang="zh-CN" altLang="en-US" dirty="0"/>
              <a:t>的五种分组类型 </a:t>
            </a:r>
          </a:p>
        </p:txBody>
      </p:sp>
      <p:sp>
        <p:nvSpPr>
          <p:cNvPr id="591875" name="Rectangle 3"/>
          <p:cNvSpPr>
            <a:spLocks noGrp="1" noChangeArrowheads="1"/>
          </p:cNvSpPr>
          <p:nvPr>
            <p:ph idx="1"/>
          </p:nvPr>
        </p:nvSpPr>
        <p:spPr>
          <a:noFill/>
        </p:spPr>
        <p:txBody>
          <a:bodyPr/>
          <a:lstStyle/>
          <a:p>
            <a:pPr>
              <a:spcBef>
                <a:spcPts val="1200"/>
              </a:spcBef>
            </a:pPr>
            <a:r>
              <a:rPr lang="zh-CN" altLang="en-US" sz="2800" dirty="0">
                <a:solidFill>
                  <a:srgbClr val="0000FF"/>
                </a:solidFill>
              </a:rPr>
              <a:t>类型</a:t>
            </a:r>
            <a:r>
              <a:rPr lang="en-US" altLang="zh-CN" sz="2800" dirty="0">
                <a:solidFill>
                  <a:srgbClr val="0000FF"/>
                </a:solidFill>
              </a:rPr>
              <a:t>1</a:t>
            </a:r>
            <a:r>
              <a:rPr lang="zh-CN" altLang="en-US" sz="2800" dirty="0">
                <a:solidFill>
                  <a:srgbClr val="0000FF"/>
                </a:solidFill>
              </a:rPr>
              <a:t>，</a:t>
            </a:r>
            <a:r>
              <a:rPr lang="zh-CN" altLang="en-US" sz="2800" dirty="0" smtClean="0"/>
              <a:t>问候 </a:t>
            </a:r>
            <a:r>
              <a:rPr lang="en-US" altLang="zh-CN" sz="2800" dirty="0" smtClean="0"/>
              <a:t>(</a:t>
            </a:r>
            <a:r>
              <a:rPr lang="en-US" altLang="zh-CN" sz="2800" dirty="0"/>
              <a:t>Hello</a:t>
            </a:r>
            <a:r>
              <a:rPr lang="en-US" altLang="zh-CN" sz="2800" dirty="0" smtClean="0"/>
              <a:t>) </a:t>
            </a:r>
            <a:r>
              <a:rPr lang="zh-CN" altLang="en-US" sz="2800" dirty="0" smtClean="0"/>
              <a:t>分组</a:t>
            </a:r>
            <a:r>
              <a:rPr lang="zh-CN" altLang="en-US" sz="2800" dirty="0"/>
              <a:t>。</a:t>
            </a:r>
          </a:p>
          <a:p>
            <a:pPr>
              <a:spcBef>
                <a:spcPts val="1200"/>
              </a:spcBef>
            </a:pPr>
            <a:r>
              <a:rPr lang="zh-CN" altLang="en-US" sz="2800" dirty="0">
                <a:solidFill>
                  <a:srgbClr val="0000FF"/>
                </a:solidFill>
              </a:rPr>
              <a:t>类型</a:t>
            </a:r>
            <a:r>
              <a:rPr lang="en-US" altLang="zh-CN" sz="2800" dirty="0">
                <a:solidFill>
                  <a:srgbClr val="0000FF"/>
                </a:solidFill>
              </a:rPr>
              <a:t>2</a:t>
            </a:r>
            <a:r>
              <a:rPr lang="zh-CN" altLang="en-US" sz="2800" dirty="0">
                <a:solidFill>
                  <a:srgbClr val="0000FF"/>
                </a:solidFill>
              </a:rPr>
              <a:t>，</a:t>
            </a:r>
            <a:r>
              <a:rPr lang="zh-CN" altLang="en-US" sz="2800" dirty="0"/>
              <a:t>数据库</a:t>
            </a:r>
            <a:r>
              <a:rPr lang="zh-CN" altLang="en-US" sz="2800" dirty="0" smtClean="0"/>
              <a:t>描述 </a:t>
            </a:r>
            <a:r>
              <a:rPr lang="en-US" altLang="zh-CN" sz="2800" dirty="0" smtClean="0"/>
              <a:t>(</a:t>
            </a:r>
            <a:r>
              <a:rPr lang="en-US" altLang="zh-CN" sz="2800" dirty="0"/>
              <a:t>Database Description</a:t>
            </a:r>
            <a:r>
              <a:rPr lang="en-US" altLang="zh-CN" sz="2800" dirty="0" smtClean="0"/>
              <a:t>) </a:t>
            </a:r>
            <a:r>
              <a:rPr lang="zh-CN" altLang="en-US" sz="2800" dirty="0" smtClean="0"/>
              <a:t>分组</a:t>
            </a:r>
            <a:r>
              <a:rPr lang="zh-CN" altLang="en-US" sz="2800" dirty="0"/>
              <a:t>。</a:t>
            </a:r>
          </a:p>
          <a:p>
            <a:pPr>
              <a:spcBef>
                <a:spcPts val="1200"/>
              </a:spcBef>
            </a:pPr>
            <a:r>
              <a:rPr lang="zh-CN" altLang="en-US" sz="2800" dirty="0">
                <a:solidFill>
                  <a:srgbClr val="0000FF"/>
                </a:solidFill>
              </a:rPr>
              <a:t>类型</a:t>
            </a:r>
            <a:r>
              <a:rPr lang="en-US" altLang="zh-CN" sz="2800" dirty="0">
                <a:solidFill>
                  <a:srgbClr val="0000FF"/>
                </a:solidFill>
              </a:rPr>
              <a:t>3</a:t>
            </a:r>
            <a:r>
              <a:rPr lang="zh-CN" altLang="en-US" sz="2800" dirty="0">
                <a:solidFill>
                  <a:srgbClr val="0000FF"/>
                </a:solidFill>
              </a:rPr>
              <a:t>，</a:t>
            </a:r>
            <a:r>
              <a:rPr lang="zh-CN" altLang="en-US" sz="2800" dirty="0"/>
              <a:t>链路状态</a:t>
            </a:r>
            <a:r>
              <a:rPr lang="zh-CN" altLang="en-US" sz="2800" dirty="0" smtClean="0"/>
              <a:t>请求 </a:t>
            </a:r>
            <a:r>
              <a:rPr lang="en-US" altLang="zh-CN" sz="2800" dirty="0" smtClean="0"/>
              <a:t>(</a:t>
            </a:r>
            <a:r>
              <a:rPr lang="en-US" altLang="zh-CN" sz="2800" dirty="0"/>
              <a:t>Link State Request</a:t>
            </a:r>
            <a:r>
              <a:rPr lang="en-US" altLang="zh-CN" sz="2800" dirty="0" smtClean="0"/>
              <a:t>) </a:t>
            </a:r>
            <a:r>
              <a:rPr lang="zh-CN" altLang="en-US" sz="2800" dirty="0" smtClean="0"/>
              <a:t>分组</a:t>
            </a:r>
            <a:r>
              <a:rPr lang="zh-CN" altLang="en-US" sz="2800" dirty="0"/>
              <a:t>。</a:t>
            </a:r>
          </a:p>
          <a:p>
            <a:pPr>
              <a:spcBef>
                <a:spcPts val="1200"/>
              </a:spcBef>
            </a:pPr>
            <a:r>
              <a:rPr lang="zh-CN" altLang="en-US" sz="2800" dirty="0">
                <a:solidFill>
                  <a:srgbClr val="0000FF"/>
                </a:solidFill>
              </a:rPr>
              <a:t>类型</a:t>
            </a:r>
            <a:r>
              <a:rPr lang="en-US" altLang="zh-CN" sz="2800" dirty="0">
                <a:solidFill>
                  <a:srgbClr val="0000FF"/>
                </a:solidFill>
              </a:rPr>
              <a:t>4</a:t>
            </a:r>
            <a:r>
              <a:rPr lang="zh-CN" altLang="en-US" sz="2800" dirty="0">
                <a:solidFill>
                  <a:srgbClr val="0000FF"/>
                </a:solidFill>
              </a:rPr>
              <a:t>，</a:t>
            </a:r>
            <a:r>
              <a:rPr lang="zh-CN" altLang="en-US" sz="2800" dirty="0"/>
              <a:t>链路状态</a:t>
            </a:r>
            <a:r>
              <a:rPr lang="zh-CN" altLang="en-US" sz="2800" dirty="0" smtClean="0"/>
              <a:t>更新 </a:t>
            </a:r>
            <a:r>
              <a:rPr lang="en-US" altLang="zh-CN" sz="2800" dirty="0" smtClean="0"/>
              <a:t>(</a:t>
            </a:r>
            <a:r>
              <a:rPr lang="en-US" altLang="zh-CN" sz="2800" dirty="0"/>
              <a:t>Link State Update</a:t>
            </a:r>
            <a:r>
              <a:rPr lang="en-US" altLang="zh-CN" sz="2800" dirty="0" smtClean="0"/>
              <a:t>) </a:t>
            </a:r>
            <a:r>
              <a:rPr lang="zh-CN" altLang="en-US" sz="2800" dirty="0" smtClean="0"/>
              <a:t>分组</a:t>
            </a:r>
            <a:r>
              <a:rPr lang="zh-CN" altLang="en-US" sz="2800" dirty="0"/>
              <a:t>，</a:t>
            </a:r>
          </a:p>
          <a:p>
            <a:pPr>
              <a:spcBef>
                <a:spcPts val="1200"/>
              </a:spcBef>
              <a:buFont typeface="Wingdings" panose="05000000000000000000" pitchFamily="2" charset="2"/>
              <a:buNone/>
            </a:pPr>
            <a:r>
              <a:rPr lang="zh-CN" altLang="en-US" sz="2800" dirty="0"/>
              <a:t>                用</a:t>
            </a:r>
            <a:r>
              <a:rPr lang="zh-CN" altLang="en-US" sz="2800" dirty="0">
                <a:solidFill>
                  <a:srgbClr val="FF0000"/>
                </a:solidFill>
              </a:rPr>
              <a:t>洪泛法</a:t>
            </a:r>
            <a:r>
              <a:rPr lang="zh-CN" altLang="en-US" sz="2800" dirty="0"/>
              <a:t>对全网更新链路状态。</a:t>
            </a:r>
          </a:p>
          <a:p>
            <a:pPr>
              <a:spcBef>
                <a:spcPts val="1200"/>
              </a:spcBef>
            </a:pPr>
            <a:r>
              <a:rPr lang="zh-CN" altLang="en-US" sz="2800" dirty="0">
                <a:solidFill>
                  <a:srgbClr val="0000FF"/>
                </a:solidFill>
              </a:rPr>
              <a:t>类型</a:t>
            </a:r>
            <a:r>
              <a:rPr lang="en-US" altLang="zh-CN" sz="2800" dirty="0">
                <a:solidFill>
                  <a:srgbClr val="0000FF"/>
                </a:solidFill>
              </a:rPr>
              <a:t>5</a:t>
            </a:r>
            <a:r>
              <a:rPr lang="zh-CN" altLang="en-US" sz="2800" dirty="0">
                <a:solidFill>
                  <a:srgbClr val="0000FF"/>
                </a:solidFill>
              </a:rPr>
              <a:t>，</a:t>
            </a:r>
            <a:r>
              <a:rPr lang="zh-CN" altLang="en-US" sz="2800" dirty="0"/>
              <a:t>链路状态</a:t>
            </a:r>
            <a:r>
              <a:rPr lang="zh-CN" altLang="en-US" sz="2800" dirty="0" smtClean="0"/>
              <a:t>确认 </a:t>
            </a:r>
            <a:r>
              <a:rPr lang="en-US" altLang="zh-CN" sz="2800" dirty="0" smtClean="0"/>
              <a:t>(</a:t>
            </a:r>
            <a:r>
              <a:rPr lang="en-US" altLang="zh-CN" sz="2800" dirty="0"/>
              <a:t>Link State Acknowledgment)</a:t>
            </a:r>
          </a:p>
          <a:p>
            <a:pPr>
              <a:spcBef>
                <a:spcPts val="1200"/>
              </a:spcBef>
              <a:buFont typeface="Wingdings" panose="05000000000000000000" pitchFamily="2" charset="2"/>
              <a:buNone/>
            </a:pPr>
            <a:r>
              <a:rPr lang="en-US" altLang="zh-CN" sz="2800" dirty="0"/>
              <a:t>                </a:t>
            </a:r>
            <a:r>
              <a:rPr lang="en-US" altLang="zh-CN" sz="2800" dirty="0" smtClean="0"/>
              <a:t> </a:t>
            </a:r>
            <a:r>
              <a:rPr lang="zh-CN" altLang="en-US" sz="2800" dirty="0" smtClean="0"/>
              <a:t>分组</a:t>
            </a:r>
            <a:r>
              <a:rPr lang="zh-CN" altLang="en-US" sz="28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8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18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18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18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187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18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solidFill>
                  <a:srgbClr val="FF0000"/>
                </a:solidFill>
              </a:rPr>
              <a:t>前情回顾</a:t>
            </a:r>
            <a:endParaRPr lang="zh-CN" altLang="en-US" dirty="0">
              <a:solidFill>
                <a:srgbClr val="FF0000"/>
              </a:solidFill>
            </a:endParaRPr>
          </a:p>
        </p:txBody>
      </p:sp>
      <p:pic>
        <p:nvPicPr>
          <p:cNvPr id="11266" name="Picture 2" descr="https://imgconvert.csdnimg.cn/aHR0cDovL3BpYy5jeHluYi5jbi8yMDIwMDYxMTIxMTI0Mi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752" y="1174320"/>
            <a:ext cx="3600400" cy="27249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72480" y="4581128"/>
            <a:ext cx="9705528" cy="1569660"/>
          </a:xfrm>
          <a:prstGeom prst="rect">
            <a:avLst/>
          </a:prstGeom>
        </p:spPr>
        <p:txBody>
          <a:bodyPr wrap="square">
            <a:spAutoFit/>
          </a:bodyPr>
          <a:lstStyle/>
          <a:p>
            <a:r>
              <a:rPr lang="zh-CN" altLang="en-US" sz="1600" dirty="0"/>
              <a:t>能够被2整除的数，写成二进制形式，后一位是0。如果余数是1，则最后一位是1</a:t>
            </a:r>
            <a:r>
              <a:rPr lang="zh-CN" altLang="en-US" sz="1600" dirty="0" smtClean="0"/>
              <a:t>。</a:t>
            </a:r>
            <a:endParaRPr lang="en-US" altLang="zh-CN" sz="1600" dirty="0" smtClean="0"/>
          </a:p>
          <a:p>
            <a:r>
              <a:rPr lang="zh-CN" altLang="en-US" sz="1600" dirty="0" smtClean="0"/>
              <a:t>能够</a:t>
            </a:r>
            <a:r>
              <a:rPr lang="zh-CN" altLang="en-US" sz="1600" dirty="0"/>
              <a:t>被4整除的数，写成二进制形式，后两位是00。如果余数是2，那就把2写成二进制，后两位10</a:t>
            </a:r>
            <a:r>
              <a:rPr lang="zh-CN" altLang="en-US" sz="1600" dirty="0" smtClean="0"/>
              <a:t>。</a:t>
            </a:r>
            <a:endParaRPr lang="en-US" altLang="zh-CN" sz="1600" dirty="0" smtClean="0"/>
          </a:p>
          <a:p>
            <a:r>
              <a:rPr lang="zh-CN" altLang="en-US" sz="1600" dirty="0" smtClean="0"/>
              <a:t>能够</a:t>
            </a:r>
            <a:r>
              <a:rPr lang="zh-CN" altLang="en-US" sz="1600" dirty="0"/>
              <a:t>够8整除的数，写成二进制形式，最后三位是000。如果余5，就把5写成位二进制，后三位101</a:t>
            </a:r>
            <a:r>
              <a:rPr lang="zh-CN" altLang="en-US" sz="1600" dirty="0" smtClean="0"/>
              <a:t>。</a:t>
            </a:r>
            <a:endParaRPr lang="en-US" altLang="zh-CN" sz="1600" dirty="0" smtClean="0"/>
          </a:p>
          <a:p>
            <a:r>
              <a:rPr lang="zh-CN" altLang="en-US" sz="1600" dirty="0" smtClean="0"/>
              <a:t>能够</a:t>
            </a:r>
            <a:r>
              <a:rPr lang="zh-CN" altLang="en-US" sz="1600" dirty="0"/>
              <a:t>被16整除的数，写成二进制形式，最后四位都是0000。如果余6，就把6写成二进制，最后四位0110</a:t>
            </a:r>
            <a:r>
              <a:rPr lang="zh-CN" altLang="en-US" sz="1600" dirty="0" smtClean="0"/>
              <a:t>。</a:t>
            </a:r>
            <a:endParaRPr lang="en-US" altLang="zh-CN" sz="1600" dirty="0" smtClean="0"/>
          </a:p>
          <a:p>
            <a:endParaRPr lang="en-US" altLang="zh-CN" sz="1600" dirty="0"/>
          </a:p>
          <a:p>
            <a:r>
              <a:rPr lang="zh-CN" altLang="en-US" sz="1600" dirty="0" smtClean="0"/>
              <a:t>817</a:t>
            </a:r>
            <a:r>
              <a:rPr lang="zh-CN" altLang="en-US" sz="1600" dirty="0"/>
              <a:t>二进制后3位，除以8余1，最后三位位001后2位除4，后4位除</a:t>
            </a:r>
            <a:r>
              <a:rPr lang="zh-CN" altLang="en-US" sz="1600" dirty="0" smtClean="0"/>
              <a:t>16</a:t>
            </a:r>
            <a:endParaRPr lang="zh-CN" altLang="en-US" sz="1600" dirty="0"/>
          </a:p>
        </p:txBody>
      </p:sp>
      <p:sp>
        <p:nvSpPr>
          <p:cNvPr id="5" name="矩形 4"/>
          <p:cNvSpPr/>
          <p:nvPr/>
        </p:nvSpPr>
        <p:spPr>
          <a:xfrm>
            <a:off x="2216696" y="6234448"/>
            <a:ext cx="6048672" cy="646331"/>
          </a:xfrm>
          <a:prstGeom prst="rect">
            <a:avLst/>
          </a:prstGeom>
        </p:spPr>
        <p:txBody>
          <a:bodyPr wrap="square">
            <a:spAutoFit/>
          </a:bodyPr>
          <a:lstStyle/>
          <a:p>
            <a:r>
              <a:rPr lang="zh-CN" altLang="en-US" dirty="0">
                <a:hlinkClick r:id="rId3"/>
              </a:rPr>
              <a:t>https://blog.csdn.net/xcsxchen/article/details/</a:t>
            </a:r>
            <a:r>
              <a:rPr lang="zh-CN" altLang="en-US" dirty="0" smtClean="0">
                <a:hlinkClick r:id="rId3"/>
              </a:rPr>
              <a:t>106722670</a:t>
            </a:r>
            <a:endParaRPr lang="en-US" altLang="zh-CN" dirty="0" smtClean="0"/>
          </a:p>
          <a:p>
            <a:endParaRPr lang="zh-CN" altLang="en-US" dirty="0"/>
          </a:p>
        </p:txBody>
      </p:sp>
    </p:spTree>
    <p:extLst>
      <p:ext uri="{BB962C8B-B14F-4D97-AF65-F5344CB8AC3E}">
        <p14:creationId xmlns:p14="http://schemas.microsoft.com/office/powerpoint/2010/main" val="603134033"/>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Rectangle 3"/>
          <p:cNvSpPr>
            <a:spLocks noGrp="1" noChangeArrowheads="1"/>
          </p:cNvSpPr>
          <p:nvPr>
            <p:ph type="title"/>
          </p:nvPr>
        </p:nvSpPr>
        <p:spPr/>
        <p:txBody>
          <a:bodyPr/>
          <a:lstStyle/>
          <a:p>
            <a:pPr algn="ctr"/>
            <a:r>
              <a:rPr lang="en-US" altLang="zh-CN" dirty="0" smtClean="0"/>
              <a:t>OSPF </a:t>
            </a:r>
            <a:r>
              <a:rPr lang="zh-CN" altLang="en-US" dirty="0" smtClean="0"/>
              <a:t>的</a:t>
            </a:r>
            <a:r>
              <a:rPr lang="zh-CN" altLang="en-US" dirty="0"/>
              <a:t>基本操作 </a:t>
            </a:r>
          </a:p>
        </p:txBody>
      </p:sp>
      <p:sp>
        <p:nvSpPr>
          <p:cNvPr id="592898" name="Rectangle 2"/>
          <p:cNvSpPr>
            <a:spLocks noChangeArrowheads="1"/>
          </p:cNvSpPr>
          <p:nvPr/>
        </p:nvSpPr>
        <p:spPr bwMode="auto">
          <a:xfrm>
            <a:off x="272481" y="2564459"/>
            <a:ext cx="9633520" cy="175418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2900" name="Line 4"/>
          <p:cNvSpPr>
            <a:spLocks noChangeShapeType="1"/>
          </p:cNvSpPr>
          <p:nvPr/>
        </p:nvSpPr>
        <p:spPr bwMode="auto">
          <a:xfrm>
            <a:off x="1856409" y="1554808"/>
            <a:ext cx="0" cy="10271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01" name="Rectangle 5"/>
          <p:cNvSpPr>
            <a:spLocks noChangeArrowheads="1"/>
          </p:cNvSpPr>
          <p:nvPr/>
        </p:nvSpPr>
        <p:spPr bwMode="auto">
          <a:xfrm>
            <a:off x="1104859" y="1859609"/>
            <a:ext cx="1547813" cy="325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2902" name="AutoShape 6"/>
          <p:cNvSpPr>
            <a:spLocks noChangeArrowheads="1"/>
          </p:cNvSpPr>
          <p:nvPr/>
        </p:nvSpPr>
        <p:spPr bwMode="auto">
          <a:xfrm rot="-5400000">
            <a:off x="5764371" y="-582032"/>
            <a:ext cx="96837" cy="4211769"/>
          </a:xfrm>
          <a:prstGeom prst="can">
            <a:avLst>
              <a:gd name="adj" fmla="val 105945"/>
            </a:avLst>
          </a:prstGeom>
          <a:solidFill>
            <a:srgbClr val="C00000"/>
          </a:solidFill>
          <a:ln w="9525">
            <a:solidFill>
              <a:schemeClr val="tx1"/>
            </a:solidFill>
            <a:round/>
          </a:ln>
          <a:effectLst/>
        </p:spPr>
        <p:txBody>
          <a:bodyPr wrap="none" anchor="ctr"/>
          <a:lstStyle/>
          <a:p>
            <a:endParaRPr lang="zh-CN" altLang="en-US" b="1">
              <a:solidFill>
                <a:srgbClr val="0000CC"/>
              </a:solidFill>
              <a:latin typeface="+mn-lt"/>
              <a:ea typeface="黑体" panose="02010609060101010101" pitchFamily="2" charset="-122"/>
            </a:endParaRPr>
          </a:p>
        </p:txBody>
      </p:sp>
      <p:pic>
        <p:nvPicPr>
          <p:cNvPr id="592903"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4154" y="1316684"/>
            <a:ext cx="82378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2904"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2300" y="1316684"/>
            <a:ext cx="82206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92905" name="Group 9"/>
          <p:cNvGrpSpPr/>
          <p:nvPr/>
        </p:nvGrpSpPr>
        <p:grpSpPr bwMode="auto">
          <a:xfrm>
            <a:off x="3808372" y="1632599"/>
            <a:ext cx="4213490" cy="400051"/>
            <a:chOff x="2056" y="1482"/>
            <a:chExt cx="2450" cy="252"/>
          </a:xfrm>
        </p:grpSpPr>
        <p:sp>
          <p:nvSpPr>
            <p:cNvPr id="592906" name="Text Box 10"/>
            <p:cNvSpPr txBox="1">
              <a:spLocks noChangeArrowheads="1"/>
            </p:cNvSpPr>
            <p:nvPr/>
          </p:nvSpPr>
          <p:spPr bwMode="auto">
            <a:xfrm>
              <a:off x="2991" y="1482"/>
              <a:ext cx="4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问候</a:t>
              </a:r>
            </a:p>
          </p:txBody>
        </p:sp>
        <p:sp>
          <p:nvSpPr>
            <p:cNvPr id="592907" name="Line 11"/>
            <p:cNvSpPr>
              <a:spLocks noChangeShapeType="1"/>
            </p:cNvSpPr>
            <p:nvPr/>
          </p:nvSpPr>
          <p:spPr bwMode="auto">
            <a:xfrm>
              <a:off x="2056" y="1731"/>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592908" name="Group 12"/>
          <p:cNvGrpSpPr/>
          <p:nvPr/>
        </p:nvGrpSpPr>
        <p:grpSpPr bwMode="auto">
          <a:xfrm>
            <a:off x="3808372" y="2015184"/>
            <a:ext cx="4213490" cy="407987"/>
            <a:chOff x="2056" y="1723"/>
            <a:chExt cx="2450" cy="257"/>
          </a:xfrm>
        </p:grpSpPr>
        <p:sp>
          <p:nvSpPr>
            <p:cNvPr id="592909" name="Line 13"/>
            <p:cNvSpPr>
              <a:spLocks noChangeShapeType="1"/>
            </p:cNvSpPr>
            <p:nvPr/>
          </p:nvSpPr>
          <p:spPr bwMode="auto">
            <a:xfrm flipH="1">
              <a:off x="2056" y="1980"/>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0" name="Text Box 14"/>
            <p:cNvSpPr txBox="1">
              <a:spLocks noChangeArrowheads="1"/>
            </p:cNvSpPr>
            <p:nvPr/>
          </p:nvSpPr>
          <p:spPr bwMode="auto">
            <a:xfrm>
              <a:off x="2987" y="1723"/>
              <a:ext cx="4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问候</a:t>
              </a:r>
            </a:p>
          </p:txBody>
        </p:sp>
      </p:grpSp>
      <p:grpSp>
        <p:nvGrpSpPr>
          <p:cNvPr id="592911" name="Group 15"/>
          <p:cNvGrpSpPr/>
          <p:nvPr/>
        </p:nvGrpSpPr>
        <p:grpSpPr bwMode="auto">
          <a:xfrm>
            <a:off x="3808372" y="2578746"/>
            <a:ext cx="4213490" cy="400050"/>
            <a:chOff x="2056" y="2078"/>
            <a:chExt cx="2450" cy="252"/>
          </a:xfrm>
        </p:grpSpPr>
        <p:sp>
          <p:nvSpPr>
            <p:cNvPr id="592912" name="Line 16"/>
            <p:cNvSpPr>
              <a:spLocks noChangeShapeType="1"/>
            </p:cNvSpPr>
            <p:nvPr/>
          </p:nvSpPr>
          <p:spPr bwMode="auto">
            <a:xfrm>
              <a:off x="2056" y="2328"/>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3" name="Text Box 17"/>
            <p:cNvSpPr txBox="1">
              <a:spLocks noChangeArrowheads="1"/>
            </p:cNvSpPr>
            <p:nvPr/>
          </p:nvSpPr>
          <p:spPr bwMode="auto">
            <a:xfrm>
              <a:off x="2713" y="2078"/>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p>
          </p:txBody>
        </p:sp>
      </p:grpSp>
      <p:grpSp>
        <p:nvGrpSpPr>
          <p:cNvPr id="592914" name="Group 18"/>
          <p:cNvGrpSpPr/>
          <p:nvPr/>
        </p:nvGrpSpPr>
        <p:grpSpPr bwMode="auto">
          <a:xfrm>
            <a:off x="3808372" y="2962920"/>
            <a:ext cx="4213490" cy="407988"/>
            <a:chOff x="2056" y="2320"/>
            <a:chExt cx="2450" cy="257"/>
          </a:xfrm>
        </p:grpSpPr>
        <p:sp>
          <p:nvSpPr>
            <p:cNvPr id="592915" name="Line 19"/>
            <p:cNvSpPr>
              <a:spLocks noChangeShapeType="1"/>
            </p:cNvSpPr>
            <p:nvPr/>
          </p:nvSpPr>
          <p:spPr bwMode="auto">
            <a:xfrm flipH="1">
              <a:off x="2056" y="2577"/>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6" name="Text Box 20"/>
            <p:cNvSpPr txBox="1">
              <a:spLocks noChangeArrowheads="1"/>
            </p:cNvSpPr>
            <p:nvPr/>
          </p:nvSpPr>
          <p:spPr bwMode="auto">
            <a:xfrm>
              <a:off x="2713" y="2320"/>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p>
          </p:txBody>
        </p:sp>
      </p:grpSp>
      <p:grpSp>
        <p:nvGrpSpPr>
          <p:cNvPr id="592917" name="Group 21"/>
          <p:cNvGrpSpPr/>
          <p:nvPr/>
        </p:nvGrpSpPr>
        <p:grpSpPr bwMode="auto">
          <a:xfrm>
            <a:off x="3808372" y="3358208"/>
            <a:ext cx="4213490" cy="406400"/>
            <a:chOff x="2056" y="2569"/>
            <a:chExt cx="2450" cy="256"/>
          </a:xfrm>
        </p:grpSpPr>
        <p:sp>
          <p:nvSpPr>
            <p:cNvPr id="592918" name="Line 22"/>
            <p:cNvSpPr>
              <a:spLocks noChangeShapeType="1"/>
            </p:cNvSpPr>
            <p:nvPr/>
          </p:nvSpPr>
          <p:spPr bwMode="auto">
            <a:xfrm>
              <a:off x="2056" y="2825"/>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19" name="Text Box 23"/>
            <p:cNvSpPr txBox="1">
              <a:spLocks noChangeArrowheads="1"/>
            </p:cNvSpPr>
            <p:nvPr/>
          </p:nvSpPr>
          <p:spPr bwMode="auto">
            <a:xfrm>
              <a:off x="2713" y="2569"/>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p>
          </p:txBody>
        </p:sp>
      </p:grpSp>
      <p:grpSp>
        <p:nvGrpSpPr>
          <p:cNvPr id="592920" name="Group 24"/>
          <p:cNvGrpSpPr/>
          <p:nvPr/>
        </p:nvGrpSpPr>
        <p:grpSpPr bwMode="auto">
          <a:xfrm>
            <a:off x="3808372" y="3743971"/>
            <a:ext cx="4213490" cy="417513"/>
            <a:chOff x="2056" y="2812"/>
            <a:chExt cx="2450" cy="263"/>
          </a:xfrm>
        </p:grpSpPr>
        <p:sp>
          <p:nvSpPr>
            <p:cNvPr id="592921" name="Line 25"/>
            <p:cNvSpPr>
              <a:spLocks noChangeShapeType="1"/>
            </p:cNvSpPr>
            <p:nvPr/>
          </p:nvSpPr>
          <p:spPr bwMode="auto">
            <a:xfrm flipH="1">
              <a:off x="2056" y="3075"/>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22" name="Text Box 26"/>
            <p:cNvSpPr txBox="1">
              <a:spLocks noChangeArrowheads="1"/>
            </p:cNvSpPr>
            <p:nvPr/>
          </p:nvSpPr>
          <p:spPr bwMode="auto">
            <a:xfrm>
              <a:off x="2713" y="2812"/>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数据库描述</a:t>
              </a:r>
            </a:p>
          </p:txBody>
        </p:sp>
      </p:grpSp>
      <p:grpSp>
        <p:nvGrpSpPr>
          <p:cNvPr id="592923" name="Group 27"/>
          <p:cNvGrpSpPr/>
          <p:nvPr/>
        </p:nvGrpSpPr>
        <p:grpSpPr bwMode="auto">
          <a:xfrm>
            <a:off x="3808372" y="4331346"/>
            <a:ext cx="4213490" cy="400050"/>
            <a:chOff x="2056" y="3182"/>
            <a:chExt cx="2450" cy="252"/>
          </a:xfrm>
        </p:grpSpPr>
        <p:sp>
          <p:nvSpPr>
            <p:cNvPr id="592924" name="Line 28"/>
            <p:cNvSpPr>
              <a:spLocks noChangeShapeType="1"/>
            </p:cNvSpPr>
            <p:nvPr/>
          </p:nvSpPr>
          <p:spPr bwMode="auto">
            <a:xfrm>
              <a:off x="2056" y="3423"/>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25" name="Text Box 29"/>
            <p:cNvSpPr txBox="1">
              <a:spLocks noChangeArrowheads="1"/>
            </p:cNvSpPr>
            <p:nvPr/>
          </p:nvSpPr>
          <p:spPr bwMode="auto">
            <a:xfrm>
              <a:off x="2624" y="3182"/>
              <a:ext cx="10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链路状态请求</a:t>
              </a:r>
            </a:p>
          </p:txBody>
        </p:sp>
      </p:grpSp>
      <p:grpSp>
        <p:nvGrpSpPr>
          <p:cNvPr id="592926" name="Group 30"/>
          <p:cNvGrpSpPr/>
          <p:nvPr/>
        </p:nvGrpSpPr>
        <p:grpSpPr bwMode="auto">
          <a:xfrm>
            <a:off x="3808372" y="4728227"/>
            <a:ext cx="4213490" cy="400051"/>
            <a:chOff x="2056" y="3432"/>
            <a:chExt cx="2450" cy="252"/>
          </a:xfrm>
        </p:grpSpPr>
        <p:sp>
          <p:nvSpPr>
            <p:cNvPr id="592927" name="Line 31"/>
            <p:cNvSpPr>
              <a:spLocks noChangeShapeType="1"/>
            </p:cNvSpPr>
            <p:nvPr/>
          </p:nvSpPr>
          <p:spPr bwMode="auto">
            <a:xfrm flipH="1">
              <a:off x="2056" y="3672"/>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28" name="Text Box 32"/>
            <p:cNvSpPr txBox="1">
              <a:spLocks noChangeArrowheads="1"/>
            </p:cNvSpPr>
            <p:nvPr/>
          </p:nvSpPr>
          <p:spPr bwMode="auto">
            <a:xfrm>
              <a:off x="2629" y="3432"/>
              <a:ext cx="10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链路状态更新</a:t>
              </a:r>
            </a:p>
          </p:txBody>
        </p:sp>
      </p:grpSp>
      <p:sp>
        <p:nvSpPr>
          <p:cNvPr id="592929" name="Line 33"/>
          <p:cNvSpPr>
            <a:spLocks noChangeShapeType="1"/>
          </p:cNvSpPr>
          <p:nvPr/>
        </p:nvSpPr>
        <p:spPr bwMode="auto">
          <a:xfrm>
            <a:off x="690390" y="4331345"/>
            <a:ext cx="8358188" cy="0"/>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0" name="Line 34"/>
          <p:cNvSpPr>
            <a:spLocks noChangeShapeType="1"/>
          </p:cNvSpPr>
          <p:nvPr/>
        </p:nvSpPr>
        <p:spPr bwMode="auto">
          <a:xfrm>
            <a:off x="724786" y="2581920"/>
            <a:ext cx="8323792" cy="0"/>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92931" name="Group 35"/>
          <p:cNvGrpSpPr/>
          <p:nvPr/>
        </p:nvGrpSpPr>
        <p:grpSpPr bwMode="auto">
          <a:xfrm>
            <a:off x="3808372" y="5121927"/>
            <a:ext cx="4213490" cy="400051"/>
            <a:chOff x="2056" y="3680"/>
            <a:chExt cx="2450" cy="252"/>
          </a:xfrm>
        </p:grpSpPr>
        <p:sp>
          <p:nvSpPr>
            <p:cNvPr id="592932" name="Line 36"/>
            <p:cNvSpPr>
              <a:spLocks noChangeShapeType="1"/>
            </p:cNvSpPr>
            <p:nvPr/>
          </p:nvSpPr>
          <p:spPr bwMode="auto">
            <a:xfrm>
              <a:off x="2056" y="3920"/>
              <a:ext cx="2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3" name="Text Box 37"/>
            <p:cNvSpPr txBox="1">
              <a:spLocks noChangeArrowheads="1"/>
            </p:cNvSpPr>
            <p:nvPr/>
          </p:nvSpPr>
          <p:spPr bwMode="auto">
            <a:xfrm>
              <a:off x="2629" y="3680"/>
              <a:ext cx="10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链路状态确认</a:t>
              </a:r>
            </a:p>
          </p:txBody>
        </p:sp>
      </p:grpSp>
      <p:sp>
        <p:nvSpPr>
          <p:cNvPr id="592934" name="Text Box 38"/>
          <p:cNvSpPr txBox="1">
            <a:spLocks noChangeArrowheads="1"/>
          </p:cNvSpPr>
          <p:nvPr/>
        </p:nvSpPr>
        <p:spPr bwMode="auto">
          <a:xfrm>
            <a:off x="1075623" y="1805633"/>
            <a:ext cx="146706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确定可达性</a:t>
            </a:r>
          </a:p>
        </p:txBody>
      </p:sp>
      <p:grpSp>
        <p:nvGrpSpPr>
          <p:cNvPr id="592935" name="Group 39"/>
          <p:cNvGrpSpPr/>
          <p:nvPr/>
        </p:nvGrpSpPr>
        <p:grpSpPr bwMode="auto">
          <a:xfrm>
            <a:off x="642236" y="2581921"/>
            <a:ext cx="2235729" cy="1738313"/>
            <a:chOff x="215" y="2080"/>
            <a:chExt cx="1300" cy="1095"/>
          </a:xfrm>
        </p:grpSpPr>
        <p:sp>
          <p:nvSpPr>
            <p:cNvPr id="592936" name="Line 40"/>
            <p:cNvSpPr>
              <a:spLocks noChangeShapeType="1"/>
            </p:cNvSpPr>
            <p:nvPr/>
          </p:nvSpPr>
          <p:spPr bwMode="auto">
            <a:xfrm>
              <a:off x="921" y="2080"/>
              <a:ext cx="0" cy="109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7" name="Text Box 41"/>
            <p:cNvSpPr txBox="1">
              <a:spLocks noChangeArrowheads="1"/>
            </p:cNvSpPr>
            <p:nvPr/>
          </p:nvSpPr>
          <p:spPr bwMode="auto">
            <a:xfrm>
              <a:off x="215" y="2469"/>
              <a:ext cx="1300" cy="252"/>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达到数据库的同步</a:t>
              </a:r>
            </a:p>
          </p:txBody>
        </p:sp>
      </p:grpSp>
      <p:sp>
        <p:nvSpPr>
          <p:cNvPr id="592938" name="Line 42"/>
          <p:cNvSpPr>
            <a:spLocks noChangeShapeType="1"/>
          </p:cNvSpPr>
          <p:nvPr/>
        </p:nvSpPr>
        <p:spPr bwMode="auto">
          <a:xfrm>
            <a:off x="724786" y="5661670"/>
            <a:ext cx="8323792" cy="0"/>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39" name="Line 43"/>
          <p:cNvSpPr>
            <a:spLocks noChangeShapeType="1"/>
          </p:cNvSpPr>
          <p:nvPr/>
        </p:nvSpPr>
        <p:spPr bwMode="auto">
          <a:xfrm>
            <a:off x="724786" y="1554808"/>
            <a:ext cx="2467901" cy="0"/>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592940" name="Group 44"/>
          <p:cNvGrpSpPr/>
          <p:nvPr/>
        </p:nvGrpSpPr>
        <p:grpSpPr bwMode="auto">
          <a:xfrm>
            <a:off x="840012" y="4320234"/>
            <a:ext cx="1979480" cy="1341437"/>
            <a:chOff x="330" y="3175"/>
            <a:chExt cx="1151" cy="845"/>
          </a:xfrm>
        </p:grpSpPr>
        <p:sp>
          <p:nvSpPr>
            <p:cNvPr id="592941" name="Line 45"/>
            <p:cNvSpPr>
              <a:spLocks noChangeShapeType="1"/>
            </p:cNvSpPr>
            <p:nvPr/>
          </p:nvSpPr>
          <p:spPr bwMode="auto">
            <a:xfrm>
              <a:off x="921" y="3175"/>
              <a:ext cx="0" cy="84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592942" name="Text Box 46"/>
            <p:cNvSpPr txBox="1">
              <a:spLocks noChangeArrowheads="1"/>
            </p:cNvSpPr>
            <p:nvPr/>
          </p:nvSpPr>
          <p:spPr bwMode="auto">
            <a:xfrm>
              <a:off x="330" y="3414"/>
              <a:ext cx="1151"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新情况下的同步</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29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290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592905"/>
                                        </p:tgtEl>
                                        <p:attrNameLst>
                                          <p:attrName>style.visibility</p:attrName>
                                        </p:attrNameLst>
                                      </p:cBhvr>
                                      <p:to>
                                        <p:strVal val="visible"/>
                                      </p:to>
                                    </p:set>
                                    <p:animEffect transition="in" filter="wipe(left)">
                                      <p:cBhvr>
                                        <p:cTn id="12" dur="2000"/>
                                        <p:tgtEl>
                                          <p:spTgt spid="592905"/>
                                        </p:tgtEl>
                                      </p:cBhvr>
                                    </p:animEffect>
                                  </p:childTnLst>
                                </p:cTn>
                              </p:par>
                            </p:childTnLst>
                          </p:cTn>
                        </p:par>
                        <p:par>
                          <p:cTn id="13" fill="hold">
                            <p:stCondLst>
                              <p:cond delay="2000"/>
                            </p:stCondLst>
                            <p:childTnLst>
                              <p:par>
                                <p:cTn id="14" presetID="22" presetClass="entr" presetSubtype="2" fill="hold" nodeType="afterEffect">
                                  <p:stCondLst>
                                    <p:cond delay="500"/>
                                  </p:stCondLst>
                                  <p:childTnLst>
                                    <p:set>
                                      <p:cBhvr>
                                        <p:cTn id="15" dur="1" fill="hold">
                                          <p:stCondLst>
                                            <p:cond delay="0"/>
                                          </p:stCondLst>
                                        </p:cTn>
                                        <p:tgtEl>
                                          <p:spTgt spid="592908"/>
                                        </p:tgtEl>
                                        <p:attrNameLst>
                                          <p:attrName>style.visibility</p:attrName>
                                        </p:attrNameLst>
                                      </p:cBhvr>
                                      <p:to>
                                        <p:strVal val="visible"/>
                                      </p:to>
                                    </p:set>
                                    <p:animEffect transition="in" filter="wipe(right)">
                                      <p:cBhvr>
                                        <p:cTn id="16" dur="2000"/>
                                        <p:tgtEl>
                                          <p:spTgt spid="59290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2935"/>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500"/>
                                  </p:stCondLst>
                                  <p:childTnLst>
                                    <p:set>
                                      <p:cBhvr>
                                        <p:cTn id="23" dur="1" fill="hold">
                                          <p:stCondLst>
                                            <p:cond delay="0"/>
                                          </p:stCondLst>
                                        </p:cTn>
                                        <p:tgtEl>
                                          <p:spTgt spid="592911"/>
                                        </p:tgtEl>
                                        <p:attrNameLst>
                                          <p:attrName>style.visibility</p:attrName>
                                        </p:attrNameLst>
                                      </p:cBhvr>
                                      <p:to>
                                        <p:strVal val="visible"/>
                                      </p:to>
                                    </p:set>
                                    <p:animEffect transition="in" filter="wipe(left)">
                                      <p:cBhvr>
                                        <p:cTn id="24" dur="2000"/>
                                        <p:tgtEl>
                                          <p:spTgt spid="592911"/>
                                        </p:tgtEl>
                                      </p:cBhvr>
                                    </p:animEffect>
                                  </p:childTnLst>
                                </p:cTn>
                              </p:par>
                            </p:childTnLst>
                          </p:cTn>
                        </p:par>
                        <p:par>
                          <p:cTn id="25" fill="hold">
                            <p:stCondLst>
                              <p:cond delay="2500"/>
                            </p:stCondLst>
                            <p:childTnLst>
                              <p:par>
                                <p:cTn id="26" presetID="22" presetClass="entr" presetSubtype="2" fill="hold" nodeType="afterEffect">
                                  <p:stCondLst>
                                    <p:cond delay="500"/>
                                  </p:stCondLst>
                                  <p:childTnLst>
                                    <p:set>
                                      <p:cBhvr>
                                        <p:cTn id="27" dur="1" fill="hold">
                                          <p:stCondLst>
                                            <p:cond delay="0"/>
                                          </p:stCondLst>
                                        </p:cTn>
                                        <p:tgtEl>
                                          <p:spTgt spid="592914"/>
                                        </p:tgtEl>
                                        <p:attrNameLst>
                                          <p:attrName>style.visibility</p:attrName>
                                        </p:attrNameLst>
                                      </p:cBhvr>
                                      <p:to>
                                        <p:strVal val="visible"/>
                                      </p:to>
                                    </p:set>
                                    <p:animEffect transition="in" filter="wipe(right)">
                                      <p:cBhvr>
                                        <p:cTn id="28" dur="2000"/>
                                        <p:tgtEl>
                                          <p:spTgt spid="592914"/>
                                        </p:tgtEl>
                                      </p:cBhvr>
                                    </p:animEffect>
                                  </p:childTnLst>
                                </p:cTn>
                              </p:par>
                            </p:childTnLst>
                          </p:cTn>
                        </p:par>
                        <p:par>
                          <p:cTn id="29" fill="hold">
                            <p:stCondLst>
                              <p:cond delay="5000"/>
                            </p:stCondLst>
                            <p:childTnLst>
                              <p:par>
                                <p:cTn id="30" presetID="22" presetClass="entr" presetSubtype="8" fill="hold" nodeType="afterEffect">
                                  <p:stCondLst>
                                    <p:cond delay="500"/>
                                  </p:stCondLst>
                                  <p:childTnLst>
                                    <p:set>
                                      <p:cBhvr>
                                        <p:cTn id="31" dur="1" fill="hold">
                                          <p:stCondLst>
                                            <p:cond delay="0"/>
                                          </p:stCondLst>
                                        </p:cTn>
                                        <p:tgtEl>
                                          <p:spTgt spid="592917"/>
                                        </p:tgtEl>
                                        <p:attrNameLst>
                                          <p:attrName>style.visibility</p:attrName>
                                        </p:attrNameLst>
                                      </p:cBhvr>
                                      <p:to>
                                        <p:strVal val="visible"/>
                                      </p:to>
                                    </p:set>
                                    <p:animEffect transition="in" filter="wipe(left)">
                                      <p:cBhvr>
                                        <p:cTn id="32" dur="2000"/>
                                        <p:tgtEl>
                                          <p:spTgt spid="592917"/>
                                        </p:tgtEl>
                                      </p:cBhvr>
                                    </p:animEffect>
                                  </p:childTnLst>
                                </p:cTn>
                              </p:par>
                            </p:childTnLst>
                          </p:cTn>
                        </p:par>
                        <p:par>
                          <p:cTn id="33" fill="hold">
                            <p:stCondLst>
                              <p:cond delay="7500"/>
                            </p:stCondLst>
                            <p:childTnLst>
                              <p:par>
                                <p:cTn id="34" presetID="22" presetClass="entr" presetSubtype="2" fill="hold" nodeType="afterEffect">
                                  <p:stCondLst>
                                    <p:cond delay="500"/>
                                  </p:stCondLst>
                                  <p:childTnLst>
                                    <p:set>
                                      <p:cBhvr>
                                        <p:cTn id="35" dur="1" fill="hold">
                                          <p:stCondLst>
                                            <p:cond delay="0"/>
                                          </p:stCondLst>
                                        </p:cTn>
                                        <p:tgtEl>
                                          <p:spTgt spid="592920"/>
                                        </p:tgtEl>
                                        <p:attrNameLst>
                                          <p:attrName>style.visibility</p:attrName>
                                        </p:attrNameLst>
                                      </p:cBhvr>
                                      <p:to>
                                        <p:strVal val="visible"/>
                                      </p:to>
                                    </p:set>
                                    <p:animEffect transition="in" filter="wipe(right)">
                                      <p:cBhvr>
                                        <p:cTn id="36" dur="2000"/>
                                        <p:tgtEl>
                                          <p:spTgt spid="59292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2940"/>
                                        </p:tgtEl>
                                        <p:attrNameLst>
                                          <p:attrName>style.visibility</p:attrName>
                                        </p:attrNameLst>
                                      </p:cBhvr>
                                      <p:to>
                                        <p:strVal val="visible"/>
                                      </p:to>
                                    </p:set>
                                  </p:childTnLst>
                                </p:cTn>
                              </p:par>
                            </p:childTnLst>
                          </p:cTn>
                        </p:par>
                        <p:par>
                          <p:cTn id="41" fill="hold">
                            <p:stCondLst>
                              <p:cond delay="0"/>
                            </p:stCondLst>
                            <p:childTnLst>
                              <p:par>
                                <p:cTn id="42" presetID="22" presetClass="entr" presetSubtype="8" fill="hold" nodeType="afterEffect">
                                  <p:stCondLst>
                                    <p:cond delay="500"/>
                                  </p:stCondLst>
                                  <p:childTnLst>
                                    <p:set>
                                      <p:cBhvr>
                                        <p:cTn id="43" dur="1" fill="hold">
                                          <p:stCondLst>
                                            <p:cond delay="0"/>
                                          </p:stCondLst>
                                        </p:cTn>
                                        <p:tgtEl>
                                          <p:spTgt spid="592923"/>
                                        </p:tgtEl>
                                        <p:attrNameLst>
                                          <p:attrName>style.visibility</p:attrName>
                                        </p:attrNameLst>
                                      </p:cBhvr>
                                      <p:to>
                                        <p:strVal val="visible"/>
                                      </p:to>
                                    </p:set>
                                    <p:animEffect transition="in" filter="wipe(left)">
                                      <p:cBhvr>
                                        <p:cTn id="44" dur="2000"/>
                                        <p:tgtEl>
                                          <p:spTgt spid="592923"/>
                                        </p:tgtEl>
                                      </p:cBhvr>
                                    </p:animEffect>
                                  </p:childTnLst>
                                </p:cTn>
                              </p:par>
                            </p:childTnLst>
                          </p:cTn>
                        </p:par>
                        <p:par>
                          <p:cTn id="45" fill="hold">
                            <p:stCondLst>
                              <p:cond delay="2500"/>
                            </p:stCondLst>
                            <p:childTnLst>
                              <p:par>
                                <p:cTn id="46" presetID="22" presetClass="entr" presetSubtype="2" fill="hold" nodeType="afterEffect">
                                  <p:stCondLst>
                                    <p:cond delay="500"/>
                                  </p:stCondLst>
                                  <p:childTnLst>
                                    <p:set>
                                      <p:cBhvr>
                                        <p:cTn id="47" dur="1" fill="hold">
                                          <p:stCondLst>
                                            <p:cond delay="0"/>
                                          </p:stCondLst>
                                        </p:cTn>
                                        <p:tgtEl>
                                          <p:spTgt spid="592926"/>
                                        </p:tgtEl>
                                        <p:attrNameLst>
                                          <p:attrName>style.visibility</p:attrName>
                                        </p:attrNameLst>
                                      </p:cBhvr>
                                      <p:to>
                                        <p:strVal val="visible"/>
                                      </p:to>
                                    </p:set>
                                    <p:animEffect transition="in" filter="wipe(right)">
                                      <p:cBhvr>
                                        <p:cTn id="48" dur="2000"/>
                                        <p:tgtEl>
                                          <p:spTgt spid="592926"/>
                                        </p:tgtEl>
                                      </p:cBhvr>
                                    </p:animEffect>
                                  </p:childTnLst>
                                </p:cTn>
                              </p:par>
                            </p:childTnLst>
                          </p:cTn>
                        </p:par>
                        <p:par>
                          <p:cTn id="49" fill="hold">
                            <p:stCondLst>
                              <p:cond delay="5000"/>
                            </p:stCondLst>
                            <p:childTnLst>
                              <p:par>
                                <p:cTn id="50" presetID="22" presetClass="entr" presetSubtype="8" fill="hold" nodeType="afterEffect">
                                  <p:stCondLst>
                                    <p:cond delay="500"/>
                                  </p:stCondLst>
                                  <p:childTnLst>
                                    <p:set>
                                      <p:cBhvr>
                                        <p:cTn id="51" dur="1" fill="hold">
                                          <p:stCondLst>
                                            <p:cond delay="0"/>
                                          </p:stCondLst>
                                        </p:cTn>
                                        <p:tgtEl>
                                          <p:spTgt spid="592931"/>
                                        </p:tgtEl>
                                        <p:attrNameLst>
                                          <p:attrName>style.visibility</p:attrName>
                                        </p:attrNameLst>
                                      </p:cBhvr>
                                      <p:to>
                                        <p:strVal val="visible"/>
                                      </p:to>
                                    </p:set>
                                    <p:animEffect transition="in" filter="wipe(left)">
                                      <p:cBhvr>
                                        <p:cTn id="52" dur="2000"/>
                                        <p:tgtEl>
                                          <p:spTgt spid="59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animBg="1"/>
      <p:bldP spid="592934"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idx="4294967295"/>
          </p:nvPr>
        </p:nvSpPr>
        <p:spPr>
          <a:xfrm>
            <a:off x="886154" y="44624"/>
            <a:ext cx="8243310" cy="576138"/>
          </a:xfrm>
          <a:solidFill>
            <a:srgbClr val="66FF66"/>
          </a:solidFill>
        </p:spPr>
        <p:txBody>
          <a:bodyPr/>
          <a:lstStyle/>
          <a:p>
            <a:pPr algn="ctr"/>
            <a:r>
              <a:rPr lang="en-US" altLang="zh-CN" sz="3600" dirty="0"/>
              <a:t>OSPF </a:t>
            </a:r>
            <a:r>
              <a:rPr lang="zh-CN" altLang="en-US" sz="3600" dirty="0" smtClean="0"/>
              <a:t>使用可靠</a:t>
            </a:r>
            <a:r>
              <a:rPr lang="zh-CN" altLang="en-US" sz="3600" dirty="0"/>
              <a:t>的洪泛</a:t>
            </a:r>
            <a:r>
              <a:rPr lang="zh-CN" altLang="en-US" sz="3600" dirty="0" smtClean="0"/>
              <a:t>法发送更新分组 </a:t>
            </a:r>
            <a:endParaRPr lang="zh-CN" altLang="en-US" sz="3600" dirty="0"/>
          </a:p>
        </p:txBody>
      </p:sp>
      <p:sp>
        <p:nvSpPr>
          <p:cNvPr id="593923" name="Rectangle 3"/>
          <p:cNvSpPr>
            <a:spLocks noChangeArrowheads="1"/>
          </p:cNvSpPr>
          <p:nvPr/>
        </p:nvSpPr>
        <p:spPr bwMode="auto">
          <a:xfrm>
            <a:off x="1363795" y="3806354"/>
            <a:ext cx="7255801" cy="1531937"/>
          </a:xfrm>
          <a:prstGeom prst="rect">
            <a:avLst/>
          </a:prstGeom>
          <a:solidFill>
            <a:srgbClr val="FFFF66"/>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3924" name="Rectangle 4"/>
          <p:cNvSpPr>
            <a:spLocks noChangeArrowheads="1"/>
          </p:cNvSpPr>
          <p:nvPr/>
        </p:nvSpPr>
        <p:spPr bwMode="auto">
          <a:xfrm>
            <a:off x="1363795" y="764704"/>
            <a:ext cx="7255801" cy="1531937"/>
          </a:xfrm>
          <a:prstGeom prst="rect">
            <a:avLst/>
          </a:prstGeom>
          <a:solidFill>
            <a:srgbClr val="FFFF66"/>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93959" name="Text Box 39"/>
          <p:cNvSpPr txBox="1">
            <a:spLocks noChangeArrowheads="1"/>
          </p:cNvSpPr>
          <p:nvPr/>
        </p:nvSpPr>
        <p:spPr bwMode="auto">
          <a:xfrm>
            <a:off x="4251325" y="134731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更新报文</a:t>
            </a:r>
          </a:p>
        </p:txBody>
      </p:sp>
      <p:sp>
        <p:nvSpPr>
          <p:cNvPr id="593925" name="Line 5"/>
          <p:cNvSpPr>
            <a:spLocks noChangeShapeType="1"/>
          </p:cNvSpPr>
          <p:nvPr/>
        </p:nvSpPr>
        <p:spPr bwMode="auto">
          <a:xfrm>
            <a:off x="2297641" y="1032990"/>
            <a:ext cx="559964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6" name="Freeform 6"/>
          <p:cNvSpPr/>
          <p:nvPr/>
        </p:nvSpPr>
        <p:spPr bwMode="auto">
          <a:xfrm>
            <a:off x="2297641" y="1032991"/>
            <a:ext cx="5599642" cy="98742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7" name="Line 7"/>
          <p:cNvSpPr>
            <a:spLocks noChangeShapeType="1"/>
          </p:cNvSpPr>
          <p:nvPr/>
        </p:nvSpPr>
        <p:spPr bwMode="auto">
          <a:xfrm>
            <a:off x="4060429" y="1032991"/>
            <a:ext cx="0" cy="987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8" name="Line 8"/>
          <p:cNvSpPr>
            <a:spLocks noChangeShapeType="1"/>
          </p:cNvSpPr>
          <p:nvPr/>
        </p:nvSpPr>
        <p:spPr bwMode="auto">
          <a:xfrm>
            <a:off x="6134497" y="1032991"/>
            <a:ext cx="0" cy="987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29" name="Line 9"/>
          <p:cNvSpPr>
            <a:spLocks noChangeShapeType="1"/>
          </p:cNvSpPr>
          <p:nvPr/>
        </p:nvSpPr>
        <p:spPr bwMode="auto">
          <a:xfrm>
            <a:off x="4406107" y="1915640"/>
            <a:ext cx="519377"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0" name="Line 10"/>
          <p:cNvSpPr>
            <a:spLocks noChangeShapeType="1"/>
          </p:cNvSpPr>
          <p:nvPr/>
        </p:nvSpPr>
        <p:spPr bwMode="auto">
          <a:xfrm rot="-8873624">
            <a:off x="3271044" y="1558454"/>
            <a:ext cx="519377" cy="1587"/>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1" name="Line 11"/>
          <p:cNvSpPr>
            <a:spLocks noChangeShapeType="1"/>
          </p:cNvSpPr>
          <p:nvPr/>
        </p:nvSpPr>
        <p:spPr bwMode="auto">
          <a:xfrm rot="-5400000">
            <a:off x="3979333" y="1493366"/>
            <a:ext cx="447675"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2" name="Line 12"/>
          <p:cNvSpPr>
            <a:spLocks noChangeShapeType="1"/>
          </p:cNvSpPr>
          <p:nvPr/>
        </p:nvSpPr>
        <p:spPr bwMode="auto">
          <a:xfrm>
            <a:off x="2297641" y="2569690"/>
            <a:ext cx="559964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3" name="Freeform 13"/>
          <p:cNvSpPr/>
          <p:nvPr/>
        </p:nvSpPr>
        <p:spPr bwMode="auto">
          <a:xfrm>
            <a:off x="2297641" y="2569690"/>
            <a:ext cx="5599642" cy="985838"/>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4" name="Line 14"/>
          <p:cNvSpPr>
            <a:spLocks noChangeShapeType="1"/>
          </p:cNvSpPr>
          <p:nvPr/>
        </p:nvSpPr>
        <p:spPr bwMode="auto">
          <a:xfrm>
            <a:off x="4060429" y="2569690"/>
            <a:ext cx="0" cy="985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5" name="Line 15"/>
          <p:cNvSpPr>
            <a:spLocks noChangeShapeType="1"/>
          </p:cNvSpPr>
          <p:nvPr/>
        </p:nvSpPr>
        <p:spPr bwMode="auto">
          <a:xfrm>
            <a:off x="6134497" y="2569690"/>
            <a:ext cx="0" cy="985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1" name="Group 71"/>
          <p:cNvGrpSpPr/>
          <p:nvPr/>
        </p:nvGrpSpPr>
        <p:grpSpPr bwMode="auto">
          <a:xfrm>
            <a:off x="6273800" y="2782416"/>
            <a:ext cx="1159140" cy="449263"/>
            <a:chOff x="3648" y="1798"/>
            <a:chExt cx="674" cy="283"/>
          </a:xfrm>
        </p:grpSpPr>
        <p:sp>
          <p:nvSpPr>
            <p:cNvPr id="593937" name="Line 17"/>
            <p:cNvSpPr>
              <a:spLocks noChangeShapeType="1"/>
            </p:cNvSpPr>
            <p:nvPr/>
          </p:nvSpPr>
          <p:spPr bwMode="auto">
            <a:xfrm rot="-2260875">
              <a:off x="4021" y="2023"/>
              <a:ext cx="301" cy="1"/>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38" name="Line 18"/>
            <p:cNvSpPr>
              <a:spLocks noChangeShapeType="1"/>
            </p:cNvSpPr>
            <p:nvPr/>
          </p:nvSpPr>
          <p:spPr bwMode="auto">
            <a:xfrm rot="-5400000">
              <a:off x="3506" y="1940"/>
              <a:ext cx="283"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93939" name="Line 19"/>
          <p:cNvSpPr>
            <a:spLocks noChangeShapeType="1"/>
          </p:cNvSpPr>
          <p:nvPr/>
        </p:nvSpPr>
        <p:spPr bwMode="auto">
          <a:xfrm>
            <a:off x="2297642" y="4104804"/>
            <a:ext cx="5582444" cy="158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0" name="Freeform 20"/>
          <p:cNvSpPr/>
          <p:nvPr/>
        </p:nvSpPr>
        <p:spPr bwMode="auto">
          <a:xfrm>
            <a:off x="2297641" y="4104804"/>
            <a:ext cx="5599642" cy="98742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1" name="Line 21"/>
          <p:cNvSpPr>
            <a:spLocks noChangeShapeType="1"/>
          </p:cNvSpPr>
          <p:nvPr/>
        </p:nvSpPr>
        <p:spPr bwMode="auto">
          <a:xfrm>
            <a:off x="4060429" y="4104804"/>
            <a:ext cx="0" cy="987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2" name="Line 22"/>
          <p:cNvSpPr>
            <a:spLocks noChangeShapeType="1"/>
          </p:cNvSpPr>
          <p:nvPr/>
        </p:nvSpPr>
        <p:spPr bwMode="auto">
          <a:xfrm>
            <a:off x="6134497" y="4104804"/>
            <a:ext cx="0" cy="987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4" name="Line 24"/>
          <p:cNvSpPr>
            <a:spLocks noChangeShapeType="1"/>
          </p:cNvSpPr>
          <p:nvPr/>
        </p:nvSpPr>
        <p:spPr bwMode="auto">
          <a:xfrm>
            <a:off x="2297641" y="5641503"/>
            <a:ext cx="559964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5" name="Freeform 25"/>
          <p:cNvSpPr/>
          <p:nvPr/>
        </p:nvSpPr>
        <p:spPr bwMode="auto">
          <a:xfrm>
            <a:off x="2283883" y="5641504"/>
            <a:ext cx="5601362" cy="985837"/>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6" name="Line 26"/>
          <p:cNvSpPr>
            <a:spLocks noChangeShapeType="1"/>
          </p:cNvSpPr>
          <p:nvPr/>
        </p:nvSpPr>
        <p:spPr bwMode="auto">
          <a:xfrm>
            <a:off x="4060429" y="5641504"/>
            <a:ext cx="0" cy="9858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7" name="Line 27"/>
          <p:cNvSpPr>
            <a:spLocks noChangeShapeType="1"/>
          </p:cNvSpPr>
          <p:nvPr/>
        </p:nvSpPr>
        <p:spPr bwMode="auto">
          <a:xfrm>
            <a:off x="6134497" y="5641504"/>
            <a:ext cx="0" cy="9858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0" name="Group 70"/>
          <p:cNvGrpSpPr/>
          <p:nvPr/>
        </p:nvGrpSpPr>
        <p:grpSpPr bwMode="auto">
          <a:xfrm>
            <a:off x="2901290" y="2453803"/>
            <a:ext cx="2369873" cy="239712"/>
            <a:chOff x="1687" y="1591"/>
            <a:chExt cx="1378" cy="151"/>
          </a:xfrm>
        </p:grpSpPr>
        <p:sp>
          <p:nvSpPr>
            <p:cNvPr id="593936" name="Line 16"/>
            <p:cNvSpPr>
              <a:spLocks noChangeShapeType="1"/>
            </p:cNvSpPr>
            <p:nvPr/>
          </p:nvSpPr>
          <p:spPr bwMode="auto">
            <a:xfrm flipH="1">
              <a:off x="1687" y="1591"/>
              <a:ext cx="302"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48" name="Line 28"/>
            <p:cNvSpPr>
              <a:spLocks noChangeShapeType="1"/>
            </p:cNvSpPr>
            <p:nvPr/>
          </p:nvSpPr>
          <p:spPr bwMode="auto">
            <a:xfrm>
              <a:off x="2763" y="1742"/>
              <a:ext cx="302"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93949" name="Line 29"/>
          <p:cNvSpPr>
            <a:spLocks noChangeShapeType="1"/>
          </p:cNvSpPr>
          <p:nvPr/>
        </p:nvSpPr>
        <p:spPr bwMode="auto">
          <a:xfrm>
            <a:off x="2954602" y="2693515"/>
            <a:ext cx="517658"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2" name="Group 72"/>
          <p:cNvGrpSpPr/>
          <p:nvPr/>
        </p:nvGrpSpPr>
        <p:grpSpPr bwMode="auto">
          <a:xfrm>
            <a:off x="4786181" y="3993678"/>
            <a:ext cx="2333757" cy="0"/>
            <a:chOff x="2783" y="2561"/>
            <a:chExt cx="1357" cy="0"/>
          </a:xfrm>
        </p:grpSpPr>
        <p:sp>
          <p:nvSpPr>
            <p:cNvPr id="593943" name="Line 23"/>
            <p:cNvSpPr>
              <a:spLocks noChangeShapeType="1"/>
            </p:cNvSpPr>
            <p:nvPr/>
          </p:nvSpPr>
          <p:spPr bwMode="auto">
            <a:xfrm flipH="1">
              <a:off x="2783" y="2561"/>
              <a:ext cx="302"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50" name="Line 30"/>
            <p:cNvSpPr>
              <a:spLocks noChangeShapeType="1"/>
            </p:cNvSpPr>
            <p:nvPr/>
          </p:nvSpPr>
          <p:spPr bwMode="auto">
            <a:xfrm>
              <a:off x="3838" y="2561"/>
              <a:ext cx="302"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593951" name="Line 31"/>
          <p:cNvSpPr>
            <a:spLocks noChangeShapeType="1"/>
          </p:cNvSpPr>
          <p:nvPr/>
        </p:nvSpPr>
        <p:spPr bwMode="auto">
          <a:xfrm flipH="1">
            <a:off x="6653875" y="4231803"/>
            <a:ext cx="517657"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593993" name="Group 73"/>
          <p:cNvGrpSpPr/>
          <p:nvPr/>
        </p:nvGrpSpPr>
        <p:grpSpPr bwMode="auto">
          <a:xfrm>
            <a:off x="3100785" y="5832004"/>
            <a:ext cx="4079346" cy="714375"/>
            <a:chOff x="1803" y="3719"/>
            <a:chExt cx="2372" cy="450"/>
          </a:xfrm>
        </p:grpSpPr>
        <p:sp>
          <p:nvSpPr>
            <p:cNvPr id="593952" name="AutoShape 32"/>
            <p:cNvSpPr>
              <a:spLocks noChangeArrowheads="1"/>
            </p:cNvSpPr>
            <p:nvPr/>
          </p:nvSpPr>
          <p:spPr bwMode="auto">
            <a:xfrm>
              <a:off x="2399" y="3726"/>
              <a:ext cx="120" cy="292"/>
            </a:xfrm>
            <a:prstGeom prst="downArrow">
              <a:avLst>
                <a:gd name="adj1" fmla="val 50000"/>
                <a:gd name="adj2" fmla="val 80458"/>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3" name="AutoShape 33"/>
            <p:cNvSpPr>
              <a:spLocks noChangeArrowheads="1"/>
            </p:cNvSpPr>
            <p:nvPr/>
          </p:nvSpPr>
          <p:spPr bwMode="auto">
            <a:xfrm>
              <a:off x="3627" y="3719"/>
              <a:ext cx="121" cy="292"/>
            </a:xfrm>
            <a:prstGeom prst="downArrow">
              <a:avLst>
                <a:gd name="adj1" fmla="val 50000"/>
                <a:gd name="adj2" fmla="val 79793"/>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4" name="AutoShape 34"/>
            <p:cNvSpPr>
              <a:spLocks noChangeArrowheads="1"/>
            </p:cNvSpPr>
            <p:nvPr/>
          </p:nvSpPr>
          <p:spPr bwMode="auto">
            <a:xfrm rot="5400000">
              <a:off x="2862" y="3957"/>
              <a:ext cx="113" cy="312"/>
            </a:xfrm>
            <a:prstGeom prst="downArrow">
              <a:avLst>
                <a:gd name="adj1" fmla="val 50000"/>
                <a:gd name="adj2" fmla="val 91294"/>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5" name="AutoShape 35"/>
            <p:cNvSpPr>
              <a:spLocks noChangeArrowheads="1"/>
            </p:cNvSpPr>
            <p:nvPr/>
          </p:nvSpPr>
          <p:spPr bwMode="auto">
            <a:xfrm rot="3308442">
              <a:off x="3963" y="3674"/>
              <a:ext cx="113" cy="311"/>
            </a:xfrm>
            <a:prstGeom prst="downArrow">
              <a:avLst>
                <a:gd name="adj1" fmla="val 50000"/>
                <a:gd name="adj2" fmla="val 91001"/>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593956" name="AutoShape 36"/>
            <p:cNvSpPr>
              <a:spLocks noChangeArrowheads="1"/>
            </p:cNvSpPr>
            <p:nvPr/>
          </p:nvSpPr>
          <p:spPr bwMode="auto">
            <a:xfrm rot="-3458995">
              <a:off x="1902" y="3702"/>
              <a:ext cx="113" cy="312"/>
            </a:xfrm>
            <a:prstGeom prst="downArrow">
              <a:avLst>
                <a:gd name="adj1" fmla="val 50000"/>
                <a:gd name="adj2" fmla="val 91294"/>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grpSp>
      <p:sp>
        <p:nvSpPr>
          <p:cNvPr id="593957" name="Line 37"/>
          <p:cNvSpPr>
            <a:spLocks noChangeShapeType="1"/>
          </p:cNvSpPr>
          <p:nvPr/>
        </p:nvSpPr>
        <p:spPr bwMode="auto">
          <a:xfrm>
            <a:off x="1243410" y="944090"/>
            <a:ext cx="0" cy="5481638"/>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593958" name="Text Box 38"/>
          <p:cNvSpPr txBox="1">
            <a:spLocks noChangeArrowheads="1"/>
          </p:cNvSpPr>
          <p:nvPr/>
        </p:nvSpPr>
        <p:spPr bwMode="auto">
          <a:xfrm>
            <a:off x="1082974" y="6341356"/>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t</a:t>
            </a:r>
          </a:p>
        </p:txBody>
      </p:sp>
      <p:sp>
        <p:nvSpPr>
          <p:cNvPr id="593960" name="Text Box 40"/>
          <p:cNvSpPr txBox="1">
            <a:spLocks noChangeArrowheads="1"/>
          </p:cNvSpPr>
          <p:nvPr/>
        </p:nvSpPr>
        <p:spPr bwMode="auto">
          <a:xfrm>
            <a:off x="4357952" y="5868516"/>
            <a:ext cx="1258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ACK</a:t>
            </a:r>
            <a:r>
              <a:rPr kumimoji="1" lang="zh-CN" altLang="en-US" sz="2000" b="1">
                <a:solidFill>
                  <a:srgbClr val="0000CC"/>
                </a:solidFill>
                <a:latin typeface="+mn-lt"/>
                <a:ea typeface="黑体" panose="02010609060101010101" pitchFamily="2" charset="-122"/>
              </a:rPr>
              <a:t>报文</a:t>
            </a:r>
          </a:p>
        </p:txBody>
      </p:sp>
      <p:pic>
        <p:nvPicPr>
          <p:cNvPr id="593961"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215" y="6414616"/>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2"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146" y="3903190"/>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3"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9547" y="3903190"/>
            <a:ext cx="583009"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4"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215" y="336502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5"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146" y="336502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6"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2369" y="2379191"/>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7" name="Picture 4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215" y="2379191"/>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8"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146" y="2379191"/>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69" name="Picture 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9103" y="2379191"/>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0"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146" y="184102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1"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215" y="184102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2"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6002" y="853603"/>
            <a:ext cx="584729"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3" name="Picture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215" y="853603"/>
            <a:ext cx="58301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4" name="Picture 5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146" y="853603"/>
            <a:ext cx="58301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5" name="Picture 5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9103" y="853603"/>
            <a:ext cx="58301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6" name="Picture 5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6002" y="5428778"/>
            <a:ext cx="584729"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7"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215" y="542877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8"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146" y="5428778"/>
            <a:ext cx="58301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79" name="Picture 5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4195" y="5428778"/>
            <a:ext cx="584729"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0" name="Picture 6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146" y="4890616"/>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1"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215" y="4890616"/>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2"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6002" y="3903190"/>
            <a:ext cx="584729"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3"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215" y="3903190"/>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3984" name="Picture 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146" y="6414616"/>
            <a:ext cx="58301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93985" name="Text Box 65"/>
          <p:cNvSpPr txBox="1">
            <a:spLocks noChangeArrowheads="1"/>
          </p:cNvSpPr>
          <p:nvPr/>
        </p:nvSpPr>
        <p:spPr bwMode="auto">
          <a:xfrm>
            <a:off x="3353594" y="174736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p>
        </p:txBody>
      </p:sp>
      <p:sp>
        <p:nvSpPr>
          <p:cNvPr id="593986" name="Text Box 66"/>
          <p:cNvSpPr txBox="1">
            <a:spLocks noChangeArrowheads="1"/>
          </p:cNvSpPr>
          <p:nvPr/>
        </p:nvSpPr>
        <p:spPr bwMode="auto">
          <a:xfrm>
            <a:off x="3353594" y="633524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p>
        </p:txBody>
      </p:sp>
      <p:sp>
        <p:nvSpPr>
          <p:cNvPr id="593987" name="Text Box 67"/>
          <p:cNvSpPr txBox="1">
            <a:spLocks noChangeArrowheads="1"/>
          </p:cNvSpPr>
          <p:nvPr/>
        </p:nvSpPr>
        <p:spPr bwMode="auto">
          <a:xfrm>
            <a:off x="3334676" y="4776315"/>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p>
        </p:txBody>
      </p:sp>
      <p:sp>
        <p:nvSpPr>
          <p:cNvPr id="593988" name="Text Box 68"/>
          <p:cNvSpPr txBox="1">
            <a:spLocks noChangeArrowheads="1"/>
          </p:cNvSpPr>
          <p:nvPr/>
        </p:nvSpPr>
        <p:spPr bwMode="auto">
          <a:xfrm>
            <a:off x="3353594" y="326819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R</a:t>
            </a:r>
          </a:p>
        </p:txBody>
      </p:sp>
      <p:sp>
        <p:nvSpPr>
          <p:cNvPr id="593989" name="Text Box 69"/>
          <p:cNvSpPr txBox="1">
            <a:spLocks noChangeArrowheads="1"/>
          </p:cNvSpPr>
          <p:nvPr/>
        </p:nvSpPr>
        <p:spPr bwMode="auto">
          <a:xfrm>
            <a:off x="1571890" y="1201266"/>
            <a:ext cx="36420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1</a:t>
            </a: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3</a:t>
            </a: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endParaRPr kumimoji="1" lang="en-US" altLang="zh-CN" sz="2000" b="1">
              <a:solidFill>
                <a:srgbClr val="0000CC"/>
              </a:solidFill>
              <a:latin typeface="+mn-lt"/>
              <a:ea typeface="黑体" panose="02010609060101010101" pitchFamily="2" charset="-122"/>
            </a:endParaRPr>
          </a:p>
          <a:p>
            <a:pPr>
              <a:lnSpc>
                <a:spcPct val="105000"/>
              </a:lnSpc>
            </a:pPr>
            <a:r>
              <a:rPr kumimoji="1" lang="en-US" altLang="zh-CN" sz="2000" b="1">
                <a:solidFill>
                  <a:srgbClr val="0000CC"/>
                </a:solidFill>
                <a:latin typeface="+mn-lt"/>
                <a:ea typeface="黑体" panose="02010609060101010101" pitchFamily="2" charset="-122"/>
              </a:rPr>
              <a:t>t</a:t>
            </a:r>
            <a:r>
              <a:rPr kumimoji="1" lang="en-US" altLang="zh-CN" sz="2000" b="1" baseline="-25000">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9393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59394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593931"/>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593990"/>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93992"/>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593929"/>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593991"/>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593951"/>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593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9" grpId="0" animBg="1"/>
      <p:bldP spid="593930" grpId="0" animBg="1"/>
      <p:bldP spid="593931" grpId="0" animBg="1"/>
      <p:bldP spid="593949" grpId="0" animBg="1"/>
      <p:bldP spid="593951"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pPr algn="ctr"/>
            <a:r>
              <a:rPr lang="en-US" altLang="zh-CN"/>
              <a:t>OSPF </a:t>
            </a:r>
            <a:r>
              <a:rPr lang="zh-CN" altLang="en-US"/>
              <a:t>的其他特点 </a:t>
            </a:r>
          </a:p>
        </p:txBody>
      </p:sp>
      <p:sp>
        <p:nvSpPr>
          <p:cNvPr id="594947" name="Rectangle 3"/>
          <p:cNvSpPr>
            <a:spLocks noGrp="1" noChangeArrowheads="1"/>
          </p:cNvSpPr>
          <p:nvPr>
            <p:ph idx="1"/>
          </p:nvPr>
        </p:nvSpPr>
        <p:spPr>
          <a:noFill/>
        </p:spPr>
        <p:txBody>
          <a:bodyPr/>
          <a:lstStyle/>
          <a:p>
            <a:r>
              <a:rPr lang="en-US" altLang="zh-CN" dirty="0"/>
              <a:t>OSPF </a:t>
            </a:r>
            <a:r>
              <a:rPr lang="zh-CN" altLang="en-US" dirty="0"/>
              <a:t>还规定每隔一段时间，如 </a:t>
            </a:r>
            <a:r>
              <a:rPr lang="en-US" altLang="zh-CN" dirty="0"/>
              <a:t>30 </a:t>
            </a:r>
            <a:r>
              <a:rPr lang="zh-CN" altLang="en-US" dirty="0"/>
              <a:t>分钟，要刷新一次数据库中的链路状态。 </a:t>
            </a:r>
          </a:p>
          <a:p>
            <a:r>
              <a:rPr lang="zh-CN" altLang="en-US" dirty="0"/>
              <a:t>由于一个路由器的链路状态只涉及到与相邻路由器的连通状态，因而与整个互联网的规模并无直接关系。因此</a:t>
            </a:r>
            <a:r>
              <a:rPr lang="zh-CN" altLang="en-US" dirty="0">
                <a:solidFill>
                  <a:srgbClr val="FF0000"/>
                </a:solidFill>
              </a:rPr>
              <a:t>当互联网规模很大时，</a:t>
            </a:r>
            <a:r>
              <a:rPr lang="en-US" altLang="zh-CN" dirty="0" smtClean="0">
                <a:solidFill>
                  <a:srgbClr val="FF0000"/>
                </a:solidFill>
              </a:rPr>
              <a:t>OSPF  </a:t>
            </a:r>
            <a:r>
              <a:rPr lang="zh-CN" altLang="en-US" dirty="0">
                <a:solidFill>
                  <a:srgbClr val="FF0000"/>
                </a:solidFill>
              </a:rPr>
              <a:t>协议要比距离向量协议 </a:t>
            </a:r>
            <a:r>
              <a:rPr lang="en-US" altLang="zh-CN" dirty="0">
                <a:solidFill>
                  <a:srgbClr val="FF0000"/>
                </a:solidFill>
              </a:rPr>
              <a:t>RIP </a:t>
            </a:r>
            <a:r>
              <a:rPr lang="zh-CN" altLang="en-US" dirty="0">
                <a:solidFill>
                  <a:srgbClr val="FF0000"/>
                </a:solidFill>
              </a:rPr>
              <a:t>好得多。 </a:t>
            </a:r>
          </a:p>
          <a:p>
            <a:r>
              <a:rPr lang="en-US" altLang="zh-CN" dirty="0">
                <a:solidFill>
                  <a:srgbClr val="FF0000"/>
                </a:solidFill>
              </a:rPr>
              <a:t>OSPF </a:t>
            </a:r>
            <a:r>
              <a:rPr lang="zh-CN" altLang="en-US" dirty="0">
                <a:solidFill>
                  <a:srgbClr val="FF0000"/>
                </a:solidFill>
              </a:rPr>
              <a:t>没有“坏消息传播得慢”的问题，</a:t>
            </a:r>
            <a:r>
              <a:rPr lang="zh-CN" altLang="en-US" dirty="0"/>
              <a:t>据统计，其响应网络变化的时间小于 </a:t>
            </a:r>
            <a:r>
              <a:rPr lang="en-US" altLang="zh-CN" dirty="0"/>
              <a:t>100 </a:t>
            </a:r>
            <a:r>
              <a:rPr lang="en-US" altLang="zh-CN" dirty="0" err="1"/>
              <a:t>ms</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49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7" grpId="0" build="p"/>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p:txBody>
          <a:bodyPr/>
          <a:lstStyle/>
          <a:p>
            <a:r>
              <a:rPr lang="en-US" altLang="zh-CN" dirty="0"/>
              <a:t>4.5.4  </a:t>
            </a:r>
            <a:r>
              <a:rPr lang="zh-CN" altLang="en-US" dirty="0"/>
              <a:t>外部网关协议 </a:t>
            </a:r>
            <a:r>
              <a:rPr lang="en-US" altLang="zh-CN" dirty="0"/>
              <a:t>BGP</a:t>
            </a:r>
          </a:p>
        </p:txBody>
      </p:sp>
      <p:sp>
        <p:nvSpPr>
          <p:cNvPr id="600067" name="Rectangle 3"/>
          <p:cNvSpPr>
            <a:spLocks noGrp="1" noChangeArrowheads="1"/>
          </p:cNvSpPr>
          <p:nvPr>
            <p:ph idx="1"/>
          </p:nvPr>
        </p:nvSpPr>
        <p:spPr>
          <a:noFill/>
        </p:spPr>
        <p:txBody>
          <a:bodyPr/>
          <a:lstStyle/>
          <a:p>
            <a:pPr>
              <a:spcBef>
                <a:spcPts val="1200"/>
              </a:spcBef>
            </a:pPr>
            <a:r>
              <a:rPr lang="en-US" altLang="zh-CN" dirty="0"/>
              <a:t>BGP </a:t>
            </a:r>
            <a:r>
              <a:rPr lang="zh-CN" altLang="en-US" dirty="0"/>
              <a:t>是</a:t>
            </a:r>
            <a:r>
              <a:rPr lang="zh-CN" altLang="en-US" dirty="0">
                <a:solidFill>
                  <a:srgbClr val="FF0000"/>
                </a:solidFill>
              </a:rPr>
              <a:t>不同自治系统的路由器之间</a:t>
            </a:r>
            <a:r>
              <a:rPr lang="zh-CN" altLang="en-US" dirty="0"/>
              <a:t>交换路由信息的协议。 </a:t>
            </a:r>
          </a:p>
          <a:p>
            <a:pPr>
              <a:spcBef>
                <a:spcPts val="1200"/>
              </a:spcBef>
            </a:pPr>
            <a:r>
              <a:rPr lang="en-US" altLang="zh-CN" dirty="0"/>
              <a:t>BGP </a:t>
            </a:r>
            <a:r>
              <a:rPr lang="zh-CN" altLang="en-US" dirty="0"/>
              <a:t>较新版本是 </a:t>
            </a:r>
            <a:r>
              <a:rPr lang="en-US" altLang="zh-CN" dirty="0"/>
              <a:t>2006 </a:t>
            </a:r>
            <a:r>
              <a:rPr lang="zh-CN" altLang="en-US" dirty="0"/>
              <a:t>年 </a:t>
            </a:r>
            <a:r>
              <a:rPr lang="en-US" altLang="zh-CN" dirty="0"/>
              <a:t>1 </a:t>
            </a:r>
            <a:r>
              <a:rPr lang="zh-CN" altLang="en-US" dirty="0"/>
              <a:t>月发表的 </a:t>
            </a:r>
            <a:r>
              <a:rPr lang="en-US" altLang="zh-CN" dirty="0"/>
              <a:t>BGP-4</a:t>
            </a:r>
            <a:r>
              <a:rPr lang="zh-CN" altLang="en-US" dirty="0"/>
              <a:t>（</a:t>
            </a:r>
            <a:r>
              <a:rPr lang="en-US" altLang="zh-CN" dirty="0"/>
              <a:t>BGP </a:t>
            </a:r>
            <a:r>
              <a:rPr lang="zh-CN" altLang="en-US" dirty="0"/>
              <a:t>第 </a:t>
            </a:r>
            <a:r>
              <a:rPr lang="en-US" altLang="zh-CN" dirty="0"/>
              <a:t>4 </a:t>
            </a:r>
            <a:r>
              <a:rPr lang="zh-CN" altLang="en-US" dirty="0"/>
              <a:t>个版本），即 </a:t>
            </a:r>
            <a:r>
              <a:rPr lang="en-US" altLang="zh-CN" dirty="0"/>
              <a:t>RFC 4271 ~ 4278</a:t>
            </a:r>
            <a:r>
              <a:rPr lang="zh-CN" altLang="en-US" dirty="0"/>
              <a:t>。 </a:t>
            </a:r>
          </a:p>
          <a:p>
            <a:pPr>
              <a:spcBef>
                <a:spcPts val="1200"/>
              </a:spcBef>
            </a:pPr>
            <a:r>
              <a:rPr lang="zh-CN" altLang="en-US" dirty="0"/>
              <a:t>可以将 </a:t>
            </a:r>
            <a:r>
              <a:rPr lang="en-US" altLang="zh-CN" dirty="0"/>
              <a:t>BGP-4 </a:t>
            </a:r>
            <a:r>
              <a:rPr lang="zh-CN" altLang="en-US" dirty="0"/>
              <a:t>简写为 </a:t>
            </a:r>
            <a:r>
              <a:rPr lang="en-US" altLang="zh-CN" dirty="0"/>
              <a:t>BGP</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0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00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7" grpId="0" build="p"/>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pPr algn="ctr"/>
            <a:r>
              <a:rPr lang="en-US" altLang="zh-CN" dirty="0"/>
              <a:t>BGP </a:t>
            </a:r>
            <a:r>
              <a:rPr lang="zh-CN" altLang="en-US" dirty="0" smtClean="0"/>
              <a:t>使用环境不同</a:t>
            </a:r>
            <a:endParaRPr lang="zh-CN" altLang="en-US" dirty="0"/>
          </a:p>
        </p:txBody>
      </p:sp>
      <p:sp>
        <p:nvSpPr>
          <p:cNvPr id="601091" name="Rectangle 3"/>
          <p:cNvSpPr>
            <a:spLocks noGrp="1" noChangeArrowheads="1"/>
          </p:cNvSpPr>
          <p:nvPr>
            <p:ph idx="1"/>
          </p:nvPr>
        </p:nvSpPr>
        <p:spPr>
          <a:xfrm>
            <a:off x="495300" y="1196752"/>
            <a:ext cx="9210228" cy="5616624"/>
          </a:xfrm>
          <a:noFill/>
        </p:spPr>
        <p:txBody>
          <a:bodyPr/>
          <a:lstStyle/>
          <a:p>
            <a:r>
              <a:rPr lang="zh-CN" altLang="en-US" sz="2800" dirty="0" smtClean="0"/>
              <a:t>互联网的</a:t>
            </a:r>
            <a:r>
              <a:rPr lang="zh-CN" altLang="en-US" sz="2800" dirty="0"/>
              <a:t>规模太大，使得自治系统之间路由选择非常困难。对于自治系统之间的路由选择，要寻找最佳路由是很不现实的。</a:t>
            </a:r>
          </a:p>
          <a:p>
            <a:pPr lvl="1"/>
            <a:r>
              <a:rPr lang="zh-CN" altLang="en-US" dirty="0">
                <a:solidFill>
                  <a:srgbClr val="00B050"/>
                </a:solidFill>
                <a:latin typeface="Arial" panose="020B0604020202020204" pitchFamily="34" charset="0"/>
              </a:rPr>
              <a:t>当一条路径通过几个不同 </a:t>
            </a:r>
            <a:r>
              <a:rPr lang="en-US" altLang="zh-CN" dirty="0">
                <a:solidFill>
                  <a:srgbClr val="00B050"/>
                </a:solidFill>
                <a:latin typeface="Arial" panose="020B0604020202020204" pitchFamily="34" charset="0"/>
              </a:rPr>
              <a:t>AS </a:t>
            </a:r>
            <a:r>
              <a:rPr lang="zh-CN" altLang="en-US" dirty="0">
                <a:solidFill>
                  <a:srgbClr val="00B050"/>
                </a:solidFill>
                <a:latin typeface="Arial" panose="020B0604020202020204" pitchFamily="34" charset="0"/>
              </a:rPr>
              <a:t>时，要想对这样的路径计算出有意义的代价是不太可能的。</a:t>
            </a:r>
          </a:p>
          <a:p>
            <a:pPr lvl="1"/>
            <a:r>
              <a:rPr lang="zh-CN" altLang="en-US" dirty="0">
                <a:solidFill>
                  <a:srgbClr val="00B050"/>
                </a:solidFill>
                <a:latin typeface="Arial" panose="020B0604020202020204" pitchFamily="34" charset="0"/>
              </a:rPr>
              <a:t>比较合理的做法是在 </a:t>
            </a:r>
            <a:r>
              <a:rPr lang="en-US" altLang="zh-CN" dirty="0">
                <a:solidFill>
                  <a:srgbClr val="00B050"/>
                </a:solidFill>
                <a:latin typeface="Arial" panose="020B0604020202020204" pitchFamily="34" charset="0"/>
              </a:rPr>
              <a:t>AS </a:t>
            </a:r>
            <a:r>
              <a:rPr lang="zh-CN" altLang="en-US" dirty="0">
                <a:solidFill>
                  <a:srgbClr val="00B050"/>
                </a:solidFill>
                <a:latin typeface="Arial" panose="020B0604020202020204" pitchFamily="34" charset="0"/>
              </a:rPr>
              <a:t>之间交换“可达性”信息</a:t>
            </a:r>
            <a:r>
              <a:rPr lang="zh-CN" altLang="en-US" dirty="0" smtClean="0">
                <a:solidFill>
                  <a:srgbClr val="00B050"/>
                </a:solidFill>
                <a:latin typeface="Arial" panose="020B0604020202020204" pitchFamily="34" charset="0"/>
              </a:rPr>
              <a:t>。</a:t>
            </a:r>
            <a:endParaRPr lang="zh-CN" altLang="en-US" dirty="0">
              <a:solidFill>
                <a:srgbClr val="00B050"/>
              </a:solidFill>
            </a:endParaRPr>
          </a:p>
          <a:p>
            <a:r>
              <a:rPr lang="zh-CN" altLang="en-US" sz="2800" dirty="0"/>
              <a:t>自治系统之间的路由选择必须考虑有关</a:t>
            </a:r>
            <a:r>
              <a:rPr lang="zh-CN" altLang="en-US" sz="2800" dirty="0">
                <a:solidFill>
                  <a:srgbClr val="FF0000"/>
                </a:solidFill>
              </a:rPr>
              <a:t>策略。</a:t>
            </a:r>
          </a:p>
          <a:p>
            <a:r>
              <a:rPr lang="zh-CN" altLang="en-US" sz="2800" dirty="0"/>
              <a:t>因此，边界网关协议 </a:t>
            </a:r>
            <a:r>
              <a:rPr lang="en-US" altLang="zh-CN" sz="2800" dirty="0"/>
              <a:t>BGP </a:t>
            </a:r>
            <a:r>
              <a:rPr lang="zh-CN" altLang="en-US" sz="2800" dirty="0"/>
              <a:t>只能是力求寻找一条能够到达目的网络且</a:t>
            </a:r>
            <a:r>
              <a:rPr lang="zh-CN" altLang="en-US" sz="2800" dirty="0">
                <a:solidFill>
                  <a:srgbClr val="FF0000"/>
                </a:solidFill>
              </a:rPr>
              <a:t>比较好的路由</a:t>
            </a:r>
            <a:r>
              <a:rPr lang="zh-CN" altLang="en-US" sz="2800" dirty="0"/>
              <a:t>（不能兜圈子），而</a:t>
            </a:r>
            <a:r>
              <a:rPr lang="zh-CN" altLang="en-US" sz="2800" dirty="0">
                <a:solidFill>
                  <a:srgbClr val="FF0000"/>
                </a:solidFill>
              </a:rPr>
              <a:t>并非要寻找一条最佳路由。</a:t>
            </a:r>
            <a:r>
              <a:rPr lang="zh-CN" altLang="en-US" sz="2800" dirty="0"/>
              <a:t> </a:t>
            </a:r>
            <a:endParaRPr lang="en-US" altLang="zh-CN" sz="2800" dirty="0" smtClean="0"/>
          </a:p>
          <a:p>
            <a:r>
              <a:rPr lang="en-US" altLang="zh-CN" sz="2800" dirty="0" smtClean="0">
                <a:solidFill>
                  <a:srgbClr val="00B050"/>
                </a:solidFill>
              </a:rPr>
              <a:t>BGP</a:t>
            </a:r>
            <a:r>
              <a:rPr lang="zh-CN" altLang="en-US" sz="2800" dirty="0" smtClean="0">
                <a:solidFill>
                  <a:srgbClr val="00B050"/>
                </a:solidFill>
              </a:rPr>
              <a:t>采用</a:t>
            </a:r>
            <a:r>
              <a:rPr lang="en-US" altLang="zh-CN" sz="2800" dirty="0" smtClean="0">
                <a:solidFill>
                  <a:srgbClr val="00B050"/>
                </a:solidFill>
              </a:rPr>
              <a:t>TCP</a:t>
            </a:r>
            <a:r>
              <a:rPr lang="zh-CN" altLang="en-US" sz="2800" dirty="0" smtClean="0">
                <a:solidFill>
                  <a:srgbClr val="00B050"/>
                </a:solidFill>
              </a:rPr>
              <a:t>协议，端口号（目的）为</a:t>
            </a:r>
            <a:r>
              <a:rPr lang="en-US" altLang="zh-CN" sz="2800" dirty="0" smtClean="0">
                <a:solidFill>
                  <a:srgbClr val="00B050"/>
                </a:solidFill>
              </a:rPr>
              <a:t>179</a:t>
            </a:r>
            <a:r>
              <a:rPr lang="zh-CN" altLang="en-US" sz="2800" dirty="0" smtClean="0">
                <a:solidFill>
                  <a:srgbClr val="00B050"/>
                </a:solidFill>
              </a:rPr>
              <a:t>。稳定性高。</a:t>
            </a:r>
            <a:endParaRPr lang="zh-CN" altLang="en-US" sz="28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10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10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10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1" grpId="0" build="p"/>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pPr algn="ctr"/>
            <a:r>
              <a:rPr lang="en-US" altLang="zh-CN" dirty="0"/>
              <a:t>BGP</a:t>
            </a:r>
            <a:r>
              <a:rPr lang="en-US" altLang="zh-CN" b="1" dirty="0"/>
              <a:t> </a:t>
            </a:r>
            <a:r>
              <a:rPr lang="zh-CN" altLang="en-US" dirty="0" smtClean="0"/>
              <a:t>发言人</a:t>
            </a:r>
            <a:endParaRPr lang="en-US" altLang="zh-CN" dirty="0"/>
          </a:p>
        </p:txBody>
      </p:sp>
      <p:sp>
        <p:nvSpPr>
          <p:cNvPr id="602115" name="Rectangle 3"/>
          <p:cNvSpPr>
            <a:spLocks noGrp="1" noChangeArrowheads="1"/>
          </p:cNvSpPr>
          <p:nvPr>
            <p:ph idx="1"/>
          </p:nvPr>
        </p:nvSpPr>
        <p:spPr/>
        <p:txBody>
          <a:bodyPr/>
          <a:lstStyle/>
          <a:p>
            <a:r>
              <a:rPr lang="zh-CN" altLang="en-US" dirty="0"/>
              <a:t>每一个自治系统的管理员要选择至少一个路由器作为该自治系统的</a:t>
            </a:r>
            <a:r>
              <a:rPr lang="zh-CN" altLang="en-US" dirty="0">
                <a:solidFill>
                  <a:srgbClr val="00B050"/>
                </a:solidFill>
              </a:rPr>
              <a:t>“ </a:t>
            </a:r>
            <a:r>
              <a:rPr lang="en-US" altLang="zh-CN" dirty="0">
                <a:solidFill>
                  <a:srgbClr val="00B050"/>
                </a:solidFill>
              </a:rPr>
              <a:t>BGP </a:t>
            </a:r>
            <a:r>
              <a:rPr lang="zh-CN" altLang="en-US" dirty="0">
                <a:solidFill>
                  <a:srgbClr val="00B050"/>
                </a:solidFill>
              </a:rPr>
              <a:t>发言人</a:t>
            </a:r>
            <a:r>
              <a:rPr lang="zh-CN" altLang="en-US" dirty="0" smtClean="0">
                <a:solidFill>
                  <a:srgbClr val="00B050"/>
                </a:solidFill>
              </a:rPr>
              <a:t>”</a:t>
            </a:r>
            <a:r>
              <a:rPr lang="en-US" altLang="zh-CN" dirty="0">
                <a:solidFill>
                  <a:srgbClr val="00B050"/>
                </a:solidFill>
              </a:rPr>
              <a:t> </a:t>
            </a:r>
            <a:r>
              <a:rPr lang="en-US" altLang="zh-CN" dirty="0"/>
              <a:t>(BGP speaker)</a:t>
            </a:r>
            <a:r>
              <a:rPr lang="zh-CN" altLang="en-US" dirty="0" smtClean="0"/>
              <a:t> </a:t>
            </a:r>
            <a:r>
              <a:rPr lang="zh-CN" altLang="en-US" dirty="0"/>
              <a:t>。</a:t>
            </a:r>
          </a:p>
          <a:p>
            <a:r>
              <a:rPr lang="zh-CN" altLang="en-US" dirty="0"/>
              <a:t>一般说来，两个 </a:t>
            </a:r>
            <a:r>
              <a:rPr lang="en-US" altLang="zh-CN" dirty="0"/>
              <a:t>BGP </a:t>
            </a:r>
            <a:r>
              <a:rPr lang="zh-CN" altLang="en-US" dirty="0"/>
              <a:t>发言人都是通过一个共享网络连接在一起的，而 </a:t>
            </a:r>
            <a:r>
              <a:rPr lang="en-US" altLang="zh-CN" dirty="0">
                <a:solidFill>
                  <a:srgbClr val="00B050"/>
                </a:solidFill>
              </a:rPr>
              <a:t>BGP </a:t>
            </a:r>
            <a:r>
              <a:rPr lang="zh-CN" altLang="en-US" dirty="0">
                <a:solidFill>
                  <a:srgbClr val="00B050"/>
                </a:solidFill>
              </a:rPr>
              <a:t>发言人往往就是 </a:t>
            </a:r>
            <a:r>
              <a:rPr lang="en-US" altLang="zh-CN" dirty="0">
                <a:solidFill>
                  <a:srgbClr val="00B050"/>
                </a:solidFill>
              </a:rPr>
              <a:t>BGP </a:t>
            </a:r>
            <a:r>
              <a:rPr lang="zh-CN" altLang="en-US" dirty="0">
                <a:solidFill>
                  <a:srgbClr val="00B050"/>
                </a:solidFill>
              </a:rPr>
              <a:t>边界路由器，但也可以不是 </a:t>
            </a:r>
            <a:r>
              <a:rPr lang="en-US" altLang="zh-CN" dirty="0">
                <a:solidFill>
                  <a:srgbClr val="00B050"/>
                </a:solidFill>
              </a:rPr>
              <a:t>BGP </a:t>
            </a:r>
            <a:r>
              <a:rPr lang="zh-CN" altLang="en-US" dirty="0">
                <a:solidFill>
                  <a:srgbClr val="00B050"/>
                </a:solidFill>
              </a:rPr>
              <a:t>边界路由器。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21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algn="ctr"/>
            <a:r>
              <a:rPr lang="en-US" altLang="zh-CN" dirty="0"/>
              <a:t>BGP </a:t>
            </a:r>
            <a:r>
              <a:rPr lang="zh-CN" altLang="en-US" dirty="0"/>
              <a:t>交换路由信息</a:t>
            </a:r>
          </a:p>
        </p:txBody>
      </p:sp>
      <p:sp>
        <p:nvSpPr>
          <p:cNvPr id="603139" name="Rectangle 3"/>
          <p:cNvSpPr>
            <a:spLocks noGrp="1" noChangeArrowheads="1"/>
          </p:cNvSpPr>
          <p:nvPr>
            <p:ph idx="1"/>
          </p:nvPr>
        </p:nvSpPr>
        <p:spPr/>
        <p:txBody>
          <a:bodyPr/>
          <a:lstStyle/>
          <a:p>
            <a:r>
              <a:rPr lang="zh-CN" altLang="en-US" sz="3000" dirty="0">
                <a:solidFill>
                  <a:srgbClr val="00B050"/>
                </a:solidFill>
              </a:rPr>
              <a:t>一个 </a:t>
            </a:r>
            <a:r>
              <a:rPr lang="en-US" altLang="zh-CN" sz="3000" dirty="0">
                <a:solidFill>
                  <a:srgbClr val="00B050"/>
                </a:solidFill>
              </a:rPr>
              <a:t>BGP </a:t>
            </a:r>
            <a:r>
              <a:rPr lang="zh-CN" altLang="en-US" sz="3000" dirty="0">
                <a:solidFill>
                  <a:srgbClr val="00B050"/>
                </a:solidFill>
              </a:rPr>
              <a:t>发言人与其他自治系统中的 </a:t>
            </a:r>
            <a:r>
              <a:rPr lang="en-US" altLang="zh-CN" sz="3000" dirty="0">
                <a:solidFill>
                  <a:srgbClr val="00B050"/>
                </a:solidFill>
              </a:rPr>
              <a:t>BGP </a:t>
            </a:r>
            <a:r>
              <a:rPr lang="zh-CN" altLang="en-US" sz="3000" dirty="0">
                <a:solidFill>
                  <a:srgbClr val="00B050"/>
                </a:solidFill>
              </a:rPr>
              <a:t>发言人要交换路由信息，就要先建立 </a:t>
            </a:r>
            <a:r>
              <a:rPr lang="en-US" altLang="zh-CN" sz="3000" dirty="0">
                <a:solidFill>
                  <a:srgbClr val="00B050"/>
                </a:solidFill>
              </a:rPr>
              <a:t>TCP </a:t>
            </a:r>
            <a:r>
              <a:rPr lang="zh-CN" altLang="en-US" sz="3000" dirty="0">
                <a:solidFill>
                  <a:srgbClr val="00B050"/>
                </a:solidFill>
              </a:rPr>
              <a:t>连接，然后在此连接上交换 </a:t>
            </a:r>
            <a:r>
              <a:rPr lang="en-US" altLang="zh-CN" sz="3000" dirty="0">
                <a:solidFill>
                  <a:srgbClr val="00B050"/>
                </a:solidFill>
              </a:rPr>
              <a:t>BGP </a:t>
            </a:r>
            <a:r>
              <a:rPr lang="zh-CN" altLang="en-US" sz="3000" dirty="0">
                <a:solidFill>
                  <a:srgbClr val="00B050"/>
                </a:solidFill>
              </a:rPr>
              <a:t>报文以建立 </a:t>
            </a:r>
            <a:r>
              <a:rPr lang="en-US" altLang="zh-CN" sz="3000" dirty="0">
                <a:solidFill>
                  <a:srgbClr val="00B050"/>
                </a:solidFill>
              </a:rPr>
              <a:t>BGP </a:t>
            </a:r>
            <a:r>
              <a:rPr lang="zh-CN" altLang="en-US" sz="3000" dirty="0">
                <a:solidFill>
                  <a:srgbClr val="00B050"/>
                </a:solidFill>
              </a:rPr>
              <a:t>会话</a:t>
            </a:r>
            <a:r>
              <a:rPr lang="en-US" altLang="zh-CN" sz="3000" dirty="0">
                <a:solidFill>
                  <a:srgbClr val="00B050"/>
                </a:solidFill>
              </a:rPr>
              <a:t>(session)</a:t>
            </a:r>
            <a:r>
              <a:rPr lang="zh-CN" altLang="en-US" sz="3000" dirty="0">
                <a:solidFill>
                  <a:srgbClr val="00B050"/>
                </a:solidFill>
              </a:rPr>
              <a:t>，利用 </a:t>
            </a:r>
            <a:r>
              <a:rPr lang="en-US" altLang="zh-CN" sz="3000" dirty="0">
                <a:solidFill>
                  <a:srgbClr val="00B050"/>
                </a:solidFill>
              </a:rPr>
              <a:t>BGP </a:t>
            </a:r>
            <a:r>
              <a:rPr lang="zh-CN" altLang="en-US" sz="3000" dirty="0">
                <a:solidFill>
                  <a:srgbClr val="00B050"/>
                </a:solidFill>
              </a:rPr>
              <a:t>会话交换路由信息。</a:t>
            </a:r>
          </a:p>
          <a:p>
            <a:r>
              <a:rPr lang="zh-CN" altLang="en-US" sz="3000" dirty="0"/>
              <a:t>使用 </a:t>
            </a:r>
            <a:r>
              <a:rPr lang="en-US" altLang="zh-CN" sz="3000" dirty="0"/>
              <a:t>TCP </a:t>
            </a:r>
            <a:r>
              <a:rPr lang="zh-CN" altLang="en-US" sz="3000" dirty="0"/>
              <a:t>连接能提供可靠的服务，也简化了路由选择协议。</a:t>
            </a:r>
          </a:p>
          <a:p>
            <a:r>
              <a:rPr lang="zh-CN" altLang="en-US" sz="3000" dirty="0"/>
              <a:t>使用 </a:t>
            </a:r>
            <a:r>
              <a:rPr lang="en-US" altLang="zh-CN" sz="3000" dirty="0"/>
              <a:t>TCP </a:t>
            </a:r>
            <a:r>
              <a:rPr lang="zh-CN" altLang="en-US" sz="3000" dirty="0"/>
              <a:t>连接交换路由信息的两个 </a:t>
            </a:r>
            <a:r>
              <a:rPr lang="en-US" altLang="zh-CN" sz="3000" dirty="0"/>
              <a:t>BGP </a:t>
            </a:r>
            <a:r>
              <a:rPr lang="zh-CN" altLang="en-US" sz="3000" dirty="0"/>
              <a:t>发言人，彼此成为对方</a:t>
            </a:r>
            <a:r>
              <a:rPr lang="zh-CN" altLang="en-US" sz="3000" dirty="0" smtClean="0"/>
              <a:t>的</a:t>
            </a:r>
            <a:r>
              <a:rPr lang="zh-CN" altLang="zh-CN" sz="3000" dirty="0">
                <a:solidFill>
                  <a:srgbClr val="FF0000"/>
                </a:solidFill>
              </a:rPr>
              <a:t>邻站</a:t>
            </a:r>
            <a:r>
              <a:rPr lang="en-US" altLang="zh-CN" sz="3000" dirty="0"/>
              <a:t>(neighbor)</a:t>
            </a:r>
            <a:r>
              <a:rPr lang="zh-CN" altLang="zh-CN" sz="3000" dirty="0"/>
              <a:t>或</a:t>
            </a:r>
            <a:r>
              <a:rPr lang="zh-CN" altLang="zh-CN" sz="3000" dirty="0">
                <a:solidFill>
                  <a:srgbClr val="FF0000"/>
                </a:solidFill>
              </a:rPr>
              <a:t>对等站</a:t>
            </a:r>
            <a:r>
              <a:rPr lang="en-US" altLang="zh-CN" sz="3000" dirty="0"/>
              <a:t>(peer) </a:t>
            </a:r>
            <a:r>
              <a:rPr lang="zh-CN" altLang="en-US" sz="3000" dirty="0" smtClean="0"/>
              <a:t>。</a:t>
            </a:r>
            <a:endParaRPr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31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31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495300" y="188640"/>
            <a:ext cx="8714303" cy="792088"/>
          </a:xfrm>
        </p:spPr>
        <p:txBody>
          <a:bodyPr/>
          <a:lstStyle/>
          <a:p>
            <a:pPr algn="ctr"/>
            <a:r>
              <a:rPr lang="en-US" altLang="zh-CN" sz="4000" dirty="0"/>
              <a:t>BGP </a:t>
            </a:r>
            <a:r>
              <a:rPr lang="zh-CN" altLang="en-US" sz="4000" dirty="0"/>
              <a:t>发言人</a:t>
            </a:r>
            <a:r>
              <a:rPr lang="zh-CN" altLang="en-US" sz="4000" dirty="0" smtClean="0"/>
              <a:t>和自治系统 </a:t>
            </a:r>
            <a:r>
              <a:rPr lang="en-US" altLang="zh-CN" sz="4000" dirty="0"/>
              <a:t>AS </a:t>
            </a:r>
            <a:r>
              <a:rPr lang="zh-CN" altLang="en-US" sz="4000" dirty="0"/>
              <a:t>的关系 </a:t>
            </a:r>
          </a:p>
        </p:txBody>
      </p:sp>
      <p:sp>
        <p:nvSpPr>
          <p:cNvPr id="604163" name="Oval 3"/>
          <p:cNvSpPr>
            <a:spLocks noChangeArrowheads="1"/>
          </p:cNvSpPr>
          <p:nvPr/>
        </p:nvSpPr>
        <p:spPr bwMode="auto">
          <a:xfrm>
            <a:off x="5727427" y="1556792"/>
            <a:ext cx="4050109" cy="1985963"/>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4" name="Oval 4"/>
          <p:cNvSpPr>
            <a:spLocks noChangeArrowheads="1"/>
          </p:cNvSpPr>
          <p:nvPr/>
        </p:nvSpPr>
        <p:spPr bwMode="auto">
          <a:xfrm>
            <a:off x="414990" y="1556792"/>
            <a:ext cx="3281363" cy="1985963"/>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5" name="Line 5"/>
          <p:cNvSpPr>
            <a:spLocks noChangeShapeType="1"/>
          </p:cNvSpPr>
          <p:nvPr/>
        </p:nvSpPr>
        <p:spPr bwMode="auto">
          <a:xfrm flipV="1">
            <a:off x="5870170" y="2258467"/>
            <a:ext cx="362877" cy="4746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66" name="Oval 6"/>
          <p:cNvSpPr>
            <a:spLocks noChangeArrowheads="1"/>
          </p:cNvSpPr>
          <p:nvPr/>
        </p:nvSpPr>
        <p:spPr bwMode="auto">
          <a:xfrm>
            <a:off x="688438" y="4077741"/>
            <a:ext cx="725752" cy="723900"/>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7" name="Oval 7"/>
          <p:cNvSpPr>
            <a:spLocks noChangeArrowheads="1"/>
          </p:cNvSpPr>
          <p:nvPr/>
        </p:nvSpPr>
        <p:spPr bwMode="auto">
          <a:xfrm>
            <a:off x="7689709" y="4706391"/>
            <a:ext cx="725752" cy="723900"/>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68" name="Line 8"/>
          <p:cNvSpPr>
            <a:spLocks noChangeShapeType="1"/>
          </p:cNvSpPr>
          <p:nvPr/>
        </p:nvSpPr>
        <p:spPr bwMode="auto">
          <a:xfrm>
            <a:off x="3696353" y="2874416"/>
            <a:ext cx="725752"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69" name="Line 9"/>
          <p:cNvSpPr>
            <a:spLocks noChangeShapeType="1"/>
          </p:cNvSpPr>
          <p:nvPr/>
        </p:nvSpPr>
        <p:spPr bwMode="auto">
          <a:xfrm flipH="1">
            <a:off x="4855493" y="2874416"/>
            <a:ext cx="871935"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0" name="Line 10"/>
          <p:cNvSpPr>
            <a:spLocks noChangeShapeType="1"/>
          </p:cNvSpPr>
          <p:nvPr/>
        </p:nvSpPr>
        <p:spPr bwMode="auto">
          <a:xfrm flipH="1">
            <a:off x="1233611" y="3657055"/>
            <a:ext cx="636323" cy="4778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1" name="Line 11"/>
          <p:cNvSpPr>
            <a:spLocks noChangeShapeType="1"/>
          </p:cNvSpPr>
          <p:nvPr/>
        </p:nvSpPr>
        <p:spPr bwMode="auto">
          <a:xfrm>
            <a:off x="3806419" y="2764879"/>
            <a:ext cx="1761067" cy="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2" name="Line 12"/>
          <p:cNvSpPr>
            <a:spLocks noChangeShapeType="1"/>
          </p:cNvSpPr>
          <p:nvPr/>
        </p:nvSpPr>
        <p:spPr bwMode="auto">
          <a:xfrm>
            <a:off x="6869369" y="4706391"/>
            <a:ext cx="818621"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3" name="Line 13"/>
          <p:cNvSpPr>
            <a:spLocks noChangeShapeType="1"/>
          </p:cNvSpPr>
          <p:nvPr/>
        </p:nvSpPr>
        <p:spPr bwMode="auto">
          <a:xfrm>
            <a:off x="1415909" y="4515891"/>
            <a:ext cx="816902"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4" name="Line 14"/>
          <p:cNvSpPr>
            <a:spLocks noChangeShapeType="1"/>
          </p:cNvSpPr>
          <p:nvPr/>
        </p:nvSpPr>
        <p:spPr bwMode="auto">
          <a:xfrm flipH="1">
            <a:off x="330440" y="4798095"/>
            <a:ext cx="662120" cy="7191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5" name="Line 15"/>
          <p:cNvSpPr>
            <a:spLocks noChangeShapeType="1"/>
          </p:cNvSpPr>
          <p:nvPr/>
        </p:nvSpPr>
        <p:spPr bwMode="auto">
          <a:xfrm flipV="1">
            <a:off x="7049946" y="5279479"/>
            <a:ext cx="708554" cy="38100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6" name="Line 16"/>
          <p:cNvSpPr>
            <a:spLocks noChangeShapeType="1"/>
          </p:cNvSpPr>
          <p:nvPr/>
        </p:nvSpPr>
        <p:spPr bwMode="auto">
          <a:xfrm>
            <a:off x="8415461" y="5087391"/>
            <a:ext cx="816902"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77" name="Text Box 17"/>
          <p:cNvSpPr txBox="1">
            <a:spLocks noChangeArrowheads="1"/>
          </p:cNvSpPr>
          <p:nvPr/>
        </p:nvSpPr>
        <p:spPr bwMode="auto">
          <a:xfrm>
            <a:off x="1820061" y="3645942"/>
            <a:ext cx="15810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发言人</a:t>
            </a:r>
          </a:p>
        </p:txBody>
      </p:sp>
      <p:sp>
        <p:nvSpPr>
          <p:cNvPr id="604178" name="Text Box 18"/>
          <p:cNvSpPr txBox="1">
            <a:spLocks noChangeArrowheads="1"/>
          </p:cNvSpPr>
          <p:nvPr/>
        </p:nvSpPr>
        <p:spPr bwMode="auto">
          <a:xfrm>
            <a:off x="3794569" y="2067966"/>
            <a:ext cx="954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CC"/>
                </a:solidFill>
                <a:latin typeface="+mn-lt"/>
                <a:ea typeface="黑体" panose="02010609060101010101" pitchFamily="2" charset="-122"/>
              </a:rPr>
              <a:t>BGP</a:t>
            </a:r>
          </a:p>
          <a:p>
            <a:pPr algn="ctr">
              <a:lnSpc>
                <a:spcPct val="90000"/>
              </a:lnSpc>
            </a:pPr>
            <a:r>
              <a:rPr kumimoji="1" lang="zh-CN" altLang="en-US" sz="2000" b="1">
                <a:solidFill>
                  <a:srgbClr val="0000CC"/>
                </a:solidFill>
                <a:latin typeface="+mn-lt"/>
                <a:ea typeface="黑体" panose="02010609060101010101" pitchFamily="2" charset="-122"/>
              </a:rPr>
              <a:t>发言人</a:t>
            </a:r>
          </a:p>
        </p:txBody>
      </p:sp>
      <p:sp>
        <p:nvSpPr>
          <p:cNvPr id="604179" name="Text Box 19"/>
          <p:cNvSpPr txBox="1">
            <a:spLocks noChangeArrowheads="1"/>
          </p:cNvSpPr>
          <p:nvPr/>
        </p:nvSpPr>
        <p:spPr bwMode="auto">
          <a:xfrm>
            <a:off x="5049830" y="3285579"/>
            <a:ext cx="1581074" cy="400110"/>
          </a:xfrm>
          <a:prstGeom prst="rect">
            <a:avLst/>
          </a:prstGeom>
          <a:noFill/>
          <a:ln>
            <a:noFill/>
          </a:ln>
          <a:effectLst/>
        </p:spPr>
        <p:txBody>
          <a:bodyPr wrap="none">
            <a:spAutoFit/>
          </a:bodyPr>
          <a:lstStyle/>
          <a:p>
            <a:r>
              <a:rPr kumimoji="1" lang="en-US" altLang="zh-CN" sz="2000" b="1" dirty="0">
                <a:solidFill>
                  <a:srgbClr val="0000CC"/>
                </a:solidFill>
                <a:latin typeface="+mn-lt"/>
                <a:ea typeface="黑体" panose="02010609060101010101" pitchFamily="2" charset="-122"/>
              </a:rPr>
              <a:t>BGP </a:t>
            </a:r>
            <a:r>
              <a:rPr kumimoji="1" lang="zh-CN" altLang="en-US" sz="2000" b="1" dirty="0">
                <a:solidFill>
                  <a:srgbClr val="0000CC"/>
                </a:solidFill>
                <a:latin typeface="+mn-lt"/>
                <a:ea typeface="黑体" panose="02010609060101010101" pitchFamily="2" charset="-122"/>
              </a:rPr>
              <a:t>发言人</a:t>
            </a:r>
          </a:p>
        </p:txBody>
      </p:sp>
      <p:sp>
        <p:nvSpPr>
          <p:cNvPr id="604180" name="Text Box 20"/>
          <p:cNvSpPr txBox="1">
            <a:spLocks noChangeArrowheads="1"/>
          </p:cNvSpPr>
          <p:nvPr/>
        </p:nvSpPr>
        <p:spPr bwMode="auto">
          <a:xfrm>
            <a:off x="6656115" y="4077742"/>
            <a:ext cx="15810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发言人</a:t>
            </a:r>
          </a:p>
        </p:txBody>
      </p:sp>
      <p:sp>
        <p:nvSpPr>
          <p:cNvPr id="604181" name="Text Box 21"/>
          <p:cNvSpPr txBox="1">
            <a:spLocks noChangeArrowheads="1"/>
          </p:cNvSpPr>
          <p:nvPr/>
        </p:nvSpPr>
        <p:spPr bwMode="auto">
          <a:xfrm>
            <a:off x="4792909" y="1925092"/>
            <a:ext cx="954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CC"/>
                </a:solidFill>
                <a:latin typeface="+mn-lt"/>
                <a:ea typeface="黑体" panose="02010609060101010101" pitchFamily="2" charset="-122"/>
              </a:rPr>
              <a:t>BGP</a:t>
            </a:r>
          </a:p>
          <a:p>
            <a:pPr algn="ctr">
              <a:lnSpc>
                <a:spcPct val="90000"/>
              </a:lnSpc>
            </a:pPr>
            <a:r>
              <a:rPr kumimoji="1" lang="zh-CN" altLang="en-US" sz="2000" b="1">
                <a:solidFill>
                  <a:srgbClr val="0000CC"/>
                </a:solidFill>
                <a:latin typeface="+mn-lt"/>
                <a:ea typeface="黑体" panose="02010609060101010101" pitchFamily="2" charset="-122"/>
              </a:rPr>
              <a:t>发言人</a:t>
            </a:r>
          </a:p>
        </p:txBody>
      </p:sp>
      <p:sp>
        <p:nvSpPr>
          <p:cNvPr id="604182" name="Line 22"/>
          <p:cNvSpPr>
            <a:spLocks noChangeShapeType="1"/>
          </p:cNvSpPr>
          <p:nvPr/>
        </p:nvSpPr>
        <p:spPr bwMode="auto">
          <a:xfrm>
            <a:off x="5945841" y="2756941"/>
            <a:ext cx="1014677" cy="358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3" name="Line 23"/>
          <p:cNvSpPr>
            <a:spLocks noChangeShapeType="1"/>
          </p:cNvSpPr>
          <p:nvPr/>
        </p:nvSpPr>
        <p:spPr bwMode="auto">
          <a:xfrm>
            <a:off x="4712750" y="3691980"/>
            <a:ext cx="433388" cy="669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4" name="Oval 24"/>
          <p:cNvSpPr>
            <a:spLocks noChangeArrowheads="1"/>
          </p:cNvSpPr>
          <p:nvPr/>
        </p:nvSpPr>
        <p:spPr bwMode="auto">
          <a:xfrm>
            <a:off x="2960282" y="3618954"/>
            <a:ext cx="3726789" cy="2043112"/>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04185" name="Line 25"/>
          <p:cNvSpPr>
            <a:spLocks noChangeShapeType="1"/>
          </p:cNvSpPr>
          <p:nvPr/>
        </p:nvSpPr>
        <p:spPr bwMode="auto">
          <a:xfrm>
            <a:off x="5687871" y="4134891"/>
            <a:ext cx="908050" cy="3810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6" name="Line 26"/>
          <p:cNvSpPr>
            <a:spLocks noChangeShapeType="1"/>
          </p:cNvSpPr>
          <p:nvPr/>
        </p:nvSpPr>
        <p:spPr bwMode="auto">
          <a:xfrm flipH="1">
            <a:off x="5687872" y="4515891"/>
            <a:ext cx="1090348" cy="7635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7" name="Line 27"/>
          <p:cNvSpPr>
            <a:spLocks noChangeShapeType="1"/>
          </p:cNvSpPr>
          <p:nvPr/>
        </p:nvSpPr>
        <p:spPr bwMode="auto">
          <a:xfrm>
            <a:off x="4778102" y="4420641"/>
            <a:ext cx="727471" cy="6667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8" name="Line 28"/>
          <p:cNvSpPr>
            <a:spLocks noChangeShapeType="1"/>
          </p:cNvSpPr>
          <p:nvPr/>
        </p:nvSpPr>
        <p:spPr bwMode="auto">
          <a:xfrm flipV="1">
            <a:off x="4870971" y="4228555"/>
            <a:ext cx="724032" cy="192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89" name="Line 29"/>
          <p:cNvSpPr>
            <a:spLocks noChangeShapeType="1"/>
          </p:cNvSpPr>
          <p:nvPr/>
        </p:nvSpPr>
        <p:spPr bwMode="auto">
          <a:xfrm flipH="1">
            <a:off x="3598326" y="4420642"/>
            <a:ext cx="1179777" cy="1492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0" name="Line 30"/>
          <p:cNvSpPr>
            <a:spLocks noChangeShapeType="1"/>
          </p:cNvSpPr>
          <p:nvPr/>
        </p:nvSpPr>
        <p:spPr bwMode="auto">
          <a:xfrm>
            <a:off x="3598325" y="4612730"/>
            <a:ext cx="724032" cy="763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1" name="Line 31"/>
          <p:cNvSpPr>
            <a:spLocks noChangeShapeType="1"/>
          </p:cNvSpPr>
          <p:nvPr/>
        </p:nvSpPr>
        <p:spPr bwMode="auto">
          <a:xfrm flipV="1">
            <a:off x="4415226" y="5279480"/>
            <a:ext cx="1090348" cy="968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2" name="Line 32"/>
          <p:cNvSpPr>
            <a:spLocks noChangeShapeType="1"/>
          </p:cNvSpPr>
          <p:nvPr/>
        </p:nvSpPr>
        <p:spPr bwMode="auto">
          <a:xfrm>
            <a:off x="7687990" y="2066380"/>
            <a:ext cx="414469" cy="12096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3" name="Line 33"/>
          <p:cNvSpPr>
            <a:spLocks noChangeShapeType="1"/>
          </p:cNvSpPr>
          <p:nvPr/>
        </p:nvSpPr>
        <p:spPr bwMode="auto">
          <a:xfrm>
            <a:off x="7049947" y="3115716"/>
            <a:ext cx="1000919" cy="1920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4" name="Line 34"/>
          <p:cNvSpPr>
            <a:spLocks noChangeShapeType="1"/>
          </p:cNvSpPr>
          <p:nvPr/>
        </p:nvSpPr>
        <p:spPr bwMode="auto">
          <a:xfrm>
            <a:off x="7777419" y="1842541"/>
            <a:ext cx="818621" cy="96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5" name="Line 35"/>
          <p:cNvSpPr>
            <a:spLocks noChangeShapeType="1"/>
          </p:cNvSpPr>
          <p:nvPr/>
        </p:nvSpPr>
        <p:spPr bwMode="auto">
          <a:xfrm>
            <a:off x="3051431" y="2129880"/>
            <a:ext cx="426508" cy="446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6" name="Line 36"/>
          <p:cNvSpPr>
            <a:spLocks noChangeShapeType="1"/>
          </p:cNvSpPr>
          <p:nvPr/>
        </p:nvSpPr>
        <p:spPr bwMode="auto">
          <a:xfrm flipV="1">
            <a:off x="2415109" y="2725192"/>
            <a:ext cx="1062831" cy="358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7" name="Line 37"/>
          <p:cNvSpPr>
            <a:spLocks noChangeShapeType="1"/>
          </p:cNvSpPr>
          <p:nvPr/>
        </p:nvSpPr>
        <p:spPr bwMode="auto">
          <a:xfrm flipH="1">
            <a:off x="2052232" y="3083966"/>
            <a:ext cx="362877" cy="477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8" name="Line 38"/>
          <p:cNvSpPr>
            <a:spLocks noChangeShapeType="1"/>
          </p:cNvSpPr>
          <p:nvPr/>
        </p:nvSpPr>
        <p:spPr bwMode="auto">
          <a:xfrm flipV="1">
            <a:off x="1142462" y="3083966"/>
            <a:ext cx="11832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199" name="Line 39"/>
          <p:cNvSpPr>
            <a:spLocks noChangeShapeType="1"/>
          </p:cNvSpPr>
          <p:nvPr/>
        </p:nvSpPr>
        <p:spPr bwMode="auto">
          <a:xfrm>
            <a:off x="960164" y="2415629"/>
            <a:ext cx="144463" cy="5953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0" name="Line 40"/>
          <p:cNvSpPr>
            <a:spLocks noChangeShapeType="1"/>
          </p:cNvSpPr>
          <p:nvPr/>
        </p:nvSpPr>
        <p:spPr bwMode="auto">
          <a:xfrm flipV="1">
            <a:off x="960165" y="1842541"/>
            <a:ext cx="1000919" cy="477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1" name="Line 41"/>
          <p:cNvSpPr>
            <a:spLocks noChangeShapeType="1"/>
          </p:cNvSpPr>
          <p:nvPr/>
        </p:nvSpPr>
        <p:spPr bwMode="auto">
          <a:xfrm>
            <a:off x="1961084" y="1842541"/>
            <a:ext cx="909769" cy="2873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2" name="Line 42"/>
          <p:cNvSpPr>
            <a:spLocks noChangeShapeType="1"/>
          </p:cNvSpPr>
          <p:nvPr/>
        </p:nvSpPr>
        <p:spPr bwMode="auto">
          <a:xfrm flipV="1">
            <a:off x="6778220" y="1874291"/>
            <a:ext cx="816902" cy="1920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03" name="Line 43"/>
          <p:cNvSpPr>
            <a:spLocks noChangeShapeType="1"/>
          </p:cNvSpPr>
          <p:nvPr/>
        </p:nvSpPr>
        <p:spPr bwMode="auto">
          <a:xfrm>
            <a:off x="6778219" y="2161630"/>
            <a:ext cx="364596" cy="860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604204"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786" y="3371304"/>
            <a:ext cx="497019"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05"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2965" y="2575966"/>
            <a:ext cx="4953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06"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3477" y="2575966"/>
            <a:ext cx="4953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07" name="Picture 4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3499" y="5279480"/>
            <a:ext cx="37491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08"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165" y="2990305"/>
            <a:ext cx="37491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04209" name="Group 49"/>
          <p:cNvGrpSpPr/>
          <p:nvPr/>
        </p:nvGrpSpPr>
        <p:grpSpPr bwMode="auto">
          <a:xfrm>
            <a:off x="2597406" y="1842541"/>
            <a:ext cx="653521" cy="522288"/>
            <a:chOff x="2949" y="196"/>
            <a:chExt cx="941" cy="598"/>
          </a:xfrm>
        </p:grpSpPr>
        <p:sp>
          <p:nvSpPr>
            <p:cNvPr id="604210" name="Oval 5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1" name="Oval 5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2" name="Oval 5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3" name="Oval 5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4" name="Oval 5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5" name="Oval 5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6" name="Oval 5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7" name="Oval 5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18" name="Freeform 5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19" name="Freeform 5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20" name="Freeform 6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21" name="Group 61"/>
          <p:cNvGrpSpPr/>
          <p:nvPr/>
        </p:nvGrpSpPr>
        <p:grpSpPr bwMode="auto">
          <a:xfrm>
            <a:off x="597288" y="2129879"/>
            <a:ext cx="653521" cy="520700"/>
            <a:chOff x="2949" y="196"/>
            <a:chExt cx="941" cy="598"/>
          </a:xfrm>
        </p:grpSpPr>
        <p:sp>
          <p:nvSpPr>
            <p:cNvPr id="604222" name="Oval 6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3" name="Oval 6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4" name="Oval 6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5" name="Oval 6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6" name="Oval 6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7" name="Oval 6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8" name="Oval 6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29" name="Oval 6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0" name="Freeform 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31" name="Freeform 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32" name="Freeform 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33" name="Group 73"/>
          <p:cNvGrpSpPr/>
          <p:nvPr/>
        </p:nvGrpSpPr>
        <p:grpSpPr bwMode="auto">
          <a:xfrm>
            <a:off x="5232128" y="4992141"/>
            <a:ext cx="655240" cy="522288"/>
            <a:chOff x="2949" y="196"/>
            <a:chExt cx="941" cy="598"/>
          </a:xfrm>
        </p:grpSpPr>
        <p:sp>
          <p:nvSpPr>
            <p:cNvPr id="604234" name="Oval 7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5" name="Oval 7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6" name="Oval 7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7" name="Oval 7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8" name="Oval 7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39" name="Oval 7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0" name="Oval 8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1" name="Oval 8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2" name="Freeform 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43" name="Freeform 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44" name="Freeform 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45" name="Group 85"/>
          <p:cNvGrpSpPr/>
          <p:nvPr/>
        </p:nvGrpSpPr>
        <p:grpSpPr bwMode="auto">
          <a:xfrm>
            <a:off x="7323394" y="1653630"/>
            <a:ext cx="653521" cy="522287"/>
            <a:chOff x="2949" y="196"/>
            <a:chExt cx="941" cy="598"/>
          </a:xfrm>
        </p:grpSpPr>
        <p:sp>
          <p:nvSpPr>
            <p:cNvPr id="604246" name="Oval 8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7" name="Oval 8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8" name="Oval 8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49" name="Oval 8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0" name="Oval 9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1" name="Oval 9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2" name="Oval 9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3" name="Oval 9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4" name="Freeform 9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55" name="Freeform 9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56" name="Freeform 9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257" name="Group 97"/>
          <p:cNvGrpSpPr/>
          <p:nvPr/>
        </p:nvGrpSpPr>
        <p:grpSpPr bwMode="auto">
          <a:xfrm>
            <a:off x="6778219" y="2798216"/>
            <a:ext cx="653521" cy="522288"/>
            <a:chOff x="2949" y="196"/>
            <a:chExt cx="941" cy="598"/>
          </a:xfrm>
        </p:grpSpPr>
        <p:sp>
          <p:nvSpPr>
            <p:cNvPr id="604258" name="Oval 9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59"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0"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1" name="Oval 10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2" name="Oval 10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3"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4" name="Oval 10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5" name="Oval 10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66" name="Freeform 10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67" name="Freeform 10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68" name="Freeform 10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604269" name="Text Box 109"/>
          <p:cNvSpPr txBox="1">
            <a:spLocks noChangeArrowheads="1"/>
          </p:cNvSpPr>
          <p:nvPr/>
        </p:nvSpPr>
        <p:spPr bwMode="auto">
          <a:xfrm>
            <a:off x="1415909" y="211083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1</a:t>
            </a:r>
          </a:p>
        </p:txBody>
      </p:sp>
      <p:sp>
        <p:nvSpPr>
          <p:cNvPr id="604270" name="Text Box 110"/>
          <p:cNvSpPr txBox="1">
            <a:spLocks noChangeArrowheads="1"/>
          </p:cNvSpPr>
          <p:nvPr/>
        </p:nvSpPr>
        <p:spPr bwMode="auto">
          <a:xfrm>
            <a:off x="4040311" y="3923755"/>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3</a:t>
            </a:r>
          </a:p>
        </p:txBody>
      </p:sp>
      <p:sp>
        <p:nvSpPr>
          <p:cNvPr id="604271" name="Text Box 111"/>
          <p:cNvSpPr txBox="1">
            <a:spLocks noChangeArrowheads="1"/>
          </p:cNvSpPr>
          <p:nvPr/>
        </p:nvSpPr>
        <p:spPr bwMode="auto">
          <a:xfrm>
            <a:off x="7959717" y="2175917"/>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2</a:t>
            </a:r>
          </a:p>
        </p:txBody>
      </p:sp>
      <p:sp>
        <p:nvSpPr>
          <p:cNvPr id="604272" name="Text Box 112"/>
          <p:cNvSpPr txBox="1">
            <a:spLocks noChangeArrowheads="1"/>
          </p:cNvSpPr>
          <p:nvPr/>
        </p:nvSpPr>
        <p:spPr bwMode="auto">
          <a:xfrm>
            <a:off x="7782578" y="4869905"/>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5</a:t>
            </a:r>
          </a:p>
        </p:txBody>
      </p:sp>
      <p:sp>
        <p:nvSpPr>
          <p:cNvPr id="604273" name="Text Box 113"/>
          <p:cNvSpPr txBox="1">
            <a:spLocks noChangeArrowheads="1"/>
          </p:cNvSpPr>
          <p:nvPr/>
        </p:nvSpPr>
        <p:spPr bwMode="auto">
          <a:xfrm>
            <a:off x="760669" y="4258716"/>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4</a:t>
            </a:r>
          </a:p>
        </p:txBody>
      </p:sp>
      <p:pic>
        <p:nvPicPr>
          <p:cNvPr id="604274" name="Picture 1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5344" y="4420642"/>
            <a:ext cx="497019"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04275" name="Line 115"/>
          <p:cNvSpPr>
            <a:spLocks noChangeShapeType="1"/>
          </p:cNvSpPr>
          <p:nvPr/>
        </p:nvSpPr>
        <p:spPr bwMode="auto">
          <a:xfrm>
            <a:off x="4712750" y="3691980"/>
            <a:ext cx="885692" cy="3460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604276" name="Group 116"/>
          <p:cNvGrpSpPr/>
          <p:nvPr/>
        </p:nvGrpSpPr>
        <p:grpSpPr bwMode="auto">
          <a:xfrm>
            <a:off x="5323275" y="3847554"/>
            <a:ext cx="653521" cy="520700"/>
            <a:chOff x="2949" y="196"/>
            <a:chExt cx="941" cy="598"/>
          </a:xfrm>
        </p:grpSpPr>
        <p:sp>
          <p:nvSpPr>
            <p:cNvPr id="604277" name="Oval 11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78"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79"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0" name="Oval 12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1" name="Oval 12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2"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3" name="Oval 12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4" name="Oval 12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85" name="Freeform 1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86" name="Freeform 1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287" name="Freeform 1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604288" name="Picture 1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2105" y="3469729"/>
            <a:ext cx="49702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289" name="Picture 1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7524" y="4325391"/>
            <a:ext cx="374915"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04290" name="Group 130"/>
          <p:cNvGrpSpPr/>
          <p:nvPr/>
        </p:nvGrpSpPr>
        <p:grpSpPr bwMode="auto">
          <a:xfrm>
            <a:off x="3142580" y="4325391"/>
            <a:ext cx="653521" cy="522288"/>
            <a:chOff x="2949" y="196"/>
            <a:chExt cx="941" cy="598"/>
          </a:xfrm>
        </p:grpSpPr>
        <p:sp>
          <p:nvSpPr>
            <p:cNvPr id="604291" name="Oval 13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2" name="Oval 13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3" name="Oval 13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4" name="Oval 13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5" name="Oval 13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6" name="Oval 13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7" name="Oval 13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8" name="Oval 13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299" name="Freeform 13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00" name="Freeform 14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01" name="Freeform 14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604302" name="Line 142"/>
          <p:cNvSpPr>
            <a:spLocks noChangeShapeType="1"/>
          </p:cNvSpPr>
          <p:nvPr/>
        </p:nvSpPr>
        <p:spPr bwMode="auto">
          <a:xfrm>
            <a:off x="1961084" y="1842542"/>
            <a:ext cx="545173" cy="11477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604303" name="Picture 1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786" y="1748880"/>
            <a:ext cx="37491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04304" name="Group 144"/>
          <p:cNvGrpSpPr/>
          <p:nvPr/>
        </p:nvGrpSpPr>
        <p:grpSpPr bwMode="auto">
          <a:xfrm>
            <a:off x="2143381" y="2798217"/>
            <a:ext cx="653521" cy="519113"/>
            <a:chOff x="2949" y="196"/>
            <a:chExt cx="941" cy="598"/>
          </a:xfrm>
        </p:grpSpPr>
        <p:sp>
          <p:nvSpPr>
            <p:cNvPr id="604305" name="Oval 14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6" name="Oval 14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7" name="Oval 14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8" name="Oval 14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09" name="Oval 14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0" name="Oval 15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1" name="Oval 15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2" name="Oval 15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13" name="Freeform 1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4" name="Freeform 1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5" name="Freeform 1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604316" name="Line 156"/>
          <p:cNvSpPr>
            <a:spLocks noChangeShapeType="1"/>
          </p:cNvSpPr>
          <p:nvPr/>
        </p:nvSpPr>
        <p:spPr bwMode="auto">
          <a:xfrm>
            <a:off x="8687189" y="2034629"/>
            <a:ext cx="636323" cy="5715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7" name="Line 157"/>
          <p:cNvSpPr>
            <a:spLocks noChangeShapeType="1"/>
          </p:cNvSpPr>
          <p:nvPr/>
        </p:nvSpPr>
        <p:spPr bwMode="auto">
          <a:xfrm flipH="1">
            <a:off x="8138576" y="2637879"/>
            <a:ext cx="1090348" cy="6699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18" name="Line 158"/>
          <p:cNvSpPr>
            <a:spLocks noChangeShapeType="1"/>
          </p:cNvSpPr>
          <p:nvPr/>
        </p:nvSpPr>
        <p:spPr bwMode="auto">
          <a:xfrm flipV="1">
            <a:off x="6322476" y="2066380"/>
            <a:ext cx="455744" cy="192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604319" name="Picture 15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8249" y="3179217"/>
            <a:ext cx="37491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4320" name="Picture 16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5461" y="1842542"/>
            <a:ext cx="37663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04321" name="Group 161"/>
          <p:cNvGrpSpPr/>
          <p:nvPr/>
        </p:nvGrpSpPr>
        <p:grpSpPr bwMode="auto">
          <a:xfrm>
            <a:off x="8960635" y="2320379"/>
            <a:ext cx="651801" cy="520700"/>
            <a:chOff x="2949" y="196"/>
            <a:chExt cx="941" cy="598"/>
          </a:xfrm>
        </p:grpSpPr>
        <p:sp>
          <p:nvSpPr>
            <p:cNvPr id="604322" name="Oval 16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3" name="Oval 16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4" name="Oval 16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5" name="Oval 16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6" name="Oval 16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7" name="Oval 16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8" name="Oval 16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29" name="Oval 16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0" name="Freeform 1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31" name="Freeform 1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32" name="Freeform 1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nvGrpSpPr>
          <p:cNvPr id="604333" name="Group 173"/>
          <p:cNvGrpSpPr/>
          <p:nvPr/>
        </p:nvGrpSpPr>
        <p:grpSpPr bwMode="auto">
          <a:xfrm>
            <a:off x="5870169" y="1939380"/>
            <a:ext cx="653521" cy="522287"/>
            <a:chOff x="2949" y="196"/>
            <a:chExt cx="941" cy="598"/>
          </a:xfrm>
        </p:grpSpPr>
        <p:sp>
          <p:nvSpPr>
            <p:cNvPr id="604334" name="Oval 17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5"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6"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7" name="Oval 17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8" name="Oval 17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39"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40" name="Oval 18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41" name="Oval 18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04342" name="Freeform 1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43" name="Freeform 1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4344" name="Freeform 1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pic>
        <p:nvPicPr>
          <p:cNvPr id="604345" name="Picture 18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5922" y="1939380"/>
            <a:ext cx="37491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pPr algn="ctr"/>
            <a:r>
              <a:rPr lang="en-US" altLang="zh-CN" dirty="0"/>
              <a:t>AS </a:t>
            </a:r>
            <a:r>
              <a:rPr lang="zh-CN" altLang="en-US" dirty="0"/>
              <a:t>的连通图举例 </a:t>
            </a:r>
          </a:p>
        </p:txBody>
      </p:sp>
      <p:sp>
        <p:nvSpPr>
          <p:cNvPr id="605187" name="Rectangle 3"/>
          <p:cNvSpPr>
            <a:spLocks noGrp="1" noChangeArrowheads="1"/>
          </p:cNvSpPr>
          <p:nvPr>
            <p:ph idx="1"/>
          </p:nvPr>
        </p:nvSpPr>
        <p:spPr/>
        <p:txBody>
          <a:bodyPr/>
          <a:lstStyle/>
          <a:p>
            <a:r>
              <a:rPr lang="en-US" altLang="zh-CN" sz="2800" dirty="0"/>
              <a:t>BGP </a:t>
            </a:r>
            <a:r>
              <a:rPr lang="zh-CN" altLang="en-US" sz="2800" dirty="0"/>
              <a:t>所交换的网络可达性的信息就是</a:t>
            </a:r>
            <a:r>
              <a:rPr lang="zh-CN" altLang="en-US" sz="2800" dirty="0">
                <a:solidFill>
                  <a:srgbClr val="FF0000"/>
                </a:solidFill>
              </a:rPr>
              <a:t>要到达某个网络所要经过的一系列 </a:t>
            </a:r>
            <a:r>
              <a:rPr lang="en-US" altLang="zh-CN" sz="2800" dirty="0" smtClean="0">
                <a:solidFill>
                  <a:srgbClr val="FF0000"/>
                </a:solidFill>
              </a:rPr>
              <a:t>AS</a:t>
            </a:r>
            <a:r>
              <a:rPr lang="zh-CN" altLang="en-US" sz="2800" dirty="0">
                <a:solidFill>
                  <a:srgbClr val="FF0000"/>
                </a:solidFill>
              </a:rPr>
              <a:t>。</a:t>
            </a:r>
          </a:p>
          <a:p>
            <a:r>
              <a:rPr lang="zh-CN" altLang="en-US" sz="2800" dirty="0"/>
              <a:t>当 </a:t>
            </a:r>
            <a:r>
              <a:rPr lang="en-US" altLang="zh-CN" sz="2800" dirty="0"/>
              <a:t>BGP </a:t>
            </a:r>
            <a:r>
              <a:rPr lang="zh-CN" altLang="en-US" sz="2800" dirty="0"/>
              <a:t>发言人互相交换了网络可达性的信息后，各 </a:t>
            </a:r>
            <a:r>
              <a:rPr lang="en-US" altLang="zh-CN" sz="2800" dirty="0"/>
              <a:t>BGP </a:t>
            </a:r>
            <a:r>
              <a:rPr lang="zh-CN" altLang="en-US" sz="2800" dirty="0"/>
              <a:t>发言人就根据所采用的策略从收到的路由信息中找出到达各 </a:t>
            </a:r>
            <a:r>
              <a:rPr lang="en-US" altLang="zh-CN" sz="2800" dirty="0"/>
              <a:t>AS </a:t>
            </a:r>
            <a:r>
              <a:rPr lang="zh-CN" altLang="en-US" sz="2800" dirty="0"/>
              <a:t>的较好路由。 </a:t>
            </a:r>
          </a:p>
        </p:txBody>
      </p:sp>
      <p:grpSp>
        <p:nvGrpSpPr>
          <p:cNvPr id="605217" name="Group 33"/>
          <p:cNvGrpSpPr/>
          <p:nvPr/>
        </p:nvGrpSpPr>
        <p:grpSpPr bwMode="auto">
          <a:xfrm>
            <a:off x="2455863" y="3645024"/>
            <a:ext cx="5382948" cy="2117725"/>
            <a:chOff x="1791" y="2822"/>
            <a:chExt cx="2495" cy="1062"/>
          </a:xfrm>
          <a:solidFill>
            <a:srgbClr val="FF66FF"/>
          </a:solidFill>
        </p:grpSpPr>
        <p:sp>
          <p:nvSpPr>
            <p:cNvPr id="605203" name="Line 19"/>
            <p:cNvSpPr>
              <a:spLocks noChangeShapeType="1"/>
            </p:cNvSpPr>
            <p:nvPr/>
          </p:nvSpPr>
          <p:spPr bwMode="auto">
            <a:xfrm>
              <a:off x="2154" y="3566"/>
              <a:ext cx="363" cy="227"/>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4" name="Line 20"/>
            <p:cNvSpPr>
              <a:spLocks noChangeShapeType="1"/>
            </p:cNvSpPr>
            <p:nvPr/>
          </p:nvSpPr>
          <p:spPr bwMode="auto">
            <a:xfrm flipH="1">
              <a:off x="1791" y="3612"/>
              <a:ext cx="273" cy="227"/>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5" name="Line 21"/>
            <p:cNvSpPr>
              <a:spLocks noChangeShapeType="1"/>
            </p:cNvSpPr>
            <p:nvPr/>
          </p:nvSpPr>
          <p:spPr bwMode="auto">
            <a:xfrm flipH="1">
              <a:off x="3469" y="3657"/>
              <a:ext cx="273" cy="227"/>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6" name="Line 22"/>
            <p:cNvSpPr>
              <a:spLocks noChangeShapeType="1"/>
            </p:cNvSpPr>
            <p:nvPr/>
          </p:nvSpPr>
          <p:spPr bwMode="auto">
            <a:xfrm flipV="1">
              <a:off x="2410" y="2977"/>
              <a:ext cx="1059" cy="36"/>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7" name="Line 23"/>
            <p:cNvSpPr>
              <a:spLocks noChangeShapeType="1"/>
            </p:cNvSpPr>
            <p:nvPr/>
          </p:nvSpPr>
          <p:spPr bwMode="auto">
            <a:xfrm>
              <a:off x="3560" y="2977"/>
              <a:ext cx="544" cy="181"/>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8" name="Line 24"/>
            <p:cNvSpPr>
              <a:spLocks noChangeShapeType="1"/>
            </p:cNvSpPr>
            <p:nvPr/>
          </p:nvSpPr>
          <p:spPr bwMode="auto">
            <a:xfrm>
              <a:off x="2387" y="3044"/>
              <a:ext cx="538" cy="295"/>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09" name="Line 25"/>
            <p:cNvSpPr>
              <a:spLocks noChangeShapeType="1"/>
            </p:cNvSpPr>
            <p:nvPr/>
          </p:nvSpPr>
          <p:spPr bwMode="auto">
            <a:xfrm>
              <a:off x="3016" y="3385"/>
              <a:ext cx="726" cy="227"/>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10" name="Line 26"/>
            <p:cNvSpPr>
              <a:spLocks noChangeShapeType="1"/>
            </p:cNvSpPr>
            <p:nvPr/>
          </p:nvSpPr>
          <p:spPr bwMode="auto">
            <a:xfrm>
              <a:off x="3878" y="3612"/>
              <a:ext cx="408" cy="46"/>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11" name="Line 27"/>
            <p:cNvSpPr>
              <a:spLocks noChangeShapeType="1"/>
            </p:cNvSpPr>
            <p:nvPr/>
          </p:nvSpPr>
          <p:spPr bwMode="auto">
            <a:xfrm flipV="1">
              <a:off x="2109" y="3067"/>
              <a:ext cx="226" cy="454"/>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5212" name="Oval 28"/>
            <p:cNvSpPr>
              <a:spLocks noChangeArrowheads="1"/>
            </p:cNvSpPr>
            <p:nvPr/>
          </p:nvSpPr>
          <p:spPr bwMode="auto">
            <a:xfrm>
              <a:off x="2199" y="2841"/>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1</a:t>
              </a:r>
            </a:p>
          </p:txBody>
        </p:sp>
        <p:sp>
          <p:nvSpPr>
            <p:cNvPr id="605213" name="Oval 29"/>
            <p:cNvSpPr>
              <a:spLocks noChangeArrowheads="1"/>
            </p:cNvSpPr>
            <p:nvPr/>
          </p:nvSpPr>
          <p:spPr bwMode="auto">
            <a:xfrm>
              <a:off x="3360" y="2822"/>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2</a:t>
              </a:r>
            </a:p>
          </p:txBody>
        </p:sp>
        <p:sp>
          <p:nvSpPr>
            <p:cNvPr id="605214" name="Oval 30"/>
            <p:cNvSpPr>
              <a:spLocks noChangeArrowheads="1"/>
            </p:cNvSpPr>
            <p:nvPr/>
          </p:nvSpPr>
          <p:spPr bwMode="auto">
            <a:xfrm>
              <a:off x="2819" y="3203"/>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3</a:t>
              </a:r>
            </a:p>
          </p:txBody>
        </p:sp>
        <p:sp>
          <p:nvSpPr>
            <p:cNvPr id="605215" name="Oval 31"/>
            <p:cNvSpPr>
              <a:spLocks noChangeArrowheads="1"/>
            </p:cNvSpPr>
            <p:nvPr/>
          </p:nvSpPr>
          <p:spPr bwMode="auto">
            <a:xfrm>
              <a:off x="1927" y="3385"/>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4</a:t>
              </a:r>
            </a:p>
          </p:txBody>
        </p:sp>
        <p:sp>
          <p:nvSpPr>
            <p:cNvPr id="605216" name="Oval 32"/>
            <p:cNvSpPr>
              <a:spLocks noChangeArrowheads="1"/>
            </p:cNvSpPr>
            <p:nvPr/>
          </p:nvSpPr>
          <p:spPr bwMode="auto">
            <a:xfrm>
              <a:off x="3632" y="3430"/>
              <a:ext cx="336" cy="336"/>
            </a:xfrm>
            <a:prstGeom prst="ellipse">
              <a:avLst/>
            </a:prstGeom>
            <a:grpFill/>
            <a:ln w="19050">
              <a:solidFill>
                <a:schemeClr val="tx1"/>
              </a:solidFill>
              <a:round/>
            </a:ln>
            <a:effectLst>
              <a:outerShdw dist="35921" dir="2700000" algn="ctr" rotWithShape="0">
                <a:schemeClr val="bg2"/>
              </a:outerShdw>
            </a:effectLst>
          </p:spPr>
          <p:txBody>
            <a:bodyPr wrap="none" anchor="ctr"/>
            <a:lstStyle/>
            <a:p>
              <a:pPr algn="ctr"/>
              <a:r>
                <a:rPr kumimoji="1" lang="en-US" altLang="zh-CN" sz="2400" b="1">
                  <a:solidFill>
                    <a:srgbClr val="0000CC"/>
                  </a:solidFill>
                  <a:latin typeface="+mn-lt"/>
                  <a:ea typeface="黑体" panose="02010609060101010101" pitchFamily="2" charset="-122"/>
                </a:rPr>
                <a:t>AS</a:t>
              </a:r>
              <a:r>
                <a:rPr kumimoji="1" lang="en-US" altLang="zh-CN" sz="2400" b="1" baseline="-25000">
                  <a:solidFill>
                    <a:srgbClr val="0000CC"/>
                  </a:solidFill>
                  <a:latin typeface="+mn-lt"/>
                  <a:ea typeface="黑体" panose="02010609060101010101" pitchFamily="2" charset="-122"/>
                </a:rPr>
                <a:t>5</a:t>
              </a:r>
            </a:p>
          </p:txBody>
        </p:sp>
      </p:grpSp>
    </p:spTree>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pPr algn="ctr"/>
            <a:r>
              <a:rPr lang="en-US" altLang="zh-CN" dirty="0"/>
              <a:t>BGP </a:t>
            </a:r>
            <a:r>
              <a:rPr lang="zh-CN" altLang="en-US" dirty="0"/>
              <a:t>发言人交换</a:t>
            </a:r>
            <a:r>
              <a:rPr lang="zh-CN" altLang="en-US" dirty="0">
                <a:solidFill>
                  <a:srgbClr val="FF0000"/>
                </a:solidFill>
              </a:rPr>
              <a:t>路径向量 </a:t>
            </a:r>
          </a:p>
        </p:txBody>
      </p:sp>
      <p:sp>
        <p:nvSpPr>
          <p:cNvPr id="606211" name="Line 3"/>
          <p:cNvSpPr>
            <a:spLocks noChangeShapeType="1"/>
          </p:cNvSpPr>
          <p:nvPr/>
        </p:nvSpPr>
        <p:spPr bwMode="auto">
          <a:xfrm flipV="1">
            <a:off x="2019036" y="3121372"/>
            <a:ext cx="1327679" cy="534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2" name="Line 4"/>
          <p:cNvSpPr>
            <a:spLocks noChangeShapeType="1"/>
          </p:cNvSpPr>
          <p:nvPr/>
        </p:nvSpPr>
        <p:spPr bwMode="auto">
          <a:xfrm>
            <a:off x="2019036" y="4194523"/>
            <a:ext cx="1239970" cy="765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3" name="Line 5"/>
          <p:cNvSpPr>
            <a:spLocks noChangeShapeType="1"/>
          </p:cNvSpPr>
          <p:nvPr/>
        </p:nvSpPr>
        <p:spPr bwMode="auto">
          <a:xfrm flipV="1">
            <a:off x="5204090" y="2586386"/>
            <a:ext cx="1150541" cy="382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4" name="Line 6"/>
          <p:cNvSpPr>
            <a:spLocks noChangeShapeType="1"/>
          </p:cNvSpPr>
          <p:nvPr/>
        </p:nvSpPr>
        <p:spPr bwMode="auto">
          <a:xfrm>
            <a:off x="5116381" y="3121373"/>
            <a:ext cx="1150540" cy="4603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5" name="Line 7"/>
          <p:cNvSpPr>
            <a:spLocks noChangeShapeType="1"/>
          </p:cNvSpPr>
          <p:nvPr/>
        </p:nvSpPr>
        <p:spPr bwMode="auto">
          <a:xfrm flipV="1">
            <a:off x="5204090" y="4499322"/>
            <a:ext cx="1150541" cy="3825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6" name="Line 8"/>
          <p:cNvSpPr>
            <a:spLocks noChangeShapeType="1"/>
          </p:cNvSpPr>
          <p:nvPr/>
        </p:nvSpPr>
        <p:spPr bwMode="auto">
          <a:xfrm>
            <a:off x="5381229" y="5034310"/>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7" name="Line 9"/>
          <p:cNvSpPr>
            <a:spLocks noChangeShapeType="1"/>
          </p:cNvSpPr>
          <p:nvPr/>
        </p:nvSpPr>
        <p:spPr bwMode="auto">
          <a:xfrm>
            <a:off x="5204090" y="5189885"/>
            <a:ext cx="1150541" cy="3048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6218" name="Oval 10"/>
          <p:cNvSpPr>
            <a:spLocks noChangeArrowheads="1"/>
          </p:cNvSpPr>
          <p:nvPr/>
        </p:nvSpPr>
        <p:spPr bwMode="auto">
          <a:xfrm>
            <a:off x="2725870" y="2670522"/>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19" name="Oval 11"/>
          <p:cNvSpPr>
            <a:spLocks noChangeArrowheads="1"/>
          </p:cNvSpPr>
          <p:nvPr/>
        </p:nvSpPr>
        <p:spPr bwMode="auto">
          <a:xfrm>
            <a:off x="2725870" y="4646961"/>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0" name="Oval 12"/>
          <p:cNvSpPr>
            <a:spLocks noChangeArrowheads="1"/>
          </p:cNvSpPr>
          <p:nvPr/>
        </p:nvSpPr>
        <p:spPr bwMode="auto">
          <a:xfrm>
            <a:off x="247650" y="3429348"/>
            <a:ext cx="2565929" cy="1147763"/>
          </a:xfrm>
          <a:prstGeom prst="ellipse">
            <a:avLst/>
          </a:prstGeom>
          <a:solidFill>
            <a:srgbClr val="FF99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1" name="Oval 13"/>
          <p:cNvSpPr>
            <a:spLocks noChangeArrowheads="1"/>
          </p:cNvSpPr>
          <p:nvPr/>
        </p:nvSpPr>
        <p:spPr bwMode="auto">
          <a:xfrm>
            <a:off x="5936721" y="2203798"/>
            <a:ext cx="3541052" cy="842963"/>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sp>
        <p:nvSpPr>
          <p:cNvPr id="606222" name="Oval 14"/>
          <p:cNvSpPr>
            <a:spLocks noChangeArrowheads="1"/>
          </p:cNvSpPr>
          <p:nvPr/>
        </p:nvSpPr>
        <p:spPr bwMode="auto">
          <a:xfrm>
            <a:off x="5912644" y="3148361"/>
            <a:ext cx="3541052" cy="839787"/>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sp>
        <p:nvSpPr>
          <p:cNvPr id="606223" name="Oval 15"/>
          <p:cNvSpPr>
            <a:spLocks noChangeArrowheads="1"/>
          </p:cNvSpPr>
          <p:nvPr/>
        </p:nvSpPr>
        <p:spPr bwMode="auto">
          <a:xfrm>
            <a:off x="5912644" y="4092922"/>
            <a:ext cx="3541052" cy="839788"/>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4" name="Oval 16"/>
          <p:cNvSpPr>
            <a:spLocks noChangeArrowheads="1"/>
          </p:cNvSpPr>
          <p:nvPr/>
        </p:nvSpPr>
        <p:spPr bwMode="auto">
          <a:xfrm>
            <a:off x="5912644" y="5034310"/>
            <a:ext cx="3541052" cy="842962"/>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6225" name="Text Box 17"/>
          <p:cNvSpPr txBox="1">
            <a:spLocks noChangeArrowheads="1"/>
          </p:cNvSpPr>
          <p:nvPr/>
        </p:nvSpPr>
        <p:spPr bwMode="auto">
          <a:xfrm>
            <a:off x="896012" y="3645248"/>
            <a:ext cx="11528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主干网</a:t>
            </a:r>
          </a:p>
          <a:p>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a:t>
            </a:r>
          </a:p>
        </p:txBody>
      </p:sp>
      <p:sp>
        <p:nvSpPr>
          <p:cNvPr id="606226" name="Text Box 18"/>
          <p:cNvSpPr txBox="1">
            <a:spLocks noChangeArrowheads="1"/>
          </p:cNvSpPr>
          <p:nvPr/>
        </p:nvSpPr>
        <p:spPr bwMode="auto">
          <a:xfrm>
            <a:off x="3537175" y="2664172"/>
            <a:ext cx="12202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2</a:t>
            </a:r>
            <a:r>
              <a:rPr kumimoji="1" lang="zh-CN" altLang="en-US" sz="2000" b="1">
                <a:solidFill>
                  <a:srgbClr val="0000CC"/>
                </a:solidFill>
                <a:latin typeface="+mn-lt"/>
                <a:ea typeface="黑体" panose="02010609060101010101" pitchFamily="2" charset="-122"/>
              </a:rPr>
              <a:t>）</a:t>
            </a:r>
          </a:p>
        </p:txBody>
      </p:sp>
      <p:sp>
        <p:nvSpPr>
          <p:cNvPr id="606227" name="Text Box 19"/>
          <p:cNvSpPr txBox="1">
            <a:spLocks noChangeArrowheads="1"/>
          </p:cNvSpPr>
          <p:nvPr/>
        </p:nvSpPr>
        <p:spPr bwMode="auto">
          <a:xfrm>
            <a:off x="3537175" y="4640610"/>
            <a:ext cx="12202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a:t>
            </a:r>
          </a:p>
        </p:txBody>
      </p:sp>
      <p:grpSp>
        <p:nvGrpSpPr>
          <p:cNvPr id="606228" name="Group 20"/>
          <p:cNvGrpSpPr/>
          <p:nvPr/>
        </p:nvGrpSpPr>
        <p:grpSpPr bwMode="auto">
          <a:xfrm>
            <a:off x="6617761" y="2257773"/>
            <a:ext cx="2158338" cy="1666875"/>
            <a:chOff x="3848" y="1740"/>
            <a:chExt cx="1255" cy="1050"/>
          </a:xfrm>
        </p:grpSpPr>
        <p:sp>
          <p:nvSpPr>
            <p:cNvPr id="606229" name="Text Box 21"/>
            <p:cNvSpPr txBox="1">
              <a:spLocks noChangeArrowheads="1"/>
            </p:cNvSpPr>
            <p:nvPr/>
          </p:nvSpPr>
          <p:spPr bwMode="auto">
            <a:xfrm>
              <a:off x="3863" y="1740"/>
              <a:ext cx="12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4</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606230" name="Text Box 22"/>
            <p:cNvSpPr txBox="1">
              <a:spLocks noChangeArrowheads="1"/>
            </p:cNvSpPr>
            <p:nvPr/>
          </p:nvSpPr>
          <p:spPr bwMode="auto">
            <a:xfrm>
              <a:off x="3848" y="2344"/>
              <a:ext cx="12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5</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grpSp>
      <p:sp>
        <p:nvSpPr>
          <p:cNvPr id="606231" name="Text Box 23"/>
          <p:cNvSpPr txBox="1">
            <a:spLocks noChangeArrowheads="1"/>
          </p:cNvSpPr>
          <p:nvPr/>
        </p:nvSpPr>
        <p:spPr bwMode="auto">
          <a:xfrm>
            <a:off x="6606593" y="4142136"/>
            <a:ext cx="21531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5</a:t>
            </a:r>
            <a:endParaRPr kumimoji="1" lang="en-US" altLang="zh-CN" sz="2000" b="1">
              <a:solidFill>
                <a:srgbClr val="0000CC"/>
              </a:solidFill>
              <a:latin typeface="+mn-lt"/>
              <a:ea typeface="黑体" panose="02010609060101010101" pitchFamily="2" charset="-122"/>
            </a:endParaRPr>
          </a:p>
        </p:txBody>
      </p:sp>
      <p:sp>
        <p:nvSpPr>
          <p:cNvPr id="606232" name="Text Box 24"/>
          <p:cNvSpPr txBox="1">
            <a:spLocks noChangeArrowheads="1"/>
          </p:cNvSpPr>
          <p:nvPr/>
        </p:nvSpPr>
        <p:spPr bwMode="auto">
          <a:xfrm>
            <a:off x="6625510" y="5123211"/>
            <a:ext cx="21531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7</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7</a:t>
            </a:r>
            <a:endParaRPr kumimoji="1" lang="en-US" altLang="zh-CN" sz="2000" b="1">
              <a:solidFill>
                <a:srgbClr val="0000CC"/>
              </a:solidFill>
              <a:latin typeface="+mn-lt"/>
              <a:ea typeface="黑体" panose="02010609060101010101" pitchFamily="2" charset="-122"/>
            </a:endParaRPr>
          </a:p>
        </p:txBody>
      </p:sp>
      <p:sp>
        <p:nvSpPr>
          <p:cNvPr id="606233" name="Text Box 25"/>
          <p:cNvSpPr txBox="1">
            <a:spLocks noChangeArrowheads="1"/>
          </p:cNvSpPr>
          <p:nvPr/>
        </p:nvSpPr>
        <p:spPr bwMode="auto">
          <a:xfrm>
            <a:off x="662120" y="1124744"/>
            <a:ext cx="8915400" cy="830997"/>
          </a:xfrm>
          <a:prstGeom prst="rect">
            <a:avLst/>
          </a:prstGeom>
          <a:solidFill>
            <a:srgbClr val="66FF66"/>
          </a:solidFill>
          <a:ln w="9525">
            <a:solidFill>
              <a:srgbClr val="333399"/>
            </a:solidFill>
            <a:miter lim="800000"/>
          </a:ln>
          <a:effectLst/>
        </p:spPr>
        <p:txBody>
          <a:bodyPr>
            <a:spAutoFit/>
          </a:bodyPr>
          <a:lstStyle/>
          <a:p>
            <a:r>
              <a:rPr lang="zh-CN" altLang="en-US" sz="2400" b="1" dirty="0">
                <a:solidFill>
                  <a:srgbClr val="000066"/>
                </a:solidFill>
                <a:latin typeface="+mn-lt"/>
                <a:ea typeface="黑体" panose="02010609060101010101" pitchFamily="2" charset="-122"/>
              </a:rPr>
              <a:t>自治系统 </a:t>
            </a:r>
            <a:r>
              <a:rPr lang="en-US" altLang="zh-CN" sz="2400" b="1" dirty="0">
                <a:solidFill>
                  <a:srgbClr val="000066"/>
                </a:solidFill>
                <a:latin typeface="+mn-lt"/>
                <a:ea typeface="黑体" panose="02010609060101010101" pitchFamily="2" charset="-122"/>
              </a:rPr>
              <a:t>AS</a:t>
            </a:r>
            <a:r>
              <a:rPr lang="en-US" altLang="zh-CN" sz="2400" b="1" baseline="-25000" dirty="0">
                <a:solidFill>
                  <a:srgbClr val="000066"/>
                </a:solidFill>
                <a:latin typeface="+mn-lt"/>
                <a:ea typeface="黑体" panose="02010609060101010101" pitchFamily="2" charset="-122"/>
              </a:rPr>
              <a:t>2</a:t>
            </a:r>
            <a:r>
              <a:rPr lang="en-US" altLang="zh-CN" sz="2400" b="1" dirty="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的 </a:t>
            </a:r>
            <a:r>
              <a:rPr lang="en-US" altLang="zh-CN" sz="2400" b="1" dirty="0">
                <a:solidFill>
                  <a:srgbClr val="000066"/>
                </a:solidFill>
                <a:latin typeface="+mn-lt"/>
                <a:ea typeface="黑体" panose="02010609060101010101" pitchFamily="2" charset="-122"/>
              </a:rPr>
              <a:t>BGP </a:t>
            </a:r>
            <a:r>
              <a:rPr lang="zh-CN" altLang="en-US" sz="2400" b="1" dirty="0">
                <a:solidFill>
                  <a:srgbClr val="000066"/>
                </a:solidFill>
                <a:latin typeface="+mn-lt"/>
                <a:ea typeface="黑体" panose="02010609060101010101" pitchFamily="2" charset="-122"/>
              </a:rPr>
              <a:t>发言人通知主干</a:t>
            </a:r>
            <a:r>
              <a:rPr lang="zh-CN" altLang="en-US" sz="2400" b="1" dirty="0" smtClean="0">
                <a:solidFill>
                  <a:srgbClr val="000066"/>
                </a:solidFill>
                <a:latin typeface="+mn-lt"/>
                <a:ea typeface="黑体" panose="02010609060101010101" pitchFamily="2" charset="-122"/>
              </a:rPr>
              <a:t>网 </a:t>
            </a:r>
            <a:r>
              <a:rPr lang="en-US" altLang="zh-CN" sz="2400" b="1" dirty="0" smtClean="0">
                <a:solidFill>
                  <a:srgbClr val="000066"/>
                </a:solidFill>
                <a:latin typeface="+mn-lt"/>
                <a:ea typeface="黑体" panose="02010609060101010101" pitchFamily="2" charset="-122"/>
              </a:rPr>
              <a:t>AS</a:t>
            </a:r>
            <a:r>
              <a:rPr lang="en-US" altLang="zh-CN" sz="2400" b="1" baseline="-25000" dirty="0" smtClean="0">
                <a:solidFill>
                  <a:srgbClr val="000066"/>
                </a:solidFill>
                <a:latin typeface="+mn-lt"/>
                <a:ea typeface="黑体" panose="02010609060101010101" pitchFamily="2" charset="-122"/>
              </a:rPr>
              <a:t>1</a:t>
            </a:r>
            <a:r>
              <a:rPr lang="en-US" altLang="zh-CN" sz="2400" b="1" dirty="0" smtClean="0">
                <a:solidFill>
                  <a:srgbClr val="000066"/>
                </a:solidFill>
                <a:latin typeface="+mn-lt"/>
                <a:ea typeface="黑体" panose="02010609060101010101" pitchFamily="2" charset="-122"/>
              </a:rPr>
              <a:t> </a:t>
            </a:r>
            <a:r>
              <a:rPr lang="zh-CN" altLang="en-US" sz="2400" b="1" dirty="0" smtClean="0">
                <a:solidFill>
                  <a:srgbClr val="000066"/>
                </a:solidFill>
                <a:latin typeface="+mn-lt"/>
                <a:ea typeface="黑体" panose="02010609060101010101" pitchFamily="2" charset="-122"/>
              </a:rPr>
              <a:t>的 </a:t>
            </a:r>
            <a:r>
              <a:rPr lang="en-US" altLang="zh-CN" sz="2400" b="1" dirty="0">
                <a:solidFill>
                  <a:srgbClr val="000066"/>
                </a:solidFill>
                <a:latin typeface="+mn-lt"/>
                <a:ea typeface="黑体" panose="02010609060101010101" pitchFamily="2" charset="-122"/>
              </a:rPr>
              <a:t>BGP </a:t>
            </a:r>
            <a:r>
              <a:rPr lang="zh-CN" altLang="en-US" sz="2400" b="1" dirty="0">
                <a:solidFill>
                  <a:srgbClr val="000066"/>
                </a:solidFill>
                <a:latin typeface="+mn-lt"/>
                <a:ea typeface="黑体" panose="02010609060101010101" pitchFamily="2" charset="-122"/>
              </a:rPr>
              <a:t>发言人：“要到达网络 </a:t>
            </a:r>
            <a:r>
              <a:rPr lang="en-US" altLang="zh-CN" sz="2400" b="1" dirty="0" smtClean="0">
                <a:solidFill>
                  <a:srgbClr val="000066"/>
                </a:solidFill>
                <a:latin typeface="+mn-lt"/>
                <a:ea typeface="黑体" panose="02010609060101010101" pitchFamily="2" charset="-122"/>
              </a:rPr>
              <a:t>N</a:t>
            </a:r>
            <a:r>
              <a:rPr lang="en-US" altLang="zh-CN" sz="2400" b="1" baseline="-25000" dirty="0" smtClean="0">
                <a:solidFill>
                  <a:srgbClr val="000066"/>
                </a:solidFill>
                <a:latin typeface="+mn-lt"/>
                <a:ea typeface="黑体" panose="02010609060101010101" pitchFamily="2" charset="-122"/>
              </a:rPr>
              <a:t>1</a:t>
            </a:r>
            <a:r>
              <a:rPr lang="zh-CN" altLang="en-US" sz="2400" b="1" baseline="-25000" dirty="0" smtClean="0">
                <a:solidFill>
                  <a:srgbClr val="000066"/>
                </a:solidFill>
                <a:latin typeface="+mn-lt"/>
                <a:ea typeface="黑体" panose="02010609060101010101" pitchFamily="2" charset="-122"/>
              </a:rPr>
              <a:t>、</a:t>
            </a:r>
            <a:r>
              <a:rPr lang="en-US" altLang="zh-CN" sz="2400" b="1" dirty="0" smtClean="0">
                <a:solidFill>
                  <a:srgbClr val="000066"/>
                </a:solidFill>
                <a:latin typeface="+mn-lt"/>
                <a:ea typeface="黑体" panose="02010609060101010101" pitchFamily="2" charset="-122"/>
              </a:rPr>
              <a:t> N</a:t>
            </a:r>
            <a:r>
              <a:rPr lang="en-US" altLang="zh-CN" sz="2400" b="1" baseline="-25000" dirty="0" smtClean="0">
                <a:solidFill>
                  <a:srgbClr val="000066"/>
                </a:solidFill>
                <a:latin typeface="+mn-lt"/>
                <a:ea typeface="黑体" panose="02010609060101010101" pitchFamily="2" charset="-122"/>
              </a:rPr>
              <a:t>2</a:t>
            </a:r>
            <a:r>
              <a:rPr lang="zh-CN" altLang="en-US" sz="2400" b="1" baseline="-25000" dirty="0" smtClean="0">
                <a:solidFill>
                  <a:srgbClr val="000066"/>
                </a:solidFill>
                <a:latin typeface="+mn-lt"/>
                <a:ea typeface="黑体" panose="02010609060101010101" pitchFamily="2" charset="-122"/>
              </a:rPr>
              <a:t>、</a:t>
            </a:r>
            <a:r>
              <a:rPr lang="en-US" altLang="zh-CN" sz="2400" b="1" dirty="0" smtClean="0">
                <a:solidFill>
                  <a:srgbClr val="000066"/>
                </a:solidFill>
                <a:latin typeface="+mn-lt"/>
                <a:ea typeface="黑体" panose="02010609060101010101" pitchFamily="2" charset="-122"/>
              </a:rPr>
              <a:t>N</a:t>
            </a:r>
            <a:r>
              <a:rPr lang="en-US" altLang="zh-CN" sz="2400" b="1" baseline="-25000" dirty="0" smtClean="0">
                <a:solidFill>
                  <a:srgbClr val="000066"/>
                </a:solidFill>
                <a:latin typeface="+mn-lt"/>
                <a:ea typeface="黑体" panose="02010609060101010101" pitchFamily="2" charset="-122"/>
              </a:rPr>
              <a:t>3 </a:t>
            </a:r>
            <a:r>
              <a:rPr lang="zh-CN" altLang="en-US" sz="2400" b="1" dirty="0">
                <a:solidFill>
                  <a:srgbClr val="000066"/>
                </a:solidFill>
                <a:latin typeface="+mn-lt"/>
                <a:ea typeface="黑体" panose="02010609060101010101" pitchFamily="2" charset="-122"/>
              </a:rPr>
              <a:t>和 </a:t>
            </a:r>
            <a:r>
              <a:rPr lang="en-US" altLang="zh-CN" sz="2400" b="1" dirty="0">
                <a:solidFill>
                  <a:srgbClr val="000066"/>
                </a:solidFill>
                <a:latin typeface="+mn-lt"/>
                <a:ea typeface="黑体" panose="02010609060101010101" pitchFamily="2" charset="-122"/>
              </a:rPr>
              <a:t>N</a:t>
            </a:r>
            <a:r>
              <a:rPr lang="en-US" altLang="zh-CN" sz="2400" b="1" baseline="-25000" dirty="0">
                <a:solidFill>
                  <a:srgbClr val="000066"/>
                </a:solidFill>
                <a:latin typeface="+mn-lt"/>
                <a:ea typeface="黑体" panose="02010609060101010101" pitchFamily="2" charset="-122"/>
              </a:rPr>
              <a:t>4 </a:t>
            </a:r>
            <a:r>
              <a:rPr lang="zh-CN" altLang="en-US" sz="2400" b="1" dirty="0">
                <a:solidFill>
                  <a:srgbClr val="000066"/>
                </a:solidFill>
                <a:latin typeface="+mn-lt"/>
                <a:ea typeface="黑体" panose="02010609060101010101" pitchFamily="2" charset="-122"/>
              </a:rPr>
              <a:t>可经过 </a:t>
            </a:r>
            <a:r>
              <a:rPr lang="en-US" altLang="zh-CN" sz="2400" b="1" dirty="0">
                <a:solidFill>
                  <a:srgbClr val="000066"/>
                </a:solidFill>
                <a:latin typeface="+mn-lt"/>
                <a:ea typeface="黑体" panose="02010609060101010101" pitchFamily="2" charset="-122"/>
              </a:rPr>
              <a:t>AS</a:t>
            </a:r>
            <a:r>
              <a:rPr lang="en-US" altLang="zh-CN" sz="2400" b="1" baseline="-25000" dirty="0">
                <a:solidFill>
                  <a:srgbClr val="000066"/>
                </a:solidFill>
                <a:latin typeface="+mn-lt"/>
                <a:ea typeface="黑体" panose="02010609060101010101" pitchFamily="2" charset="-122"/>
              </a:rPr>
              <a:t>2</a:t>
            </a:r>
            <a:r>
              <a:rPr lang="zh-CN" altLang="en-US" sz="2400" b="1" dirty="0">
                <a:solidFill>
                  <a:srgbClr val="000066"/>
                </a:solidFill>
                <a:latin typeface="+mn-lt"/>
                <a:ea typeface="黑体" panose="02010609060101010101" pitchFamily="2" charset="-122"/>
              </a:rPr>
              <a:t>。” </a:t>
            </a:r>
          </a:p>
        </p:txBody>
      </p:sp>
      <p:sp>
        <p:nvSpPr>
          <p:cNvPr id="606235" name="AutoShape 27"/>
          <p:cNvSpPr>
            <a:spLocks noChangeArrowheads="1"/>
          </p:cNvSpPr>
          <p:nvPr/>
        </p:nvSpPr>
        <p:spPr bwMode="auto">
          <a:xfrm rot="9284754">
            <a:off x="1833299" y="2995961"/>
            <a:ext cx="1793743" cy="720725"/>
          </a:xfrm>
          <a:custGeom>
            <a:avLst/>
            <a:gdLst>
              <a:gd name="G0" fmla="+- 13627 0 0"/>
              <a:gd name="G1" fmla="+- 4853 0 0"/>
              <a:gd name="G2" fmla="+- 21600 0 4853"/>
              <a:gd name="G3" fmla="+- 10800 0 4853"/>
              <a:gd name="G4" fmla="+- 21600 0 13627"/>
              <a:gd name="G5" fmla="*/ G4 G3 10800"/>
              <a:gd name="G6" fmla="+- 21600 0 G5"/>
              <a:gd name="T0" fmla="*/ 13627 w 21600"/>
              <a:gd name="T1" fmla="*/ 0 h 21600"/>
              <a:gd name="T2" fmla="*/ 0 w 21600"/>
              <a:gd name="T3" fmla="*/ 10800 h 21600"/>
              <a:gd name="T4" fmla="*/ 1362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close/>
              </a:path>
              <a:path w="21600" h="21600">
                <a:moveTo>
                  <a:pt x="1350" y="4853"/>
                </a:moveTo>
                <a:lnTo>
                  <a:pt x="1350" y="16747"/>
                </a:lnTo>
                <a:lnTo>
                  <a:pt x="2700" y="16747"/>
                </a:lnTo>
                <a:lnTo>
                  <a:pt x="2700" y="4853"/>
                </a:lnTo>
                <a:close/>
              </a:path>
              <a:path w="21600" h="21600">
                <a:moveTo>
                  <a:pt x="0" y="4853"/>
                </a:moveTo>
                <a:lnTo>
                  <a:pt x="0" y="16747"/>
                </a:lnTo>
                <a:lnTo>
                  <a:pt x="675" y="16747"/>
                </a:lnTo>
                <a:lnTo>
                  <a:pt x="675" y="4853"/>
                </a:lnTo>
                <a:close/>
              </a:path>
            </a:pathLst>
          </a:cu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60622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repeatCount="3000" fill="hold" grpId="0" nodeType="afterEffect">
                                  <p:stCondLst>
                                    <p:cond delay="0"/>
                                  </p:stCondLst>
                                  <p:childTnLst>
                                    <p:set>
                                      <p:cBhvr>
                                        <p:cTn id="9" dur="1" fill="hold">
                                          <p:stCondLst>
                                            <p:cond delay="0"/>
                                          </p:stCondLst>
                                        </p:cTn>
                                        <p:tgtEl>
                                          <p:spTgt spid="606235"/>
                                        </p:tgtEl>
                                        <p:attrNameLst>
                                          <p:attrName>style.visibility</p:attrName>
                                        </p:attrNameLst>
                                      </p:cBhvr>
                                      <p:to>
                                        <p:strVal val="visible"/>
                                      </p:to>
                                    </p:set>
                                    <p:animEffect transition="in" filter="wipe(right)">
                                      <p:cBhvr>
                                        <p:cTn id="10" dur="1000"/>
                                        <p:tgtEl>
                                          <p:spTgt spid="606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solidFill>
                  <a:srgbClr val="FF0000"/>
                </a:solidFill>
              </a:rPr>
              <a:t>请</a:t>
            </a:r>
            <a:r>
              <a:rPr lang="zh-CN" altLang="en-US" sz="4000" dirty="0" smtClean="0">
                <a:solidFill>
                  <a:srgbClr val="FF0000"/>
                </a:solidFill>
              </a:rPr>
              <a:t>写出能被</a:t>
            </a:r>
            <a:r>
              <a:rPr lang="en-US" altLang="zh-CN" sz="4000" dirty="0" smtClean="0">
                <a:solidFill>
                  <a:srgbClr val="FF0000"/>
                </a:solidFill>
              </a:rPr>
              <a:t>2</a:t>
            </a:r>
            <a:r>
              <a:rPr lang="zh-CN" altLang="en-US" sz="4000" dirty="0" smtClean="0">
                <a:solidFill>
                  <a:srgbClr val="FF0000"/>
                </a:solidFill>
              </a:rPr>
              <a:t>整除的二进制（</a:t>
            </a:r>
            <a:r>
              <a:rPr lang="zh-CN" altLang="en-US" sz="4000" dirty="0">
                <a:solidFill>
                  <a:srgbClr val="FF0000"/>
                </a:solidFill>
              </a:rPr>
              <a:t>课堂作业</a:t>
            </a:r>
            <a:r>
              <a:rPr lang="zh-CN" altLang="en-US" sz="4000" dirty="0" smtClean="0">
                <a:solidFill>
                  <a:srgbClr val="FF0000"/>
                </a:solidFill>
              </a:rPr>
              <a:t>）</a:t>
            </a:r>
            <a:endParaRPr lang="zh-CN" altLang="en-US" sz="4000" dirty="0">
              <a:solidFill>
                <a:srgbClr val="FF0000"/>
              </a:solidFill>
            </a:endParaRPr>
          </a:p>
        </p:txBody>
      </p:sp>
      <p:sp>
        <p:nvSpPr>
          <p:cNvPr id="4" name="矩形 3"/>
          <p:cNvSpPr/>
          <p:nvPr/>
        </p:nvSpPr>
        <p:spPr>
          <a:xfrm>
            <a:off x="272480" y="4705898"/>
            <a:ext cx="9705528" cy="1569660"/>
          </a:xfrm>
          <a:prstGeom prst="rect">
            <a:avLst/>
          </a:prstGeom>
        </p:spPr>
        <p:txBody>
          <a:bodyPr wrap="square">
            <a:spAutoFit/>
          </a:bodyPr>
          <a:lstStyle/>
          <a:p>
            <a:r>
              <a:rPr lang="zh-CN" altLang="en-US" sz="1600" dirty="0"/>
              <a:t>能够被2整除的数，写成二进制形式，后一位是0。如果余数是1，则最后一位是1</a:t>
            </a:r>
            <a:r>
              <a:rPr lang="zh-CN" altLang="en-US" sz="1600" dirty="0" smtClean="0"/>
              <a:t>。</a:t>
            </a:r>
            <a:endParaRPr lang="en-US" altLang="zh-CN" sz="1600" dirty="0" smtClean="0"/>
          </a:p>
          <a:p>
            <a:r>
              <a:rPr lang="zh-CN" altLang="en-US" sz="1600" dirty="0" smtClean="0"/>
              <a:t>能够</a:t>
            </a:r>
            <a:r>
              <a:rPr lang="zh-CN" altLang="en-US" sz="1600" dirty="0"/>
              <a:t>被4整除的数，写成二进制形式，后两位是00。如果余数是2，那就把2写成二进制，后两位10</a:t>
            </a:r>
            <a:r>
              <a:rPr lang="zh-CN" altLang="en-US" sz="1600" dirty="0" smtClean="0"/>
              <a:t>。</a:t>
            </a:r>
            <a:endParaRPr lang="en-US" altLang="zh-CN" sz="1600" dirty="0" smtClean="0"/>
          </a:p>
          <a:p>
            <a:r>
              <a:rPr lang="zh-CN" altLang="en-US" sz="1600" dirty="0" smtClean="0"/>
              <a:t>能够</a:t>
            </a:r>
            <a:r>
              <a:rPr lang="zh-CN" altLang="en-US" sz="1600" dirty="0"/>
              <a:t>够8整除的数，写成二进制形式，最后三位是000。如果余5，就把5写成位二进制，后三位101</a:t>
            </a:r>
            <a:r>
              <a:rPr lang="zh-CN" altLang="en-US" sz="1600" dirty="0" smtClean="0"/>
              <a:t>。</a:t>
            </a:r>
            <a:endParaRPr lang="en-US" altLang="zh-CN" sz="1600" dirty="0" smtClean="0"/>
          </a:p>
          <a:p>
            <a:r>
              <a:rPr lang="zh-CN" altLang="en-US" sz="1600" dirty="0" smtClean="0"/>
              <a:t>能够</a:t>
            </a:r>
            <a:r>
              <a:rPr lang="zh-CN" altLang="en-US" sz="1600" dirty="0"/>
              <a:t>被16整除的数，写成二进制形式，最后四位都是0000。如果余6，就把6写成二进制，最后四位0110</a:t>
            </a:r>
            <a:r>
              <a:rPr lang="zh-CN" altLang="en-US" sz="1600" dirty="0" smtClean="0"/>
              <a:t>。</a:t>
            </a:r>
            <a:endParaRPr lang="en-US" altLang="zh-CN" sz="1600" dirty="0" smtClean="0"/>
          </a:p>
          <a:p>
            <a:endParaRPr lang="en-US" altLang="zh-CN" sz="1600" dirty="0"/>
          </a:p>
          <a:p>
            <a:r>
              <a:rPr lang="zh-CN" altLang="en-US" sz="1600" dirty="0" smtClean="0"/>
              <a:t>817</a:t>
            </a:r>
            <a:r>
              <a:rPr lang="zh-CN" altLang="en-US" sz="1600" dirty="0"/>
              <a:t>二进制后3位，除以8余1，最后三位位001后2位除4，后4位除</a:t>
            </a:r>
            <a:r>
              <a:rPr lang="zh-CN" altLang="en-US" sz="1600" dirty="0" smtClean="0"/>
              <a:t>16</a:t>
            </a:r>
            <a:endParaRPr lang="zh-CN" altLang="en-US" sz="1600" dirty="0"/>
          </a:p>
        </p:txBody>
      </p:sp>
      <p:sp>
        <p:nvSpPr>
          <p:cNvPr id="5" name="矩形 4"/>
          <p:cNvSpPr/>
          <p:nvPr/>
        </p:nvSpPr>
        <p:spPr>
          <a:xfrm>
            <a:off x="2216696" y="6234448"/>
            <a:ext cx="6048672" cy="646331"/>
          </a:xfrm>
          <a:prstGeom prst="rect">
            <a:avLst/>
          </a:prstGeom>
        </p:spPr>
        <p:txBody>
          <a:bodyPr wrap="square">
            <a:spAutoFit/>
          </a:bodyPr>
          <a:lstStyle/>
          <a:p>
            <a:r>
              <a:rPr lang="zh-CN" altLang="en-US" dirty="0">
                <a:hlinkClick r:id="rId2"/>
              </a:rPr>
              <a:t>https://blog.csdn.net/xcsxchen/article/details/</a:t>
            </a:r>
            <a:r>
              <a:rPr lang="zh-CN" altLang="en-US" dirty="0" smtClean="0">
                <a:hlinkClick r:id="rId2"/>
              </a:rPr>
              <a:t>106722670</a:t>
            </a:r>
            <a:endParaRPr lang="en-US" altLang="zh-CN" dirty="0" smtClean="0"/>
          </a:p>
          <a:p>
            <a:endParaRPr lang="zh-CN" altLang="en-US" dirty="0"/>
          </a:p>
        </p:txBody>
      </p:sp>
      <p:pic>
        <p:nvPicPr>
          <p:cNvPr id="3" name="图片 2"/>
          <p:cNvPicPr>
            <a:picLocks noChangeAspect="1"/>
          </p:cNvPicPr>
          <p:nvPr/>
        </p:nvPicPr>
        <p:blipFill>
          <a:blip r:embed="rId3"/>
          <a:stretch>
            <a:fillRect/>
          </a:stretch>
        </p:blipFill>
        <p:spPr>
          <a:xfrm>
            <a:off x="2288704" y="1180124"/>
            <a:ext cx="1314450" cy="3400425"/>
          </a:xfrm>
          <a:prstGeom prst="rect">
            <a:avLst/>
          </a:prstGeom>
        </p:spPr>
      </p:pic>
      <p:pic>
        <p:nvPicPr>
          <p:cNvPr id="6" name="图片 5"/>
          <p:cNvPicPr>
            <a:picLocks noChangeAspect="1"/>
          </p:cNvPicPr>
          <p:nvPr/>
        </p:nvPicPr>
        <p:blipFill>
          <a:blip r:embed="rId4"/>
          <a:stretch>
            <a:fillRect/>
          </a:stretch>
        </p:blipFill>
        <p:spPr>
          <a:xfrm>
            <a:off x="4876297" y="1180124"/>
            <a:ext cx="1084815" cy="3532852"/>
          </a:xfrm>
          <a:prstGeom prst="rect">
            <a:avLst/>
          </a:prstGeom>
        </p:spPr>
      </p:pic>
      <p:pic>
        <p:nvPicPr>
          <p:cNvPr id="7" name="图片 6"/>
          <p:cNvPicPr>
            <a:picLocks noChangeAspect="1"/>
          </p:cNvPicPr>
          <p:nvPr/>
        </p:nvPicPr>
        <p:blipFill>
          <a:blip r:embed="rId5"/>
          <a:stretch>
            <a:fillRect/>
          </a:stretch>
        </p:blipFill>
        <p:spPr>
          <a:xfrm>
            <a:off x="3800872" y="1268760"/>
            <a:ext cx="847619" cy="361905"/>
          </a:xfrm>
          <a:prstGeom prst="rect">
            <a:avLst/>
          </a:prstGeom>
        </p:spPr>
      </p:pic>
      <p:pic>
        <p:nvPicPr>
          <p:cNvPr id="8" name="图片 7"/>
          <p:cNvPicPr>
            <a:picLocks noChangeAspect="1"/>
          </p:cNvPicPr>
          <p:nvPr/>
        </p:nvPicPr>
        <p:blipFill>
          <a:blip r:embed="rId5"/>
          <a:stretch>
            <a:fillRect/>
          </a:stretch>
        </p:blipFill>
        <p:spPr>
          <a:xfrm>
            <a:off x="6366771" y="1268760"/>
            <a:ext cx="847619" cy="361905"/>
          </a:xfrm>
          <a:prstGeom prst="rect">
            <a:avLst/>
          </a:prstGeom>
        </p:spPr>
      </p:pic>
    </p:spTree>
    <p:extLst>
      <p:ext uri="{BB962C8B-B14F-4D97-AF65-F5344CB8AC3E}">
        <p14:creationId xmlns:p14="http://schemas.microsoft.com/office/powerpoint/2010/main" val="4022069430"/>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pPr algn="ctr"/>
            <a:r>
              <a:rPr lang="en-US" altLang="zh-CN" dirty="0"/>
              <a:t>BGP </a:t>
            </a:r>
            <a:r>
              <a:rPr lang="zh-CN" altLang="en-US" dirty="0"/>
              <a:t>发言人交换</a:t>
            </a:r>
            <a:r>
              <a:rPr lang="zh-CN" altLang="en-US" dirty="0">
                <a:solidFill>
                  <a:srgbClr val="FF0000"/>
                </a:solidFill>
              </a:rPr>
              <a:t>路径向量 </a:t>
            </a:r>
            <a:endParaRPr lang="zh-CN" altLang="en-US" dirty="0"/>
          </a:p>
        </p:txBody>
      </p:sp>
      <p:sp>
        <p:nvSpPr>
          <p:cNvPr id="607235" name="Line 3"/>
          <p:cNvSpPr>
            <a:spLocks noChangeShapeType="1"/>
          </p:cNvSpPr>
          <p:nvPr/>
        </p:nvSpPr>
        <p:spPr bwMode="auto">
          <a:xfrm flipV="1">
            <a:off x="2019036" y="3049165"/>
            <a:ext cx="1327679" cy="534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6" name="Line 4"/>
          <p:cNvSpPr>
            <a:spLocks noChangeShapeType="1"/>
          </p:cNvSpPr>
          <p:nvPr/>
        </p:nvSpPr>
        <p:spPr bwMode="auto">
          <a:xfrm>
            <a:off x="2019036" y="4122316"/>
            <a:ext cx="1239970" cy="765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7" name="Line 5"/>
          <p:cNvSpPr>
            <a:spLocks noChangeShapeType="1"/>
          </p:cNvSpPr>
          <p:nvPr/>
        </p:nvSpPr>
        <p:spPr bwMode="auto">
          <a:xfrm flipV="1">
            <a:off x="5204090" y="2514179"/>
            <a:ext cx="1150541" cy="382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8" name="Line 6"/>
          <p:cNvSpPr>
            <a:spLocks noChangeShapeType="1"/>
          </p:cNvSpPr>
          <p:nvPr/>
        </p:nvSpPr>
        <p:spPr bwMode="auto">
          <a:xfrm>
            <a:off x="5116381" y="3049166"/>
            <a:ext cx="1150540" cy="4603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39" name="Line 7"/>
          <p:cNvSpPr>
            <a:spLocks noChangeShapeType="1"/>
          </p:cNvSpPr>
          <p:nvPr/>
        </p:nvSpPr>
        <p:spPr bwMode="auto">
          <a:xfrm flipV="1">
            <a:off x="5204090" y="4427115"/>
            <a:ext cx="1150541" cy="3825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40" name="Line 8"/>
          <p:cNvSpPr>
            <a:spLocks noChangeShapeType="1"/>
          </p:cNvSpPr>
          <p:nvPr/>
        </p:nvSpPr>
        <p:spPr bwMode="auto">
          <a:xfrm>
            <a:off x="5381229" y="4962103"/>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41" name="Line 9"/>
          <p:cNvSpPr>
            <a:spLocks noChangeShapeType="1"/>
          </p:cNvSpPr>
          <p:nvPr/>
        </p:nvSpPr>
        <p:spPr bwMode="auto">
          <a:xfrm>
            <a:off x="5204090" y="5117678"/>
            <a:ext cx="1150541" cy="3048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42" name="Oval 10"/>
          <p:cNvSpPr>
            <a:spLocks noChangeArrowheads="1"/>
          </p:cNvSpPr>
          <p:nvPr/>
        </p:nvSpPr>
        <p:spPr bwMode="auto">
          <a:xfrm>
            <a:off x="2725870" y="2598315"/>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43" name="Oval 11"/>
          <p:cNvSpPr>
            <a:spLocks noChangeArrowheads="1"/>
          </p:cNvSpPr>
          <p:nvPr/>
        </p:nvSpPr>
        <p:spPr bwMode="auto">
          <a:xfrm>
            <a:off x="2725870" y="4574754"/>
            <a:ext cx="2834217" cy="688975"/>
          </a:xfrm>
          <a:prstGeom prst="ellipse">
            <a:avLst/>
          </a:prstGeom>
          <a:solidFill>
            <a:srgbClr val="66FF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44" name="Oval 12"/>
          <p:cNvSpPr>
            <a:spLocks noChangeArrowheads="1"/>
          </p:cNvSpPr>
          <p:nvPr/>
        </p:nvSpPr>
        <p:spPr bwMode="auto">
          <a:xfrm>
            <a:off x="247650" y="3357141"/>
            <a:ext cx="2565929" cy="1147763"/>
          </a:xfrm>
          <a:prstGeom prst="ellipse">
            <a:avLst/>
          </a:prstGeom>
          <a:solidFill>
            <a:srgbClr val="FF99FF"/>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grpSp>
        <p:nvGrpSpPr>
          <p:cNvPr id="607245" name="Group 13"/>
          <p:cNvGrpSpPr/>
          <p:nvPr/>
        </p:nvGrpSpPr>
        <p:grpSpPr bwMode="auto">
          <a:xfrm>
            <a:off x="5912644" y="2131590"/>
            <a:ext cx="3565129" cy="1784350"/>
            <a:chOff x="3438" y="1706"/>
            <a:chExt cx="2073" cy="1124"/>
          </a:xfrm>
        </p:grpSpPr>
        <p:sp>
          <p:nvSpPr>
            <p:cNvPr id="607246" name="Oval 14"/>
            <p:cNvSpPr>
              <a:spLocks noChangeArrowheads="1"/>
            </p:cNvSpPr>
            <p:nvPr/>
          </p:nvSpPr>
          <p:spPr bwMode="auto">
            <a:xfrm>
              <a:off x="3452" y="1706"/>
              <a:ext cx="2059" cy="531"/>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sp>
          <p:nvSpPr>
            <p:cNvPr id="607247" name="Oval 15"/>
            <p:cNvSpPr>
              <a:spLocks noChangeArrowheads="1"/>
            </p:cNvSpPr>
            <p:nvPr/>
          </p:nvSpPr>
          <p:spPr bwMode="auto">
            <a:xfrm>
              <a:off x="3438" y="2301"/>
              <a:ext cx="2059" cy="529"/>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baseline="-25000">
                <a:solidFill>
                  <a:srgbClr val="0000CC"/>
                </a:solidFill>
                <a:latin typeface="+mn-lt"/>
                <a:ea typeface="黑体" panose="02010609060101010101" pitchFamily="2" charset="-122"/>
              </a:endParaRPr>
            </a:p>
          </p:txBody>
        </p:sp>
      </p:grpSp>
      <p:sp>
        <p:nvSpPr>
          <p:cNvPr id="607248" name="Oval 16"/>
          <p:cNvSpPr>
            <a:spLocks noChangeArrowheads="1"/>
          </p:cNvSpPr>
          <p:nvPr/>
        </p:nvSpPr>
        <p:spPr bwMode="auto">
          <a:xfrm>
            <a:off x="5912644" y="4020715"/>
            <a:ext cx="3541052" cy="839788"/>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49" name="Oval 17"/>
          <p:cNvSpPr>
            <a:spLocks noChangeArrowheads="1"/>
          </p:cNvSpPr>
          <p:nvPr/>
        </p:nvSpPr>
        <p:spPr bwMode="auto">
          <a:xfrm>
            <a:off x="5912644" y="4962103"/>
            <a:ext cx="3541052" cy="842962"/>
          </a:xfrm>
          <a:prstGeom prst="ellipse">
            <a:avLst/>
          </a:prstGeom>
          <a:solidFill>
            <a:srgbClr val="FFFF66"/>
          </a:solidFill>
          <a:ln w="9525">
            <a:solidFill>
              <a:schemeClr val="tx1"/>
            </a:solidFill>
            <a:round/>
          </a:ln>
          <a:effectLst>
            <a:outerShdw dist="35921"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607250" name="Text Box 18"/>
          <p:cNvSpPr txBox="1">
            <a:spLocks noChangeArrowheads="1"/>
          </p:cNvSpPr>
          <p:nvPr/>
        </p:nvSpPr>
        <p:spPr bwMode="auto">
          <a:xfrm>
            <a:off x="896012" y="3573041"/>
            <a:ext cx="11528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主干网</a:t>
            </a:r>
          </a:p>
          <a:p>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a:t>
            </a:r>
          </a:p>
        </p:txBody>
      </p:sp>
      <p:sp>
        <p:nvSpPr>
          <p:cNvPr id="607251" name="Text Box 19"/>
          <p:cNvSpPr txBox="1">
            <a:spLocks noChangeArrowheads="1"/>
          </p:cNvSpPr>
          <p:nvPr/>
        </p:nvSpPr>
        <p:spPr bwMode="auto">
          <a:xfrm>
            <a:off x="3537175" y="2591965"/>
            <a:ext cx="12202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2</a:t>
            </a:r>
            <a:r>
              <a:rPr kumimoji="1" lang="zh-CN" altLang="en-US" sz="2000" b="1">
                <a:solidFill>
                  <a:srgbClr val="0000CC"/>
                </a:solidFill>
                <a:latin typeface="+mn-lt"/>
                <a:ea typeface="黑体" panose="02010609060101010101" pitchFamily="2" charset="-122"/>
              </a:rPr>
              <a:t>）</a:t>
            </a:r>
          </a:p>
        </p:txBody>
      </p:sp>
      <p:sp>
        <p:nvSpPr>
          <p:cNvPr id="607252" name="Text Box 20"/>
          <p:cNvSpPr txBox="1">
            <a:spLocks noChangeArrowheads="1"/>
          </p:cNvSpPr>
          <p:nvPr/>
        </p:nvSpPr>
        <p:spPr bwMode="auto">
          <a:xfrm>
            <a:off x="3537175" y="4568403"/>
            <a:ext cx="12202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地区 </a:t>
            </a:r>
            <a:r>
              <a:rPr kumimoji="1" lang="en-US" altLang="zh-CN" sz="2000" b="1">
                <a:solidFill>
                  <a:srgbClr val="0000CC"/>
                </a:solidFill>
                <a:latin typeface="+mn-lt"/>
                <a:ea typeface="黑体" panose="02010609060101010101" pitchFamily="2" charset="-122"/>
              </a:rPr>
              <a:t>ISP</a:t>
            </a:r>
          </a:p>
          <a:p>
            <a:pPr algn="ct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a:t>
            </a:r>
          </a:p>
        </p:txBody>
      </p:sp>
      <p:sp>
        <p:nvSpPr>
          <p:cNvPr id="607253" name="Text Box 21"/>
          <p:cNvSpPr txBox="1">
            <a:spLocks noChangeArrowheads="1"/>
          </p:cNvSpPr>
          <p:nvPr/>
        </p:nvSpPr>
        <p:spPr bwMode="auto">
          <a:xfrm>
            <a:off x="6632389" y="2185566"/>
            <a:ext cx="21531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4</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1</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2</a:t>
            </a:r>
            <a:endParaRPr kumimoji="1" lang="en-US" altLang="zh-CN" sz="2000" b="1">
              <a:solidFill>
                <a:srgbClr val="0000CC"/>
              </a:solidFill>
              <a:latin typeface="+mn-lt"/>
              <a:ea typeface="黑体" panose="02010609060101010101" pitchFamily="2" charset="-122"/>
            </a:endParaRPr>
          </a:p>
        </p:txBody>
      </p:sp>
      <p:sp>
        <p:nvSpPr>
          <p:cNvPr id="607254" name="Text Box 22"/>
          <p:cNvSpPr txBox="1">
            <a:spLocks noChangeArrowheads="1"/>
          </p:cNvSpPr>
          <p:nvPr/>
        </p:nvSpPr>
        <p:spPr bwMode="auto">
          <a:xfrm>
            <a:off x="6607453" y="3144416"/>
            <a:ext cx="21531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5</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3</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4</a:t>
            </a:r>
            <a:endParaRPr kumimoji="1" lang="en-US" altLang="zh-CN" sz="2000" b="1">
              <a:solidFill>
                <a:srgbClr val="0000CC"/>
              </a:solidFill>
              <a:latin typeface="+mn-lt"/>
              <a:ea typeface="黑体" panose="02010609060101010101" pitchFamily="2" charset="-122"/>
            </a:endParaRPr>
          </a:p>
        </p:txBody>
      </p:sp>
      <p:grpSp>
        <p:nvGrpSpPr>
          <p:cNvPr id="607255" name="Group 23"/>
          <p:cNvGrpSpPr/>
          <p:nvPr/>
        </p:nvGrpSpPr>
        <p:grpSpPr bwMode="auto">
          <a:xfrm>
            <a:off x="6617760" y="4069928"/>
            <a:ext cx="2151459" cy="1689100"/>
            <a:chOff x="3848" y="2927"/>
            <a:chExt cx="1251" cy="1064"/>
          </a:xfrm>
        </p:grpSpPr>
        <p:sp>
          <p:nvSpPr>
            <p:cNvPr id="607256" name="Text Box 24"/>
            <p:cNvSpPr txBox="1">
              <a:spLocks noChangeArrowheads="1"/>
            </p:cNvSpPr>
            <p:nvPr/>
          </p:nvSpPr>
          <p:spPr bwMode="auto">
            <a:xfrm>
              <a:off x="3848" y="2927"/>
              <a:ext cx="12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5</a:t>
              </a:r>
              <a:endParaRPr kumimoji="1" lang="en-US" altLang="zh-CN" sz="2000" b="1">
                <a:solidFill>
                  <a:srgbClr val="0000CC"/>
                </a:solidFill>
                <a:latin typeface="+mn-lt"/>
                <a:ea typeface="黑体" panose="02010609060101010101" pitchFamily="2" charset="-122"/>
              </a:endParaRPr>
            </a:p>
          </p:txBody>
        </p:sp>
        <p:sp>
          <p:nvSpPr>
            <p:cNvPr id="607257" name="Text Box 25"/>
            <p:cNvSpPr txBox="1">
              <a:spLocks noChangeArrowheads="1"/>
            </p:cNvSpPr>
            <p:nvPr/>
          </p:nvSpPr>
          <p:spPr bwMode="auto">
            <a:xfrm>
              <a:off x="3859" y="3545"/>
              <a:ext cx="12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CC"/>
                  </a:solidFill>
                  <a:latin typeface="+mn-lt"/>
                  <a:ea typeface="黑体" panose="02010609060101010101" pitchFamily="2" charset="-122"/>
                </a:rPr>
                <a:t>本地 </a:t>
              </a:r>
              <a:r>
                <a:rPr kumimoji="1" lang="en-US" altLang="zh-CN" sz="2000" b="1">
                  <a:solidFill>
                    <a:srgbClr val="0000CC"/>
                  </a:solidFill>
                  <a:latin typeface="+mn-lt"/>
                  <a:ea typeface="黑体" panose="02010609060101010101" pitchFamily="2" charset="-122"/>
                </a:rPr>
                <a:t>ISP</a:t>
              </a:r>
              <a:r>
                <a:rPr kumimoji="1" lang="zh-CN" altLang="en-US" sz="2000" b="1">
                  <a:solidFill>
                    <a:srgbClr val="0000CC"/>
                  </a:solidFill>
                  <a:latin typeface="+mn-lt"/>
                  <a:ea typeface="黑体" panose="02010609060101010101" pitchFamily="2" charset="-122"/>
                </a:rPr>
                <a:t>（</a:t>
              </a:r>
              <a:r>
                <a:rPr kumimoji="1" lang="en-US" altLang="zh-CN" sz="2000" b="1">
                  <a:solidFill>
                    <a:srgbClr val="0000CC"/>
                  </a:solidFill>
                  <a:latin typeface="+mn-lt"/>
                  <a:ea typeface="黑体" panose="02010609060101010101" pitchFamily="2" charset="-122"/>
                </a:rPr>
                <a:t>AS</a:t>
              </a:r>
              <a:r>
                <a:rPr kumimoji="1" lang="en-US" altLang="zh-CN" sz="2000" b="1" baseline="-25000">
                  <a:solidFill>
                    <a:srgbClr val="0000CC"/>
                  </a:solidFill>
                  <a:latin typeface="+mn-lt"/>
                  <a:ea typeface="黑体" panose="02010609060101010101" pitchFamily="2" charset="-122"/>
                </a:rPr>
                <a:t>7</a:t>
              </a:r>
              <a:r>
                <a:rPr kumimoji="1" lang="zh-CN" altLang="en-US" sz="2000" b="1">
                  <a:solidFill>
                    <a:srgbClr val="0000CC"/>
                  </a:solidFill>
                  <a:latin typeface="+mn-lt"/>
                  <a:ea typeface="黑体" panose="02010609060101010101" pitchFamily="2" charset="-122"/>
                </a:rPr>
                <a:t>）</a:t>
              </a:r>
            </a:p>
            <a:p>
              <a:pPr algn="ct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6</a:t>
              </a:r>
              <a:r>
                <a:rPr kumimoji="1" lang="zh-CN" altLang="en-US" sz="2000" b="1">
                  <a:solidFill>
                    <a:srgbClr val="0000CC"/>
                  </a:solidFill>
                  <a:latin typeface="+mn-lt"/>
                  <a:ea typeface="黑体" panose="02010609060101010101" pitchFamily="2" charset="-122"/>
                </a:rPr>
                <a:t>， </a:t>
              </a:r>
              <a:r>
                <a:rPr kumimoji="1" lang="en-US" altLang="zh-CN" sz="2000" b="1">
                  <a:solidFill>
                    <a:srgbClr val="0000CC"/>
                  </a:solidFill>
                  <a:latin typeface="+mn-lt"/>
                  <a:ea typeface="黑体" panose="02010609060101010101" pitchFamily="2" charset="-122"/>
                </a:rPr>
                <a:t>N</a:t>
              </a:r>
              <a:r>
                <a:rPr kumimoji="1" lang="en-US" altLang="zh-CN" sz="2000" b="1" baseline="-25000">
                  <a:solidFill>
                    <a:srgbClr val="0000CC"/>
                  </a:solidFill>
                  <a:latin typeface="+mn-lt"/>
                  <a:ea typeface="黑体" panose="02010609060101010101" pitchFamily="2" charset="-122"/>
                </a:rPr>
                <a:t>7</a:t>
              </a:r>
              <a:endParaRPr kumimoji="1" lang="en-US" altLang="zh-CN" sz="2000" b="1">
                <a:solidFill>
                  <a:srgbClr val="0000CC"/>
                </a:solidFill>
                <a:latin typeface="+mn-lt"/>
                <a:ea typeface="黑体" panose="02010609060101010101" pitchFamily="2" charset="-122"/>
              </a:endParaRPr>
            </a:p>
          </p:txBody>
        </p:sp>
      </p:grpSp>
      <p:sp>
        <p:nvSpPr>
          <p:cNvPr id="607258" name="Text Box 26"/>
          <p:cNvSpPr txBox="1">
            <a:spLocks noChangeArrowheads="1"/>
          </p:cNvSpPr>
          <p:nvPr/>
        </p:nvSpPr>
        <p:spPr bwMode="auto">
          <a:xfrm>
            <a:off x="662120" y="1124744"/>
            <a:ext cx="8915400" cy="830997"/>
          </a:xfrm>
          <a:prstGeom prst="rect">
            <a:avLst/>
          </a:prstGeom>
          <a:solidFill>
            <a:srgbClr val="66FF66"/>
          </a:solidFill>
          <a:ln w="9525">
            <a:solidFill>
              <a:srgbClr val="333399"/>
            </a:solidFill>
            <a:miter lim="800000"/>
          </a:ln>
          <a:effectLst/>
        </p:spPr>
        <p:txBody>
          <a:bodyPr>
            <a:spAutoFit/>
          </a:bodyPr>
          <a:lstStyle>
            <a:defPPr>
              <a:defRPr lang="en-US"/>
            </a:defPPr>
            <a:lvl1pPr>
              <a:defRPr sz="2400" b="1">
                <a:solidFill>
                  <a:srgbClr val="000066"/>
                </a:solidFill>
                <a:latin typeface="+mn-lt"/>
                <a:ea typeface="黑体" panose="02010609060101010101" pitchFamily="2" charset="-122"/>
              </a:defRPr>
            </a:lvl1pPr>
          </a:lstStyle>
          <a:p>
            <a:r>
              <a:rPr lang="zh-CN" altLang="en-US" dirty="0"/>
              <a:t>主干网还可发出通知：“要到达网络 </a:t>
            </a:r>
            <a:r>
              <a:rPr lang="en-US" altLang="zh-CN" dirty="0"/>
              <a:t>N5</a:t>
            </a:r>
            <a:r>
              <a:rPr lang="zh-CN" altLang="en-US" dirty="0"/>
              <a:t>、</a:t>
            </a:r>
            <a:r>
              <a:rPr lang="en-US" altLang="zh-CN" dirty="0"/>
              <a:t>N6 </a:t>
            </a:r>
            <a:r>
              <a:rPr lang="zh-CN" altLang="en-US" dirty="0"/>
              <a:t>和 </a:t>
            </a:r>
            <a:r>
              <a:rPr lang="en-US" altLang="zh-CN" dirty="0"/>
              <a:t>N7 </a:t>
            </a:r>
            <a:r>
              <a:rPr lang="zh-CN" altLang="en-US" dirty="0"/>
              <a:t>可沿路径（</a:t>
            </a:r>
            <a:r>
              <a:rPr lang="en-US" altLang="zh-CN" dirty="0"/>
              <a:t>AS1, AS3</a:t>
            </a:r>
            <a:r>
              <a:rPr lang="zh-CN" altLang="en-US" dirty="0"/>
              <a:t>）。” </a:t>
            </a:r>
          </a:p>
        </p:txBody>
      </p:sp>
      <p:grpSp>
        <p:nvGrpSpPr>
          <p:cNvPr id="607260" name="Group 28"/>
          <p:cNvGrpSpPr/>
          <p:nvPr/>
        </p:nvGrpSpPr>
        <p:grpSpPr bwMode="auto">
          <a:xfrm>
            <a:off x="1910690" y="3068216"/>
            <a:ext cx="1716352" cy="1966913"/>
            <a:chOff x="1111" y="2296"/>
            <a:chExt cx="998" cy="1239"/>
          </a:xfrm>
        </p:grpSpPr>
        <p:sp>
          <p:nvSpPr>
            <p:cNvPr id="607261" name="Line 29"/>
            <p:cNvSpPr>
              <a:spLocks noChangeShapeType="1"/>
            </p:cNvSpPr>
            <p:nvPr/>
          </p:nvSpPr>
          <p:spPr bwMode="auto">
            <a:xfrm rot="10800000" flipH="1">
              <a:off x="1156" y="2296"/>
              <a:ext cx="953" cy="408"/>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07262" name="Line 30"/>
            <p:cNvSpPr>
              <a:spLocks noChangeShapeType="1"/>
            </p:cNvSpPr>
            <p:nvPr/>
          </p:nvSpPr>
          <p:spPr bwMode="auto">
            <a:xfrm rot="10800000" flipH="1" flipV="1">
              <a:off x="1111" y="2976"/>
              <a:ext cx="843" cy="559"/>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60725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607260"/>
                                        </p:tgtEl>
                                        <p:attrNameLst>
                                          <p:attrName>style.visibility</p:attrName>
                                        </p:attrNameLst>
                                      </p:cBhvr>
                                      <p:to>
                                        <p:strVal val="visible"/>
                                      </p:to>
                                    </p:set>
                                    <p:animEffect transition="in" filter="wipe(left)">
                                      <p:cBhvr>
                                        <p:cTn id="10" dur="1000"/>
                                        <p:tgtEl>
                                          <p:spTgt spid="607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协议间的关系</a:t>
            </a:r>
            <a:endParaRPr lang="zh-CN" altLang="en-US" dirty="0"/>
          </a:p>
        </p:txBody>
      </p:sp>
      <p:pic>
        <p:nvPicPr>
          <p:cNvPr id="4" name="图片 3"/>
          <p:cNvPicPr>
            <a:picLocks noChangeAspect="1"/>
          </p:cNvPicPr>
          <p:nvPr/>
        </p:nvPicPr>
        <p:blipFill>
          <a:blip r:embed="rId2"/>
          <a:stretch>
            <a:fillRect/>
          </a:stretch>
        </p:blipFill>
        <p:spPr>
          <a:xfrm>
            <a:off x="4277673" y="1118662"/>
            <a:ext cx="5621406" cy="3543163"/>
          </a:xfrm>
          <a:prstGeom prst="rect">
            <a:avLst/>
          </a:prstGeom>
        </p:spPr>
      </p:pic>
      <p:pic>
        <p:nvPicPr>
          <p:cNvPr id="12290" name="Picture 2" descr="https://iknow-pic.cdn.bcebos.com/3801213fb80e7bece8b58301212eb9389a506be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21" y="1340768"/>
            <a:ext cx="3637375" cy="279350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72480" y="4799759"/>
            <a:ext cx="9505056" cy="2062103"/>
          </a:xfrm>
          <a:prstGeom prst="rect">
            <a:avLst/>
          </a:prstGeom>
        </p:spPr>
        <p:txBody>
          <a:bodyPr wrap="square">
            <a:spAutoFit/>
          </a:bodyPr>
          <a:lstStyle/>
          <a:p>
            <a:r>
              <a:rPr lang="en-US" altLang="zh-CN" sz="1600" dirty="0">
                <a:solidFill>
                  <a:srgbClr val="00B050"/>
                </a:solidFill>
                <a:latin typeface="PingFang SC"/>
              </a:rPr>
              <a:t>IBGP</a:t>
            </a:r>
            <a:r>
              <a:rPr lang="zh-CN" altLang="en-US" sz="1600" dirty="0">
                <a:solidFill>
                  <a:srgbClr val="00B050"/>
                </a:solidFill>
                <a:latin typeface="PingFang SC"/>
              </a:rPr>
              <a:t>：</a:t>
            </a:r>
            <a:r>
              <a:rPr lang="zh-CN" altLang="en-US" sz="1600" dirty="0">
                <a:solidFill>
                  <a:srgbClr val="333333"/>
                </a:solidFill>
                <a:latin typeface="PingFang SC"/>
              </a:rPr>
              <a:t>同一个自治系统</a:t>
            </a:r>
            <a:r>
              <a:rPr lang="en-US" altLang="zh-CN" sz="1600" dirty="0">
                <a:solidFill>
                  <a:srgbClr val="333333"/>
                </a:solidFill>
                <a:latin typeface="PingFang SC"/>
              </a:rPr>
              <a:t>(AS)</a:t>
            </a:r>
            <a:r>
              <a:rPr lang="zh-CN" altLang="en-US" sz="1600" dirty="0">
                <a:solidFill>
                  <a:srgbClr val="333333"/>
                </a:solidFill>
                <a:latin typeface="PingFang SC"/>
              </a:rPr>
              <a:t>中的两个或多个对等实体之间运行的</a:t>
            </a:r>
            <a:r>
              <a:rPr lang="en-US" altLang="zh-CN" sz="1600" dirty="0">
                <a:solidFill>
                  <a:srgbClr val="333333"/>
                </a:solidFill>
                <a:latin typeface="PingFang SC"/>
              </a:rPr>
              <a:t>BGP </a:t>
            </a:r>
            <a:r>
              <a:rPr lang="zh-CN" altLang="en-US" sz="1600" dirty="0">
                <a:solidFill>
                  <a:srgbClr val="333333"/>
                </a:solidFill>
                <a:latin typeface="PingFang SC"/>
              </a:rPr>
              <a:t>被称为 </a:t>
            </a:r>
            <a:r>
              <a:rPr lang="en-US" altLang="zh-CN" sz="1600" dirty="0">
                <a:solidFill>
                  <a:srgbClr val="333333"/>
                </a:solidFill>
                <a:latin typeface="PingFang SC"/>
              </a:rPr>
              <a:t>IBGP</a:t>
            </a:r>
            <a:r>
              <a:rPr lang="zh-CN" altLang="en-US" sz="1600" dirty="0">
                <a:solidFill>
                  <a:srgbClr val="333333"/>
                </a:solidFill>
                <a:latin typeface="PingFang SC"/>
              </a:rPr>
              <a:t>（</a:t>
            </a:r>
            <a:r>
              <a:rPr lang="en-US" altLang="zh-CN" sz="1600" dirty="0">
                <a:solidFill>
                  <a:srgbClr val="333333"/>
                </a:solidFill>
                <a:latin typeface="PingFang SC"/>
              </a:rPr>
              <a:t>Internal/Interior BGP</a:t>
            </a:r>
            <a:r>
              <a:rPr lang="zh-CN" altLang="en-US" sz="1600" dirty="0">
                <a:solidFill>
                  <a:srgbClr val="333333"/>
                </a:solidFill>
                <a:latin typeface="PingFang SC"/>
              </a:rPr>
              <a:t>）。</a:t>
            </a:r>
          </a:p>
          <a:p>
            <a:r>
              <a:rPr lang="en-US" altLang="zh-CN" sz="1600" dirty="0">
                <a:solidFill>
                  <a:srgbClr val="00B050"/>
                </a:solidFill>
                <a:latin typeface="PingFang SC"/>
              </a:rPr>
              <a:t>EBGP </a:t>
            </a:r>
            <a:r>
              <a:rPr lang="zh-CN" altLang="en-US" sz="1600" dirty="0">
                <a:solidFill>
                  <a:srgbClr val="00B050"/>
                </a:solidFill>
                <a:latin typeface="PingFang SC"/>
              </a:rPr>
              <a:t>：</a:t>
            </a:r>
            <a:r>
              <a:rPr lang="zh-CN" altLang="en-US" sz="1600" dirty="0">
                <a:solidFill>
                  <a:srgbClr val="333333"/>
                </a:solidFill>
                <a:latin typeface="PingFang SC"/>
              </a:rPr>
              <a:t>归属不同的</a:t>
            </a:r>
            <a:r>
              <a:rPr lang="en-US" altLang="zh-CN" sz="1600" dirty="0">
                <a:solidFill>
                  <a:srgbClr val="333333"/>
                </a:solidFill>
                <a:latin typeface="PingFang SC"/>
              </a:rPr>
              <a:t>AS</a:t>
            </a:r>
            <a:r>
              <a:rPr lang="zh-CN" altLang="en-US" sz="1600" dirty="0">
                <a:solidFill>
                  <a:srgbClr val="333333"/>
                </a:solidFill>
                <a:latin typeface="PingFang SC"/>
              </a:rPr>
              <a:t>的对等实体之间运行的</a:t>
            </a:r>
            <a:r>
              <a:rPr lang="en-US" altLang="zh-CN" sz="1600" dirty="0">
                <a:solidFill>
                  <a:srgbClr val="333333"/>
                </a:solidFill>
                <a:latin typeface="PingFang SC"/>
              </a:rPr>
              <a:t>BGP</a:t>
            </a:r>
            <a:r>
              <a:rPr lang="zh-CN" altLang="en-US" sz="1600" dirty="0">
                <a:solidFill>
                  <a:srgbClr val="333333"/>
                </a:solidFill>
                <a:latin typeface="PingFang SC"/>
              </a:rPr>
              <a:t>称为</a:t>
            </a:r>
            <a:r>
              <a:rPr lang="en-US" altLang="zh-CN" sz="1600" dirty="0" smtClean="0">
                <a:solidFill>
                  <a:srgbClr val="333333"/>
                </a:solidFill>
                <a:latin typeface="PingFang SC"/>
              </a:rPr>
              <a:t>EBGP</a:t>
            </a:r>
            <a:r>
              <a:rPr lang="zh-CN" altLang="en-US" sz="1600" dirty="0" smtClean="0">
                <a:solidFill>
                  <a:srgbClr val="333333"/>
                </a:solidFill>
                <a:latin typeface="PingFang SC"/>
              </a:rPr>
              <a:t>。</a:t>
            </a:r>
            <a:r>
              <a:rPr lang="en-US" altLang="zh-CN" sz="1600" dirty="0">
                <a:solidFill>
                  <a:srgbClr val="333333"/>
                </a:solidFill>
                <a:latin typeface="PingFang SC"/>
              </a:rPr>
              <a:t> </a:t>
            </a:r>
          </a:p>
          <a:p>
            <a:r>
              <a:rPr lang="en-US" altLang="zh-CN" sz="1600" dirty="0">
                <a:solidFill>
                  <a:srgbClr val="00B050"/>
                </a:solidFill>
                <a:latin typeface="PingFang SC"/>
              </a:rPr>
              <a:t>BGP</a:t>
            </a:r>
            <a:r>
              <a:rPr lang="zh-CN" altLang="en-US" sz="1600" dirty="0">
                <a:solidFill>
                  <a:srgbClr val="333333"/>
                </a:solidFill>
                <a:latin typeface="PingFang SC"/>
              </a:rPr>
              <a:t>属于外部网关路由协议，可以实现自治系统间无环路的域间路由。</a:t>
            </a:r>
            <a:r>
              <a:rPr lang="en-US" altLang="zh-CN" sz="1600" dirty="0">
                <a:solidFill>
                  <a:srgbClr val="333333"/>
                </a:solidFill>
                <a:latin typeface="PingFang SC"/>
              </a:rPr>
              <a:t>BGP</a:t>
            </a:r>
            <a:r>
              <a:rPr lang="zh-CN" altLang="en-US" sz="1600" dirty="0">
                <a:solidFill>
                  <a:srgbClr val="333333"/>
                </a:solidFill>
                <a:latin typeface="PingFang SC"/>
              </a:rPr>
              <a:t>是沟通</a:t>
            </a:r>
            <a:r>
              <a:rPr lang="en-US" altLang="zh-CN" sz="1600" dirty="0">
                <a:solidFill>
                  <a:srgbClr val="333333"/>
                </a:solidFill>
                <a:latin typeface="PingFang SC"/>
              </a:rPr>
              <a:t>Internet</a:t>
            </a:r>
            <a:r>
              <a:rPr lang="zh-CN" altLang="en-US" sz="1600" dirty="0">
                <a:solidFill>
                  <a:srgbClr val="333333"/>
                </a:solidFill>
                <a:latin typeface="PingFang SC"/>
              </a:rPr>
              <a:t>广域网的主用路由协议，例如不同省份、不同国家之间的路由大多要依靠</a:t>
            </a:r>
            <a:r>
              <a:rPr lang="en-US" altLang="zh-CN" sz="1600" dirty="0">
                <a:solidFill>
                  <a:srgbClr val="333333"/>
                </a:solidFill>
                <a:latin typeface="PingFang SC"/>
              </a:rPr>
              <a:t>BGP</a:t>
            </a:r>
            <a:r>
              <a:rPr lang="zh-CN" altLang="en-US" sz="1600" dirty="0">
                <a:solidFill>
                  <a:srgbClr val="333333"/>
                </a:solidFill>
                <a:latin typeface="PingFang SC"/>
              </a:rPr>
              <a:t>协议。</a:t>
            </a:r>
            <a:r>
              <a:rPr lang="en-US" altLang="zh-CN" sz="1600" dirty="0">
                <a:solidFill>
                  <a:srgbClr val="333333"/>
                </a:solidFill>
                <a:latin typeface="PingFang SC"/>
              </a:rPr>
              <a:t>BGP</a:t>
            </a:r>
            <a:r>
              <a:rPr lang="zh-CN" altLang="en-US" sz="1600" dirty="0">
                <a:solidFill>
                  <a:srgbClr val="333333"/>
                </a:solidFill>
                <a:latin typeface="PingFang SC"/>
              </a:rPr>
              <a:t>可分为</a:t>
            </a:r>
            <a:r>
              <a:rPr lang="en-US" altLang="zh-CN" sz="1600" dirty="0">
                <a:solidFill>
                  <a:srgbClr val="333333"/>
                </a:solidFill>
                <a:latin typeface="PingFang SC"/>
              </a:rPr>
              <a:t>IBGP</a:t>
            </a:r>
            <a:r>
              <a:rPr lang="zh-CN" altLang="en-US" sz="1600" dirty="0">
                <a:solidFill>
                  <a:srgbClr val="333333"/>
                </a:solidFill>
                <a:latin typeface="PingFang SC"/>
              </a:rPr>
              <a:t>（</a:t>
            </a:r>
            <a:r>
              <a:rPr lang="en-US" altLang="zh-CN" sz="1600" dirty="0">
                <a:solidFill>
                  <a:srgbClr val="333333"/>
                </a:solidFill>
                <a:latin typeface="PingFang SC"/>
              </a:rPr>
              <a:t>Internal BGP</a:t>
            </a:r>
            <a:r>
              <a:rPr lang="zh-CN" altLang="en-US" sz="1600" dirty="0">
                <a:solidFill>
                  <a:srgbClr val="333333"/>
                </a:solidFill>
                <a:latin typeface="PingFang SC"/>
              </a:rPr>
              <a:t>）和</a:t>
            </a:r>
            <a:r>
              <a:rPr lang="en-US" altLang="zh-CN" sz="1600" dirty="0">
                <a:solidFill>
                  <a:srgbClr val="333333"/>
                </a:solidFill>
                <a:latin typeface="PingFang SC"/>
              </a:rPr>
              <a:t>EBGP</a:t>
            </a:r>
            <a:r>
              <a:rPr lang="zh-CN" altLang="en-US" sz="1600" dirty="0">
                <a:solidFill>
                  <a:srgbClr val="333333"/>
                </a:solidFill>
                <a:latin typeface="PingFang SC"/>
              </a:rPr>
              <a:t>（</a:t>
            </a:r>
            <a:r>
              <a:rPr lang="en-US" altLang="zh-CN" sz="1600" dirty="0">
                <a:solidFill>
                  <a:srgbClr val="333333"/>
                </a:solidFill>
                <a:latin typeface="PingFang SC"/>
              </a:rPr>
              <a:t>External BGP</a:t>
            </a:r>
            <a:r>
              <a:rPr lang="zh-CN" altLang="en-US" sz="1600" dirty="0">
                <a:solidFill>
                  <a:srgbClr val="333333"/>
                </a:solidFill>
                <a:latin typeface="PingFang SC"/>
              </a:rPr>
              <a:t>）。</a:t>
            </a:r>
            <a:r>
              <a:rPr lang="en-US" altLang="zh-CN" sz="1600" dirty="0">
                <a:solidFill>
                  <a:srgbClr val="333333"/>
                </a:solidFill>
                <a:latin typeface="PingFang SC"/>
              </a:rPr>
              <a:t>BGP</a:t>
            </a:r>
            <a:r>
              <a:rPr lang="zh-CN" altLang="en-US" sz="1600" dirty="0">
                <a:solidFill>
                  <a:srgbClr val="333333"/>
                </a:solidFill>
                <a:latin typeface="PingFang SC"/>
              </a:rPr>
              <a:t>的邻居关系（或称通信对端</a:t>
            </a:r>
            <a:r>
              <a:rPr lang="en-US" altLang="zh-CN" sz="1600" dirty="0">
                <a:solidFill>
                  <a:srgbClr val="333333"/>
                </a:solidFill>
                <a:latin typeface="PingFang SC"/>
              </a:rPr>
              <a:t>/</a:t>
            </a:r>
            <a:r>
              <a:rPr lang="zh-CN" altLang="en-US" sz="1600" dirty="0">
                <a:solidFill>
                  <a:srgbClr val="333333"/>
                </a:solidFill>
                <a:latin typeface="PingFang SC"/>
              </a:rPr>
              <a:t>对等实体）是通过人工配置实现的，对等实体之间通过</a:t>
            </a:r>
            <a:r>
              <a:rPr lang="en-US" altLang="zh-CN" sz="1600" dirty="0">
                <a:solidFill>
                  <a:srgbClr val="333333"/>
                </a:solidFill>
                <a:latin typeface="PingFang SC"/>
              </a:rPr>
              <a:t>TCP</a:t>
            </a:r>
            <a:r>
              <a:rPr lang="zh-CN" altLang="en-US" sz="1600" dirty="0">
                <a:solidFill>
                  <a:srgbClr val="333333"/>
                </a:solidFill>
                <a:latin typeface="PingFang SC"/>
              </a:rPr>
              <a:t>会话交互数据。</a:t>
            </a:r>
            <a:r>
              <a:rPr lang="en-US" altLang="zh-CN" sz="1600" dirty="0">
                <a:solidFill>
                  <a:srgbClr val="333333"/>
                </a:solidFill>
                <a:latin typeface="PingFang SC"/>
              </a:rPr>
              <a:t>BGP</a:t>
            </a:r>
            <a:r>
              <a:rPr lang="zh-CN" altLang="en-US" sz="1600" dirty="0">
                <a:solidFill>
                  <a:srgbClr val="333333"/>
                </a:solidFill>
                <a:latin typeface="PingFang SC"/>
              </a:rPr>
              <a:t>路由器会周期地发送</a:t>
            </a:r>
            <a:r>
              <a:rPr lang="en-US" altLang="zh-CN" sz="1600" dirty="0">
                <a:solidFill>
                  <a:srgbClr val="333333"/>
                </a:solidFill>
                <a:latin typeface="PingFang SC"/>
              </a:rPr>
              <a:t>19</a:t>
            </a:r>
            <a:r>
              <a:rPr lang="zh-CN" altLang="en-US" sz="1600" dirty="0">
                <a:solidFill>
                  <a:srgbClr val="333333"/>
                </a:solidFill>
                <a:latin typeface="PingFang SC"/>
              </a:rPr>
              <a:t>字节的保持存活</a:t>
            </a:r>
            <a:r>
              <a:rPr lang="en-US" altLang="zh-CN" sz="1600" dirty="0">
                <a:solidFill>
                  <a:srgbClr val="333333"/>
                </a:solidFill>
                <a:latin typeface="PingFang SC"/>
              </a:rPr>
              <a:t>keep-alive</a:t>
            </a:r>
            <a:r>
              <a:rPr lang="zh-CN" altLang="en-US" sz="1600" dirty="0">
                <a:solidFill>
                  <a:srgbClr val="333333"/>
                </a:solidFill>
                <a:latin typeface="PingFang SC"/>
              </a:rPr>
              <a:t>消息来维护连接。在路由协议中，只有</a:t>
            </a:r>
            <a:r>
              <a:rPr lang="en-US" altLang="zh-CN" sz="1600" dirty="0">
                <a:solidFill>
                  <a:srgbClr val="333333"/>
                </a:solidFill>
                <a:latin typeface="PingFang SC"/>
              </a:rPr>
              <a:t>BGP</a:t>
            </a:r>
            <a:r>
              <a:rPr lang="zh-CN" altLang="en-US" sz="1600" dirty="0">
                <a:solidFill>
                  <a:srgbClr val="333333"/>
                </a:solidFill>
                <a:latin typeface="PingFang SC"/>
              </a:rPr>
              <a:t>使用</a:t>
            </a:r>
            <a:r>
              <a:rPr lang="en-US" altLang="zh-CN" sz="1600" dirty="0">
                <a:solidFill>
                  <a:srgbClr val="333333"/>
                </a:solidFill>
                <a:latin typeface="PingFang SC"/>
              </a:rPr>
              <a:t>TCP</a:t>
            </a:r>
            <a:r>
              <a:rPr lang="zh-CN" altLang="en-US" sz="1600" dirty="0">
                <a:solidFill>
                  <a:srgbClr val="333333"/>
                </a:solidFill>
                <a:latin typeface="PingFang SC"/>
              </a:rPr>
              <a:t>作为传输层协议。</a:t>
            </a:r>
            <a:endParaRPr lang="zh-CN" altLang="en-US" sz="1600" b="0" i="0" dirty="0">
              <a:solidFill>
                <a:srgbClr val="333333"/>
              </a:solidFill>
              <a:effectLst/>
              <a:latin typeface="PingFang SC"/>
            </a:endParaRPr>
          </a:p>
        </p:txBody>
      </p:sp>
      <p:sp>
        <p:nvSpPr>
          <p:cNvPr id="6" name="矩形 5"/>
          <p:cNvSpPr/>
          <p:nvPr/>
        </p:nvSpPr>
        <p:spPr>
          <a:xfrm>
            <a:off x="416496" y="4015494"/>
            <a:ext cx="3528392" cy="923330"/>
          </a:xfrm>
          <a:prstGeom prst="rect">
            <a:avLst/>
          </a:prstGeom>
        </p:spPr>
        <p:txBody>
          <a:bodyPr wrap="square">
            <a:spAutoFit/>
          </a:bodyPr>
          <a:lstStyle/>
          <a:p>
            <a:r>
              <a:rPr lang="zh-CN" altLang="en-US" dirty="0">
                <a:hlinkClick r:id="rId4"/>
              </a:rPr>
              <a:t>https://zhidao.baidu.com/question/35025436.</a:t>
            </a:r>
            <a:r>
              <a:rPr lang="zh-CN" altLang="en-US" dirty="0" smtClean="0">
                <a:hlinkClick r:id="rId4"/>
              </a:rPr>
              <a:t>html</a:t>
            </a:r>
            <a:endParaRPr lang="en-US" altLang="zh-CN" dirty="0" smtClean="0"/>
          </a:p>
          <a:p>
            <a:endParaRPr lang="zh-CN" altLang="en-US" dirty="0"/>
          </a:p>
        </p:txBody>
      </p:sp>
      <p:sp>
        <p:nvSpPr>
          <p:cNvPr id="7" name="矩形 6"/>
          <p:cNvSpPr/>
          <p:nvPr/>
        </p:nvSpPr>
        <p:spPr>
          <a:xfrm>
            <a:off x="406855" y="50706"/>
            <a:ext cx="4953000" cy="369332"/>
          </a:xfrm>
          <a:prstGeom prst="rect">
            <a:avLst/>
          </a:prstGeom>
        </p:spPr>
        <p:txBody>
          <a:bodyPr>
            <a:spAutoFit/>
          </a:bodyPr>
          <a:lstStyle/>
          <a:p>
            <a:r>
              <a:rPr lang="zh-CN" altLang="en-US" sz="900" dirty="0">
                <a:hlinkClick r:id="rId5"/>
              </a:rPr>
              <a:t>https://www.hxedu.com.cn/hxedu/w/inputVideo.do?qid=5a79a01878cff8ff0178edbe5fce</a:t>
            </a:r>
            <a:r>
              <a:rPr lang="zh-CN" altLang="en-US" sz="900" dirty="0" smtClean="0">
                <a:hlinkClick r:id="rId5"/>
              </a:rPr>
              <a:t>2789</a:t>
            </a:r>
            <a:endParaRPr lang="en-US" altLang="zh-CN" sz="900" dirty="0" smtClean="0"/>
          </a:p>
          <a:p>
            <a:endParaRPr lang="zh-CN" altLang="en-US" sz="900" dirty="0"/>
          </a:p>
        </p:txBody>
      </p:sp>
    </p:spTree>
    <p:extLst>
      <p:ext uri="{BB962C8B-B14F-4D97-AF65-F5344CB8AC3E}">
        <p14:creationId xmlns:p14="http://schemas.microsoft.com/office/powerpoint/2010/main" val="50975456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BGP</a:t>
            </a:r>
            <a:r>
              <a:rPr lang="zh-CN" altLang="en-US" dirty="0" smtClean="0"/>
              <a:t>路由通告原则（略讲）</a:t>
            </a:r>
            <a:endParaRPr lang="zh-CN" altLang="en-US" dirty="0"/>
          </a:p>
        </p:txBody>
      </p:sp>
      <p:pic>
        <p:nvPicPr>
          <p:cNvPr id="3" name="图片 2"/>
          <p:cNvPicPr>
            <a:picLocks noChangeAspect="1"/>
          </p:cNvPicPr>
          <p:nvPr/>
        </p:nvPicPr>
        <p:blipFill>
          <a:blip r:embed="rId2"/>
          <a:stretch>
            <a:fillRect/>
          </a:stretch>
        </p:blipFill>
        <p:spPr>
          <a:xfrm>
            <a:off x="1064568" y="1268760"/>
            <a:ext cx="7815126" cy="5024442"/>
          </a:xfrm>
          <a:prstGeom prst="rect">
            <a:avLst/>
          </a:prstGeom>
        </p:spPr>
      </p:pic>
    </p:spTree>
    <p:extLst>
      <p:ext uri="{BB962C8B-B14F-4D97-AF65-F5344CB8AC3E}">
        <p14:creationId xmlns:p14="http://schemas.microsoft.com/office/powerpoint/2010/main" val="6321340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pPr algn="ctr"/>
            <a:r>
              <a:rPr lang="en-US" altLang="zh-CN"/>
              <a:t>BGP </a:t>
            </a:r>
            <a:r>
              <a:rPr lang="zh-CN" altLang="en-US"/>
              <a:t>协议的特点</a:t>
            </a:r>
          </a:p>
        </p:txBody>
      </p:sp>
      <p:sp>
        <p:nvSpPr>
          <p:cNvPr id="608259" name="Rectangle 3"/>
          <p:cNvSpPr>
            <a:spLocks noGrp="1" noChangeArrowheads="1"/>
          </p:cNvSpPr>
          <p:nvPr>
            <p:ph idx="1"/>
          </p:nvPr>
        </p:nvSpPr>
        <p:spPr/>
        <p:txBody>
          <a:bodyPr/>
          <a:lstStyle/>
          <a:p>
            <a:pPr>
              <a:spcBef>
                <a:spcPts val="1200"/>
              </a:spcBef>
            </a:pPr>
            <a:r>
              <a:rPr lang="en-US" altLang="zh-CN" dirty="0"/>
              <a:t>BGP </a:t>
            </a:r>
            <a:r>
              <a:rPr lang="zh-CN" altLang="en-US" dirty="0"/>
              <a:t>协议交换路由信息的结点数量级是</a:t>
            </a:r>
            <a:r>
              <a:rPr lang="zh-CN" altLang="en-US" dirty="0">
                <a:solidFill>
                  <a:srgbClr val="FF0000"/>
                </a:solidFill>
              </a:rPr>
              <a:t>自治系统数的量级，</a:t>
            </a:r>
            <a:r>
              <a:rPr lang="zh-CN" altLang="en-US" dirty="0"/>
              <a:t>这要比这些自治系统中的网络数少很多。</a:t>
            </a:r>
          </a:p>
          <a:p>
            <a:pPr>
              <a:spcBef>
                <a:spcPts val="1200"/>
              </a:spcBef>
            </a:pPr>
            <a:r>
              <a:rPr lang="zh-CN" altLang="en-US" dirty="0"/>
              <a:t>每一个自治系统中 </a:t>
            </a:r>
            <a:r>
              <a:rPr lang="en-US" altLang="zh-CN" dirty="0"/>
              <a:t>BGP </a:t>
            </a:r>
            <a:r>
              <a:rPr lang="zh-CN" altLang="en-US" dirty="0"/>
              <a:t>发言人（或边界路由器）的数目是很少的。这样就使得自治系统之间的路由选择不致过分复杂。 </a:t>
            </a:r>
            <a:r>
              <a:rPr lang="zh-CN" altLang="en-US" dirty="0" smtClean="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2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pPr algn="ctr"/>
            <a:r>
              <a:rPr lang="en-US" altLang="zh-CN"/>
              <a:t>BGP </a:t>
            </a:r>
            <a:r>
              <a:rPr lang="zh-CN" altLang="en-US"/>
              <a:t>协议的特点</a:t>
            </a:r>
          </a:p>
        </p:txBody>
      </p:sp>
      <p:sp>
        <p:nvSpPr>
          <p:cNvPr id="609283" name="Rectangle 3"/>
          <p:cNvSpPr>
            <a:spLocks noGrp="1" noChangeArrowheads="1"/>
          </p:cNvSpPr>
          <p:nvPr>
            <p:ph idx="1"/>
          </p:nvPr>
        </p:nvSpPr>
        <p:spPr/>
        <p:txBody>
          <a:bodyPr/>
          <a:lstStyle/>
          <a:p>
            <a:pPr>
              <a:spcBef>
                <a:spcPts val="1200"/>
              </a:spcBef>
            </a:pPr>
            <a:r>
              <a:rPr lang="en-US" altLang="zh-CN" dirty="0">
                <a:solidFill>
                  <a:srgbClr val="FF0000"/>
                </a:solidFill>
              </a:rPr>
              <a:t>BGP </a:t>
            </a:r>
            <a:r>
              <a:rPr lang="zh-CN" altLang="en-US" dirty="0">
                <a:solidFill>
                  <a:srgbClr val="FF0000"/>
                </a:solidFill>
              </a:rPr>
              <a:t>支持 </a:t>
            </a:r>
            <a:r>
              <a:rPr lang="en-US" altLang="zh-CN" dirty="0">
                <a:solidFill>
                  <a:srgbClr val="FF0000"/>
                </a:solidFill>
              </a:rPr>
              <a:t>CIDR</a:t>
            </a:r>
            <a:r>
              <a:rPr lang="zh-CN" altLang="en-US" dirty="0">
                <a:solidFill>
                  <a:srgbClr val="FF0000"/>
                </a:solidFill>
              </a:rPr>
              <a:t>，</a:t>
            </a:r>
            <a:r>
              <a:rPr lang="zh-CN" altLang="en-US" dirty="0"/>
              <a:t>因此 </a:t>
            </a:r>
            <a:r>
              <a:rPr lang="en-US" altLang="zh-CN" dirty="0"/>
              <a:t>BGP </a:t>
            </a:r>
            <a:r>
              <a:rPr lang="zh-CN" altLang="en-US" dirty="0"/>
              <a:t>的路由表也就应当包括目的网络前缀、下一跳路由器，以及到达该目的网络所要经过的各个自治系统序列。</a:t>
            </a:r>
          </a:p>
          <a:p>
            <a:pPr>
              <a:spcBef>
                <a:spcPts val="1200"/>
              </a:spcBef>
            </a:pPr>
            <a:r>
              <a:rPr lang="zh-CN" altLang="en-US" dirty="0"/>
              <a:t>在</a:t>
            </a:r>
            <a:r>
              <a:rPr lang="en-US" altLang="zh-CN" dirty="0"/>
              <a:t>BGP </a:t>
            </a:r>
            <a:r>
              <a:rPr lang="zh-CN" altLang="en-US" dirty="0"/>
              <a:t>刚刚运行时，</a:t>
            </a:r>
            <a:r>
              <a:rPr lang="en-US" altLang="zh-CN" dirty="0"/>
              <a:t>BGP </a:t>
            </a:r>
            <a:r>
              <a:rPr lang="zh-CN" altLang="en-US" dirty="0"/>
              <a:t>的邻站是交换整个的 </a:t>
            </a:r>
            <a:r>
              <a:rPr lang="en-US" altLang="zh-CN" dirty="0"/>
              <a:t>BGP </a:t>
            </a:r>
            <a:r>
              <a:rPr lang="zh-CN" altLang="en-US" dirty="0"/>
              <a:t>路由表。但以后只需要在发生变化时</a:t>
            </a:r>
            <a:r>
              <a:rPr lang="zh-CN" altLang="en-US" dirty="0">
                <a:solidFill>
                  <a:srgbClr val="FF0000"/>
                </a:solidFill>
              </a:rPr>
              <a:t>更新有变化的部分。这样做对节省网络带宽和减少路由器的处理</a:t>
            </a:r>
            <a:r>
              <a:rPr lang="zh-CN" altLang="en-US" dirty="0" smtClean="0">
                <a:solidFill>
                  <a:srgbClr val="FF0000"/>
                </a:solidFill>
              </a:rPr>
              <a:t>开销</a:t>
            </a:r>
            <a:r>
              <a:rPr lang="zh-CN" altLang="en-US" dirty="0">
                <a:solidFill>
                  <a:srgbClr val="FF0000"/>
                </a:solidFill>
              </a:rPr>
              <a:t>都有好处。</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92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p:txBody>
          <a:bodyPr/>
          <a:lstStyle/>
          <a:p>
            <a:pPr algn="ctr"/>
            <a:r>
              <a:rPr lang="en-US" altLang="zh-CN" dirty="0"/>
              <a:t>BGP-4 </a:t>
            </a:r>
            <a:r>
              <a:rPr lang="zh-CN" altLang="en-US" dirty="0"/>
              <a:t>共使用</a:t>
            </a:r>
            <a:r>
              <a:rPr lang="zh-CN" altLang="en-US" dirty="0">
                <a:solidFill>
                  <a:srgbClr val="FF0000"/>
                </a:solidFill>
              </a:rPr>
              <a:t>四种报文 </a:t>
            </a:r>
          </a:p>
        </p:txBody>
      </p:sp>
      <p:sp>
        <p:nvSpPr>
          <p:cNvPr id="6103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dirty="0"/>
              <a:t>(1) </a:t>
            </a:r>
            <a:r>
              <a:rPr lang="zh-CN" altLang="en-US" dirty="0" smtClean="0">
                <a:solidFill>
                  <a:srgbClr val="FF0000"/>
                </a:solidFill>
              </a:rPr>
              <a:t>打开 </a:t>
            </a:r>
            <a:r>
              <a:rPr lang="en-US" altLang="zh-CN" dirty="0" smtClean="0"/>
              <a:t>(</a:t>
            </a:r>
            <a:r>
              <a:rPr lang="en-US" altLang="zh-CN" dirty="0"/>
              <a:t>OPEN</a:t>
            </a:r>
            <a:r>
              <a:rPr lang="en-US" altLang="zh-CN" dirty="0" smtClean="0"/>
              <a:t>) </a:t>
            </a:r>
            <a:r>
              <a:rPr lang="zh-CN" altLang="en-US" dirty="0" smtClean="0"/>
              <a:t>报文</a:t>
            </a:r>
            <a:r>
              <a:rPr lang="zh-CN" altLang="en-US" dirty="0"/>
              <a:t>，用来与相邻的另一个</a:t>
            </a:r>
            <a:r>
              <a:rPr lang="en-US" altLang="zh-CN" dirty="0"/>
              <a:t>BGP</a:t>
            </a:r>
            <a:r>
              <a:rPr lang="zh-CN" altLang="en-US" dirty="0"/>
              <a:t>发言人建立关系。</a:t>
            </a:r>
          </a:p>
          <a:p>
            <a:r>
              <a:rPr lang="en-US" altLang="zh-CN" dirty="0"/>
              <a:t>(2) </a:t>
            </a:r>
            <a:r>
              <a:rPr lang="zh-CN" altLang="en-US" dirty="0" smtClean="0">
                <a:solidFill>
                  <a:srgbClr val="FF0000"/>
                </a:solidFill>
              </a:rPr>
              <a:t>更新</a:t>
            </a:r>
            <a:r>
              <a:rPr lang="zh-CN" altLang="en-US" dirty="0" smtClean="0"/>
              <a:t> </a:t>
            </a:r>
            <a:r>
              <a:rPr lang="en-US" altLang="zh-CN" dirty="0" smtClean="0"/>
              <a:t>(</a:t>
            </a:r>
            <a:r>
              <a:rPr lang="en-US" altLang="zh-CN" dirty="0"/>
              <a:t>UPDATE</a:t>
            </a:r>
            <a:r>
              <a:rPr lang="en-US" altLang="zh-CN" dirty="0" smtClean="0"/>
              <a:t>) </a:t>
            </a:r>
            <a:r>
              <a:rPr lang="zh-CN" altLang="en-US" dirty="0" smtClean="0"/>
              <a:t>报文</a:t>
            </a:r>
            <a:r>
              <a:rPr lang="zh-CN" altLang="en-US" dirty="0"/>
              <a:t>，用来发送某一路由的信息，以及列出要撤消的多条路由。</a:t>
            </a:r>
          </a:p>
          <a:p>
            <a:r>
              <a:rPr lang="en-US" altLang="zh-CN" dirty="0"/>
              <a:t>(3) </a:t>
            </a:r>
            <a:r>
              <a:rPr lang="zh-CN" altLang="en-US" dirty="0" smtClean="0">
                <a:solidFill>
                  <a:srgbClr val="FF0000"/>
                </a:solidFill>
              </a:rPr>
              <a:t>保活</a:t>
            </a:r>
            <a:r>
              <a:rPr lang="zh-CN" altLang="en-US" dirty="0" smtClean="0"/>
              <a:t> </a:t>
            </a:r>
            <a:r>
              <a:rPr lang="en-US" altLang="zh-CN" dirty="0" smtClean="0"/>
              <a:t>(</a:t>
            </a:r>
            <a:r>
              <a:rPr lang="en-US" altLang="zh-CN" dirty="0"/>
              <a:t>KEEPALIVE</a:t>
            </a:r>
            <a:r>
              <a:rPr lang="en-US" altLang="zh-CN" dirty="0" smtClean="0"/>
              <a:t>) </a:t>
            </a:r>
            <a:r>
              <a:rPr lang="zh-CN" altLang="en-US" dirty="0" smtClean="0"/>
              <a:t>报文</a:t>
            </a:r>
            <a:r>
              <a:rPr lang="zh-CN" altLang="en-US" dirty="0"/>
              <a:t>，用来确认打开报文和周期性地证实邻站关系。</a:t>
            </a:r>
          </a:p>
          <a:p>
            <a:r>
              <a:rPr lang="en-US" altLang="zh-CN" dirty="0"/>
              <a:t>(4) </a:t>
            </a:r>
            <a:r>
              <a:rPr lang="zh-CN" altLang="en-US" dirty="0" smtClean="0">
                <a:solidFill>
                  <a:srgbClr val="FF0000"/>
                </a:solidFill>
              </a:rPr>
              <a:t>通知</a:t>
            </a:r>
            <a:r>
              <a:rPr lang="zh-CN" altLang="en-US" dirty="0" smtClean="0"/>
              <a:t> </a:t>
            </a:r>
            <a:r>
              <a:rPr lang="en-US" altLang="zh-CN" dirty="0" smtClean="0"/>
              <a:t>(</a:t>
            </a:r>
            <a:r>
              <a:rPr lang="en-US" altLang="zh-CN" dirty="0"/>
              <a:t>NOTIFICATION</a:t>
            </a:r>
            <a:r>
              <a:rPr lang="en-US" altLang="zh-CN" dirty="0" smtClean="0"/>
              <a:t>) </a:t>
            </a:r>
            <a:r>
              <a:rPr lang="zh-CN" altLang="en-US" dirty="0" smtClean="0"/>
              <a:t>报文</a:t>
            </a:r>
            <a:r>
              <a:rPr lang="zh-CN" altLang="en-US" dirty="0"/>
              <a:t>，用来发送检测到的差错</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406" name="Rectangle 78"/>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BGP </a:t>
            </a:r>
            <a:r>
              <a:rPr lang="zh-CN" altLang="en-US" dirty="0"/>
              <a:t>报文具有</a:t>
            </a:r>
            <a:r>
              <a:rPr lang="zh-CN" altLang="en-US" dirty="0" smtClean="0">
                <a:solidFill>
                  <a:srgbClr val="FF0000"/>
                </a:solidFill>
              </a:rPr>
              <a:t>通用首部</a:t>
            </a:r>
            <a:endParaRPr lang="zh-CN" altLang="en-US" dirty="0">
              <a:solidFill>
                <a:srgbClr val="FF0000"/>
              </a:solidFill>
            </a:endParaRPr>
          </a:p>
        </p:txBody>
      </p:sp>
      <p:sp>
        <p:nvSpPr>
          <p:cNvPr id="611369" name="Rectangle 41"/>
          <p:cNvSpPr>
            <a:spLocks noChangeArrowheads="1"/>
          </p:cNvSpPr>
          <p:nvPr/>
        </p:nvSpPr>
        <p:spPr bwMode="auto">
          <a:xfrm>
            <a:off x="3288762" y="2831430"/>
            <a:ext cx="2332038" cy="465138"/>
          </a:xfrm>
          <a:prstGeom prst="rect">
            <a:avLst/>
          </a:prstGeom>
          <a:solidFill>
            <a:srgbClr val="FFFF66"/>
          </a:solidFill>
          <a:ln>
            <a:noFill/>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11370" name="Rectangle 42"/>
          <p:cNvSpPr>
            <a:spLocks noChangeArrowheads="1"/>
          </p:cNvSpPr>
          <p:nvPr/>
        </p:nvSpPr>
        <p:spPr bwMode="auto">
          <a:xfrm>
            <a:off x="3223410" y="2853655"/>
            <a:ext cx="235340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报文通用首部</a:t>
            </a:r>
          </a:p>
        </p:txBody>
      </p:sp>
      <p:sp>
        <p:nvSpPr>
          <p:cNvPr id="611365" name="AutoShape 37"/>
          <p:cNvSpPr>
            <a:spLocks noChangeArrowheads="1"/>
          </p:cNvSpPr>
          <p:nvPr/>
        </p:nvSpPr>
        <p:spPr bwMode="auto">
          <a:xfrm rot="5400000">
            <a:off x="547679" y="4699390"/>
            <a:ext cx="295275" cy="632883"/>
          </a:xfrm>
          <a:prstGeom prst="downArrow">
            <a:avLst>
              <a:gd name="adj1" fmla="val 50000"/>
              <a:gd name="adj2" fmla="val 49462"/>
            </a:avLst>
          </a:prstGeom>
          <a:solidFill>
            <a:srgbClr val="C00000"/>
          </a:solidFill>
          <a:ln w="9525">
            <a:solidFill>
              <a:srgbClr val="C00000"/>
            </a:solidFill>
            <a:miter lim="800000"/>
          </a:ln>
          <a:effec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611366" name="Freeform 38"/>
          <p:cNvSpPr/>
          <p:nvPr/>
        </p:nvSpPr>
        <p:spPr bwMode="auto">
          <a:xfrm>
            <a:off x="2277525" y="2215481"/>
            <a:ext cx="4607321" cy="588963"/>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Lst>
            <a:ahLst/>
            <a:cxnLst>
              <a:cxn ang="0">
                <a:pos x="T0" y="T1"/>
              </a:cxn>
              <a:cxn ang="0">
                <a:pos x="T2" y="T3"/>
              </a:cxn>
              <a:cxn ang="0">
                <a:pos x="T4" y="T5"/>
              </a:cxn>
              <a:cxn ang="0">
                <a:pos x="T6" y="T7"/>
              </a:cxn>
              <a:cxn ang="0">
                <a:pos x="T8" y="T9"/>
              </a:cxn>
            </a:cxnLst>
            <a:rect l="0" t="0" r="r" b="b"/>
            <a:pathLst>
              <a:path w="2313" h="272">
                <a:moveTo>
                  <a:pt x="45" y="0"/>
                </a:moveTo>
                <a:lnTo>
                  <a:pt x="2313" y="0"/>
                </a:lnTo>
                <a:lnTo>
                  <a:pt x="1723" y="272"/>
                </a:lnTo>
                <a:lnTo>
                  <a:pt x="499" y="272"/>
                </a:lnTo>
                <a:lnTo>
                  <a:pt x="0" y="0"/>
                </a:lnTo>
              </a:path>
            </a:pathLst>
          </a:custGeom>
          <a:gradFill rotWithShape="1">
            <a:gsLst>
              <a:gs pos="0">
                <a:srgbClr val="FFFF99">
                  <a:gamma/>
                  <a:shade val="69804"/>
                  <a:invGamma/>
                </a:srgbClr>
              </a:gs>
              <a:gs pos="100000">
                <a:srgbClr val="FFFF66"/>
              </a:gs>
            </a:gsLst>
            <a:lin ang="5400000" scaled="1"/>
          </a:gradFill>
          <a:ln>
            <a:noFill/>
          </a:ln>
          <a:effectLst/>
        </p:spPr>
        <p:txBody>
          <a:bodyPr/>
          <a:lstStyle/>
          <a:p>
            <a:endParaRPr lang="zh-CN" altLang="en-US" b="1">
              <a:solidFill>
                <a:srgbClr val="0000CC"/>
              </a:solidFill>
              <a:latin typeface="+mn-lt"/>
              <a:ea typeface="黑体" panose="02010609060101010101" pitchFamily="2" charset="-122"/>
            </a:endParaRPr>
          </a:p>
        </p:txBody>
      </p:sp>
      <p:sp>
        <p:nvSpPr>
          <p:cNvPr id="611367" name="Rectangle 39"/>
          <p:cNvSpPr>
            <a:spLocks noChangeArrowheads="1"/>
          </p:cNvSpPr>
          <p:nvPr/>
        </p:nvSpPr>
        <p:spPr bwMode="auto">
          <a:xfrm>
            <a:off x="1429668" y="1340768"/>
            <a:ext cx="486671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字节               </a:t>
            </a:r>
            <a:r>
              <a:rPr kumimoji="1" lang="en-US" altLang="zh-CN" sz="2000" b="1">
                <a:solidFill>
                  <a:srgbClr val="0000CC"/>
                </a:solidFill>
                <a:latin typeface="+mn-lt"/>
                <a:ea typeface="黑体" panose="02010609060101010101" pitchFamily="2" charset="-122"/>
              </a:rPr>
              <a:t>16                       2             1</a:t>
            </a:r>
          </a:p>
        </p:txBody>
      </p:sp>
      <p:sp>
        <p:nvSpPr>
          <p:cNvPr id="611368" name="Rectangle 40"/>
          <p:cNvSpPr>
            <a:spLocks noChangeArrowheads="1"/>
          </p:cNvSpPr>
          <p:nvPr/>
        </p:nvSpPr>
        <p:spPr bwMode="auto">
          <a:xfrm>
            <a:off x="3271565" y="2807618"/>
            <a:ext cx="6505971" cy="488950"/>
          </a:xfrm>
          <a:prstGeom prst="rect">
            <a:avLst/>
          </a:prstGeom>
          <a:noFill/>
          <a:ln w="9525">
            <a:solidFill>
              <a:schemeClr val="tx1"/>
            </a:solidFill>
            <a:miter lim="800000"/>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11371" name="Rectangle 43"/>
          <p:cNvSpPr>
            <a:spLocks noChangeArrowheads="1"/>
          </p:cNvSpPr>
          <p:nvPr/>
        </p:nvSpPr>
        <p:spPr bwMode="auto">
          <a:xfrm>
            <a:off x="6377508" y="2853655"/>
            <a:ext cx="235340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报文主体部分</a:t>
            </a:r>
          </a:p>
        </p:txBody>
      </p:sp>
      <p:sp>
        <p:nvSpPr>
          <p:cNvPr id="611372" name="Line 44"/>
          <p:cNvSpPr>
            <a:spLocks noChangeShapeType="1"/>
          </p:cNvSpPr>
          <p:nvPr/>
        </p:nvSpPr>
        <p:spPr bwMode="auto">
          <a:xfrm>
            <a:off x="5620800" y="2804444"/>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73" name="Rectangle 45"/>
          <p:cNvSpPr>
            <a:spLocks noChangeArrowheads="1"/>
          </p:cNvSpPr>
          <p:nvPr/>
        </p:nvSpPr>
        <p:spPr bwMode="auto">
          <a:xfrm>
            <a:off x="2277525" y="1723355"/>
            <a:ext cx="4607321" cy="490538"/>
          </a:xfrm>
          <a:prstGeom prst="rect">
            <a:avLst/>
          </a:prstGeom>
          <a:solidFill>
            <a:srgbClr val="FFFF66"/>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11374" name="Rectangle 46"/>
          <p:cNvSpPr>
            <a:spLocks noChangeArrowheads="1"/>
          </p:cNvSpPr>
          <p:nvPr/>
        </p:nvSpPr>
        <p:spPr bwMode="auto">
          <a:xfrm>
            <a:off x="6073105" y="1740818"/>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类 型</a:t>
            </a:r>
          </a:p>
        </p:txBody>
      </p:sp>
      <p:sp>
        <p:nvSpPr>
          <p:cNvPr id="611375" name="Rectangle 47"/>
          <p:cNvSpPr>
            <a:spLocks noChangeArrowheads="1"/>
          </p:cNvSpPr>
          <p:nvPr/>
        </p:nvSpPr>
        <p:spPr bwMode="auto">
          <a:xfrm>
            <a:off x="4896768" y="1740818"/>
            <a:ext cx="8399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长  度</a:t>
            </a:r>
          </a:p>
        </p:txBody>
      </p:sp>
      <p:sp>
        <p:nvSpPr>
          <p:cNvPr id="611376" name="Line 48"/>
          <p:cNvSpPr>
            <a:spLocks noChangeShapeType="1"/>
          </p:cNvSpPr>
          <p:nvPr/>
        </p:nvSpPr>
        <p:spPr bwMode="auto">
          <a:xfrm>
            <a:off x="6073105" y="1723356"/>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77" name="Line 49"/>
          <p:cNvSpPr>
            <a:spLocks noChangeShapeType="1"/>
          </p:cNvSpPr>
          <p:nvPr/>
        </p:nvSpPr>
        <p:spPr bwMode="auto">
          <a:xfrm>
            <a:off x="4626760" y="1723356"/>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78" name="Rectangle 50"/>
          <p:cNvSpPr>
            <a:spLocks noChangeArrowheads="1"/>
          </p:cNvSpPr>
          <p:nvPr/>
        </p:nvSpPr>
        <p:spPr bwMode="auto">
          <a:xfrm>
            <a:off x="2819260" y="1740818"/>
            <a:ext cx="126316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标        记</a:t>
            </a:r>
          </a:p>
        </p:txBody>
      </p:sp>
      <p:grpSp>
        <p:nvGrpSpPr>
          <p:cNvPr id="611379" name="Group 51"/>
          <p:cNvGrpSpPr/>
          <p:nvPr/>
        </p:nvGrpSpPr>
        <p:grpSpPr bwMode="auto">
          <a:xfrm rot="5400000">
            <a:off x="3302786" y="1674408"/>
            <a:ext cx="192087" cy="96308"/>
            <a:chOff x="1008" y="2046"/>
            <a:chExt cx="102" cy="60"/>
          </a:xfrm>
        </p:grpSpPr>
        <p:sp>
          <p:nvSpPr>
            <p:cNvPr id="611380" name="Rectangle 52"/>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11381" name="Group 53"/>
            <p:cNvGrpSpPr/>
            <p:nvPr/>
          </p:nvGrpSpPr>
          <p:grpSpPr bwMode="auto">
            <a:xfrm>
              <a:off x="1026" y="2046"/>
              <a:ext cx="72" cy="48"/>
              <a:chOff x="1440" y="2016"/>
              <a:chExt cx="72" cy="48"/>
            </a:xfrm>
          </p:grpSpPr>
          <p:sp>
            <p:nvSpPr>
              <p:cNvPr id="611382" name="Line 54"/>
              <p:cNvSpPr>
                <a:spLocks noChangeShapeType="1"/>
              </p:cNvSpPr>
              <p:nvPr/>
            </p:nvSpPr>
            <p:spPr bwMode="auto">
              <a:xfrm>
                <a:off x="1440" y="2016"/>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83" name="Line 55"/>
              <p:cNvSpPr>
                <a:spLocks noChangeShapeType="1"/>
              </p:cNvSpPr>
              <p:nvPr/>
            </p:nvSpPr>
            <p:spPr bwMode="auto">
              <a:xfrm>
                <a:off x="1440" y="2064"/>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grpSp>
        <p:nvGrpSpPr>
          <p:cNvPr id="611384" name="Group 56"/>
          <p:cNvGrpSpPr/>
          <p:nvPr/>
        </p:nvGrpSpPr>
        <p:grpSpPr bwMode="auto">
          <a:xfrm rot="5400000">
            <a:off x="3313104" y="2166533"/>
            <a:ext cx="192087" cy="96308"/>
            <a:chOff x="1008" y="2046"/>
            <a:chExt cx="102" cy="60"/>
          </a:xfrm>
        </p:grpSpPr>
        <p:sp>
          <p:nvSpPr>
            <p:cNvPr id="611385" name="Rectangle 57"/>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611386" name="Group 58"/>
            <p:cNvGrpSpPr/>
            <p:nvPr/>
          </p:nvGrpSpPr>
          <p:grpSpPr bwMode="auto">
            <a:xfrm>
              <a:off x="1026" y="2046"/>
              <a:ext cx="72" cy="48"/>
              <a:chOff x="1440" y="2016"/>
              <a:chExt cx="72" cy="48"/>
            </a:xfrm>
          </p:grpSpPr>
          <p:sp>
            <p:nvSpPr>
              <p:cNvPr id="611387" name="Line 59"/>
              <p:cNvSpPr>
                <a:spLocks noChangeShapeType="1"/>
              </p:cNvSpPr>
              <p:nvPr/>
            </p:nvSpPr>
            <p:spPr bwMode="auto">
              <a:xfrm>
                <a:off x="1440" y="2016"/>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88" name="Line 60"/>
              <p:cNvSpPr>
                <a:spLocks noChangeShapeType="1"/>
              </p:cNvSpPr>
              <p:nvPr/>
            </p:nvSpPr>
            <p:spPr bwMode="auto">
              <a:xfrm>
                <a:off x="1440" y="2064"/>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grpSp>
      <p:sp>
        <p:nvSpPr>
          <p:cNvPr id="611391" name="Rectangle 63"/>
          <p:cNvSpPr>
            <a:spLocks noChangeArrowheads="1"/>
          </p:cNvSpPr>
          <p:nvPr/>
        </p:nvSpPr>
        <p:spPr bwMode="auto">
          <a:xfrm>
            <a:off x="2095227" y="3788694"/>
            <a:ext cx="7682309" cy="490537"/>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11392" name="Line 64"/>
          <p:cNvSpPr>
            <a:spLocks noChangeShapeType="1"/>
          </p:cNvSpPr>
          <p:nvPr/>
        </p:nvSpPr>
        <p:spPr bwMode="auto">
          <a:xfrm>
            <a:off x="3271565" y="3787106"/>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93" name="Rectangle 65"/>
          <p:cNvSpPr>
            <a:spLocks noChangeArrowheads="1"/>
          </p:cNvSpPr>
          <p:nvPr/>
        </p:nvSpPr>
        <p:spPr bwMode="auto">
          <a:xfrm>
            <a:off x="2083341" y="3861718"/>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CC"/>
                </a:solidFill>
                <a:latin typeface="+mn-lt"/>
                <a:ea typeface="黑体" panose="02010609060101010101" pitchFamily="2" charset="-122"/>
              </a:rPr>
              <a:t>TCP</a:t>
            </a:r>
            <a:r>
              <a:rPr kumimoji="1" lang="zh-CN" altLang="en-US" sz="2000" b="1" dirty="0">
                <a:solidFill>
                  <a:srgbClr val="0000CC"/>
                </a:solidFill>
                <a:latin typeface="+mn-lt"/>
                <a:ea typeface="黑体" panose="02010609060101010101" pitchFamily="2" charset="-122"/>
              </a:rPr>
              <a:t>首部</a:t>
            </a:r>
          </a:p>
        </p:txBody>
      </p:sp>
      <p:sp>
        <p:nvSpPr>
          <p:cNvPr id="611394" name="AutoShape 66"/>
          <p:cNvSpPr>
            <a:spLocks noChangeArrowheads="1"/>
          </p:cNvSpPr>
          <p:nvPr/>
        </p:nvSpPr>
        <p:spPr bwMode="auto">
          <a:xfrm>
            <a:off x="6162534" y="3198144"/>
            <a:ext cx="270008" cy="688975"/>
          </a:xfrm>
          <a:prstGeom prst="downArrow">
            <a:avLst>
              <a:gd name="adj1" fmla="val 50000"/>
              <a:gd name="adj2" fmla="val 6910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611395" name="Rectangle 67"/>
          <p:cNvSpPr>
            <a:spLocks noChangeArrowheads="1"/>
          </p:cNvSpPr>
          <p:nvPr/>
        </p:nvSpPr>
        <p:spPr bwMode="auto">
          <a:xfrm>
            <a:off x="920609" y="4772944"/>
            <a:ext cx="8856927" cy="490537"/>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11396" name="Rectangle 68"/>
          <p:cNvSpPr>
            <a:spLocks noChangeArrowheads="1"/>
          </p:cNvSpPr>
          <p:nvPr/>
        </p:nvSpPr>
        <p:spPr bwMode="auto">
          <a:xfrm>
            <a:off x="979082" y="4807868"/>
            <a:ext cx="100688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IP </a:t>
            </a:r>
            <a:r>
              <a:rPr kumimoji="1" lang="zh-CN" altLang="en-US" sz="2000" b="1">
                <a:solidFill>
                  <a:srgbClr val="0000CC"/>
                </a:solidFill>
                <a:latin typeface="+mn-lt"/>
                <a:ea typeface="黑体" panose="02010609060101010101" pitchFamily="2" charset="-122"/>
              </a:rPr>
              <a:t>首部</a:t>
            </a:r>
          </a:p>
        </p:txBody>
      </p:sp>
      <p:sp>
        <p:nvSpPr>
          <p:cNvPr id="611397" name="Line 69"/>
          <p:cNvSpPr>
            <a:spLocks noChangeShapeType="1"/>
          </p:cNvSpPr>
          <p:nvPr/>
        </p:nvSpPr>
        <p:spPr bwMode="auto">
          <a:xfrm>
            <a:off x="2095227" y="4771356"/>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611398" name="AutoShape 70"/>
          <p:cNvSpPr>
            <a:spLocks noChangeArrowheads="1"/>
          </p:cNvSpPr>
          <p:nvPr/>
        </p:nvSpPr>
        <p:spPr bwMode="auto">
          <a:xfrm>
            <a:off x="5801378" y="4182394"/>
            <a:ext cx="271727" cy="688975"/>
          </a:xfrm>
          <a:prstGeom prst="downArrow">
            <a:avLst>
              <a:gd name="adj1" fmla="val 50000"/>
              <a:gd name="adj2" fmla="val 68671"/>
            </a:avLst>
          </a:prstGeom>
          <a:solidFill>
            <a:srgbClr val="9933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611399" name="Rectangle 71"/>
          <p:cNvSpPr>
            <a:spLocks noChangeArrowheads="1"/>
          </p:cNvSpPr>
          <p:nvPr/>
        </p:nvSpPr>
        <p:spPr bwMode="auto">
          <a:xfrm>
            <a:off x="5679273" y="3823618"/>
            <a:ext cx="132106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BGP </a:t>
            </a:r>
            <a:r>
              <a:rPr kumimoji="1" lang="zh-CN" altLang="en-US" sz="2000" b="1">
                <a:solidFill>
                  <a:srgbClr val="0000CC"/>
                </a:solidFill>
                <a:latin typeface="+mn-lt"/>
                <a:ea typeface="黑体" panose="02010609060101010101" pitchFamily="2" charset="-122"/>
              </a:rPr>
              <a:t>报文</a:t>
            </a:r>
          </a:p>
        </p:txBody>
      </p:sp>
      <p:sp>
        <p:nvSpPr>
          <p:cNvPr id="611400" name="Rectangle 72"/>
          <p:cNvSpPr>
            <a:spLocks noChangeArrowheads="1"/>
          </p:cNvSpPr>
          <p:nvPr/>
        </p:nvSpPr>
        <p:spPr bwMode="auto">
          <a:xfrm>
            <a:off x="5349073" y="4807868"/>
            <a:ext cx="12793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TCP </a:t>
            </a:r>
            <a:r>
              <a:rPr kumimoji="1" lang="zh-CN" altLang="en-US" sz="2000" b="1">
                <a:solidFill>
                  <a:srgbClr val="0000CC"/>
                </a:solidFill>
                <a:latin typeface="+mn-lt"/>
                <a:ea typeface="黑体" panose="02010609060101010101" pitchFamily="2" charset="-122"/>
              </a:rPr>
              <a:t>报文</a:t>
            </a:r>
          </a:p>
        </p:txBody>
      </p:sp>
      <p:cxnSp>
        <p:nvCxnSpPr>
          <p:cNvPr id="3" name="直接连接符 2"/>
          <p:cNvCxnSpPr/>
          <p:nvPr/>
        </p:nvCxnSpPr>
        <p:spPr bwMode="auto">
          <a:xfrm>
            <a:off x="3288762" y="3296569"/>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9777536" y="3296569"/>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a:off x="3288762"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p:nvPr/>
        </p:nvCxnSpPr>
        <p:spPr bwMode="auto">
          <a:xfrm>
            <a:off x="9777536"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p:nvPr/>
        </p:nvCxnSpPr>
        <p:spPr bwMode="auto">
          <a:xfrm>
            <a:off x="2107782"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在计算机网络中</a:t>
            </a:r>
            <a:r>
              <a:rPr lang="en-US" altLang="zh-CN" sz="2800" dirty="0"/>
              <a:t>,</a:t>
            </a:r>
            <a:r>
              <a:rPr lang="zh-CN" altLang="en-US" sz="2800" dirty="0"/>
              <a:t>路由选择协议的功能不包括</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交换网络状态或通路信息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选择到达目的地的最佳路径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更新路由表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发现下一跳的物理地址</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12"/>
            </p:custDataLst>
          </p:nvPr>
        </p:nvGrpSpPr>
        <p:grpSpPr>
          <a:xfrm>
            <a:off x="0" y="0"/>
            <a:ext cx="9906000" cy="635000"/>
            <a:chOff x="0" y="0"/>
            <a:chExt cx="9906000" cy="635000"/>
          </a:xfrm>
        </p:grpSpPr>
        <p:sp>
          <p:nvSpPr>
            <p:cNvPr id="14"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42247211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76536" y="1412776"/>
            <a:ext cx="8257143" cy="885714"/>
          </a:xfrm>
          <a:prstGeom prst="rect">
            <a:avLst/>
          </a:prstGeom>
        </p:spPr>
      </p:pic>
    </p:spTree>
    <p:extLst>
      <p:ext uri="{BB962C8B-B14F-4D97-AF65-F5344CB8AC3E}">
        <p14:creationId xmlns:p14="http://schemas.microsoft.com/office/powerpoint/2010/main" val="397442137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用于域间路由的协议是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RIP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BGP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OSPF</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ARP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p:cNvPicPr>
            <a:picLocks noChangeAspect="1"/>
          </p:cNvPicPr>
          <p:nvPr/>
        </p:nvPicPr>
        <p:blipFill>
          <a:blip r:embed="rId19"/>
          <a:stretch>
            <a:fillRect/>
          </a:stretch>
        </p:blipFill>
        <p:spPr>
          <a:xfrm>
            <a:off x="3473984" y="2971400"/>
            <a:ext cx="6284355" cy="436414"/>
          </a:xfrm>
          <a:prstGeom prst="rect">
            <a:avLst/>
          </a:prstGeom>
        </p:spPr>
      </p:pic>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99082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solidFill>
                  <a:srgbClr val="FF0000"/>
                </a:solidFill>
              </a:rPr>
              <a:t>请</a:t>
            </a:r>
            <a:r>
              <a:rPr lang="zh-CN" altLang="en-US" sz="4000" dirty="0" smtClean="0">
                <a:solidFill>
                  <a:srgbClr val="FF0000"/>
                </a:solidFill>
              </a:rPr>
              <a:t>写出能被</a:t>
            </a:r>
            <a:r>
              <a:rPr lang="en-US" altLang="zh-CN" sz="4000" dirty="0" smtClean="0">
                <a:solidFill>
                  <a:srgbClr val="FF0000"/>
                </a:solidFill>
              </a:rPr>
              <a:t>4</a:t>
            </a:r>
            <a:r>
              <a:rPr lang="zh-CN" altLang="en-US" sz="4000" dirty="0" smtClean="0">
                <a:solidFill>
                  <a:srgbClr val="FF0000"/>
                </a:solidFill>
              </a:rPr>
              <a:t>整除的二进制（</a:t>
            </a:r>
            <a:r>
              <a:rPr lang="zh-CN" altLang="en-US" sz="4000" dirty="0">
                <a:solidFill>
                  <a:srgbClr val="FF0000"/>
                </a:solidFill>
              </a:rPr>
              <a:t>课堂作业</a:t>
            </a:r>
            <a:r>
              <a:rPr lang="zh-CN" altLang="en-US" sz="4000" dirty="0" smtClean="0">
                <a:solidFill>
                  <a:srgbClr val="FF0000"/>
                </a:solidFill>
              </a:rPr>
              <a:t>）</a:t>
            </a:r>
            <a:endParaRPr lang="zh-CN" altLang="en-US" sz="4000" dirty="0">
              <a:solidFill>
                <a:srgbClr val="FF0000"/>
              </a:solidFill>
            </a:endParaRPr>
          </a:p>
        </p:txBody>
      </p:sp>
      <p:sp>
        <p:nvSpPr>
          <p:cNvPr id="4" name="矩形 3"/>
          <p:cNvSpPr/>
          <p:nvPr/>
        </p:nvSpPr>
        <p:spPr>
          <a:xfrm>
            <a:off x="272480" y="4705898"/>
            <a:ext cx="9705528" cy="1569660"/>
          </a:xfrm>
          <a:prstGeom prst="rect">
            <a:avLst/>
          </a:prstGeom>
        </p:spPr>
        <p:txBody>
          <a:bodyPr wrap="square">
            <a:spAutoFit/>
          </a:bodyPr>
          <a:lstStyle/>
          <a:p>
            <a:r>
              <a:rPr lang="zh-CN" altLang="en-US" sz="1600" dirty="0"/>
              <a:t>能够被2整除的数，写成二进制形式，后一位是0。如果余数是1，则最后一位是1</a:t>
            </a:r>
            <a:r>
              <a:rPr lang="zh-CN" altLang="en-US" sz="1600" dirty="0" smtClean="0"/>
              <a:t>。</a:t>
            </a:r>
            <a:endParaRPr lang="en-US" altLang="zh-CN" sz="1600" dirty="0" smtClean="0"/>
          </a:p>
          <a:p>
            <a:r>
              <a:rPr lang="zh-CN" altLang="en-US" sz="1600" dirty="0" smtClean="0"/>
              <a:t>能够</a:t>
            </a:r>
            <a:r>
              <a:rPr lang="zh-CN" altLang="en-US" sz="1600" dirty="0"/>
              <a:t>被4整除的数，写成二进制形式，后两位是00。如果余数是2，那就把2写成二进制，后两位10</a:t>
            </a:r>
            <a:r>
              <a:rPr lang="zh-CN" altLang="en-US" sz="1600" dirty="0" smtClean="0"/>
              <a:t>。</a:t>
            </a:r>
            <a:endParaRPr lang="en-US" altLang="zh-CN" sz="1600" dirty="0" smtClean="0"/>
          </a:p>
          <a:p>
            <a:r>
              <a:rPr lang="zh-CN" altLang="en-US" sz="1600" dirty="0" smtClean="0"/>
              <a:t>能够</a:t>
            </a:r>
            <a:r>
              <a:rPr lang="zh-CN" altLang="en-US" sz="1600" dirty="0"/>
              <a:t>够8整除的数，写成二进制形式，最后三位是000。如果余5，就把5写成位二进制，后三位101</a:t>
            </a:r>
            <a:r>
              <a:rPr lang="zh-CN" altLang="en-US" sz="1600" dirty="0" smtClean="0"/>
              <a:t>。</a:t>
            </a:r>
            <a:endParaRPr lang="en-US" altLang="zh-CN" sz="1600" dirty="0" smtClean="0"/>
          </a:p>
          <a:p>
            <a:r>
              <a:rPr lang="zh-CN" altLang="en-US" sz="1600" dirty="0" smtClean="0"/>
              <a:t>能够</a:t>
            </a:r>
            <a:r>
              <a:rPr lang="zh-CN" altLang="en-US" sz="1600" dirty="0"/>
              <a:t>被16整除的数，写成二进制形式，最后四位都是0000。如果余6，就把6写成二进制，最后四位0110</a:t>
            </a:r>
            <a:r>
              <a:rPr lang="zh-CN" altLang="en-US" sz="1600" dirty="0" smtClean="0"/>
              <a:t>。</a:t>
            </a:r>
            <a:endParaRPr lang="en-US" altLang="zh-CN" sz="1600" dirty="0" smtClean="0"/>
          </a:p>
          <a:p>
            <a:endParaRPr lang="en-US" altLang="zh-CN" sz="1600" dirty="0"/>
          </a:p>
          <a:p>
            <a:r>
              <a:rPr lang="zh-CN" altLang="en-US" sz="1600" dirty="0" smtClean="0"/>
              <a:t>817</a:t>
            </a:r>
            <a:r>
              <a:rPr lang="zh-CN" altLang="en-US" sz="1600" dirty="0"/>
              <a:t>二进制后3位，除以8余1，最后三位位001后2位除4，后4位除</a:t>
            </a:r>
            <a:r>
              <a:rPr lang="zh-CN" altLang="en-US" sz="1600" dirty="0" smtClean="0"/>
              <a:t>16</a:t>
            </a:r>
            <a:endParaRPr lang="zh-CN" altLang="en-US" sz="1600" dirty="0"/>
          </a:p>
        </p:txBody>
      </p:sp>
      <p:sp>
        <p:nvSpPr>
          <p:cNvPr id="5" name="矩形 4"/>
          <p:cNvSpPr/>
          <p:nvPr/>
        </p:nvSpPr>
        <p:spPr>
          <a:xfrm>
            <a:off x="2216696" y="6234448"/>
            <a:ext cx="6048672" cy="646331"/>
          </a:xfrm>
          <a:prstGeom prst="rect">
            <a:avLst/>
          </a:prstGeom>
        </p:spPr>
        <p:txBody>
          <a:bodyPr wrap="square">
            <a:spAutoFit/>
          </a:bodyPr>
          <a:lstStyle/>
          <a:p>
            <a:r>
              <a:rPr lang="zh-CN" altLang="en-US" dirty="0">
                <a:hlinkClick r:id="rId2"/>
              </a:rPr>
              <a:t>https://blog.csdn.net/xcsxchen/article/details/</a:t>
            </a:r>
            <a:r>
              <a:rPr lang="zh-CN" altLang="en-US" dirty="0" smtClean="0">
                <a:hlinkClick r:id="rId2"/>
              </a:rPr>
              <a:t>106722670</a:t>
            </a:r>
            <a:endParaRPr lang="en-US" altLang="zh-CN" dirty="0" smtClean="0"/>
          </a:p>
          <a:p>
            <a:endParaRPr lang="zh-CN" altLang="en-US" dirty="0"/>
          </a:p>
        </p:txBody>
      </p:sp>
      <p:pic>
        <p:nvPicPr>
          <p:cNvPr id="3" name="图片 2"/>
          <p:cNvPicPr>
            <a:picLocks noChangeAspect="1"/>
          </p:cNvPicPr>
          <p:nvPr/>
        </p:nvPicPr>
        <p:blipFill>
          <a:blip r:embed="rId3"/>
          <a:stretch>
            <a:fillRect/>
          </a:stretch>
        </p:blipFill>
        <p:spPr>
          <a:xfrm>
            <a:off x="2288704" y="1180124"/>
            <a:ext cx="1314450" cy="3400425"/>
          </a:xfrm>
          <a:prstGeom prst="rect">
            <a:avLst/>
          </a:prstGeom>
        </p:spPr>
      </p:pic>
      <p:pic>
        <p:nvPicPr>
          <p:cNvPr id="6" name="图片 5"/>
          <p:cNvPicPr>
            <a:picLocks noChangeAspect="1"/>
          </p:cNvPicPr>
          <p:nvPr/>
        </p:nvPicPr>
        <p:blipFill>
          <a:blip r:embed="rId4"/>
          <a:stretch>
            <a:fillRect/>
          </a:stretch>
        </p:blipFill>
        <p:spPr>
          <a:xfrm>
            <a:off x="4876297" y="1180124"/>
            <a:ext cx="1084815" cy="3532852"/>
          </a:xfrm>
          <a:prstGeom prst="rect">
            <a:avLst/>
          </a:prstGeom>
        </p:spPr>
      </p:pic>
      <p:pic>
        <p:nvPicPr>
          <p:cNvPr id="7" name="图片 6"/>
          <p:cNvPicPr>
            <a:picLocks noChangeAspect="1"/>
          </p:cNvPicPr>
          <p:nvPr/>
        </p:nvPicPr>
        <p:blipFill>
          <a:blip r:embed="rId5"/>
          <a:stretch>
            <a:fillRect/>
          </a:stretch>
        </p:blipFill>
        <p:spPr>
          <a:xfrm>
            <a:off x="3800872" y="1268760"/>
            <a:ext cx="847619" cy="361905"/>
          </a:xfrm>
          <a:prstGeom prst="rect">
            <a:avLst/>
          </a:prstGeom>
        </p:spPr>
      </p:pic>
      <p:pic>
        <p:nvPicPr>
          <p:cNvPr id="8" name="图片 7"/>
          <p:cNvPicPr>
            <a:picLocks noChangeAspect="1"/>
          </p:cNvPicPr>
          <p:nvPr/>
        </p:nvPicPr>
        <p:blipFill>
          <a:blip r:embed="rId5"/>
          <a:stretch>
            <a:fillRect/>
          </a:stretch>
        </p:blipFill>
        <p:spPr>
          <a:xfrm>
            <a:off x="6366771" y="1268760"/>
            <a:ext cx="847619" cy="361905"/>
          </a:xfrm>
          <a:prstGeom prst="rect">
            <a:avLst/>
          </a:prstGeom>
        </p:spPr>
      </p:pic>
    </p:spTree>
    <p:extLst>
      <p:ext uri="{BB962C8B-B14F-4D97-AF65-F5344CB8AC3E}">
        <p14:creationId xmlns:p14="http://schemas.microsoft.com/office/powerpoint/2010/main" val="3624258835"/>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在</a:t>
            </a:r>
            <a:r>
              <a:rPr lang="en-US" altLang="zh-CN" sz="2800" dirty="0"/>
              <a:t>RIP</a:t>
            </a:r>
            <a:r>
              <a:rPr lang="zh-CN" altLang="en-US" sz="2800" dirty="0"/>
              <a:t>中</a:t>
            </a:r>
            <a:r>
              <a:rPr lang="en-US" altLang="zh-CN" sz="2800" dirty="0"/>
              <a:t>,</a:t>
            </a:r>
            <a:r>
              <a:rPr lang="zh-CN" altLang="en-US" sz="2800" dirty="0"/>
              <a:t>到某个网络的距离值为</a:t>
            </a:r>
            <a:r>
              <a:rPr lang="en-US" altLang="zh-CN" sz="2800" dirty="0"/>
              <a:t>16,</a:t>
            </a:r>
            <a:r>
              <a:rPr lang="zh-CN" altLang="en-US" sz="2800" dirty="0"/>
              <a:t>其意义是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该网络不可达</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存在循环路由</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该网络为直接连接网络</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到达该网络要经过</a:t>
            </a:r>
            <a:r>
              <a:rPr lang="en-US" altLang="zh-CN" sz="2800" dirty="0"/>
              <a:t>15</a:t>
            </a:r>
            <a:r>
              <a:rPr lang="zh-CN" altLang="en-US" sz="2800" dirty="0"/>
              <a:t>次转发</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09224784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以下关于</a:t>
            </a:r>
            <a:r>
              <a:rPr lang="en-US" altLang="zh-CN" sz="2800" dirty="0"/>
              <a:t>RIP</a:t>
            </a:r>
            <a:r>
              <a:rPr lang="zh-CN" altLang="en-US" sz="2800" dirty="0"/>
              <a:t>的描述中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RIP</a:t>
            </a:r>
            <a:r>
              <a:rPr lang="zh-CN" altLang="en-US" sz="2800" dirty="0"/>
              <a:t>是基于距离</a:t>
            </a:r>
            <a:r>
              <a:rPr lang="en-US" altLang="zh-CN" sz="2800" dirty="0"/>
              <a:t>-</a:t>
            </a:r>
            <a:r>
              <a:rPr lang="zh-CN" altLang="en-US" sz="2800" dirty="0"/>
              <a:t>向量路由选择算法的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578150"/>
            <a:ext cx="6934200" cy="642938"/>
          </a:xfrm>
          <a:prstGeom prst="rect">
            <a:avLst/>
          </a:prstGeom>
          <a:noFill/>
        </p:spPr>
        <p:txBody>
          <a:bodyPr vert="horz" rtlCol="0" anchor="ctr" anchorCtr="0">
            <a:noAutofit/>
          </a:bodyPr>
          <a:lstStyle/>
          <a:p>
            <a:r>
              <a:rPr lang="en-US" altLang="zh-CN" sz="2800" dirty="0"/>
              <a:t>RIP</a:t>
            </a:r>
            <a:r>
              <a:rPr lang="zh-CN" altLang="en-US" sz="2800" dirty="0"/>
              <a:t>要求内部路由器将它关于整个</a:t>
            </a:r>
            <a:r>
              <a:rPr lang="en-US" altLang="zh-CN" sz="2800" dirty="0"/>
              <a:t>AS</a:t>
            </a:r>
            <a:r>
              <a:rPr lang="zh-CN" altLang="en-US" sz="2800" dirty="0"/>
              <a:t>的路由信息发布出去</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86262"/>
            <a:ext cx="6934200" cy="642938"/>
          </a:xfrm>
          <a:prstGeom prst="rect">
            <a:avLst/>
          </a:prstGeom>
          <a:noFill/>
        </p:spPr>
        <p:txBody>
          <a:bodyPr vert="horz" rtlCol="0" anchor="ctr" anchorCtr="0">
            <a:noAutofit/>
          </a:bodyPr>
          <a:lstStyle/>
          <a:p>
            <a:r>
              <a:rPr lang="en-US" altLang="zh-CN" sz="2800" dirty="0"/>
              <a:t>RIP</a:t>
            </a:r>
            <a:r>
              <a:rPr lang="zh-CN" altLang="en-US" sz="2800" dirty="0"/>
              <a:t>要求内部路由器向整个</a:t>
            </a:r>
            <a:r>
              <a:rPr lang="en-US" altLang="zh-CN" sz="2800" dirty="0"/>
              <a:t>AS</a:t>
            </a:r>
            <a:r>
              <a:rPr lang="zh-CN" altLang="en-US" sz="2800" dirty="0"/>
              <a:t>的路由器发布路由信息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594374"/>
            <a:ext cx="6934200" cy="642938"/>
          </a:xfrm>
          <a:prstGeom prst="rect">
            <a:avLst/>
          </a:prstGeom>
          <a:noFill/>
        </p:spPr>
        <p:txBody>
          <a:bodyPr vert="horz" rtlCol="0" anchor="ctr" anchorCtr="0">
            <a:noAutofit/>
          </a:bodyPr>
          <a:lstStyle/>
          <a:p>
            <a:r>
              <a:rPr lang="en-US" altLang="zh-CN" sz="2800" dirty="0"/>
              <a:t>RIP</a:t>
            </a:r>
            <a:r>
              <a:rPr lang="zh-CN" altLang="en-US" sz="2800" dirty="0"/>
              <a:t>要求内部路由器按照一定的时间间隔发布路由信息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9262225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4528" y="1124744"/>
            <a:ext cx="7885714" cy="361905"/>
          </a:xfrm>
          <a:prstGeom prst="rect">
            <a:avLst/>
          </a:prstGeom>
        </p:spPr>
      </p:pic>
    </p:spTree>
    <p:extLst>
      <p:ext uri="{BB962C8B-B14F-4D97-AF65-F5344CB8AC3E}">
        <p14:creationId xmlns:p14="http://schemas.microsoft.com/office/powerpoint/2010/main" val="1262474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对路由选择协议的一个要求是必须能够快速收敛</a:t>
            </a:r>
            <a:r>
              <a:rPr lang="en-US" altLang="zh-CN" sz="2800" dirty="0"/>
              <a:t>,</a:t>
            </a:r>
            <a:r>
              <a:rPr lang="zh-CN" altLang="en-US" sz="2800" dirty="0"/>
              <a:t>所谓“路由收敛”是指</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路由器能把分组发送到预定的目标</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路由器处理分组的速度足够快</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7148264" cy="642938"/>
          </a:xfrm>
          <a:prstGeom prst="rect">
            <a:avLst/>
          </a:prstGeom>
          <a:noFill/>
        </p:spPr>
        <p:txBody>
          <a:bodyPr vert="horz" rtlCol="0" anchor="ctr" anchorCtr="0">
            <a:noAutofit/>
          </a:bodyPr>
          <a:lstStyle/>
          <a:p>
            <a:r>
              <a:rPr lang="zh-CN" altLang="en-US" sz="2800" dirty="0"/>
              <a:t>网络设备的路由表与网络拓扑结构保持一致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能把多个子网聚合成一个超网</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4845025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48544" y="1052736"/>
            <a:ext cx="8171428" cy="895238"/>
          </a:xfrm>
          <a:prstGeom prst="rect">
            <a:avLst/>
          </a:prstGeom>
        </p:spPr>
      </p:pic>
    </p:spTree>
    <p:extLst>
      <p:ext uri="{BB962C8B-B14F-4D97-AF65-F5344CB8AC3E}">
        <p14:creationId xmlns:p14="http://schemas.microsoft.com/office/powerpoint/2010/main" val="343367755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下列关于 </a:t>
            </a:r>
            <a:r>
              <a:rPr lang="en-US" altLang="zh-CN" sz="2800" dirty="0"/>
              <a:t>RIP</a:t>
            </a:r>
            <a:r>
              <a:rPr lang="zh-CN" altLang="en-US" sz="2800" dirty="0"/>
              <a:t>和</a:t>
            </a:r>
            <a:r>
              <a:rPr lang="en-US" altLang="zh-CN" sz="2800" dirty="0"/>
              <a:t>OSPF</a:t>
            </a:r>
            <a:r>
              <a:rPr lang="zh-CN" altLang="en-US" sz="2800" dirty="0"/>
              <a:t>协议的叙述中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77008" y="2420888"/>
            <a:ext cx="6934200" cy="642938"/>
          </a:xfrm>
          <a:prstGeom prst="rect">
            <a:avLst/>
          </a:prstGeom>
          <a:noFill/>
        </p:spPr>
        <p:txBody>
          <a:bodyPr vert="horz" rtlCol="0" anchor="ctr" anchorCtr="0">
            <a:noAutofit/>
          </a:bodyPr>
          <a:lstStyle/>
          <a:p>
            <a:r>
              <a:rPr lang="en-US" altLang="zh-CN" dirty="0"/>
              <a:t>RIP</a:t>
            </a:r>
            <a:r>
              <a:rPr lang="zh-CN" altLang="en-US" dirty="0"/>
              <a:t>和</a:t>
            </a:r>
            <a:r>
              <a:rPr lang="en-US" altLang="zh-CN" dirty="0"/>
              <a:t>OSPF </a:t>
            </a:r>
            <a:r>
              <a:rPr lang="zh-CN" altLang="en-US" dirty="0"/>
              <a:t>协议都是网络层协议</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77008" y="3278138"/>
            <a:ext cx="6934200" cy="642938"/>
          </a:xfrm>
          <a:prstGeom prst="rect">
            <a:avLst/>
          </a:prstGeom>
          <a:noFill/>
        </p:spPr>
        <p:txBody>
          <a:bodyPr vert="horz" rtlCol="0" anchor="ctr" anchorCtr="0">
            <a:noAutofit/>
          </a:bodyPr>
          <a:lstStyle/>
          <a:p>
            <a:pPr latinLnBrk="1"/>
            <a:r>
              <a:rPr lang="zh-CN" altLang="en-US" dirty="0"/>
              <a:t>在进行路由信息交换时</a:t>
            </a:r>
            <a:r>
              <a:rPr lang="en-US" altLang="zh-CN" dirty="0"/>
              <a:t>,RIP</a:t>
            </a:r>
            <a:r>
              <a:rPr lang="zh-CN" altLang="en-US" dirty="0"/>
              <a:t>中的路由器仅向自己相邻的路由器发送信息</a:t>
            </a:r>
            <a:r>
              <a:rPr lang="en-US" altLang="zh-CN" dirty="0"/>
              <a:t>,OSPF</a:t>
            </a:r>
            <a:r>
              <a:rPr lang="zh-CN" altLang="en-US" dirty="0" smtClean="0"/>
              <a:t>协议</a:t>
            </a:r>
            <a:r>
              <a:rPr lang="zh-CN" altLang="en-US" dirty="0"/>
              <a:t>中的路由器向本自治系统中的所有路由器发送信息</a:t>
            </a:r>
          </a:p>
        </p:txBody>
      </p:sp>
      <p:sp>
        <p:nvSpPr>
          <p:cNvPr id="6" name="文本框 5"/>
          <p:cNvSpPr txBox="1"/>
          <p:nvPr>
            <p:custDataLst>
              <p:tags r:id="rId5"/>
            </p:custDataLst>
          </p:nvPr>
        </p:nvSpPr>
        <p:spPr>
          <a:xfrm>
            <a:off x="1977008" y="4135388"/>
            <a:ext cx="6934200" cy="642938"/>
          </a:xfrm>
          <a:prstGeom prst="rect">
            <a:avLst/>
          </a:prstGeom>
          <a:noFill/>
        </p:spPr>
        <p:txBody>
          <a:bodyPr vert="horz" rtlCol="0" anchor="ctr" anchorCtr="0">
            <a:noAutofit/>
          </a:bodyPr>
          <a:lstStyle/>
          <a:p>
            <a:pPr latinLnBrk="1"/>
            <a:r>
              <a:rPr lang="zh-CN" altLang="en-US" dirty="0"/>
              <a:t>在进行路由信息交换时</a:t>
            </a:r>
            <a:r>
              <a:rPr lang="en-US" altLang="zh-CN" dirty="0"/>
              <a:t>,RIP</a:t>
            </a:r>
            <a:r>
              <a:rPr lang="zh-CN" altLang="en-US" dirty="0"/>
              <a:t>中的路由器发送的信息是整个路由表</a:t>
            </a:r>
            <a:r>
              <a:rPr lang="en-US" altLang="zh-CN" dirty="0"/>
              <a:t>,OSPF </a:t>
            </a:r>
            <a:r>
              <a:rPr lang="zh-CN" altLang="en-US" dirty="0"/>
              <a:t>协议中</a:t>
            </a:r>
            <a:r>
              <a:rPr lang="zh-CN" altLang="en-US" dirty="0" smtClean="0"/>
              <a:t>的路由器</a:t>
            </a:r>
            <a:r>
              <a:rPr lang="zh-CN" altLang="en-US" dirty="0"/>
              <a:t>发送的信息只是路由表的一部分</a:t>
            </a:r>
          </a:p>
        </p:txBody>
      </p:sp>
      <p:sp>
        <p:nvSpPr>
          <p:cNvPr id="7" name="文本框 6"/>
          <p:cNvSpPr txBox="1"/>
          <p:nvPr>
            <p:custDataLst>
              <p:tags r:id="rId6"/>
            </p:custDataLst>
          </p:nvPr>
        </p:nvSpPr>
        <p:spPr>
          <a:xfrm>
            <a:off x="1977008" y="4992638"/>
            <a:ext cx="6934200" cy="642938"/>
          </a:xfrm>
          <a:prstGeom prst="rect">
            <a:avLst/>
          </a:prstGeom>
          <a:noFill/>
        </p:spPr>
        <p:txBody>
          <a:bodyPr vert="horz" rtlCol="0" anchor="ctr" anchorCtr="0">
            <a:noAutofit/>
          </a:bodyPr>
          <a:lstStyle/>
          <a:p>
            <a:pPr latinLnBrk="1"/>
            <a:r>
              <a:rPr lang="en-US" altLang="zh-CN" sz="2000" dirty="0"/>
              <a:t>RIP</a:t>
            </a:r>
            <a:r>
              <a:rPr lang="zh-CN" altLang="en-US" sz="2000" dirty="0"/>
              <a:t>的路由器不知道全网的拓扑结构</a:t>
            </a:r>
            <a:r>
              <a:rPr lang="en-US" altLang="zh-CN" sz="2000" dirty="0"/>
              <a:t>,OSPF </a:t>
            </a:r>
            <a:r>
              <a:rPr lang="zh-CN" altLang="en-US" sz="2000" dirty="0"/>
              <a:t>协议的任何一个路由器都知道自己</a:t>
            </a:r>
            <a:r>
              <a:rPr lang="zh-CN" altLang="en-US" sz="2000" dirty="0" smtClean="0"/>
              <a:t>所在区域</a:t>
            </a:r>
            <a:r>
              <a:rPr lang="zh-CN" altLang="en-US" sz="2000" dirty="0"/>
              <a:t>的拓扑结构</a:t>
            </a:r>
          </a:p>
        </p:txBody>
      </p:sp>
      <p:sp>
        <p:nvSpPr>
          <p:cNvPr id="8" name="椭圆 7"/>
          <p:cNvSpPr>
            <a:spLocks noChangeAspect="1"/>
          </p:cNvSpPr>
          <p:nvPr>
            <p:custDataLst>
              <p:tags r:id="rId7"/>
            </p:custDataLst>
          </p:nvPr>
        </p:nvSpPr>
        <p:spPr bwMode="auto">
          <a:xfrm>
            <a:off x="1224533" y="2485181"/>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4533" y="3342431"/>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4533" y="4199681"/>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4533" y="5056931"/>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3808" y="5849888"/>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58510950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424608" y="1700808"/>
            <a:ext cx="6809524" cy="295238"/>
          </a:xfrm>
          <a:prstGeom prst="rect">
            <a:avLst/>
          </a:prstGeom>
        </p:spPr>
      </p:pic>
      <p:sp>
        <p:nvSpPr>
          <p:cNvPr id="4" name="矩形 3"/>
          <p:cNvSpPr/>
          <p:nvPr/>
        </p:nvSpPr>
        <p:spPr>
          <a:xfrm>
            <a:off x="560512" y="2636912"/>
            <a:ext cx="9073008" cy="2031325"/>
          </a:xfrm>
          <a:prstGeom prst="rect">
            <a:avLst/>
          </a:prstGeom>
        </p:spPr>
        <p:txBody>
          <a:bodyPr wrap="square">
            <a:spAutoFit/>
          </a:bodyPr>
          <a:lstStyle/>
          <a:p>
            <a:r>
              <a:rPr lang="zh-CN" altLang="en-US" dirty="0" smtClean="0"/>
              <a:t>RIP</a:t>
            </a:r>
            <a:r>
              <a:rPr lang="zh-CN" altLang="en-US" dirty="0"/>
              <a:t>用UDP（RIP用到传输层），所以RIP是应用层的</a:t>
            </a:r>
            <a:r>
              <a:rPr lang="zh-CN" altLang="en-US" dirty="0" smtClean="0"/>
              <a:t>协议</a:t>
            </a:r>
            <a:endParaRPr lang="en-US" altLang="zh-CN" dirty="0"/>
          </a:p>
          <a:p>
            <a:r>
              <a:rPr lang="zh-CN" altLang="en-US" dirty="0" smtClean="0"/>
              <a:t>          </a:t>
            </a:r>
            <a:endParaRPr lang="en-US" altLang="zh-CN" dirty="0" smtClean="0"/>
          </a:p>
          <a:p>
            <a:r>
              <a:rPr lang="zh-CN" altLang="en-US" dirty="0" smtClean="0"/>
              <a:t>OSPF</a:t>
            </a:r>
            <a:r>
              <a:rPr lang="zh-CN" altLang="en-US" dirty="0"/>
              <a:t>用IP（RIP用到网络层），所以OSPF是传输层协议；（有不同的说法）                （比如在考研的考纲中：OSPF协议是不使用UDP数据报传送，而是直接使用IP数据报传送，因此OSPF是被划分到属于网络层协议-这一点考研党要以考纲为标准</a:t>
            </a:r>
            <a:r>
              <a:rPr lang="zh-CN" altLang="en-US" dirty="0" smtClean="0"/>
              <a:t>）</a:t>
            </a:r>
            <a:endParaRPr lang="en-US" altLang="zh-CN" dirty="0"/>
          </a:p>
          <a:p>
            <a:endParaRPr lang="en-US" altLang="zh-CN" dirty="0" smtClean="0"/>
          </a:p>
          <a:p>
            <a:r>
              <a:rPr lang="zh-CN" altLang="en-US" dirty="0" smtClean="0"/>
              <a:t>BGP</a:t>
            </a:r>
            <a:r>
              <a:rPr lang="zh-CN" altLang="en-US" dirty="0"/>
              <a:t>用TCP（RIP用到传输层），所以BGP是应用层</a:t>
            </a:r>
            <a:r>
              <a:rPr lang="zh-CN" altLang="en-US" dirty="0" smtClean="0"/>
              <a:t>协议</a:t>
            </a:r>
            <a:endParaRPr lang="zh-CN" altLang="en-US" dirty="0"/>
          </a:p>
        </p:txBody>
      </p:sp>
    </p:spTree>
    <p:extLst>
      <p:ext uri="{BB962C8B-B14F-4D97-AF65-F5344CB8AC3E}">
        <p14:creationId xmlns:p14="http://schemas.microsoft.com/office/powerpoint/2010/main" val="255747774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a:t>OSPF </a:t>
            </a:r>
            <a:r>
              <a:rPr lang="zh-CN" altLang="en-US" sz="2800" dirty="0"/>
              <a:t>协议使用</a:t>
            </a:r>
            <a:r>
              <a:rPr lang="en-US" altLang="zh-CN" sz="2800" dirty="0"/>
              <a:t>()</a:t>
            </a:r>
            <a:r>
              <a:rPr lang="zh-CN" altLang="en-US" sz="2800" dirty="0"/>
              <a:t>分组来保持与其邻居的连接。</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Hello</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err="1"/>
              <a:t>Keepalive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SPF(</a:t>
            </a:r>
            <a:r>
              <a:rPr lang="zh-CN" altLang="en-US" sz="2800" dirty="0"/>
              <a:t>最短路径优先</a:t>
            </a:r>
            <a:r>
              <a:rPr lang="en-US" altLang="zh-CN"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LSU(</a:t>
            </a:r>
            <a:r>
              <a:rPr lang="zh-CN" altLang="en-US" sz="2800" dirty="0"/>
              <a:t>链路状态更新</a:t>
            </a:r>
            <a:r>
              <a:rPr lang="en-US" altLang="zh-CN"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p:cNvPicPr>
            <a:picLocks noChangeAspect="1"/>
          </p:cNvPicPr>
          <p:nvPr/>
        </p:nvPicPr>
        <p:blipFill>
          <a:blip r:embed="rId19"/>
          <a:stretch>
            <a:fillRect/>
          </a:stretch>
        </p:blipFill>
        <p:spPr>
          <a:xfrm>
            <a:off x="3102810" y="3193277"/>
            <a:ext cx="6676190" cy="342857"/>
          </a:xfrm>
          <a:prstGeom prst="rect">
            <a:avLst/>
          </a:prstGeom>
        </p:spPr>
      </p:pic>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420646667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以下关于</a:t>
            </a:r>
            <a:r>
              <a:rPr lang="en-US" altLang="zh-CN" sz="2800" dirty="0"/>
              <a:t>OSPF</a:t>
            </a:r>
            <a:r>
              <a:rPr lang="zh-CN" altLang="en-US" sz="2800" dirty="0"/>
              <a:t>协议的描述中</a:t>
            </a:r>
            <a:r>
              <a:rPr lang="en-US" altLang="zh-CN" sz="2800" dirty="0"/>
              <a:t>,</a:t>
            </a:r>
            <a:r>
              <a:rPr lang="zh-CN" altLang="en-US" sz="2800" dirty="0"/>
              <a:t>最准确的是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OSPF </a:t>
            </a:r>
            <a:r>
              <a:rPr lang="zh-CN" altLang="en-US" sz="2800" dirty="0"/>
              <a:t>协议根据链路状态法计算最佳路由</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7580312" cy="642938"/>
          </a:xfrm>
          <a:prstGeom prst="rect">
            <a:avLst/>
          </a:prstGeom>
          <a:noFill/>
        </p:spPr>
        <p:txBody>
          <a:bodyPr vert="horz" rtlCol="0" anchor="ctr" anchorCtr="0">
            <a:noAutofit/>
          </a:bodyPr>
          <a:lstStyle/>
          <a:p>
            <a:r>
              <a:rPr lang="en-US" altLang="zh-CN" sz="2800" dirty="0"/>
              <a:t>OSPF</a:t>
            </a:r>
            <a:r>
              <a:rPr lang="zh-CN" altLang="en-US" sz="2800" dirty="0"/>
              <a:t>协议是用于自治系统之间的外部网关协议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OSPF</a:t>
            </a:r>
            <a:r>
              <a:rPr lang="zh-CN" altLang="en-US" sz="2800" dirty="0"/>
              <a:t>协议不能根据网络通信情况动态地改变路由</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OSPF </a:t>
            </a:r>
            <a:r>
              <a:rPr lang="zh-CN" altLang="en-US" sz="2800" dirty="0"/>
              <a:t>协议只适用于小型网络</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95153722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2520" y="1556792"/>
            <a:ext cx="8380952" cy="1790476"/>
          </a:xfrm>
          <a:prstGeom prst="rect">
            <a:avLst/>
          </a:prstGeom>
        </p:spPr>
      </p:pic>
    </p:spTree>
    <p:extLst>
      <p:ext uri="{BB962C8B-B14F-4D97-AF65-F5344CB8AC3E}">
        <p14:creationId xmlns:p14="http://schemas.microsoft.com/office/powerpoint/2010/main" val="4262831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solidFill>
                  <a:srgbClr val="FF0000"/>
                </a:solidFill>
              </a:rPr>
              <a:t>请</a:t>
            </a:r>
            <a:r>
              <a:rPr lang="zh-CN" altLang="en-US" sz="4000" dirty="0" smtClean="0">
                <a:solidFill>
                  <a:srgbClr val="FF0000"/>
                </a:solidFill>
              </a:rPr>
              <a:t>写出能被</a:t>
            </a:r>
            <a:r>
              <a:rPr lang="en-US" altLang="zh-CN" sz="4000" dirty="0" smtClean="0">
                <a:solidFill>
                  <a:srgbClr val="FF0000"/>
                </a:solidFill>
              </a:rPr>
              <a:t>8</a:t>
            </a:r>
            <a:r>
              <a:rPr lang="zh-CN" altLang="en-US" sz="4000" dirty="0" smtClean="0">
                <a:solidFill>
                  <a:srgbClr val="FF0000"/>
                </a:solidFill>
              </a:rPr>
              <a:t>整除的二进制（</a:t>
            </a:r>
            <a:r>
              <a:rPr lang="zh-CN" altLang="en-US" sz="4000" dirty="0">
                <a:solidFill>
                  <a:srgbClr val="FF0000"/>
                </a:solidFill>
              </a:rPr>
              <a:t>课堂作业</a:t>
            </a:r>
            <a:r>
              <a:rPr lang="zh-CN" altLang="en-US" sz="4000" dirty="0" smtClean="0">
                <a:solidFill>
                  <a:srgbClr val="FF0000"/>
                </a:solidFill>
              </a:rPr>
              <a:t>）</a:t>
            </a:r>
            <a:endParaRPr lang="zh-CN" altLang="en-US" sz="4000" dirty="0">
              <a:solidFill>
                <a:srgbClr val="FF0000"/>
              </a:solidFill>
            </a:endParaRPr>
          </a:p>
        </p:txBody>
      </p:sp>
      <p:sp>
        <p:nvSpPr>
          <p:cNvPr id="4" name="矩形 3"/>
          <p:cNvSpPr/>
          <p:nvPr/>
        </p:nvSpPr>
        <p:spPr>
          <a:xfrm>
            <a:off x="272480" y="4705898"/>
            <a:ext cx="9705528" cy="1569660"/>
          </a:xfrm>
          <a:prstGeom prst="rect">
            <a:avLst/>
          </a:prstGeom>
        </p:spPr>
        <p:txBody>
          <a:bodyPr wrap="square">
            <a:spAutoFit/>
          </a:bodyPr>
          <a:lstStyle/>
          <a:p>
            <a:r>
              <a:rPr lang="zh-CN" altLang="en-US" sz="1600" dirty="0"/>
              <a:t>能够被2整除的数，写成二进制形式，后一位是0。如果余数是1，则最后一位是1</a:t>
            </a:r>
            <a:r>
              <a:rPr lang="zh-CN" altLang="en-US" sz="1600" dirty="0" smtClean="0"/>
              <a:t>。</a:t>
            </a:r>
            <a:endParaRPr lang="en-US" altLang="zh-CN" sz="1600" dirty="0" smtClean="0"/>
          </a:p>
          <a:p>
            <a:r>
              <a:rPr lang="zh-CN" altLang="en-US" sz="1600" dirty="0" smtClean="0"/>
              <a:t>能够</a:t>
            </a:r>
            <a:r>
              <a:rPr lang="zh-CN" altLang="en-US" sz="1600" dirty="0"/>
              <a:t>被4整除的数，写成二进制形式，后两位是00。如果余数是2，那就把2写成二进制，后两位10</a:t>
            </a:r>
            <a:r>
              <a:rPr lang="zh-CN" altLang="en-US" sz="1600" dirty="0" smtClean="0"/>
              <a:t>。</a:t>
            </a:r>
            <a:endParaRPr lang="en-US" altLang="zh-CN" sz="1600" dirty="0" smtClean="0"/>
          </a:p>
          <a:p>
            <a:r>
              <a:rPr lang="zh-CN" altLang="en-US" sz="1600" dirty="0" smtClean="0"/>
              <a:t>能够</a:t>
            </a:r>
            <a:r>
              <a:rPr lang="zh-CN" altLang="en-US" sz="1600" dirty="0"/>
              <a:t>够8整除的数，写成二进制形式，最后三位是000。如果余5，就把5写成位二进制，后三位101</a:t>
            </a:r>
            <a:r>
              <a:rPr lang="zh-CN" altLang="en-US" sz="1600" dirty="0" smtClean="0"/>
              <a:t>。</a:t>
            </a:r>
            <a:endParaRPr lang="en-US" altLang="zh-CN" sz="1600" dirty="0" smtClean="0"/>
          </a:p>
          <a:p>
            <a:r>
              <a:rPr lang="zh-CN" altLang="en-US" sz="1600" dirty="0" smtClean="0"/>
              <a:t>能够</a:t>
            </a:r>
            <a:r>
              <a:rPr lang="zh-CN" altLang="en-US" sz="1600" dirty="0"/>
              <a:t>被16整除的数，写成二进制形式，最后四位都是0000。如果余6，就把6写成二进制，最后四位0110</a:t>
            </a:r>
            <a:r>
              <a:rPr lang="zh-CN" altLang="en-US" sz="1600" dirty="0" smtClean="0"/>
              <a:t>。</a:t>
            </a:r>
            <a:endParaRPr lang="en-US" altLang="zh-CN" sz="1600" dirty="0" smtClean="0"/>
          </a:p>
          <a:p>
            <a:endParaRPr lang="en-US" altLang="zh-CN" sz="1600" dirty="0"/>
          </a:p>
          <a:p>
            <a:r>
              <a:rPr lang="zh-CN" altLang="en-US" sz="1600" dirty="0" smtClean="0"/>
              <a:t>817</a:t>
            </a:r>
            <a:r>
              <a:rPr lang="zh-CN" altLang="en-US" sz="1600" dirty="0"/>
              <a:t>二进制后3位，除以8余1，最后三位位001后2位除4，后4位除</a:t>
            </a:r>
            <a:r>
              <a:rPr lang="zh-CN" altLang="en-US" sz="1600" dirty="0" smtClean="0"/>
              <a:t>16</a:t>
            </a:r>
            <a:endParaRPr lang="zh-CN" altLang="en-US" sz="1600" dirty="0"/>
          </a:p>
        </p:txBody>
      </p:sp>
      <p:sp>
        <p:nvSpPr>
          <p:cNvPr id="5" name="矩形 4"/>
          <p:cNvSpPr/>
          <p:nvPr/>
        </p:nvSpPr>
        <p:spPr>
          <a:xfrm>
            <a:off x="2216696" y="6234448"/>
            <a:ext cx="6048672" cy="646331"/>
          </a:xfrm>
          <a:prstGeom prst="rect">
            <a:avLst/>
          </a:prstGeom>
        </p:spPr>
        <p:txBody>
          <a:bodyPr wrap="square">
            <a:spAutoFit/>
          </a:bodyPr>
          <a:lstStyle/>
          <a:p>
            <a:r>
              <a:rPr lang="zh-CN" altLang="en-US" dirty="0">
                <a:hlinkClick r:id="rId2"/>
              </a:rPr>
              <a:t>https://blog.csdn.net/xcsxchen/article/details/</a:t>
            </a:r>
            <a:r>
              <a:rPr lang="zh-CN" altLang="en-US" dirty="0" smtClean="0">
                <a:hlinkClick r:id="rId2"/>
              </a:rPr>
              <a:t>106722670</a:t>
            </a:r>
            <a:endParaRPr lang="en-US" altLang="zh-CN" dirty="0" smtClean="0"/>
          </a:p>
          <a:p>
            <a:endParaRPr lang="zh-CN" altLang="en-US" dirty="0"/>
          </a:p>
        </p:txBody>
      </p:sp>
      <p:pic>
        <p:nvPicPr>
          <p:cNvPr id="3" name="图片 2"/>
          <p:cNvPicPr>
            <a:picLocks noChangeAspect="1"/>
          </p:cNvPicPr>
          <p:nvPr/>
        </p:nvPicPr>
        <p:blipFill>
          <a:blip r:embed="rId3"/>
          <a:stretch>
            <a:fillRect/>
          </a:stretch>
        </p:blipFill>
        <p:spPr>
          <a:xfrm>
            <a:off x="2288704" y="1180124"/>
            <a:ext cx="1314450" cy="3400425"/>
          </a:xfrm>
          <a:prstGeom prst="rect">
            <a:avLst/>
          </a:prstGeom>
        </p:spPr>
      </p:pic>
      <p:pic>
        <p:nvPicPr>
          <p:cNvPr id="6" name="图片 5"/>
          <p:cNvPicPr>
            <a:picLocks noChangeAspect="1"/>
          </p:cNvPicPr>
          <p:nvPr/>
        </p:nvPicPr>
        <p:blipFill>
          <a:blip r:embed="rId4"/>
          <a:stretch>
            <a:fillRect/>
          </a:stretch>
        </p:blipFill>
        <p:spPr>
          <a:xfrm>
            <a:off x="4876297" y="1180124"/>
            <a:ext cx="1084815" cy="3532852"/>
          </a:xfrm>
          <a:prstGeom prst="rect">
            <a:avLst/>
          </a:prstGeom>
        </p:spPr>
      </p:pic>
      <p:pic>
        <p:nvPicPr>
          <p:cNvPr id="7" name="图片 6"/>
          <p:cNvPicPr>
            <a:picLocks noChangeAspect="1"/>
          </p:cNvPicPr>
          <p:nvPr/>
        </p:nvPicPr>
        <p:blipFill>
          <a:blip r:embed="rId5"/>
          <a:stretch>
            <a:fillRect/>
          </a:stretch>
        </p:blipFill>
        <p:spPr>
          <a:xfrm>
            <a:off x="3800872" y="1268760"/>
            <a:ext cx="847619" cy="361905"/>
          </a:xfrm>
          <a:prstGeom prst="rect">
            <a:avLst/>
          </a:prstGeom>
        </p:spPr>
      </p:pic>
      <p:pic>
        <p:nvPicPr>
          <p:cNvPr id="8" name="图片 7"/>
          <p:cNvPicPr>
            <a:picLocks noChangeAspect="1"/>
          </p:cNvPicPr>
          <p:nvPr/>
        </p:nvPicPr>
        <p:blipFill>
          <a:blip r:embed="rId5"/>
          <a:stretch>
            <a:fillRect/>
          </a:stretch>
        </p:blipFill>
        <p:spPr>
          <a:xfrm>
            <a:off x="6366771" y="1268760"/>
            <a:ext cx="847619" cy="361905"/>
          </a:xfrm>
          <a:prstGeom prst="rect">
            <a:avLst/>
          </a:prstGeom>
        </p:spPr>
      </p:pic>
    </p:spTree>
    <p:extLst>
      <p:ext uri="{BB962C8B-B14F-4D97-AF65-F5344CB8AC3E}">
        <p14:creationId xmlns:p14="http://schemas.microsoft.com/office/powerpoint/2010/main" val="2191556639"/>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以下关于 </a:t>
            </a:r>
            <a:r>
              <a:rPr lang="en-US" altLang="zh-CN" sz="2800" dirty="0"/>
              <a:t>OSPF </a:t>
            </a:r>
            <a:r>
              <a:rPr lang="zh-CN" altLang="en-US" sz="2800" dirty="0"/>
              <a:t>协议特征的描述中</a:t>
            </a:r>
            <a:r>
              <a:rPr lang="en-US" altLang="zh-CN" sz="2800" dirty="0"/>
              <a:t>,</a:t>
            </a:r>
            <a:r>
              <a:rPr lang="zh-CN" altLang="en-US" sz="2800" dirty="0"/>
              <a:t>错误的是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dirty="0"/>
              <a:t>OSPF</a:t>
            </a:r>
            <a:r>
              <a:rPr lang="zh-CN" altLang="en-US" dirty="0"/>
              <a:t>协议将一个自治域划分成若干域</a:t>
            </a:r>
            <a:r>
              <a:rPr lang="en-US" altLang="zh-CN" dirty="0"/>
              <a:t>,</a:t>
            </a:r>
            <a:r>
              <a:rPr lang="zh-CN" altLang="en-US" dirty="0"/>
              <a:t>有一种特殊的域称为主干区域</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dirty="0"/>
              <a:t>域之间通过区域边界路由器互联</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pPr latinLnBrk="1"/>
            <a:r>
              <a:rPr lang="zh-CN" altLang="en-US" dirty="0"/>
              <a:t>在自治系统中有</a:t>
            </a:r>
            <a:r>
              <a:rPr lang="en-US" altLang="zh-CN" dirty="0"/>
              <a:t>4</a:t>
            </a:r>
            <a:r>
              <a:rPr lang="zh-CN" altLang="en-US" dirty="0"/>
              <a:t>类路由器</a:t>
            </a:r>
            <a:r>
              <a:rPr lang="en-US" altLang="zh-CN" dirty="0"/>
              <a:t>:</a:t>
            </a:r>
            <a:r>
              <a:rPr lang="zh-CN" altLang="en-US" dirty="0"/>
              <a:t>区域内部路由器、主干路由器、区域边界路由器和</a:t>
            </a:r>
            <a:r>
              <a:rPr lang="zh-CN" altLang="en-US" dirty="0" smtClean="0"/>
              <a:t>自治</a:t>
            </a:r>
            <a:r>
              <a:rPr lang="zh-CN" altLang="en-US" dirty="0"/>
              <a:t>域边界路由器</a:t>
            </a: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000" dirty="0" smtClean="0"/>
              <a:t>主干</a:t>
            </a:r>
            <a:r>
              <a:rPr lang="zh-CN" altLang="en-US" sz="2000" dirty="0"/>
              <a:t>路由器不能兼作区域边界路由器</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7317523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2520" y="1556792"/>
            <a:ext cx="8295238" cy="590476"/>
          </a:xfrm>
          <a:prstGeom prst="rect">
            <a:avLst/>
          </a:prstGeom>
        </p:spPr>
      </p:pic>
    </p:spTree>
    <p:extLst>
      <p:ext uri="{BB962C8B-B14F-4D97-AF65-F5344CB8AC3E}">
        <p14:creationId xmlns:p14="http://schemas.microsoft.com/office/powerpoint/2010/main" val="30163021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a:t>BGP</a:t>
            </a:r>
            <a:r>
              <a:rPr lang="zh-CN" altLang="en-US" sz="2800" dirty="0"/>
              <a:t>交换的网络可达性信息是</a:t>
            </a:r>
            <a:r>
              <a:rPr lang="en-US" altLang="zh-CN" sz="280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到达某个网络所经过的路径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到达某个网络的下一跳路由器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到达某个网络的链路状态摘要信息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到达某个网络的最短距离及下一跳路由器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34015424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4528" y="1412776"/>
            <a:ext cx="8409524" cy="876190"/>
          </a:xfrm>
          <a:prstGeom prst="rect">
            <a:avLst/>
          </a:prstGeom>
        </p:spPr>
      </p:pic>
    </p:spTree>
    <p:extLst>
      <p:ext uri="{BB962C8B-B14F-4D97-AF65-F5344CB8AC3E}">
        <p14:creationId xmlns:p14="http://schemas.microsoft.com/office/powerpoint/2010/main" val="316736718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en-US" altLang="zh-CN" sz="2800" dirty="0"/>
              <a:t>RIP</a:t>
            </a:r>
            <a:r>
              <a:rPr lang="zh-CN" altLang="en-US" sz="2800" dirty="0"/>
              <a:t>、</a:t>
            </a:r>
            <a:r>
              <a:rPr lang="en-US" altLang="zh-CN" sz="2800" dirty="0"/>
              <a:t>OSPF</a:t>
            </a:r>
            <a:r>
              <a:rPr lang="zh-CN" altLang="en-US" sz="2800" dirty="0"/>
              <a:t>协议、</a:t>
            </a:r>
            <a:r>
              <a:rPr lang="en-US" altLang="zh-CN" sz="2800" dirty="0"/>
              <a:t>BGP</a:t>
            </a:r>
            <a:r>
              <a:rPr lang="zh-CN" altLang="en-US" sz="2800" dirty="0"/>
              <a:t>的路由选择过程分别使用</a:t>
            </a:r>
            <a:r>
              <a:rPr lang="en-US" altLang="zh-CN" sz="280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zh-CN" altLang="en-US" sz="2800" dirty="0"/>
              <a:t>路径向量协议、链路状态协议、距离向量协议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zh-CN" altLang="en-US" sz="2800" dirty="0"/>
              <a:t>距离向量协议、路径向量协议、链路状态协议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zh-CN" altLang="en-US" sz="2800" dirty="0"/>
              <a:t>路径向量协议、距离向量协议、链路状态协议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zh-CN" altLang="en-US" sz="2800" dirty="0"/>
              <a:t>距离向量协议、链路状态协议、路径向量协议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6622714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2520" y="980728"/>
            <a:ext cx="8438095" cy="2352381"/>
          </a:xfrm>
          <a:prstGeom prst="rect">
            <a:avLst/>
          </a:prstGeom>
        </p:spPr>
      </p:pic>
    </p:spTree>
    <p:extLst>
      <p:ext uri="{BB962C8B-B14F-4D97-AF65-F5344CB8AC3E}">
        <p14:creationId xmlns:p14="http://schemas.microsoft.com/office/powerpoint/2010/main" val="423042215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直接封装 </a:t>
            </a:r>
            <a:r>
              <a:rPr lang="en-US" altLang="zh-CN" sz="2800" dirty="0"/>
              <a:t>RIP</a:t>
            </a:r>
            <a:r>
              <a:rPr lang="zh-CN" altLang="en-US" sz="2800" dirty="0"/>
              <a:t>、</a:t>
            </a:r>
            <a:r>
              <a:rPr lang="en-US" altLang="zh-CN" sz="2800" dirty="0"/>
              <a:t>OSPF</a:t>
            </a:r>
            <a:r>
              <a:rPr lang="zh-CN" altLang="en-US" sz="2800" dirty="0"/>
              <a:t>、</a:t>
            </a:r>
            <a:r>
              <a:rPr lang="en-US" altLang="zh-CN" sz="2800" dirty="0"/>
              <a:t>BGP</a:t>
            </a:r>
            <a:r>
              <a:rPr lang="zh-CN" altLang="en-US" sz="2800" dirty="0"/>
              <a:t>报文的协议分别是</a:t>
            </a:r>
            <a:r>
              <a:rPr lang="en-US" altLang="zh-CN" sz="280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TCP</a:t>
            </a:r>
            <a:r>
              <a:rPr lang="zh-CN" altLang="en-US" sz="2800" dirty="0"/>
              <a:t>、</a:t>
            </a:r>
            <a:r>
              <a:rPr lang="en-US" altLang="zh-CN" sz="2800" dirty="0"/>
              <a:t>UDP</a:t>
            </a:r>
            <a:r>
              <a:rPr lang="zh-CN" altLang="en-US" sz="2800" dirty="0"/>
              <a:t>、</a:t>
            </a:r>
            <a:r>
              <a:rPr lang="en-US" altLang="zh-CN" sz="2800" dirty="0"/>
              <a:t>IP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TCP</a:t>
            </a:r>
            <a:r>
              <a:rPr lang="zh-CN" altLang="en-US" sz="2800" dirty="0"/>
              <a:t>、</a:t>
            </a:r>
            <a:r>
              <a:rPr lang="en-US" altLang="zh-CN" sz="2800" dirty="0"/>
              <a:t>IP</a:t>
            </a:r>
            <a:r>
              <a:rPr lang="zh-CN" altLang="en-US" sz="2800" dirty="0"/>
              <a:t>、</a:t>
            </a:r>
            <a:r>
              <a:rPr lang="en-US" altLang="zh-CN" sz="2800" dirty="0"/>
              <a:t>UDP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UDP</a:t>
            </a:r>
            <a:r>
              <a:rPr lang="zh-CN" altLang="en-US" sz="2800" dirty="0"/>
              <a:t>、</a:t>
            </a:r>
            <a:r>
              <a:rPr lang="en-US" altLang="zh-CN" sz="2800" dirty="0"/>
              <a:t>TCP</a:t>
            </a:r>
            <a:r>
              <a:rPr lang="zh-CN" altLang="en-US" sz="2800" dirty="0"/>
              <a:t>、</a:t>
            </a:r>
            <a:r>
              <a:rPr lang="en-US" altLang="zh-CN" sz="2800" dirty="0"/>
              <a:t>IP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UDP</a:t>
            </a:r>
            <a:r>
              <a:rPr lang="zh-CN" altLang="en-US" sz="2800" dirty="0"/>
              <a:t>、</a:t>
            </a:r>
            <a:r>
              <a:rPr lang="en-US" altLang="zh-CN" sz="2800" dirty="0"/>
              <a:t>IP</a:t>
            </a:r>
            <a:r>
              <a:rPr lang="zh-CN" altLang="en-US" sz="2800" dirty="0"/>
              <a:t>、</a:t>
            </a:r>
            <a:r>
              <a:rPr lang="en-US" altLang="zh-CN" sz="2800" dirty="0"/>
              <a:t>TCP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56931481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8504" y="1268760"/>
            <a:ext cx="8923809" cy="1190476"/>
          </a:xfrm>
          <a:prstGeom prst="rect">
            <a:avLst/>
          </a:prstGeom>
        </p:spPr>
      </p:pic>
    </p:spTree>
    <p:extLst>
      <p:ext uri="{BB962C8B-B14F-4D97-AF65-F5344CB8AC3E}">
        <p14:creationId xmlns:p14="http://schemas.microsoft.com/office/powerpoint/2010/main" val="44751500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pic>
        <p:nvPicPr>
          <p:cNvPr id="4" name="图片 3"/>
          <p:cNvPicPr>
            <a:picLocks noChangeAspect="1"/>
          </p:cNvPicPr>
          <p:nvPr/>
        </p:nvPicPr>
        <p:blipFill>
          <a:blip r:embed="rId2"/>
          <a:stretch>
            <a:fillRect/>
          </a:stretch>
        </p:blipFill>
        <p:spPr>
          <a:xfrm>
            <a:off x="3152800" y="1124744"/>
            <a:ext cx="6043381" cy="5647872"/>
          </a:xfrm>
          <a:prstGeom prst="rect">
            <a:avLst/>
          </a:prstGeom>
        </p:spPr>
      </p:pic>
      <p:sp>
        <p:nvSpPr>
          <p:cNvPr id="5" name="矩形 4"/>
          <p:cNvSpPr/>
          <p:nvPr/>
        </p:nvSpPr>
        <p:spPr>
          <a:xfrm>
            <a:off x="506636" y="2636912"/>
            <a:ext cx="2232248" cy="1569660"/>
          </a:xfrm>
          <a:prstGeom prst="rect">
            <a:avLst/>
          </a:prstGeom>
        </p:spPr>
        <p:txBody>
          <a:bodyPr wrap="square">
            <a:spAutoFit/>
          </a:bodyPr>
          <a:lstStyle/>
          <a:p>
            <a:r>
              <a:rPr lang="en-US" altLang="zh-CN" sz="2400" dirty="0" smtClean="0">
                <a:solidFill>
                  <a:srgbClr val="00B050"/>
                </a:solidFill>
              </a:rPr>
              <a:t>RIP</a:t>
            </a:r>
            <a:r>
              <a:rPr lang="en-US" altLang="zh-CN" sz="2400" dirty="0">
                <a:solidFill>
                  <a:srgbClr val="00B050"/>
                </a:solidFill>
              </a:rPr>
              <a:t>, OSPF BGP </a:t>
            </a:r>
            <a:r>
              <a:rPr lang="zh-CN" altLang="en-US" sz="2400" dirty="0">
                <a:solidFill>
                  <a:srgbClr val="00B050"/>
                </a:solidFill>
              </a:rPr>
              <a:t>路由选择协议的主要特点。</a:t>
            </a:r>
          </a:p>
        </p:txBody>
      </p:sp>
    </p:spTree>
    <p:extLst>
      <p:ext uri="{BB962C8B-B14F-4D97-AF65-F5344CB8AC3E}">
        <p14:creationId xmlns:p14="http://schemas.microsoft.com/office/powerpoint/2010/main" val="144923132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4.5.5  </a:t>
            </a:r>
            <a:r>
              <a:rPr lang="zh-CN" altLang="zh-CN" dirty="0"/>
              <a:t>路由器的构成</a:t>
            </a:r>
            <a:endParaRPr lang="zh-CN" altLang="en-US" dirty="0"/>
          </a:p>
        </p:txBody>
      </p:sp>
      <p:sp>
        <p:nvSpPr>
          <p:cNvPr id="3" name="内容占位符 2"/>
          <p:cNvSpPr>
            <a:spLocks noGrp="1"/>
          </p:cNvSpPr>
          <p:nvPr>
            <p:ph idx="1"/>
          </p:nvPr>
        </p:nvSpPr>
        <p:spPr/>
        <p:txBody>
          <a:bodyPr/>
          <a:lstStyle/>
          <a:p>
            <a:r>
              <a:rPr lang="zh-CN" altLang="en-US" dirty="0"/>
              <a:t>路由器是一种典型的网络层</a:t>
            </a:r>
            <a:r>
              <a:rPr lang="zh-CN" altLang="en-US" dirty="0" smtClean="0"/>
              <a:t>设备。</a:t>
            </a:r>
            <a:endParaRPr lang="en-US" altLang="zh-CN" dirty="0"/>
          </a:p>
          <a:p>
            <a:r>
              <a:rPr lang="zh-CN" altLang="en-US" dirty="0" smtClean="0"/>
              <a:t>路由器是互联网中的关键设备。</a:t>
            </a:r>
            <a:endParaRPr lang="en-US" altLang="zh-CN" dirty="0" smtClean="0"/>
          </a:p>
          <a:p>
            <a:r>
              <a:rPr lang="zh-CN" altLang="en-US" dirty="0" smtClean="0"/>
              <a:t>路由器的主要作用是：</a:t>
            </a:r>
            <a:endParaRPr lang="en-US" altLang="zh-CN" dirty="0" smtClean="0"/>
          </a:p>
          <a:p>
            <a:pPr lvl="1"/>
            <a:r>
              <a:rPr lang="zh-CN" altLang="en-US" dirty="0" smtClean="0"/>
              <a:t>连通</a:t>
            </a:r>
            <a:r>
              <a:rPr lang="zh-CN" altLang="en-US" dirty="0"/>
              <a:t>不同的</a:t>
            </a:r>
            <a:r>
              <a:rPr lang="zh-CN" altLang="en-US" dirty="0" smtClean="0"/>
              <a:t>网络。</a:t>
            </a:r>
            <a:endParaRPr lang="en-US" altLang="zh-CN" dirty="0" smtClean="0"/>
          </a:p>
          <a:p>
            <a:pPr lvl="1"/>
            <a:r>
              <a:rPr lang="zh-CN" altLang="en-US" dirty="0" smtClean="0"/>
              <a:t>选择</a:t>
            </a:r>
            <a:r>
              <a:rPr lang="zh-CN" altLang="en-US" dirty="0"/>
              <a:t>信息传送的线路。选择通畅快捷的近路，能大大提高通信速度，减轻网络系统通信负荷，节约网络系统资源，提高网络系统畅通率，从而让网络系统发挥出更大的效益来。</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solidFill>
                  <a:srgbClr val="FF0000"/>
                </a:solidFill>
              </a:rPr>
              <a:t>请</a:t>
            </a:r>
            <a:r>
              <a:rPr lang="zh-CN" altLang="en-US" sz="4000" dirty="0" smtClean="0">
                <a:solidFill>
                  <a:srgbClr val="FF0000"/>
                </a:solidFill>
              </a:rPr>
              <a:t>写出能被</a:t>
            </a:r>
            <a:r>
              <a:rPr lang="en-US" altLang="zh-CN" sz="4000" dirty="0" smtClean="0">
                <a:solidFill>
                  <a:srgbClr val="FF0000"/>
                </a:solidFill>
              </a:rPr>
              <a:t>16</a:t>
            </a:r>
            <a:r>
              <a:rPr lang="zh-CN" altLang="en-US" sz="4000" dirty="0" smtClean="0">
                <a:solidFill>
                  <a:srgbClr val="FF0000"/>
                </a:solidFill>
              </a:rPr>
              <a:t>整除的二进制（</a:t>
            </a:r>
            <a:r>
              <a:rPr lang="zh-CN" altLang="en-US" sz="4000" dirty="0">
                <a:solidFill>
                  <a:srgbClr val="FF0000"/>
                </a:solidFill>
              </a:rPr>
              <a:t>课堂作业</a:t>
            </a:r>
            <a:r>
              <a:rPr lang="zh-CN" altLang="en-US" sz="4000" dirty="0" smtClean="0">
                <a:solidFill>
                  <a:srgbClr val="FF0000"/>
                </a:solidFill>
              </a:rPr>
              <a:t>）</a:t>
            </a:r>
            <a:endParaRPr lang="zh-CN" altLang="en-US" sz="4000" dirty="0">
              <a:solidFill>
                <a:srgbClr val="FF0000"/>
              </a:solidFill>
            </a:endParaRPr>
          </a:p>
        </p:txBody>
      </p:sp>
      <p:sp>
        <p:nvSpPr>
          <p:cNvPr id="4" name="矩形 3"/>
          <p:cNvSpPr/>
          <p:nvPr/>
        </p:nvSpPr>
        <p:spPr>
          <a:xfrm>
            <a:off x="272480" y="4705898"/>
            <a:ext cx="9705528" cy="1569660"/>
          </a:xfrm>
          <a:prstGeom prst="rect">
            <a:avLst/>
          </a:prstGeom>
        </p:spPr>
        <p:txBody>
          <a:bodyPr wrap="square">
            <a:spAutoFit/>
          </a:bodyPr>
          <a:lstStyle/>
          <a:p>
            <a:r>
              <a:rPr lang="zh-CN" altLang="en-US" sz="1600" dirty="0"/>
              <a:t>能够被2整除的数，写成二进制形式，后一位是0。如果余数是1，则最后一位是1</a:t>
            </a:r>
            <a:r>
              <a:rPr lang="zh-CN" altLang="en-US" sz="1600" dirty="0" smtClean="0"/>
              <a:t>。</a:t>
            </a:r>
            <a:endParaRPr lang="en-US" altLang="zh-CN" sz="1600" dirty="0" smtClean="0"/>
          </a:p>
          <a:p>
            <a:r>
              <a:rPr lang="zh-CN" altLang="en-US" sz="1600" dirty="0" smtClean="0"/>
              <a:t>能够</a:t>
            </a:r>
            <a:r>
              <a:rPr lang="zh-CN" altLang="en-US" sz="1600" dirty="0"/>
              <a:t>被4整除的数，写成二进制形式，后两位是00。如果余数是2，那就把2写成二进制，后两位10</a:t>
            </a:r>
            <a:r>
              <a:rPr lang="zh-CN" altLang="en-US" sz="1600" dirty="0" smtClean="0"/>
              <a:t>。</a:t>
            </a:r>
            <a:endParaRPr lang="en-US" altLang="zh-CN" sz="1600" dirty="0" smtClean="0"/>
          </a:p>
          <a:p>
            <a:r>
              <a:rPr lang="zh-CN" altLang="en-US" sz="1600" dirty="0" smtClean="0"/>
              <a:t>能够</a:t>
            </a:r>
            <a:r>
              <a:rPr lang="zh-CN" altLang="en-US" sz="1600" dirty="0"/>
              <a:t>够8整除的数，写成二进制形式，最后三位是000。如果余5，就把5写成位二进制，后三位101</a:t>
            </a:r>
            <a:r>
              <a:rPr lang="zh-CN" altLang="en-US" sz="1600" dirty="0" smtClean="0"/>
              <a:t>。</a:t>
            </a:r>
            <a:endParaRPr lang="en-US" altLang="zh-CN" sz="1600" dirty="0" smtClean="0"/>
          </a:p>
          <a:p>
            <a:r>
              <a:rPr lang="zh-CN" altLang="en-US" sz="1600" dirty="0" smtClean="0"/>
              <a:t>能够</a:t>
            </a:r>
            <a:r>
              <a:rPr lang="zh-CN" altLang="en-US" sz="1600" dirty="0"/>
              <a:t>被16整除的数，写成二进制形式，最后四位都是0000。如果余6，就把6写成二进制，最后四位0110</a:t>
            </a:r>
            <a:r>
              <a:rPr lang="zh-CN" altLang="en-US" sz="1600" dirty="0" smtClean="0"/>
              <a:t>。</a:t>
            </a:r>
            <a:endParaRPr lang="en-US" altLang="zh-CN" sz="1600" dirty="0" smtClean="0"/>
          </a:p>
          <a:p>
            <a:endParaRPr lang="en-US" altLang="zh-CN" sz="1600" dirty="0"/>
          </a:p>
          <a:p>
            <a:r>
              <a:rPr lang="zh-CN" altLang="en-US" sz="1600" dirty="0" smtClean="0"/>
              <a:t>817</a:t>
            </a:r>
            <a:r>
              <a:rPr lang="zh-CN" altLang="en-US" sz="1600" dirty="0"/>
              <a:t>二进制后3位，除以8余1，最后三位位001后2位除4，后4位除</a:t>
            </a:r>
            <a:r>
              <a:rPr lang="zh-CN" altLang="en-US" sz="1600" dirty="0" smtClean="0"/>
              <a:t>16</a:t>
            </a:r>
            <a:endParaRPr lang="zh-CN" altLang="en-US" sz="1600" dirty="0"/>
          </a:p>
        </p:txBody>
      </p:sp>
      <p:sp>
        <p:nvSpPr>
          <p:cNvPr id="5" name="矩形 4"/>
          <p:cNvSpPr/>
          <p:nvPr/>
        </p:nvSpPr>
        <p:spPr>
          <a:xfrm>
            <a:off x="2216696" y="6234448"/>
            <a:ext cx="6048672" cy="646331"/>
          </a:xfrm>
          <a:prstGeom prst="rect">
            <a:avLst/>
          </a:prstGeom>
        </p:spPr>
        <p:txBody>
          <a:bodyPr wrap="square">
            <a:spAutoFit/>
          </a:bodyPr>
          <a:lstStyle/>
          <a:p>
            <a:r>
              <a:rPr lang="zh-CN" altLang="en-US" dirty="0">
                <a:hlinkClick r:id="rId2"/>
              </a:rPr>
              <a:t>https://blog.csdn.net/xcsxchen/article/details/</a:t>
            </a:r>
            <a:r>
              <a:rPr lang="zh-CN" altLang="en-US" dirty="0" smtClean="0">
                <a:hlinkClick r:id="rId2"/>
              </a:rPr>
              <a:t>106722670</a:t>
            </a:r>
            <a:endParaRPr lang="en-US" altLang="zh-CN" dirty="0" smtClean="0"/>
          </a:p>
          <a:p>
            <a:endParaRPr lang="zh-CN" altLang="en-US" dirty="0"/>
          </a:p>
        </p:txBody>
      </p:sp>
      <p:pic>
        <p:nvPicPr>
          <p:cNvPr id="3" name="图片 2"/>
          <p:cNvPicPr>
            <a:picLocks noChangeAspect="1"/>
          </p:cNvPicPr>
          <p:nvPr/>
        </p:nvPicPr>
        <p:blipFill>
          <a:blip r:embed="rId3"/>
          <a:stretch>
            <a:fillRect/>
          </a:stretch>
        </p:blipFill>
        <p:spPr>
          <a:xfrm>
            <a:off x="2288704" y="1180124"/>
            <a:ext cx="1314450" cy="3400425"/>
          </a:xfrm>
          <a:prstGeom prst="rect">
            <a:avLst/>
          </a:prstGeom>
        </p:spPr>
      </p:pic>
      <p:pic>
        <p:nvPicPr>
          <p:cNvPr id="6" name="图片 5"/>
          <p:cNvPicPr>
            <a:picLocks noChangeAspect="1"/>
          </p:cNvPicPr>
          <p:nvPr/>
        </p:nvPicPr>
        <p:blipFill>
          <a:blip r:embed="rId4"/>
          <a:stretch>
            <a:fillRect/>
          </a:stretch>
        </p:blipFill>
        <p:spPr>
          <a:xfrm>
            <a:off x="4876297" y="1180124"/>
            <a:ext cx="1084815" cy="3532852"/>
          </a:xfrm>
          <a:prstGeom prst="rect">
            <a:avLst/>
          </a:prstGeom>
        </p:spPr>
      </p:pic>
      <p:pic>
        <p:nvPicPr>
          <p:cNvPr id="7" name="图片 6"/>
          <p:cNvPicPr>
            <a:picLocks noChangeAspect="1"/>
          </p:cNvPicPr>
          <p:nvPr/>
        </p:nvPicPr>
        <p:blipFill>
          <a:blip r:embed="rId5"/>
          <a:stretch>
            <a:fillRect/>
          </a:stretch>
        </p:blipFill>
        <p:spPr>
          <a:xfrm>
            <a:off x="3800872" y="1268760"/>
            <a:ext cx="847619" cy="361905"/>
          </a:xfrm>
          <a:prstGeom prst="rect">
            <a:avLst/>
          </a:prstGeom>
        </p:spPr>
      </p:pic>
      <p:pic>
        <p:nvPicPr>
          <p:cNvPr id="8" name="图片 7"/>
          <p:cNvPicPr>
            <a:picLocks noChangeAspect="1"/>
          </p:cNvPicPr>
          <p:nvPr/>
        </p:nvPicPr>
        <p:blipFill>
          <a:blip r:embed="rId5"/>
          <a:stretch>
            <a:fillRect/>
          </a:stretch>
        </p:blipFill>
        <p:spPr>
          <a:xfrm>
            <a:off x="6366771" y="1268760"/>
            <a:ext cx="847619" cy="361905"/>
          </a:xfrm>
          <a:prstGeom prst="rect">
            <a:avLst/>
          </a:prstGeom>
        </p:spPr>
      </p:pic>
    </p:spTree>
    <p:extLst>
      <p:ext uri="{BB962C8B-B14F-4D97-AF65-F5344CB8AC3E}">
        <p14:creationId xmlns:p14="http://schemas.microsoft.com/office/powerpoint/2010/main" val="260075831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p:txBody>
          <a:bodyPr/>
          <a:lstStyle/>
          <a:p>
            <a:pPr>
              <a:spcAft>
                <a:spcPct val="15000"/>
              </a:spcAft>
            </a:pPr>
            <a:r>
              <a:rPr lang="en-US" altLang="zh-CN" dirty="0" smtClean="0"/>
              <a:t>1</a:t>
            </a:r>
            <a:r>
              <a:rPr lang="en-US" altLang="zh-CN" dirty="0"/>
              <a:t>. </a:t>
            </a:r>
            <a:r>
              <a:rPr lang="zh-CN" altLang="en-US" dirty="0"/>
              <a:t>路由器的结构</a:t>
            </a:r>
          </a:p>
        </p:txBody>
      </p:sp>
      <p:sp>
        <p:nvSpPr>
          <p:cNvPr id="950275" name="Rectangle 3"/>
          <p:cNvSpPr>
            <a:spLocks noGrp="1" noChangeArrowheads="1"/>
          </p:cNvSpPr>
          <p:nvPr>
            <p:ph idx="1"/>
          </p:nvPr>
        </p:nvSpPr>
        <p:spPr/>
        <p:txBody>
          <a:bodyPr/>
          <a:lstStyle/>
          <a:p>
            <a:pPr algn="just"/>
            <a:r>
              <a:rPr lang="zh-CN" altLang="en-US" dirty="0"/>
              <a:t>路由器是一种具有多个输入端口和多个输出端口的专用计算机，其任务是转发分组。也就是说，将路由器某个输入端口收到的分组，按照分组要去的目的地（即目的网络），把该分组从路由器的某个合适的输出端口转发给下一跳路由器。</a:t>
            </a:r>
          </a:p>
          <a:p>
            <a:pPr algn="just"/>
            <a:r>
              <a:rPr lang="zh-CN" altLang="en-US" dirty="0"/>
              <a:t>下一跳路由器也按照这种方法处理分组，直到该分组到达终点为止。 </a:t>
            </a:r>
            <a:endParaRPr lang="en-US" altLang="zh-CN" dirty="0" smtClean="0"/>
          </a:p>
          <a:p>
            <a:pPr algn="just"/>
            <a:r>
              <a:rPr lang="zh-CN" altLang="zh-CN" dirty="0"/>
              <a:t>路由器的转发分组正是网络层的主要</a:t>
            </a:r>
            <a:r>
              <a:rPr lang="zh-CN" altLang="zh-CN" dirty="0" smtClean="0"/>
              <a:t>工作</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0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0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02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75" grpId="0" build="p"/>
    </p:bldLst>
  </p:timing>
</p:sld>
</file>

<file path=ppt/slides/slide391.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pPr algn="ctr"/>
            <a:r>
              <a:rPr lang="zh-CN" altLang="en-US" dirty="0"/>
              <a:t>典型的路由器的结构 </a:t>
            </a:r>
          </a:p>
        </p:txBody>
      </p:sp>
      <p:sp>
        <p:nvSpPr>
          <p:cNvPr id="62" name="页脚占位符 4"/>
          <p:cNvSpPr>
            <a:spLocks noGrp="1"/>
          </p:cNvSpPr>
          <p:nvPr>
            <p:ph type="ftr" sz="quarter" idx="11"/>
          </p:nvPr>
        </p:nvSpPr>
        <p:spPr>
          <a:xfrm>
            <a:off x="3729038" y="5744293"/>
            <a:ext cx="3136900" cy="457200"/>
          </a:xfrm>
        </p:spPr>
        <p:txBody>
          <a:bodyPr/>
          <a:lstStyle/>
          <a:p>
            <a:r>
              <a:rPr lang="zh-CN" altLang="en-US" b="1">
                <a:solidFill>
                  <a:srgbClr val="0000CC"/>
                </a:solidFill>
                <a:latin typeface="+mn-lt"/>
                <a:ea typeface="黑体" panose="02010609060101010101" pitchFamily="2" charset="-122"/>
              </a:rPr>
              <a:t>课件制作人：谢希仁</a:t>
            </a:r>
          </a:p>
        </p:txBody>
      </p:sp>
      <p:sp>
        <p:nvSpPr>
          <p:cNvPr id="954428" name="Rectangle 60"/>
          <p:cNvSpPr>
            <a:spLocks noChangeArrowheads="1"/>
          </p:cNvSpPr>
          <p:nvPr/>
        </p:nvSpPr>
        <p:spPr bwMode="auto">
          <a:xfrm>
            <a:off x="344488" y="3096667"/>
            <a:ext cx="8712968" cy="3068637"/>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54371" name="Rectangle 3"/>
          <p:cNvSpPr>
            <a:spLocks noChangeArrowheads="1"/>
          </p:cNvSpPr>
          <p:nvPr/>
        </p:nvSpPr>
        <p:spPr bwMode="auto">
          <a:xfrm>
            <a:off x="3445273" y="1212304"/>
            <a:ext cx="2598605" cy="1597025"/>
          </a:xfrm>
          <a:prstGeom prst="rect">
            <a:avLst/>
          </a:prstGeom>
          <a:solidFill>
            <a:srgbClr val="FFFF66"/>
          </a:solidFill>
          <a:ln w="12700">
            <a:solidFill>
              <a:schemeClr val="tx1"/>
            </a:solidFill>
            <a:miter lim="800000"/>
          </a:ln>
          <a:effectLst>
            <a:outerShdw dist="53882" dir="2700000" algn="ctr" rotWithShape="0">
              <a:schemeClr val="bg2"/>
            </a:outerShdw>
          </a:effectLst>
        </p:spPr>
        <p:txBody>
          <a:bodyPr wrap="none" anchor="ctr"/>
          <a:lstStyle/>
          <a:p>
            <a:pPr algn="ctr"/>
            <a:endParaRPr kumimoji="1" lang="zh-CN" altLang="zh-CN" sz="2000" b="1">
              <a:solidFill>
                <a:srgbClr val="0000CC"/>
              </a:solidFill>
              <a:latin typeface="+mn-lt"/>
              <a:ea typeface="黑体" panose="02010609060101010101" pitchFamily="2" charset="-122"/>
            </a:endParaRPr>
          </a:p>
        </p:txBody>
      </p:sp>
      <p:sp>
        <p:nvSpPr>
          <p:cNvPr id="954373" name="Line 5"/>
          <p:cNvSpPr>
            <a:spLocks noChangeShapeType="1"/>
          </p:cNvSpPr>
          <p:nvPr/>
        </p:nvSpPr>
        <p:spPr bwMode="auto">
          <a:xfrm>
            <a:off x="9515389" y="1151979"/>
            <a:ext cx="0" cy="19542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74" name="Text Box 6"/>
          <p:cNvSpPr txBox="1">
            <a:spLocks noChangeArrowheads="1"/>
          </p:cNvSpPr>
          <p:nvPr/>
        </p:nvSpPr>
        <p:spPr bwMode="auto">
          <a:xfrm>
            <a:off x="8882952" y="1879053"/>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400" b="1">
                <a:solidFill>
                  <a:srgbClr val="0000CC"/>
                </a:solidFill>
                <a:latin typeface="+mn-lt"/>
                <a:ea typeface="黑体" panose="02010609060101010101" pitchFamily="2" charset="-122"/>
              </a:rPr>
              <a:t>路由</a:t>
            </a:r>
          </a:p>
          <a:p>
            <a:pPr>
              <a:lnSpc>
                <a:spcPct val="90000"/>
              </a:lnSpc>
            </a:pPr>
            <a:r>
              <a:rPr kumimoji="1" lang="zh-CN" altLang="en-US" sz="2400" b="1">
                <a:solidFill>
                  <a:srgbClr val="0000CC"/>
                </a:solidFill>
                <a:latin typeface="+mn-lt"/>
                <a:ea typeface="黑体" panose="02010609060101010101" pitchFamily="2" charset="-122"/>
              </a:rPr>
              <a:t>选择</a:t>
            </a:r>
          </a:p>
        </p:txBody>
      </p:sp>
      <p:sp>
        <p:nvSpPr>
          <p:cNvPr id="954375" name="Text Box 7"/>
          <p:cNvSpPr txBox="1">
            <a:spLocks noChangeArrowheads="1"/>
          </p:cNvSpPr>
          <p:nvPr/>
        </p:nvSpPr>
        <p:spPr bwMode="auto">
          <a:xfrm>
            <a:off x="3503746" y="1161503"/>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路由选择处理机</a:t>
            </a:r>
          </a:p>
        </p:txBody>
      </p:sp>
      <p:sp>
        <p:nvSpPr>
          <p:cNvPr id="954376" name="Line 8"/>
          <p:cNvSpPr>
            <a:spLocks noChangeShapeType="1"/>
          </p:cNvSpPr>
          <p:nvPr/>
        </p:nvSpPr>
        <p:spPr bwMode="auto">
          <a:xfrm>
            <a:off x="4743715" y="1979067"/>
            <a:ext cx="0" cy="2365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77" name="Rectangle 9"/>
          <p:cNvSpPr>
            <a:spLocks noChangeArrowheads="1"/>
          </p:cNvSpPr>
          <p:nvPr/>
        </p:nvSpPr>
        <p:spPr bwMode="auto">
          <a:xfrm>
            <a:off x="3821907" y="1685379"/>
            <a:ext cx="1843617" cy="390525"/>
          </a:xfrm>
          <a:prstGeom prst="rect">
            <a:avLst/>
          </a:prstGeom>
          <a:solidFill>
            <a:srgbClr val="FFCC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路由选择协议</a:t>
            </a:r>
          </a:p>
        </p:txBody>
      </p:sp>
      <p:sp>
        <p:nvSpPr>
          <p:cNvPr id="954378" name="Rectangle 10"/>
          <p:cNvSpPr>
            <a:spLocks noChangeArrowheads="1"/>
          </p:cNvSpPr>
          <p:nvPr/>
        </p:nvSpPr>
        <p:spPr bwMode="auto">
          <a:xfrm>
            <a:off x="4115992" y="2218778"/>
            <a:ext cx="1257167" cy="412750"/>
          </a:xfrm>
          <a:prstGeom prst="rect">
            <a:avLst/>
          </a:prstGeom>
          <a:solidFill>
            <a:srgbClr val="99FF33"/>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路由表</a:t>
            </a:r>
          </a:p>
        </p:txBody>
      </p:sp>
      <p:sp>
        <p:nvSpPr>
          <p:cNvPr id="954379" name="Rectangle 11"/>
          <p:cNvSpPr>
            <a:spLocks noChangeArrowheads="1"/>
          </p:cNvSpPr>
          <p:nvPr/>
        </p:nvSpPr>
        <p:spPr bwMode="auto">
          <a:xfrm>
            <a:off x="762399" y="3529906"/>
            <a:ext cx="2514335" cy="725487"/>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80" name="Rectangle 12"/>
          <p:cNvSpPr>
            <a:spLocks noChangeArrowheads="1"/>
          </p:cNvSpPr>
          <p:nvPr/>
        </p:nvSpPr>
        <p:spPr bwMode="auto">
          <a:xfrm>
            <a:off x="2606015" y="3693417"/>
            <a:ext cx="505619" cy="395288"/>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3</a:t>
            </a:r>
          </a:p>
        </p:txBody>
      </p:sp>
      <p:sp>
        <p:nvSpPr>
          <p:cNvPr id="954381" name="Line 13"/>
          <p:cNvSpPr>
            <a:spLocks noChangeShapeType="1"/>
          </p:cNvSpPr>
          <p:nvPr/>
        </p:nvSpPr>
        <p:spPr bwMode="auto">
          <a:xfrm flipV="1">
            <a:off x="597298" y="3891855"/>
            <a:ext cx="385233"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2" name="Line 14"/>
          <p:cNvSpPr>
            <a:spLocks noChangeShapeType="1"/>
          </p:cNvSpPr>
          <p:nvPr/>
        </p:nvSpPr>
        <p:spPr bwMode="auto">
          <a:xfrm>
            <a:off x="1433117" y="3891855"/>
            <a:ext cx="337079"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3" name="Line 15"/>
          <p:cNvSpPr>
            <a:spLocks noChangeShapeType="1"/>
          </p:cNvSpPr>
          <p:nvPr/>
        </p:nvSpPr>
        <p:spPr bwMode="auto">
          <a:xfrm>
            <a:off x="2272375" y="3891855"/>
            <a:ext cx="33364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4" name="Line 16"/>
          <p:cNvSpPr>
            <a:spLocks noChangeShapeType="1"/>
          </p:cNvSpPr>
          <p:nvPr/>
        </p:nvSpPr>
        <p:spPr bwMode="auto">
          <a:xfrm>
            <a:off x="3111634" y="3891855"/>
            <a:ext cx="33364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5" name="Text Box 17"/>
          <p:cNvSpPr txBox="1">
            <a:spLocks noChangeArrowheads="1"/>
          </p:cNvSpPr>
          <p:nvPr/>
        </p:nvSpPr>
        <p:spPr bwMode="auto">
          <a:xfrm>
            <a:off x="1433116" y="314096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输入端口</a:t>
            </a:r>
          </a:p>
        </p:txBody>
      </p:sp>
      <p:sp>
        <p:nvSpPr>
          <p:cNvPr id="954386" name="Rectangle 18"/>
          <p:cNvSpPr>
            <a:spLocks noChangeArrowheads="1"/>
          </p:cNvSpPr>
          <p:nvPr/>
        </p:nvSpPr>
        <p:spPr bwMode="auto">
          <a:xfrm>
            <a:off x="762399" y="5103117"/>
            <a:ext cx="2514335" cy="725488"/>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87" name="Rectangle 19"/>
          <p:cNvSpPr>
            <a:spLocks noChangeArrowheads="1"/>
          </p:cNvSpPr>
          <p:nvPr/>
        </p:nvSpPr>
        <p:spPr bwMode="auto">
          <a:xfrm>
            <a:off x="2606015" y="5266631"/>
            <a:ext cx="505619" cy="3968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3</a:t>
            </a:r>
          </a:p>
        </p:txBody>
      </p:sp>
      <p:sp>
        <p:nvSpPr>
          <p:cNvPr id="954388" name="Line 20"/>
          <p:cNvSpPr>
            <a:spLocks noChangeShapeType="1"/>
          </p:cNvSpPr>
          <p:nvPr/>
        </p:nvSpPr>
        <p:spPr bwMode="auto">
          <a:xfrm flipV="1">
            <a:off x="597298" y="5465067"/>
            <a:ext cx="385233"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89" name="Line 21"/>
          <p:cNvSpPr>
            <a:spLocks noChangeShapeType="1"/>
          </p:cNvSpPr>
          <p:nvPr/>
        </p:nvSpPr>
        <p:spPr bwMode="auto">
          <a:xfrm>
            <a:off x="1433117" y="5465067"/>
            <a:ext cx="337079"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0" name="Line 22"/>
          <p:cNvSpPr>
            <a:spLocks noChangeShapeType="1"/>
          </p:cNvSpPr>
          <p:nvPr/>
        </p:nvSpPr>
        <p:spPr bwMode="auto">
          <a:xfrm>
            <a:off x="2272375" y="5465067"/>
            <a:ext cx="33364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1" name="Line 23"/>
          <p:cNvSpPr>
            <a:spLocks noChangeShapeType="1"/>
          </p:cNvSpPr>
          <p:nvPr/>
        </p:nvSpPr>
        <p:spPr bwMode="auto">
          <a:xfrm>
            <a:off x="3111634" y="5465067"/>
            <a:ext cx="33364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2" name="Rectangle 24"/>
          <p:cNvSpPr>
            <a:spLocks noChangeArrowheads="1"/>
          </p:cNvSpPr>
          <p:nvPr/>
        </p:nvSpPr>
        <p:spPr bwMode="auto">
          <a:xfrm>
            <a:off x="3445273" y="3529905"/>
            <a:ext cx="2598605" cy="2311400"/>
          </a:xfrm>
          <a:prstGeom prst="rect">
            <a:avLst/>
          </a:prstGeom>
          <a:solidFill>
            <a:srgbClr val="66FFFF"/>
          </a:solidFill>
          <a:ln w="12700">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93" name="Rectangle 25"/>
          <p:cNvSpPr>
            <a:spLocks noChangeArrowheads="1"/>
          </p:cNvSpPr>
          <p:nvPr/>
        </p:nvSpPr>
        <p:spPr bwMode="auto">
          <a:xfrm flipH="1">
            <a:off x="6212417" y="3529906"/>
            <a:ext cx="2510896" cy="725487"/>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94" name="Line 26"/>
          <p:cNvSpPr>
            <a:spLocks noChangeShapeType="1"/>
          </p:cNvSpPr>
          <p:nvPr/>
        </p:nvSpPr>
        <p:spPr bwMode="auto">
          <a:xfrm flipV="1">
            <a:off x="8546175" y="3891855"/>
            <a:ext cx="345678"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5" name="Line 27"/>
          <p:cNvSpPr>
            <a:spLocks noChangeShapeType="1"/>
          </p:cNvSpPr>
          <p:nvPr/>
        </p:nvSpPr>
        <p:spPr bwMode="auto">
          <a:xfrm rot="10800000" flipH="1">
            <a:off x="7718955" y="3891855"/>
            <a:ext cx="33536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6" name="Line 28"/>
          <p:cNvSpPr>
            <a:spLocks noChangeShapeType="1"/>
          </p:cNvSpPr>
          <p:nvPr/>
        </p:nvSpPr>
        <p:spPr bwMode="auto">
          <a:xfrm>
            <a:off x="6879696" y="3891855"/>
            <a:ext cx="337079"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7" name="Line 29"/>
          <p:cNvSpPr>
            <a:spLocks noChangeShapeType="1"/>
          </p:cNvSpPr>
          <p:nvPr/>
        </p:nvSpPr>
        <p:spPr bwMode="auto">
          <a:xfrm>
            <a:off x="6043878" y="3891855"/>
            <a:ext cx="400712"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398" name="Rectangle 30"/>
          <p:cNvSpPr>
            <a:spLocks noChangeArrowheads="1"/>
          </p:cNvSpPr>
          <p:nvPr/>
        </p:nvSpPr>
        <p:spPr bwMode="auto">
          <a:xfrm flipH="1">
            <a:off x="6212417" y="5103117"/>
            <a:ext cx="2510896" cy="725488"/>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399" name="Line 31"/>
          <p:cNvSpPr>
            <a:spLocks noChangeShapeType="1"/>
          </p:cNvSpPr>
          <p:nvPr/>
        </p:nvSpPr>
        <p:spPr bwMode="auto">
          <a:xfrm flipV="1">
            <a:off x="8546175" y="5465067"/>
            <a:ext cx="345678"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0" name="Line 32"/>
          <p:cNvSpPr>
            <a:spLocks noChangeShapeType="1"/>
          </p:cNvSpPr>
          <p:nvPr/>
        </p:nvSpPr>
        <p:spPr bwMode="auto">
          <a:xfrm>
            <a:off x="7718955" y="5465067"/>
            <a:ext cx="33536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1" name="Line 33"/>
          <p:cNvSpPr>
            <a:spLocks noChangeShapeType="1"/>
          </p:cNvSpPr>
          <p:nvPr/>
        </p:nvSpPr>
        <p:spPr bwMode="auto">
          <a:xfrm>
            <a:off x="6879696" y="5465067"/>
            <a:ext cx="337079"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2" name="Line 34"/>
          <p:cNvSpPr>
            <a:spLocks noChangeShapeType="1"/>
          </p:cNvSpPr>
          <p:nvPr/>
        </p:nvSpPr>
        <p:spPr bwMode="auto">
          <a:xfrm flipV="1">
            <a:off x="6043877" y="5465067"/>
            <a:ext cx="386954"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3" name="Text Box 35"/>
          <p:cNvSpPr txBox="1">
            <a:spLocks noChangeArrowheads="1"/>
          </p:cNvSpPr>
          <p:nvPr/>
        </p:nvSpPr>
        <p:spPr bwMode="auto">
          <a:xfrm>
            <a:off x="3971529" y="526504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交换结构</a:t>
            </a:r>
          </a:p>
        </p:txBody>
      </p:sp>
      <p:sp>
        <p:nvSpPr>
          <p:cNvPr id="954404" name="Text Box 36"/>
          <p:cNvSpPr txBox="1">
            <a:spLocks noChangeArrowheads="1"/>
          </p:cNvSpPr>
          <p:nvPr/>
        </p:nvSpPr>
        <p:spPr bwMode="auto">
          <a:xfrm>
            <a:off x="1433116" y="466020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输入端口</a:t>
            </a:r>
          </a:p>
        </p:txBody>
      </p:sp>
      <p:sp>
        <p:nvSpPr>
          <p:cNvPr id="954405" name="Text Box 37"/>
          <p:cNvSpPr txBox="1">
            <a:spLocks noChangeArrowheads="1"/>
          </p:cNvSpPr>
          <p:nvPr/>
        </p:nvSpPr>
        <p:spPr bwMode="auto">
          <a:xfrm>
            <a:off x="6879696" y="314096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输出端口</a:t>
            </a:r>
          </a:p>
        </p:txBody>
      </p:sp>
      <p:sp>
        <p:nvSpPr>
          <p:cNvPr id="954406" name="Line 38"/>
          <p:cNvSpPr>
            <a:spLocks noChangeShapeType="1"/>
          </p:cNvSpPr>
          <p:nvPr/>
        </p:nvSpPr>
        <p:spPr bwMode="auto">
          <a:xfrm>
            <a:off x="344489" y="3118891"/>
            <a:ext cx="9553443" cy="0"/>
          </a:xfrm>
          <a:prstGeom prst="line">
            <a:avLst/>
          </a:prstGeom>
          <a:noFill/>
          <a:ln w="28575">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7" name="Line 39"/>
          <p:cNvSpPr>
            <a:spLocks noChangeShapeType="1"/>
          </p:cNvSpPr>
          <p:nvPr/>
        </p:nvSpPr>
        <p:spPr bwMode="auto">
          <a:xfrm>
            <a:off x="9515389" y="3118891"/>
            <a:ext cx="0" cy="26416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08" name="Text Box 40"/>
          <p:cNvSpPr txBox="1">
            <a:spLocks noChangeArrowheads="1"/>
          </p:cNvSpPr>
          <p:nvPr/>
        </p:nvSpPr>
        <p:spPr bwMode="auto">
          <a:xfrm>
            <a:off x="9049325" y="4326978"/>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400" b="1">
                <a:solidFill>
                  <a:srgbClr val="0000CC"/>
                </a:solidFill>
                <a:latin typeface="+mn-lt"/>
                <a:ea typeface="黑体" panose="02010609060101010101" pitchFamily="2" charset="-122"/>
              </a:rPr>
              <a:t>分组</a:t>
            </a:r>
          </a:p>
          <a:p>
            <a:pPr>
              <a:lnSpc>
                <a:spcPct val="90000"/>
              </a:lnSpc>
            </a:pPr>
            <a:r>
              <a:rPr kumimoji="1" lang="zh-CN" altLang="en-US" sz="2400" b="1">
                <a:solidFill>
                  <a:srgbClr val="0000CC"/>
                </a:solidFill>
                <a:latin typeface="+mn-lt"/>
                <a:ea typeface="黑体" panose="02010609060101010101" pitchFamily="2" charset="-122"/>
              </a:rPr>
              <a:t>转发</a:t>
            </a:r>
          </a:p>
        </p:txBody>
      </p:sp>
      <p:sp>
        <p:nvSpPr>
          <p:cNvPr id="954409" name="Rectangle 41"/>
          <p:cNvSpPr>
            <a:spLocks noChangeArrowheads="1"/>
          </p:cNvSpPr>
          <p:nvPr/>
        </p:nvSpPr>
        <p:spPr bwMode="auto">
          <a:xfrm>
            <a:off x="3778913" y="3728342"/>
            <a:ext cx="1927886" cy="1385888"/>
          </a:xfrm>
          <a:prstGeom prst="rect">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54410" name="Rectangle 42"/>
          <p:cNvSpPr>
            <a:spLocks noChangeArrowheads="1"/>
          </p:cNvSpPr>
          <p:nvPr/>
        </p:nvSpPr>
        <p:spPr bwMode="auto">
          <a:xfrm>
            <a:off x="4115992" y="4453831"/>
            <a:ext cx="1257167" cy="465137"/>
          </a:xfrm>
          <a:prstGeom prst="rect">
            <a:avLst/>
          </a:prstGeom>
          <a:solidFill>
            <a:srgbClr val="66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转发表</a:t>
            </a:r>
          </a:p>
        </p:txBody>
      </p:sp>
      <p:sp>
        <p:nvSpPr>
          <p:cNvPr id="954411" name="Text Box 43"/>
          <p:cNvSpPr txBox="1">
            <a:spLocks noChangeArrowheads="1"/>
          </p:cNvSpPr>
          <p:nvPr/>
        </p:nvSpPr>
        <p:spPr bwMode="auto">
          <a:xfrm>
            <a:off x="4115991" y="382518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分组处理</a:t>
            </a:r>
          </a:p>
        </p:txBody>
      </p:sp>
      <p:sp>
        <p:nvSpPr>
          <p:cNvPr id="954412" name="Text Box 44"/>
          <p:cNvSpPr txBox="1">
            <a:spLocks noChangeArrowheads="1"/>
          </p:cNvSpPr>
          <p:nvPr/>
        </p:nvSpPr>
        <p:spPr bwMode="auto">
          <a:xfrm>
            <a:off x="6879696" y="466020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输出端口</a:t>
            </a:r>
          </a:p>
        </p:txBody>
      </p:sp>
      <p:sp>
        <p:nvSpPr>
          <p:cNvPr id="954413" name="Text Box 45"/>
          <p:cNvSpPr txBox="1">
            <a:spLocks noChangeArrowheads="1"/>
          </p:cNvSpPr>
          <p:nvPr/>
        </p:nvSpPr>
        <p:spPr bwMode="auto">
          <a:xfrm rot="5400000">
            <a:off x="1986450" y="434505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954414" name="Text Box 46"/>
          <p:cNvSpPr txBox="1">
            <a:spLocks noChangeArrowheads="1"/>
          </p:cNvSpPr>
          <p:nvPr/>
        </p:nvSpPr>
        <p:spPr bwMode="auto">
          <a:xfrm rot="5400000">
            <a:off x="7407233" y="434505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t>
            </a:r>
          </a:p>
        </p:txBody>
      </p:sp>
      <p:sp>
        <p:nvSpPr>
          <p:cNvPr id="954415" name="Line 47"/>
          <p:cNvSpPr>
            <a:spLocks noChangeShapeType="1"/>
          </p:cNvSpPr>
          <p:nvPr/>
        </p:nvSpPr>
        <p:spPr bwMode="auto">
          <a:xfrm flipH="1" flipV="1">
            <a:off x="2943094" y="3991868"/>
            <a:ext cx="1172898" cy="595313"/>
          </a:xfrm>
          <a:prstGeom prst="line">
            <a:avLst/>
          </a:prstGeom>
          <a:noFill/>
          <a:ln w="28575">
            <a:solidFill>
              <a:srgbClr val="333399"/>
            </a:solidFill>
            <a:prstDash val="dash"/>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16" name="Line 48"/>
          <p:cNvSpPr>
            <a:spLocks noChangeShapeType="1"/>
          </p:cNvSpPr>
          <p:nvPr/>
        </p:nvSpPr>
        <p:spPr bwMode="auto">
          <a:xfrm flipH="1">
            <a:off x="2943094" y="4784030"/>
            <a:ext cx="1172898" cy="595312"/>
          </a:xfrm>
          <a:prstGeom prst="line">
            <a:avLst/>
          </a:prstGeom>
          <a:noFill/>
          <a:ln w="28575">
            <a:solidFill>
              <a:srgbClr val="333399"/>
            </a:solidFill>
            <a:prstDash val="dash"/>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54417" name="Rectangle 49"/>
          <p:cNvSpPr>
            <a:spLocks noChangeArrowheads="1"/>
          </p:cNvSpPr>
          <p:nvPr/>
        </p:nvSpPr>
        <p:spPr bwMode="auto">
          <a:xfrm>
            <a:off x="8049155" y="3761681"/>
            <a:ext cx="502179" cy="2825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1</a:t>
            </a:r>
          </a:p>
        </p:txBody>
      </p:sp>
      <p:sp>
        <p:nvSpPr>
          <p:cNvPr id="954418" name="Rectangle 50"/>
          <p:cNvSpPr>
            <a:spLocks noChangeArrowheads="1"/>
          </p:cNvSpPr>
          <p:nvPr/>
        </p:nvSpPr>
        <p:spPr bwMode="auto">
          <a:xfrm>
            <a:off x="8074952" y="5320605"/>
            <a:ext cx="502179" cy="28575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1</a:t>
            </a:r>
          </a:p>
        </p:txBody>
      </p:sp>
      <p:sp>
        <p:nvSpPr>
          <p:cNvPr id="954419" name="Rectangle 51"/>
          <p:cNvSpPr>
            <a:spLocks noChangeArrowheads="1"/>
          </p:cNvSpPr>
          <p:nvPr/>
        </p:nvSpPr>
        <p:spPr bwMode="auto">
          <a:xfrm>
            <a:off x="1010048" y="5320605"/>
            <a:ext cx="502179" cy="28575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1</a:t>
            </a:r>
          </a:p>
        </p:txBody>
      </p:sp>
      <p:sp>
        <p:nvSpPr>
          <p:cNvPr id="954420" name="Rectangle 52"/>
          <p:cNvSpPr>
            <a:spLocks noChangeArrowheads="1"/>
          </p:cNvSpPr>
          <p:nvPr/>
        </p:nvSpPr>
        <p:spPr bwMode="auto">
          <a:xfrm flipH="1">
            <a:off x="6429111" y="3693417"/>
            <a:ext cx="502179" cy="395288"/>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3</a:t>
            </a:r>
          </a:p>
        </p:txBody>
      </p:sp>
      <p:sp>
        <p:nvSpPr>
          <p:cNvPr id="954421" name="Rectangle 53"/>
          <p:cNvSpPr>
            <a:spLocks noChangeArrowheads="1"/>
          </p:cNvSpPr>
          <p:nvPr/>
        </p:nvSpPr>
        <p:spPr bwMode="auto">
          <a:xfrm flipH="1">
            <a:off x="6429111" y="5266631"/>
            <a:ext cx="502179" cy="3968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3</a:t>
            </a:r>
          </a:p>
        </p:txBody>
      </p:sp>
      <p:sp>
        <p:nvSpPr>
          <p:cNvPr id="954422" name="Rectangle 54"/>
          <p:cNvSpPr>
            <a:spLocks noChangeArrowheads="1"/>
          </p:cNvSpPr>
          <p:nvPr/>
        </p:nvSpPr>
        <p:spPr bwMode="auto">
          <a:xfrm>
            <a:off x="1010048" y="3761681"/>
            <a:ext cx="502179" cy="2825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1</a:t>
            </a:r>
          </a:p>
        </p:txBody>
      </p:sp>
      <p:sp>
        <p:nvSpPr>
          <p:cNvPr id="954423" name="Rectangle 55"/>
          <p:cNvSpPr>
            <a:spLocks noChangeArrowheads="1"/>
          </p:cNvSpPr>
          <p:nvPr/>
        </p:nvSpPr>
        <p:spPr bwMode="auto">
          <a:xfrm>
            <a:off x="1808031" y="3728342"/>
            <a:ext cx="502179"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2</a:t>
            </a:r>
          </a:p>
        </p:txBody>
      </p:sp>
      <p:sp>
        <p:nvSpPr>
          <p:cNvPr id="954424" name="Rectangle 56"/>
          <p:cNvSpPr>
            <a:spLocks noChangeArrowheads="1"/>
          </p:cNvSpPr>
          <p:nvPr/>
        </p:nvSpPr>
        <p:spPr bwMode="auto">
          <a:xfrm>
            <a:off x="1808031" y="5299967"/>
            <a:ext cx="502179"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2</a:t>
            </a:r>
          </a:p>
        </p:txBody>
      </p:sp>
      <p:sp>
        <p:nvSpPr>
          <p:cNvPr id="954425" name="Rectangle 57"/>
          <p:cNvSpPr>
            <a:spLocks noChangeArrowheads="1"/>
          </p:cNvSpPr>
          <p:nvPr/>
        </p:nvSpPr>
        <p:spPr bwMode="auto">
          <a:xfrm flipH="1">
            <a:off x="7239133" y="3728342"/>
            <a:ext cx="502179"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2</a:t>
            </a:r>
          </a:p>
        </p:txBody>
      </p:sp>
      <p:sp>
        <p:nvSpPr>
          <p:cNvPr id="954426" name="Rectangle 58"/>
          <p:cNvSpPr>
            <a:spLocks noChangeArrowheads="1"/>
          </p:cNvSpPr>
          <p:nvPr/>
        </p:nvSpPr>
        <p:spPr bwMode="auto">
          <a:xfrm flipH="1">
            <a:off x="7251171" y="5299967"/>
            <a:ext cx="502179"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CC"/>
                </a:solidFill>
                <a:latin typeface="+mn-lt"/>
                <a:ea typeface="黑体" panose="02010609060101010101" pitchFamily="2" charset="-122"/>
              </a:rPr>
              <a:t>2</a:t>
            </a:r>
          </a:p>
        </p:txBody>
      </p:sp>
      <p:sp>
        <p:nvSpPr>
          <p:cNvPr id="954372" name="AutoShape 4"/>
          <p:cNvSpPr>
            <a:spLocks noChangeArrowheads="1"/>
          </p:cNvSpPr>
          <p:nvPr/>
        </p:nvSpPr>
        <p:spPr bwMode="auto">
          <a:xfrm>
            <a:off x="4492626" y="2736304"/>
            <a:ext cx="502179" cy="792163"/>
          </a:xfrm>
          <a:prstGeom prst="upDownArrow">
            <a:avLst>
              <a:gd name="adj1" fmla="val 50000"/>
              <a:gd name="adj2" fmla="val 34178"/>
            </a:avLst>
          </a:prstGeom>
          <a:solidFill>
            <a:srgbClr val="CC0099"/>
          </a:solidFill>
          <a:ln w="28575">
            <a:solidFill>
              <a:srgbClr val="CC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3" name="Text Box 59"/>
          <p:cNvSpPr txBox="1">
            <a:spLocks noChangeArrowheads="1"/>
          </p:cNvSpPr>
          <p:nvPr/>
        </p:nvSpPr>
        <p:spPr bwMode="auto">
          <a:xfrm>
            <a:off x="416496" y="1196752"/>
            <a:ext cx="2778574" cy="1631216"/>
          </a:xfrm>
          <a:prstGeom prst="rect">
            <a:avLst/>
          </a:prstGeom>
          <a:solidFill>
            <a:srgbClr val="CCECFF"/>
          </a:solidFill>
          <a:ln w="28575">
            <a:solidFill>
              <a:srgbClr val="333399"/>
            </a:solidFill>
            <a:miter lim="800000"/>
          </a:ln>
          <a:effectLst/>
        </p:spPr>
        <p:txBody>
          <a:bodyPr wrap="square">
            <a:spAutoFit/>
          </a:bodyPr>
          <a:lstStyle/>
          <a:p>
            <a:r>
              <a:rPr kumimoji="1" lang="zh-CN" altLang="en-US" sz="2000" b="1" dirty="0" smtClean="0">
                <a:solidFill>
                  <a:srgbClr val="0000CC"/>
                </a:solidFill>
                <a:latin typeface="+mn-lt"/>
                <a:ea typeface="黑体" panose="02010609060101010101" pitchFamily="2" charset="-122"/>
              </a:rPr>
              <a:t>图中</a:t>
            </a:r>
            <a:r>
              <a:rPr kumimoji="1" lang="zh-CN" altLang="en-US" sz="2000" b="1" dirty="0">
                <a:solidFill>
                  <a:srgbClr val="0000CC"/>
                </a:solidFill>
                <a:latin typeface="+mn-lt"/>
                <a:ea typeface="黑体" panose="02010609060101010101" pitchFamily="2" charset="-122"/>
              </a:rPr>
              <a:t>数字</a:t>
            </a:r>
            <a:r>
              <a:rPr kumimoji="1" lang="zh-CN" altLang="zh-CN" sz="2000" b="1" dirty="0">
                <a:solidFill>
                  <a:srgbClr val="0000CC"/>
                </a:solidFill>
                <a:latin typeface="+mn-lt"/>
                <a:ea typeface="黑体" panose="02010609060101010101" pitchFamily="2" charset="-122"/>
              </a:rPr>
              <a:t>表示相应层次的构件</a:t>
            </a:r>
            <a:r>
              <a:rPr kumimoji="1" lang="zh-CN" altLang="en-US" sz="2000" b="1" dirty="0">
                <a:solidFill>
                  <a:srgbClr val="0000CC"/>
                </a:solidFill>
                <a:latin typeface="+mn-lt"/>
                <a:ea typeface="黑体" panose="02010609060101010101" pitchFamily="2" charset="-122"/>
              </a:rPr>
              <a:t>：</a:t>
            </a:r>
            <a:endParaRPr kumimoji="1" lang="en-US" altLang="zh-CN" sz="2000" b="1" dirty="0">
              <a:solidFill>
                <a:srgbClr val="0000CC"/>
              </a:solidFill>
              <a:latin typeface="+mn-lt"/>
              <a:ea typeface="黑体" panose="02010609060101010101" pitchFamily="2" charset="-122"/>
            </a:endParaRPr>
          </a:p>
          <a:p>
            <a:r>
              <a:rPr kumimoji="1" lang="en-US" altLang="zh-CN" sz="2000" b="1" dirty="0" smtClean="0">
                <a:solidFill>
                  <a:srgbClr val="0000CC"/>
                </a:solidFill>
                <a:latin typeface="+mn-lt"/>
                <a:ea typeface="黑体" panose="02010609060101010101" pitchFamily="2" charset="-122"/>
              </a:rPr>
              <a:t>3</a:t>
            </a:r>
            <a:r>
              <a:rPr kumimoji="1" lang="en-US" altLang="zh-CN" sz="2000" b="1" dirty="0">
                <a:solidFill>
                  <a:srgbClr val="0000CC"/>
                </a:solidFill>
                <a:latin typeface="+mn-lt"/>
                <a:ea typeface="黑体" panose="02010609060101010101" pitchFamily="2" charset="-122"/>
              </a:rPr>
              <a:t>——</a:t>
            </a:r>
            <a:r>
              <a:rPr kumimoji="1" lang="zh-CN" altLang="en-US" sz="2000" b="1" dirty="0">
                <a:solidFill>
                  <a:srgbClr val="0000CC"/>
                </a:solidFill>
                <a:latin typeface="+mn-lt"/>
                <a:ea typeface="黑体" panose="02010609060101010101" pitchFamily="2" charset="-122"/>
              </a:rPr>
              <a:t>网络层</a:t>
            </a:r>
          </a:p>
          <a:p>
            <a:r>
              <a:rPr kumimoji="1" lang="en-US" altLang="zh-CN" sz="2000" b="1" dirty="0">
                <a:solidFill>
                  <a:srgbClr val="0000CC"/>
                </a:solidFill>
                <a:latin typeface="+mn-lt"/>
                <a:ea typeface="黑体" panose="02010609060101010101" pitchFamily="2" charset="-122"/>
              </a:rPr>
              <a:t>2——</a:t>
            </a:r>
            <a:r>
              <a:rPr kumimoji="1" lang="zh-CN" altLang="en-US" sz="2000" b="1" dirty="0">
                <a:solidFill>
                  <a:srgbClr val="0000CC"/>
                </a:solidFill>
                <a:latin typeface="+mn-lt"/>
                <a:ea typeface="黑体" panose="02010609060101010101" pitchFamily="2" charset="-122"/>
              </a:rPr>
              <a:t>数据链路层</a:t>
            </a:r>
          </a:p>
          <a:p>
            <a:r>
              <a:rPr kumimoji="1" lang="en-US" altLang="zh-CN" sz="2000" b="1" dirty="0">
                <a:solidFill>
                  <a:srgbClr val="0000CC"/>
                </a:solidFill>
                <a:latin typeface="+mn-lt"/>
                <a:ea typeface="黑体" panose="02010609060101010101" pitchFamily="2" charset="-122"/>
              </a:rPr>
              <a:t>1——</a:t>
            </a:r>
            <a:r>
              <a:rPr kumimoji="1" lang="zh-CN" altLang="en-US" sz="2000" b="1" dirty="0">
                <a:solidFill>
                  <a:srgbClr val="0000CC"/>
                </a:solidFill>
                <a:latin typeface="+mn-lt"/>
                <a:ea typeface="黑体" panose="02010609060101010101" pitchFamily="2" charset="-122"/>
              </a:rPr>
              <a:t>物理层</a:t>
            </a:r>
          </a:p>
        </p:txBody>
      </p:sp>
    </p:spTree>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典型的路由器的结构 </a:t>
            </a:r>
          </a:p>
        </p:txBody>
      </p:sp>
      <p:sp>
        <p:nvSpPr>
          <p:cNvPr id="3" name="内容占位符 2"/>
          <p:cNvSpPr>
            <a:spLocks noGrp="1"/>
          </p:cNvSpPr>
          <p:nvPr>
            <p:ph idx="1"/>
          </p:nvPr>
        </p:nvSpPr>
        <p:spPr/>
        <p:txBody>
          <a:bodyPr/>
          <a:lstStyle/>
          <a:p>
            <a:r>
              <a:rPr lang="zh-CN" altLang="zh-CN" dirty="0"/>
              <a:t>整个的路由器结构可划分为两大部分</a:t>
            </a:r>
            <a:r>
              <a:rPr lang="zh-CN" altLang="zh-CN" dirty="0" smtClean="0"/>
              <a:t>：</a:t>
            </a:r>
            <a:endParaRPr lang="en-US" altLang="zh-CN" dirty="0" smtClean="0"/>
          </a:p>
          <a:p>
            <a:pPr lvl="1"/>
            <a:r>
              <a:rPr lang="zh-CN" altLang="zh-CN" dirty="0" smtClean="0"/>
              <a:t>路由选择部分</a:t>
            </a:r>
            <a:endParaRPr lang="en-US" altLang="zh-CN" dirty="0" smtClean="0"/>
          </a:p>
          <a:p>
            <a:pPr lvl="1"/>
            <a:r>
              <a:rPr lang="zh-CN" altLang="zh-CN" dirty="0" smtClean="0"/>
              <a:t>分组</a:t>
            </a:r>
            <a:r>
              <a:rPr lang="zh-CN" altLang="zh-CN" dirty="0"/>
              <a:t>转发</a:t>
            </a:r>
            <a:r>
              <a:rPr lang="zh-CN" altLang="zh-CN" dirty="0" smtClean="0"/>
              <a:t>部分</a:t>
            </a:r>
            <a:endParaRPr lang="zh-CN" altLang="zh-CN" dirty="0"/>
          </a:p>
          <a:p>
            <a:r>
              <a:rPr lang="zh-CN" altLang="zh-CN" dirty="0">
                <a:solidFill>
                  <a:srgbClr val="FF0000"/>
                </a:solidFill>
              </a:rPr>
              <a:t>路由选择</a:t>
            </a:r>
            <a:r>
              <a:rPr lang="zh-CN" altLang="zh-CN" dirty="0" smtClean="0">
                <a:solidFill>
                  <a:srgbClr val="FF0000"/>
                </a:solidFill>
              </a:rPr>
              <a:t>部分</a:t>
            </a:r>
            <a:endParaRPr lang="en-US" altLang="zh-CN" dirty="0" smtClean="0">
              <a:solidFill>
                <a:srgbClr val="FF0000"/>
              </a:solidFill>
            </a:endParaRPr>
          </a:p>
          <a:p>
            <a:pPr lvl="1"/>
            <a:r>
              <a:rPr lang="zh-CN" altLang="zh-CN" dirty="0" smtClean="0"/>
              <a:t>也叫</a:t>
            </a:r>
            <a:r>
              <a:rPr lang="zh-CN" altLang="en-US" dirty="0" smtClean="0"/>
              <a:t>作</a:t>
            </a:r>
            <a:r>
              <a:rPr lang="zh-CN" altLang="zh-CN" dirty="0" smtClean="0"/>
              <a:t>控制</a:t>
            </a:r>
            <a:r>
              <a:rPr lang="zh-CN" altLang="zh-CN" dirty="0"/>
              <a:t>部分，其核心构件是路由选择处理机</a:t>
            </a:r>
            <a:r>
              <a:rPr lang="zh-CN" altLang="zh-CN" dirty="0" smtClean="0"/>
              <a:t>。</a:t>
            </a:r>
            <a:endParaRPr lang="en-US" altLang="zh-CN" dirty="0" smtClean="0"/>
          </a:p>
          <a:p>
            <a:pPr lvl="1"/>
            <a:r>
              <a:rPr lang="zh-CN" altLang="zh-CN" dirty="0" smtClean="0"/>
              <a:t>路由选择</a:t>
            </a:r>
            <a:r>
              <a:rPr lang="zh-CN" altLang="zh-CN" dirty="0"/>
              <a:t>处理机的任务是根据所选定的路由选择协议构造出路由表，同时经常或定期地和相邻路由器交换路由信息而不断地更新和维护路由表。</a:t>
            </a:r>
            <a:endParaRPr lang="zh-CN" altLang="en-US" dirty="0"/>
          </a:p>
        </p:txBody>
      </p:sp>
    </p:spTree>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典型的路由器的结构 </a:t>
            </a:r>
          </a:p>
        </p:txBody>
      </p:sp>
      <p:sp>
        <p:nvSpPr>
          <p:cNvPr id="3" name="内容占位符 2"/>
          <p:cNvSpPr>
            <a:spLocks noGrp="1"/>
          </p:cNvSpPr>
          <p:nvPr>
            <p:ph idx="1"/>
          </p:nvPr>
        </p:nvSpPr>
        <p:spPr/>
        <p:txBody>
          <a:bodyPr/>
          <a:lstStyle/>
          <a:p>
            <a:r>
              <a:rPr lang="zh-CN" altLang="zh-CN" dirty="0" smtClean="0">
                <a:solidFill>
                  <a:srgbClr val="FF0000"/>
                </a:solidFill>
              </a:rPr>
              <a:t>分组</a:t>
            </a:r>
            <a:r>
              <a:rPr lang="zh-CN" altLang="zh-CN" dirty="0">
                <a:solidFill>
                  <a:srgbClr val="FF0000"/>
                </a:solidFill>
              </a:rPr>
              <a:t>转发</a:t>
            </a:r>
            <a:r>
              <a:rPr lang="zh-CN" altLang="zh-CN" dirty="0" smtClean="0">
                <a:solidFill>
                  <a:srgbClr val="FF0000"/>
                </a:solidFill>
              </a:rPr>
              <a:t>部分</a:t>
            </a:r>
            <a:r>
              <a:rPr lang="zh-CN" altLang="zh-CN" dirty="0" smtClean="0"/>
              <a:t>由</a:t>
            </a:r>
            <a:r>
              <a:rPr lang="zh-CN" altLang="zh-CN" dirty="0"/>
              <a:t>三部分组成</a:t>
            </a:r>
            <a:r>
              <a:rPr lang="zh-CN" altLang="zh-CN" dirty="0" smtClean="0"/>
              <a:t>：</a:t>
            </a:r>
            <a:endParaRPr lang="en-US" altLang="zh-CN" dirty="0" smtClean="0"/>
          </a:p>
          <a:p>
            <a:pPr lvl="1"/>
            <a:r>
              <a:rPr lang="zh-CN" altLang="zh-CN" dirty="0" smtClean="0"/>
              <a:t>交换结构 </a:t>
            </a:r>
            <a:r>
              <a:rPr lang="en-US" altLang="zh-CN" dirty="0" smtClean="0"/>
              <a:t>(</a:t>
            </a:r>
            <a:r>
              <a:rPr lang="en-US" altLang="zh-CN" dirty="0"/>
              <a:t>switching fabric</a:t>
            </a:r>
            <a:r>
              <a:rPr lang="en-US" altLang="zh-CN" dirty="0" smtClean="0"/>
              <a:t>)</a:t>
            </a:r>
            <a:r>
              <a:rPr lang="zh-CN" altLang="en-US" dirty="0" smtClean="0"/>
              <a:t>：</a:t>
            </a:r>
            <a:r>
              <a:rPr lang="zh-CN" altLang="zh-CN" dirty="0" smtClean="0"/>
              <a:t>又</a:t>
            </a:r>
            <a:r>
              <a:rPr lang="zh-CN" altLang="zh-CN" dirty="0"/>
              <a:t>称为交换组织</a:t>
            </a:r>
            <a:r>
              <a:rPr lang="zh-CN" altLang="zh-CN" dirty="0" smtClean="0"/>
              <a:t>，</a:t>
            </a:r>
            <a:r>
              <a:rPr lang="zh-CN" altLang="en-US" dirty="0" smtClean="0"/>
              <a:t>其</a:t>
            </a:r>
            <a:r>
              <a:rPr lang="zh-CN" altLang="zh-CN" dirty="0" smtClean="0"/>
              <a:t>作用是</a:t>
            </a:r>
            <a:r>
              <a:rPr lang="zh-CN" altLang="zh-CN" dirty="0"/>
              <a:t>根据</a:t>
            </a:r>
            <a:r>
              <a:rPr lang="zh-CN" altLang="zh-CN" dirty="0">
                <a:solidFill>
                  <a:srgbClr val="FF0000"/>
                </a:solidFill>
              </a:rPr>
              <a:t>转发</a:t>
            </a:r>
            <a:r>
              <a:rPr lang="zh-CN" altLang="zh-CN" dirty="0" smtClean="0">
                <a:solidFill>
                  <a:srgbClr val="FF0000"/>
                </a:solidFill>
              </a:rPr>
              <a:t>表</a:t>
            </a:r>
            <a:r>
              <a:rPr lang="en-US" altLang="zh-CN" dirty="0" smtClean="0"/>
              <a:t> (</a:t>
            </a:r>
            <a:r>
              <a:rPr lang="en-US" altLang="zh-CN" dirty="0"/>
              <a:t>forwarding table</a:t>
            </a:r>
            <a:r>
              <a:rPr lang="en-US" altLang="zh-CN" dirty="0" smtClean="0"/>
              <a:t>) </a:t>
            </a:r>
            <a:r>
              <a:rPr lang="zh-CN" altLang="zh-CN" dirty="0" smtClean="0"/>
              <a:t>对</a:t>
            </a:r>
            <a:r>
              <a:rPr lang="zh-CN" altLang="zh-CN" dirty="0"/>
              <a:t>分组进行</a:t>
            </a:r>
            <a:r>
              <a:rPr lang="zh-CN" altLang="zh-CN" dirty="0" smtClean="0"/>
              <a:t>处理</a:t>
            </a:r>
            <a:r>
              <a:rPr lang="zh-CN" altLang="en-US" dirty="0" smtClean="0"/>
              <a:t>。</a:t>
            </a:r>
            <a:endParaRPr lang="en-US" altLang="zh-CN" dirty="0" smtClean="0"/>
          </a:p>
          <a:p>
            <a:pPr lvl="1"/>
            <a:r>
              <a:rPr lang="zh-CN" altLang="zh-CN" dirty="0" smtClean="0"/>
              <a:t>一</a:t>
            </a:r>
            <a:r>
              <a:rPr lang="zh-CN" altLang="zh-CN" dirty="0"/>
              <a:t>组</a:t>
            </a:r>
            <a:r>
              <a:rPr lang="zh-CN" altLang="zh-CN" dirty="0">
                <a:solidFill>
                  <a:srgbClr val="FF0000"/>
                </a:solidFill>
              </a:rPr>
              <a:t>输入</a:t>
            </a:r>
            <a:r>
              <a:rPr lang="zh-CN" altLang="zh-CN" dirty="0" smtClean="0">
                <a:solidFill>
                  <a:srgbClr val="FF0000"/>
                </a:solidFill>
              </a:rPr>
              <a:t>端口</a:t>
            </a:r>
            <a:endParaRPr lang="en-US" altLang="zh-CN" dirty="0" smtClean="0">
              <a:solidFill>
                <a:srgbClr val="FF0000"/>
              </a:solidFill>
            </a:endParaRPr>
          </a:p>
          <a:p>
            <a:pPr lvl="1"/>
            <a:r>
              <a:rPr lang="zh-CN" altLang="zh-CN" dirty="0" smtClean="0"/>
              <a:t>一组</a:t>
            </a:r>
            <a:r>
              <a:rPr lang="zh-CN" altLang="zh-CN" dirty="0">
                <a:solidFill>
                  <a:srgbClr val="FF0000"/>
                </a:solidFill>
              </a:rPr>
              <a:t>输出</a:t>
            </a:r>
            <a:r>
              <a:rPr lang="zh-CN" altLang="zh-CN" dirty="0" smtClean="0">
                <a:solidFill>
                  <a:srgbClr val="FF0000"/>
                </a:solidFill>
              </a:rPr>
              <a:t>端口</a:t>
            </a:r>
            <a:endParaRPr lang="en-US" altLang="zh-CN" dirty="0" smtClean="0">
              <a:solidFill>
                <a:srgbClr val="FF0000"/>
              </a:solidFill>
            </a:endParaRPr>
          </a:p>
          <a:p>
            <a:pPr marL="457200" lvl="1" indent="0">
              <a:buNone/>
            </a:pPr>
            <a:r>
              <a:rPr lang="zh-CN" altLang="en-US" dirty="0"/>
              <a:t>（</a:t>
            </a:r>
            <a:r>
              <a:rPr lang="zh-CN" altLang="zh-CN" dirty="0" smtClean="0"/>
              <a:t>请</a:t>
            </a:r>
            <a:r>
              <a:rPr lang="zh-CN" altLang="zh-CN" dirty="0"/>
              <a:t>注意：这里的端口就是硬件接口）</a:t>
            </a:r>
            <a:endParaRPr lang="zh-CN" altLang="en-US" dirty="0"/>
          </a:p>
        </p:txBody>
      </p:sp>
    </p:spTree>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p:txBody>
          <a:bodyPr/>
          <a:lstStyle/>
          <a:p>
            <a:pPr algn="ctr"/>
            <a:r>
              <a:rPr lang="en-US" altLang="zh-CN"/>
              <a:t>“</a:t>
            </a:r>
            <a:r>
              <a:rPr lang="zh-CN" altLang="en-US"/>
              <a:t>转发”和“路由选择”的区别 </a:t>
            </a:r>
          </a:p>
        </p:txBody>
      </p:sp>
      <p:sp>
        <p:nvSpPr>
          <p:cNvPr id="956419" name="Rectangle 3"/>
          <p:cNvSpPr>
            <a:spLocks noGrp="1" noChangeArrowheads="1"/>
          </p:cNvSpPr>
          <p:nvPr>
            <p:ph idx="1"/>
          </p:nvPr>
        </p:nvSpPr>
        <p:spPr/>
        <p:txBody>
          <a:bodyPr/>
          <a:lstStyle/>
          <a:p>
            <a:pPr algn="just"/>
            <a:r>
              <a:rPr lang="en-US" altLang="zh-CN" sz="2800" dirty="0"/>
              <a:t>“</a:t>
            </a:r>
            <a:r>
              <a:rPr lang="zh-CN" altLang="en-US" sz="2800" dirty="0">
                <a:solidFill>
                  <a:srgbClr val="FF0000"/>
                </a:solidFill>
              </a:rPr>
              <a:t>转发</a:t>
            </a:r>
            <a:r>
              <a:rPr lang="zh-CN" altLang="en-US" sz="2800" dirty="0"/>
              <a:t>”</a:t>
            </a:r>
            <a:r>
              <a:rPr lang="en-US" altLang="zh-CN" sz="2800" dirty="0"/>
              <a:t>(forwarding</a:t>
            </a:r>
            <a:r>
              <a:rPr lang="en-US" altLang="zh-CN" sz="2800" dirty="0" smtClean="0"/>
              <a:t>) </a:t>
            </a:r>
            <a:r>
              <a:rPr lang="zh-CN" altLang="en-US" sz="2800" dirty="0" smtClean="0"/>
              <a:t>就是</a:t>
            </a:r>
            <a:r>
              <a:rPr lang="zh-CN" altLang="en-US" sz="2800" dirty="0"/>
              <a:t>路由器根据转发表将用户的 </a:t>
            </a:r>
            <a:r>
              <a:rPr lang="en-US" altLang="zh-CN" sz="2800" dirty="0"/>
              <a:t>IP </a:t>
            </a:r>
            <a:r>
              <a:rPr lang="zh-CN" altLang="en-US" sz="2800" dirty="0"/>
              <a:t>数据报从合适的端口转发出去。</a:t>
            </a:r>
          </a:p>
          <a:p>
            <a:pPr algn="just"/>
            <a:r>
              <a:rPr lang="zh-CN" altLang="en-US" sz="2800" dirty="0"/>
              <a:t>“</a:t>
            </a:r>
            <a:r>
              <a:rPr lang="zh-CN" altLang="en-US" sz="2800" dirty="0">
                <a:solidFill>
                  <a:srgbClr val="FF0000"/>
                </a:solidFill>
              </a:rPr>
              <a:t>路由选择</a:t>
            </a:r>
            <a:r>
              <a:rPr lang="zh-CN" altLang="en-US" sz="2800" dirty="0"/>
              <a:t>”</a:t>
            </a:r>
            <a:r>
              <a:rPr lang="en-US" altLang="zh-CN" sz="2800" dirty="0"/>
              <a:t>(routing</a:t>
            </a:r>
            <a:r>
              <a:rPr lang="en-US" altLang="zh-CN" sz="2800" dirty="0" smtClean="0"/>
              <a:t>) </a:t>
            </a:r>
            <a:r>
              <a:rPr lang="zh-CN" altLang="en-US" sz="2800" dirty="0" smtClean="0"/>
              <a:t>则</a:t>
            </a:r>
            <a:r>
              <a:rPr lang="zh-CN" altLang="en-US" sz="2800" dirty="0"/>
              <a:t>是按照分布式算法，根据从各相邻路由器得到的关于网络拓扑的</a:t>
            </a:r>
            <a:r>
              <a:rPr lang="zh-CN" altLang="en-US" sz="2800" dirty="0" smtClean="0"/>
              <a:t>变化情况</a:t>
            </a:r>
            <a:r>
              <a:rPr lang="zh-CN" altLang="en-US" sz="2800" dirty="0"/>
              <a:t>，动态地改变所选择的路由。</a:t>
            </a:r>
          </a:p>
          <a:p>
            <a:pPr algn="just"/>
            <a:r>
              <a:rPr lang="zh-CN" altLang="en-US" sz="2800" dirty="0">
                <a:solidFill>
                  <a:srgbClr val="0000FF"/>
                </a:solidFill>
              </a:rPr>
              <a:t>路由表是根据路由选择算法得出的。而转发表是从路由表得出的。</a:t>
            </a:r>
          </a:p>
          <a:p>
            <a:pPr algn="just"/>
            <a:r>
              <a:rPr lang="zh-CN" altLang="en-US" sz="2800" dirty="0"/>
              <a:t>在讨论路由选择的原理时，往往不去区分转发表和路由表的</a:t>
            </a:r>
            <a:r>
              <a:rPr lang="zh-CN" altLang="en-US" sz="2800" dirty="0" smtClean="0"/>
              <a:t>区别。</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6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6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19" grpId="0" build="p"/>
    </p:bldLst>
  </p:timing>
</p:sld>
</file>

<file path=ppt/slides/slide395.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pPr algn="ctr"/>
            <a:r>
              <a:rPr lang="zh-CN" altLang="en-US" sz="3600" dirty="0"/>
              <a:t>输入端口对线路</a:t>
            </a:r>
            <a:r>
              <a:rPr lang="zh-CN" altLang="en-US" sz="3600" dirty="0" smtClean="0"/>
              <a:t>上收到</a:t>
            </a:r>
            <a:r>
              <a:rPr lang="zh-CN" altLang="en-US" sz="3600" dirty="0"/>
              <a:t>的分组的处理 </a:t>
            </a:r>
          </a:p>
        </p:txBody>
      </p:sp>
      <p:sp>
        <p:nvSpPr>
          <p:cNvPr id="958467" name="Rectangle 3"/>
          <p:cNvSpPr>
            <a:spLocks noGrp="1" noChangeArrowheads="1"/>
          </p:cNvSpPr>
          <p:nvPr>
            <p:ph idx="1"/>
          </p:nvPr>
        </p:nvSpPr>
        <p:spPr/>
        <p:txBody>
          <a:bodyPr/>
          <a:lstStyle/>
          <a:p>
            <a:pPr algn="just"/>
            <a:r>
              <a:rPr lang="zh-CN" altLang="zh-CN" dirty="0"/>
              <a:t>路由器的</a:t>
            </a:r>
            <a:r>
              <a:rPr lang="zh-CN" altLang="zh-CN" dirty="0" smtClean="0"/>
              <a:t>输入端口里面</a:t>
            </a:r>
            <a:r>
              <a:rPr lang="zh-CN" altLang="en-US" dirty="0" smtClean="0"/>
              <a:t>装有</a:t>
            </a:r>
            <a:r>
              <a:rPr lang="zh-CN" altLang="zh-CN" dirty="0" smtClean="0"/>
              <a:t>物理层</a:t>
            </a:r>
            <a:r>
              <a:rPr lang="zh-CN" altLang="zh-CN" dirty="0"/>
              <a:t>、数据链路层和网络层的处理模块。</a:t>
            </a:r>
            <a:endParaRPr lang="en-US" altLang="zh-CN" dirty="0" smtClean="0"/>
          </a:p>
          <a:p>
            <a:pPr algn="just"/>
            <a:r>
              <a:rPr lang="zh-CN" altLang="en-US" dirty="0"/>
              <a:t>数据链路层剥去帧首部和尾部后，将分组送到网络层的队列中排队等待处理。这会产生一定的时延。 </a:t>
            </a:r>
            <a:endParaRPr lang="en-US" altLang="zh-CN" dirty="0" smtClean="0"/>
          </a:p>
          <a:p>
            <a:pPr algn="just"/>
            <a:r>
              <a:rPr lang="zh-CN" altLang="zh-CN" dirty="0" smtClean="0">
                <a:solidFill>
                  <a:srgbClr val="FF0000"/>
                </a:solidFill>
              </a:rPr>
              <a:t>输入</a:t>
            </a:r>
            <a:r>
              <a:rPr lang="zh-CN" altLang="zh-CN" dirty="0">
                <a:solidFill>
                  <a:srgbClr val="FF0000"/>
                </a:solidFill>
              </a:rPr>
              <a:t>端口中的查找和转发功能在路由器的交换功能中是最重要的</a:t>
            </a:r>
            <a:r>
              <a:rPr lang="zh-CN" altLang="zh-CN" dirty="0" smtClean="0">
                <a:solidFill>
                  <a:srgbClr val="FF0000"/>
                </a:solidFill>
              </a:rPr>
              <a:t>。</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pPr algn="ctr"/>
            <a:r>
              <a:rPr lang="zh-CN" altLang="en-US" sz="3600" dirty="0"/>
              <a:t>输入端口对线路</a:t>
            </a:r>
            <a:r>
              <a:rPr lang="zh-CN" altLang="en-US" sz="3600" dirty="0" smtClean="0"/>
              <a:t>上收到</a:t>
            </a:r>
            <a:r>
              <a:rPr lang="zh-CN" altLang="en-US" sz="3600" dirty="0"/>
              <a:t>的分组的处理 </a:t>
            </a:r>
          </a:p>
        </p:txBody>
      </p:sp>
      <p:sp>
        <p:nvSpPr>
          <p:cNvPr id="28" name="Rectangle 4"/>
          <p:cNvSpPr>
            <a:spLocks noChangeArrowheads="1"/>
          </p:cNvSpPr>
          <p:nvPr/>
        </p:nvSpPr>
        <p:spPr bwMode="auto">
          <a:xfrm>
            <a:off x="1723381" y="2073275"/>
            <a:ext cx="6691312" cy="2662238"/>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29" name="Rectangle 5"/>
          <p:cNvSpPr>
            <a:spLocks noChangeArrowheads="1"/>
          </p:cNvSpPr>
          <p:nvPr/>
        </p:nvSpPr>
        <p:spPr bwMode="auto">
          <a:xfrm>
            <a:off x="2167881" y="3133725"/>
            <a:ext cx="1339850" cy="798513"/>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物理层处理</a:t>
            </a:r>
          </a:p>
        </p:txBody>
      </p:sp>
      <p:sp>
        <p:nvSpPr>
          <p:cNvPr id="30" name="Rectangle 6"/>
          <p:cNvSpPr>
            <a:spLocks noChangeArrowheads="1"/>
          </p:cNvSpPr>
          <p:nvPr/>
        </p:nvSpPr>
        <p:spPr bwMode="auto">
          <a:xfrm>
            <a:off x="4069706" y="2870200"/>
            <a:ext cx="1338262" cy="1327150"/>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数据链路层</a:t>
            </a:r>
          </a:p>
          <a:p>
            <a:pPr algn="ctr"/>
            <a:r>
              <a:rPr kumimoji="1" lang="zh-CN" altLang="en-US" sz="2000" b="1">
                <a:solidFill>
                  <a:srgbClr val="0000CC"/>
                </a:solidFill>
                <a:latin typeface="+mn-lt"/>
                <a:ea typeface="黑体" panose="02010609060101010101" pitchFamily="2" charset="-122"/>
              </a:rPr>
              <a:t>处理</a:t>
            </a:r>
          </a:p>
        </p:txBody>
      </p:sp>
      <p:sp>
        <p:nvSpPr>
          <p:cNvPr id="31" name="Rectangle 7"/>
          <p:cNvSpPr>
            <a:spLocks noChangeArrowheads="1"/>
          </p:cNvSpPr>
          <p:nvPr/>
        </p:nvSpPr>
        <p:spPr bwMode="auto">
          <a:xfrm>
            <a:off x="6066781" y="2330450"/>
            <a:ext cx="1901825" cy="2060575"/>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32" name="Line 8"/>
          <p:cNvSpPr>
            <a:spLocks noChangeShapeType="1"/>
          </p:cNvSpPr>
          <p:nvPr/>
        </p:nvSpPr>
        <p:spPr bwMode="auto">
          <a:xfrm flipV="1">
            <a:off x="1482081" y="3533775"/>
            <a:ext cx="712787" cy="4763"/>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3" name="Line 9"/>
          <p:cNvSpPr>
            <a:spLocks noChangeShapeType="1"/>
          </p:cNvSpPr>
          <p:nvPr/>
        </p:nvSpPr>
        <p:spPr bwMode="auto">
          <a:xfrm>
            <a:off x="3507731" y="3533775"/>
            <a:ext cx="561975"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4" name="Line 10"/>
          <p:cNvSpPr>
            <a:spLocks noChangeShapeType="1"/>
          </p:cNvSpPr>
          <p:nvPr/>
        </p:nvSpPr>
        <p:spPr bwMode="auto">
          <a:xfrm>
            <a:off x="5428606" y="3533775"/>
            <a:ext cx="647700"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5" name="Line 11"/>
          <p:cNvSpPr>
            <a:spLocks noChangeShapeType="1"/>
          </p:cNvSpPr>
          <p:nvPr/>
        </p:nvSpPr>
        <p:spPr bwMode="auto">
          <a:xfrm>
            <a:off x="7968606" y="3533775"/>
            <a:ext cx="892175"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6" name="Line 12"/>
          <p:cNvSpPr>
            <a:spLocks noChangeShapeType="1"/>
          </p:cNvSpPr>
          <p:nvPr/>
        </p:nvSpPr>
        <p:spPr bwMode="auto">
          <a:xfrm>
            <a:off x="8860781" y="1901825"/>
            <a:ext cx="0" cy="3005138"/>
          </a:xfrm>
          <a:prstGeom prst="line">
            <a:avLst/>
          </a:prstGeom>
          <a:noFill/>
          <a:ln w="571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7" name="Freeform 13"/>
          <p:cNvSpPr/>
          <p:nvPr/>
        </p:nvSpPr>
        <p:spPr bwMode="auto">
          <a:xfrm>
            <a:off x="6384281" y="3189288"/>
            <a:ext cx="1358900" cy="687387"/>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solidFill>
            <a:srgbClr val="FFFF99"/>
          </a:solidFill>
          <a:ln w="28575" cmpd="sng">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 name="Line 14"/>
          <p:cNvSpPr>
            <a:spLocks noChangeShapeType="1"/>
          </p:cNvSpPr>
          <p:nvPr/>
        </p:nvSpPr>
        <p:spPr bwMode="auto">
          <a:xfrm>
            <a:off x="7582843"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9" name="Line 15"/>
          <p:cNvSpPr>
            <a:spLocks noChangeShapeType="1"/>
          </p:cNvSpPr>
          <p:nvPr/>
        </p:nvSpPr>
        <p:spPr bwMode="auto">
          <a:xfrm>
            <a:off x="7424093"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0" name="Line 16"/>
          <p:cNvSpPr>
            <a:spLocks noChangeShapeType="1"/>
          </p:cNvSpPr>
          <p:nvPr/>
        </p:nvSpPr>
        <p:spPr bwMode="auto">
          <a:xfrm>
            <a:off x="7262168"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1" name="Line 17"/>
          <p:cNvSpPr>
            <a:spLocks noChangeShapeType="1"/>
          </p:cNvSpPr>
          <p:nvPr/>
        </p:nvSpPr>
        <p:spPr bwMode="auto">
          <a:xfrm>
            <a:off x="7103418"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2" name="Line 18"/>
          <p:cNvSpPr>
            <a:spLocks noChangeShapeType="1"/>
          </p:cNvSpPr>
          <p:nvPr/>
        </p:nvSpPr>
        <p:spPr bwMode="auto">
          <a:xfrm>
            <a:off x="6944668"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3" name="Line 19"/>
          <p:cNvSpPr>
            <a:spLocks noChangeShapeType="1"/>
          </p:cNvSpPr>
          <p:nvPr/>
        </p:nvSpPr>
        <p:spPr bwMode="auto">
          <a:xfrm>
            <a:off x="6784331" y="3189288"/>
            <a:ext cx="0" cy="687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4" name="Text Box 20"/>
          <p:cNvSpPr txBox="1">
            <a:spLocks noChangeArrowheads="1"/>
          </p:cNvSpPr>
          <p:nvPr/>
        </p:nvSpPr>
        <p:spPr bwMode="auto">
          <a:xfrm>
            <a:off x="6346181" y="2405063"/>
            <a:ext cx="147508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网络层处理</a:t>
            </a:r>
          </a:p>
          <a:p>
            <a:r>
              <a:rPr kumimoji="1" lang="zh-CN" altLang="en-US" sz="2000" b="1">
                <a:solidFill>
                  <a:srgbClr val="0000CC"/>
                </a:solidFill>
                <a:latin typeface="+mn-lt"/>
                <a:ea typeface="黑体" panose="02010609060101010101" pitchFamily="2" charset="-122"/>
              </a:rPr>
              <a:t>  分组排队</a:t>
            </a:r>
          </a:p>
        </p:txBody>
      </p:sp>
      <p:sp>
        <p:nvSpPr>
          <p:cNvPr id="45" name="Text Box 21"/>
          <p:cNvSpPr txBox="1">
            <a:spLocks noChangeArrowheads="1"/>
          </p:cNvSpPr>
          <p:nvPr/>
        </p:nvSpPr>
        <p:spPr bwMode="auto">
          <a:xfrm>
            <a:off x="6465243" y="3870325"/>
            <a:ext cx="3257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  </a:t>
            </a:r>
          </a:p>
        </p:txBody>
      </p:sp>
      <p:sp>
        <p:nvSpPr>
          <p:cNvPr id="46" name="Text Box 22"/>
          <p:cNvSpPr txBox="1">
            <a:spLocks noChangeArrowheads="1"/>
          </p:cNvSpPr>
          <p:nvPr/>
        </p:nvSpPr>
        <p:spPr bwMode="auto">
          <a:xfrm>
            <a:off x="8929043" y="2825641"/>
            <a:ext cx="44275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交</a:t>
            </a:r>
          </a:p>
          <a:p>
            <a:r>
              <a:rPr kumimoji="1" lang="zh-CN" altLang="en-US" sz="2000" b="1" dirty="0">
                <a:solidFill>
                  <a:srgbClr val="0000CC"/>
                </a:solidFill>
                <a:latin typeface="+mn-lt"/>
                <a:ea typeface="黑体" panose="02010609060101010101" pitchFamily="2" charset="-122"/>
              </a:rPr>
              <a:t>换</a:t>
            </a:r>
          </a:p>
          <a:p>
            <a:r>
              <a:rPr kumimoji="1" lang="zh-CN" altLang="en-US" sz="2000" b="1" dirty="0">
                <a:solidFill>
                  <a:srgbClr val="0000CC"/>
                </a:solidFill>
                <a:latin typeface="+mn-lt"/>
                <a:ea typeface="黑体" panose="02010609060101010101" pitchFamily="2" charset="-122"/>
              </a:rPr>
              <a:t>结</a:t>
            </a:r>
          </a:p>
          <a:p>
            <a:r>
              <a:rPr kumimoji="1" lang="zh-CN" altLang="en-US" sz="2000" b="1" dirty="0">
                <a:solidFill>
                  <a:srgbClr val="0000CC"/>
                </a:solidFill>
                <a:latin typeface="+mn-lt"/>
                <a:ea typeface="黑体" panose="02010609060101010101" pitchFamily="2" charset="-122"/>
              </a:rPr>
              <a:t>构</a:t>
            </a:r>
          </a:p>
        </p:txBody>
      </p:sp>
      <p:sp>
        <p:nvSpPr>
          <p:cNvPr id="47" name="Text Box 23"/>
          <p:cNvSpPr txBox="1">
            <a:spLocks noChangeArrowheads="1"/>
          </p:cNvSpPr>
          <p:nvPr/>
        </p:nvSpPr>
        <p:spPr bwMode="auto">
          <a:xfrm>
            <a:off x="3728864" y="1556792"/>
            <a:ext cx="25202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输入端口的处理</a:t>
            </a:r>
          </a:p>
        </p:txBody>
      </p:sp>
      <p:sp>
        <p:nvSpPr>
          <p:cNvPr id="48" name="Text Box 24"/>
          <p:cNvSpPr txBox="1">
            <a:spLocks noChangeArrowheads="1"/>
          </p:cNvSpPr>
          <p:nvPr/>
        </p:nvSpPr>
        <p:spPr bwMode="auto">
          <a:xfrm>
            <a:off x="1064568" y="2549803"/>
            <a:ext cx="44275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CC"/>
                </a:solidFill>
                <a:latin typeface="+mn-lt"/>
                <a:ea typeface="黑体" panose="02010609060101010101" pitchFamily="2" charset="-122"/>
              </a:rPr>
              <a:t>从</a:t>
            </a:r>
          </a:p>
          <a:p>
            <a:pPr>
              <a:lnSpc>
                <a:spcPct val="90000"/>
              </a:lnSpc>
            </a:pPr>
            <a:r>
              <a:rPr kumimoji="1" lang="zh-CN" altLang="en-US" sz="2000" b="1" dirty="0">
                <a:solidFill>
                  <a:srgbClr val="0000CC"/>
                </a:solidFill>
                <a:latin typeface="+mn-lt"/>
                <a:ea typeface="黑体" panose="02010609060101010101" pitchFamily="2" charset="-122"/>
              </a:rPr>
              <a:t>线</a:t>
            </a:r>
          </a:p>
          <a:p>
            <a:pPr>
              <a:lnSpc>
                <a:spcPct val="90000"/>
              </a:lnSpc>
            </a:pPr>
            <a:r>
              <a:rPr kumimoji="1" lang="zh-CN" altLang="en-US" sz="2000" b="1" dirty="0">
                <a:solidFill>
                  <a:srgbClr val="0000CC"/>
                </a:solidFill>
                <a:latin typeface="+mn-lt"/>
                <a:ea typeface="黑体" panose="02010609060101010101" pitchFamily="2" charset="-122"/>
              </a:rPr>
              <a:t>路</a:t>
            </a:r>
          </a:p>
          <a:p>
            <a:pPr>
              <a:lnSpc>
                <a:spcPct val="90000"/>
              </a:lnSpc>
            </a:pPr>
            <a:r>
              <a:rPr kumimoji="1" lang="zh-CN" altLang="en-US" sz="2000" b="1" dirty="0">
                <a:solidFill>
                  <a:srgbClr val="0000CC"/>
                </a:solidFill>
                <a:latin typeface="+mn-lt"/>
                <a:ea typeface="黑体" panose="02010609060101010101" pitchFamily="2" charset="-122"/>
              </a:rPr>
              <a:t>接</a:t>
            </a:r>
          </a:p>
          <a:p>
            <a:pPr>
              <a:lnSpc>
                <a:spcPct val="90000"/>
              </a:lnSpc>
            </a:pPr>
            <a:r>
              <a:rPr kumimoji="1" lang="zh-CN" altLang="en-US" sz="2000" b="1" dirty="0">
                <a:solidFill>
                  <a:srgbClr val="0000CC"/>
                </a:solidFill>
                <a:latin typeface="+mn-lt"/>
                <a:ea typeface="黑体" panose="02010609060101010101" pitchFamily="2" charset="-122"/>
              </a:rPr>
              <a:t>收</a:t>
            </a:r>
          </a:p>
          <a:p>
            <a:pPr>
              <a:lnSpc>
                <a:spcPct val="90000"/>
              </a:lnSpc>
            </a:pPr>
            <a:r>
              <a:rPr kumimoji="1" lang="zh-CN" altLang="en-US" sz="2000" b="1" dirty="0">
                <a:solidFill>
                  <a:srgbClr val="0000CC"/>
                </a:solidFill>
                <a:latin typeface="+mn-lt"/>
                <a:ea typeface="黑体" panose="02010609060101010101" pitchFamily="2" charset="-122"/>
              </a:rPr>
              <a:t>分</a:t>
            </a:r>
          </a:p>
          <a:p>
            <a:pPr>
              <a:lnSpc>
                <a:spcPct val="90000"/>
              </a:lnSpc>
            </a:pPr>
            <a:r>
              <a:rPr kumimoji="1" lang="zh-CN" altLang="en-US" sz="2000" b="1" dirty="0">
                <a:solidFill>
                  <a:srgbClr val="0000CC"/>
                </a:solidFill>
                <a:latin typeface="+mn-lt"/>
                <a:ea typeface="黑体" panose="02010609060101010101" pitchFamily="2" charset="-122"/>
              </a:rPr>
              <a:t>组</a:t>
            </a:r>
          </a:p>
        </p:txBody>
      </p:sp>
      <p:sp>
        <p:nvSpPr>
          <p:cNvPr id="49" name="Text Box 25"/>
          <p:cNvSpPr txBox="1">
            <a:spLocks noChangeArrowheads="1"/>
          </p:cNvSpPr>
          <p:nvPr/>
        </p:nvSpPr>
        <p:spPr bwMode="auto">
          <a:xfrm>
            <a:off x="6396981" y="389890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查表和转发</a:t>
            </a:r>
          </a:p>
        </p:txBody>
      </p:sp>
    </p:spTree>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495300" y="260648"/>
            <a:ext cx="9066212" cy="792088"/>
          </a:xfrm>
        </p:spPr>
        <p:txBody>
          <a:bodyPr/>
          <a:lstStyle/>
          <a:p>
            <a:pPr algn="ctr"/>
            <a:r>
              <a:rPr lang="zh-CN" altLang="en-US" sz="3600" dirty="0"/>
              <a:t>输出端口将交换结构传送来的</a:t>
            </a:r>
            <a:r>
              <a:rPr lang="zh-CN" altLang="en-US" sz="3600" dirty="0" smtClean="0"/>
              <a:t>分组</a:t>
            </a:r>
            <a:r>
              <a:rPr lang="en-US" altLang="zh-CN" sz="3600" dirty="0" smtClean="0"/>
              <a:t/>
            </a:r>
            <a:br>
              <a:rPr lang="en-US" altLang="zh-CN" sz="3600" dirty="0" smtClean="0"/>
            </a:br>
            <a:r>
              <a:rPr lang="zh-CN" altLang="en-US" sz="3600" dirty="0" smtClean="0"/>
              <a:t>发送</a:t>
            </a:r>
            <a:r>
              <a:rPr lang="zh-CN" altLang="en-US" sz="3600" dirty="0"/>
              <a:t>到线路 </a:t>
            </a:r>
          </a:p>
        </p:txBody>
      </p:sp>
      <p:sp>
        <p:nvSpPr>
          <p:cNvPr id="960515" name="Rectangle 3"/>
          <p:cNvSpPr>
            <a:spLocks noGrp="1" noChangeArrowheads="1"/>
          </p:cNvSpPr>
          <p:nvPr>
            <p:ph idx="1"/>
          </p:nvPr>
        </p:nvSpPr>
        <p:spPr/>
        <p:txBody>
          <a:bodyPr/>
          <a:lstStyle/>
          <a:p>
            <a:pPr algn="just"/>
            <a:r>
              <a:rPr lang="zh-CN" altLang="zh-CN" sz="2800" dirty="0" smtClean="0"/>
              <a:t>输出</a:t>
            </a:r>
            <a:r>
              <a:rPr lang="zh-CN" altLang="zh-CN" sz="2800" dirty="0"/>
              <a:t>端口里面</a:t>
            </a:r>
            <a:r>
              <a:rPr lang="zh-CN" altLang="en-US" sz="2800" dirty="0"/>
              <a:t>装有</a:t>
            </a:r>
            <a:r>
              <a:rPr lang="zh-CN" altLang="zh-CN" sz="2800" dirty="0"/>
              <a:t>物理层、数据链路层和网络层的处理模块。</a:t>
            </a:r>
            <a:endParaRPr lang="en-US" altLang="zh-CN" sz="2800" dirty="0"/>
          </a:p>
          <a:p>
            <a:pPr algn="just"/>
            <a:r>
              <a:rPr lang="zh-CN" altLang="zh-CN" sz="2800" dirty="0"/>
              <a:t>输出端口从交换结构接收分组，然后把它们发送到路由器外面的线路上</a:t>
            </a:r>
            <a:r>
              <a:rPr lang="zh-CN" altLang="zh-CN" sz="2800" dirty="0" smtClean="0"/>
              <a:t>。</a:t>
            </a:r>
            <a:endParaRPr lang="en-US" altLang="zh-CN" sz="2800" dirty="0" smtClean="0"/>
          </a:p>
          <a:p>
            <a:pPr algn="just"/>
            <a:r>
              <a:rPr lang="zh-CN" altLang="zh-CN" sz="2800" dirty="0"/>
              <a:t>在网络层的处理模块中设有一个</a:t>
            </a:r>
            <a:r>
              <a:rPr lang="zh-CN" altLang="zh-CN" sz="2800" dirty="0" smtClean="0"/>
              <a:t>缓冲区</a:t>
            </a:r>
            <a:r>
              <a:rPr lang="zh-CN" altLang="en-US" sz="2800" dirty="0" smtClean="0"/>
              <a:t>（</a:t>
            </a:r>
            <a:r>
              <a:rPr lang="zh-CN" altLang="zh-CN" sz="2800" dirty="0" smtClean="0"/>
              <a:t>队列</a:t>
            </a:r>
            <a:r>
              <a:rPr lang="zh-CN" altLang="en-US" sz="2800" dirty="0" smtClean="0"/>
              <a:t>）</a:t>
            </a:r>
            <a:r>
              <a:rPr lang="zh-CN" altLang="zh-CN" sz="2800" dirty="0" smtClean="0"/>
              <a:t>。</a:t>
            </a:r>
            <a:r>
              <a:rPr lang="zh-CN" altLang="zh-CN" sz="2800" dirty="0"/>
              <a:t>当交换结构传送过来的分组的速率超过输出链路的发送速率时，来不及发送的分组就必须暂时存放在这个队列中。</a:t>
            </a:r>
            <a:endParaRPr lang="en-US" altLang="zh-CN" sz="2800" dirty="0" smtClean="0"/>
          </a:p>
          <a:p>
            <a:pPr algn="just"/>
            <a:r>
              <a:rPr lang="zh-CN" altLang="en-US" sz="2800" dirty="0" smtClean="0"/>
              <a:t>数据链路层</a:t>
            </a:r>
            <a:r>
              <a:rPr lang="zh-CN" altLang="en-US" sz="2800" dirty="0"/>
              <a:t>处理模块将分组加上链路层的首部和尾部，交给物理层后发送到外部线路。 </a:t>
            </a:r>
          </a:p>
        </p:txBody>
      </p:sp>
    </p:spTree>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495300" y="260648"/>
            <a:ext cx="9066212" cy="792088"/>
          </a:xfrm>
        </p:spPr>
        <p:txBody>
          <a:bodyPr/>
          <a:lstStyle/>
          <a:p>
            <a:pPr algn="ctr"/>
            <a:r>
              <a:rPr lang="zh-CN" altLang="en-US" sz="3600" dirty="0"/>
              <a:t>输出端口将交换结构传送来的</a:t>
            </a:r>
            <a:r>
              <a:rPr lang="zh-CN" altLang="en-US" sz="3600" dirty="0" smtClean="0"/>
              <a:t>分组</a:t>
            </a:r>
            <a:r>
              <a:rPr lang="en-US" altLang="zh-CN" sz="3600" dirty="0" smtClean="0"/>
              <a:t/>
            </a:r>
            <a:br>
              <a:rPr lang="en-US" altLang="zh-CN" sz="3600" dirty="0" smtClean="0"/>
            </a:br>
            <a:r>
              <a:rPr lang="zh-CN" altLang="en-US" sz="3600" dirty="0" smtClean="0"/>
              <a:t>发送</a:t>
            </a:r>
            <a:r>
              <a:rPr lang="zh-CN" altLang="en-US" sz="3600" dirty="0"/>
              <a:t>到线路 </a:t>
            </a:r>
          </a:p>
        </p:txBody>
      </p:sp>
      <p:sp>
        <p:nvSpPr>
          <p:cNvPr id="5" name="Rectangle 4"/>
          <p:cNvSpPr>
            <a:spLocks noChangeArrowheads="1"/>
          </p:cNvSpPr>
          <p:nvPr/>
        </p:nvSpPr>
        <p:spPr bwMode="auto">
          <a:xfrm>
            <a:off x="1582743" y="1997918"/>
            <a:ext cx="7242043" cy="2670175"/>
          </a:xfrm>
          <a:prstGeom prst="rect">
            <a:avLst/>
          </a:prstGeom>
          <a:solidFill>
            <a:srgbClr val="66FFFF"/>
          </a:solidFill>
          <a:ln w="38100" cmpd="dbl">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Rectangle 5"/>
          <p:cNvSpPr>
            <a:spLocks noChangeArrowheads="1"/>
          </p:cNvSpPr>
          <p:nvPr/>
        </p:nvSpPr>
        <p:spPr bwMode="auto">
          <a:xfrm>
            <a:off x="6895180" y="3061542"/>
            <a:ext cx="1446344" cy="800100"/>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物理层处理</a:t>
            </a:r>
          </a:p>
        </p:txBody>
      </p:sp>
      <p:sp>
        <p:nvSpPr>
          <p:cNvPr id="7" name="Rectangle 6"/>
          <p:cNvSpPr>
            <a:spLocks noChangeArrowheads="1"/>
          </p:cNvSpPr>
          <p:nvPr/>
        </p:nvSpPr>
        <p:spPr bwMode="auto">
          <a:xfrm>
            <a:off x="4838309" y="2798018"/>
            <a:ext cx="1446344" cy="1330325"/>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CC"/>
                </a:solidFill>
                <a:latin typeface="+mn-lt"/>
                <a:ea typeface="黑体" panose="02010609060101010101" pitchFamily="2" charset="-122"/>
              </a:rPr>
              <a:t>数据链路层</a:t>
            </a:r>
          </a:p>
          <a:p>
            <a:pPr algn="ctr"/>
            <a:r>
              <a:rPr kumimoji="1" lang="zh-CN" altLang="en-US" sz="2000" b="1">
                <a:solidFill>
                  <a:srgbClr val="0000CC"/>
                </a:solidFill>
                <a:latin typeface="+mn-lt"/>
                <a:ea typeface="黑体" panose="02010609060101010101" pitchFamily="2" charset="-122"/>
              </a:rPr>
              <a:t>处理</a:t>
            </a:r>
          </a:p>
        </p:txBody>
      </p:sp>
      <p:sp>
        <p:nvSpPr>
          <p:cNvPr id="8" name="Rectangle 7"/>
          <p:cNvSpPr>
            <a:spLocks noChangeArrowheads="1"/>
          </p:cNvSpPr>
          <p:nvPr/>
        </p:nvSpPr>
        <p:spPr bwMode="auto">
          <a:xfrm>
            <a:off x="2066005" y="2255093"/>
            <a:ext cx="2058590" cy="2066925"/>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 name="Line 8"/>
          <p:cNvSpPr>
            <a:spLocks noChangeShapeType="1"/>
          </p:cNvSpPr>
          <p:nvPr/>
        </p:nvSpPr>
        <p:spPr bwMode="auto">
          <a:xfrm flipV="1">
            <a:off x="8312287" y="3463180"/>
            <a:ext cx="736071"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0" name="Line 9"/>
          <p:cNvSpPr>
            <a:spLocks noChangeShapeType="1"/>
          </p:cNvSpPr>
          <p:nvPr/>
        </p:nvSpPr>
        <p:spPr bwMode="auto">
          <a:xfrm>
            <a:off x="6284653" y="3463180"/>
            <a:ext cx="610527"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1" name="Line 10"/>
          <p:cNvSpPr>
            <a:spLocks noChangeShapeType="1"/>
          </p:cNvSpPr>
          <p:nvPr/>
        </p:nvSpPr>
        <p:spPr bwMode="auto">
          <a:xfrm>
            <a:off x="4114275" y="3463180"/>
            <a:ext cx="701675"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2" name="Line 11"/>
          <p:cNvSpPr>
            <a:spLocks noChangeShapeType="1"/>
          </p:cNvSpPr>
          <p:nvPr/>
        </p:nvSpPr>
        <p:spPr bwMode="auto">
          <a:xfrm>
            <a:off x="1101200" y="3463180"/>
            <a:ext cx="964804" cy="0"/>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3" name="Line 12"/>
          <p:cNvSpPr>
            <a:spLocks noChangeShapeType="1"/>
          </p:cNvSpPr>
          <p:nvPr/>
        </p:nvSpPr>
        <p:spPr bwMode="auto">
          <a:xfrm>
            <a:off x="1101200" y="1826468"/>
            <a:ext cx="0" cy="3013075"/>
          </a:xfrm>
          <a:prstGeom prst="line">
            <a:avLst/>
          </a:prstGeom>
          <a:noFill/>
          <a:ln w="571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4" name="Freeform 13"/>
          <p:cNvSpPr/>
          <p:nvPr/>
        </p:nvSpPr>
        <p:spPr bwMode="auto">
          <a:xfrm>
            <a:off x="2310215" y="3117106"/>
            <a:ext cx="1468702" cy="688975"/>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5" name="Line 14"/>
          <p:cNvSpPr>
            <a:spLocks noChangeShapeType="1"/>
          </p:cNvSpPr>
          <p:nvPr/>
        </p:nvSpPr>
        <p:spPr bwMode="auto">
          <a:xfrm>
            <a:off x="2750481"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6" name="Line 15"/>
          <p:cNvSpPr>
            <a:spLocks noChangeShapeType="1"/>
          </p:cNvSpPr>
          <p:nvPr/>
        </p:nvSpPr>
        <p:spPr bwMode="auto">
          <a:xfrm>
            <a:off x="2922460"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7" name="Line 16"/>
          <p:cNvSpPr>
            <a:spLocks noChangeShapeType="1"/>
          </p:cNvSpPr>
          <p:nvPr/>
        </p:nvSpPr>
        <p:spPr bwMode="auto">
          <a:xfrm>
            <a:off x="3096159"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8" name="Line 17"/>
          <p:cNvSpPr>
            <a:spLocks noChangeShapeType="1"/>
          </p:cNvSpPr>
          <p:nvPr/>
        </p:nvSpPr>
        <p:spPr bwMode="auto">
          <a:xfrm>
            <a:off x="3269858"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9" name="Line 18"/>
          <p:cNvSpPr>
            <a:spLocks noChangeShapeType="1"/>
          </p:cNvSpPr>
          <p:nvPr/>
        </p:nvSpPr>
        <p:spPr bwMode="auto">
          <a:xfrm>
            <a:off x="3440117"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0" name="Line 19"/>
          <p:cNvSpPr>
            <a:spLocks noChangeShapeType="1"/>
          </p:cNvSpPr>
          <p:nvPr/>
        </p:nvSpPr>
        <p:spPr bwMode="auto">
          <a:xfrm>
            <a:off x="3613817" y="3117106"/>
            <a:ext cx="0" cy="688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 name="Text Box 20"/>
          <p:cNvSpPr txBox="1">
            <a:spLocks noChangeArrowheads="1"/>
          </p:cNvSpPr>
          <p:nvPr/>
        </p:nvSpPr>
        <p:spPr bwMode="auto">
          <a:xfrm>
            <a:off x="2299896" y="2369393"/>
            <a:ext cx="14750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2000" b="1">
                <a:solidFill>
                  <a:srgbClr val="0000CC"/>
                </a:solidFill>
                <a:latin typeface="+mn-lt"/>
                <a:ea typeface="黑体" panose="02010609060101010101" pitchFamily="2" charset="-122"/>
              </a:rPr>
              <a:t>网络层处理</a:t>
            </a:r>
          </a:p>
          <a:p>
            <a:pPr>
              <a:lnSpc>
                <a:spcPct val="95000"/>
              </a:lnSpc>
            </a:pPr>
            <a:r>
              <a:rPr kumimoji="1" lang="zh-CN" altLang="en-US" sz="2000" b="1">
                <a:solidFill>
                  <a:srgbClr val="0000CC"/>
                </a:solidFill>
                <a:latin typeface="+mn-lt"/>
                <a:ea typeface="黑体" panose="02010609060101010101" pitchFamily="2" charset="-122"/>
              </a:rPr>
              <a:t>  分组排队 </a:t>
            </a:r>
          </a:p>
        </p:txBody>
      </p:sp>
      <p:sp>
        <p:nvSpPr>
          <p:cNvPr id="22" name="Text Box 21"/>
          <p:cNvSpPr txBox="1">
            <a:spLocks noChangeArrowheads="1"/>
          </p:cNvSpPr>
          <p:nvPr/>
        </p:nvSpPr>
        <p:spPr bwMode="auto">
          <a:xfrm>
            <a:off x="4016248" y="1484784"/>
            <a:ext cx="25202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  </a:t>
            </a:r>
            <a:r>
              <a:rPr kumimoji="1" lang="zh-CN" altLang="en-US" sz="2400" b="1" dirty="0">
                <a:solidFill>
                  <a:srgbClr val="0000CC"/>
                </a:solidFill>
                <a:latin typeface="+mn-lt"/>
                <a:ea typeface="黑体" panose="02010609060101010101" pitchFamily="2" charset="-122"/>
              </a:rPr>
              <a:t>输出端口的处理</a:t>
            </a:r>
          </a:p>
        </p:txBody>
      </p:sp>
      <p:sp>
        <p:nvSpPr>
          <p:cNvPr id="23" name="Text Box 22"/>
          <p:cNvSpPr txBox="1">
            <a:spLocks noChangeArrowheads="1"/>
          </p:cNvSpPr>
          <p:nvPr/>
        </p:nvSpPr>
        <p:spPr bwMode="auto">
          <a:xfrm>
            <a:off x="9048358" y="2448178"/>
            <a:ext cx="44114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CC"/>
                </a:solidFill>
                <a:latin typeface="+mn-lt"/>
                <a:ea typeface="黑体" panose="02010609060101010101" pitchFamily="2" charset="-122"/>
              </a:rPr>
              <a:t>向</a:t>
            </a:r>
          </a:p>
          <a:p>
            <a:pPr>
              <a:lnSpc>
                <a:spcPct val="90000"/>
              </a:lnSpc>
            </a:pPr>
            <a:r>
              <a:rPr kumimoji="1" lang="zh-CN" altLang="en-US" sz="2000" b="1" dirty="0">
                <a:solidFill>
                  <a:srgbClr val="0000CC"/>
                </a:solidFill>
                <a:latin typeface="+mn-lt"/>
                <a:ea typeface="黑体" panose="02010609060101010101" pitchFamily="2" charset="-122"/>
              </a:rPr>
              <a:t>线</a:t>
            </a:r>
          </a:p>
          <a:p>
            <a:pPr>
              <a:lnSpc>
                <a:spcPct val="90000"/>
              </a:lnSpc>
            </a:pPr>
            <a:r>
              <a:rPr kumimoji="1" lang="zh-CN" altLang="en-US" sz="2000" b="1" dirty="0">
                <a:solidFill>
                  <a:srgbClr val="0000CC"/>
                </a:solidFill>
                <a:latin typeface="+mn-lt"/>
                <a:ea typeface="黑体" panose="02010609060101010101" pitchFamily="2" charset="-122"/>
              </a:rPr>
              <a:t>路</a:t>
            </a:r>
          </a:p>
          <a:p>
            <a:pPr>
              <a:lnSpc>
                <a:spcPct val="90000"/>
              </a:lnSpc>
            </a:pPr>
            <a:r>
              <a:rPr kumimoji="1" lang="zh-CN" altLang="en-US" sz="2000" b="1" dirty="0">
                <a:solidFill>
                  <a:srgbClr val="0000CC"/>
                </a:solidFill>
                <a:latin typeface="+mn-lt"/>
                <a:ea typeface="黑体" panose="02010609060101010101" pitchFamily="2" charset="-122"/>
              </a:rPr>
              <a:t>发</a:t>
            </a:r>
          </a:p>
          <a:p>
            <a:pPr>
              <a:lnSpc>
                <a:spcPct val="90000"/>
              </a:lnSpc>
            </a:pPr>
            <a:r>
              <a:rPr kumimoji="1" lang="zh-CN" altLang="en-US" sz="2000" b="1" dirty="0">
                <a:solidFill>
                  <a:srgbClr val="0000CC"/>
                </a:solidFill>
                <a:latin typeface="+mn-lt"/>
                <a:ea typeface="黑体" panose="02010609060101010101" pitchFamily="2" charset="-122"/>
              </a:rPr>
              <a:t>送</a:t>
            </a:r>
          </a:p>
          <a:p>
            <a:pPr>
              <a:lnSpc>
                <a:spcPct val="90000"/>
              </a:lnSpc>
            </a:pPr>
            <a:r>
              <a:rPr kumimoji="1" lang="zh-CN" altLang="en-US" sz="2000" b="1" dirty="0">
                <a:solidFill>
                  <a:srgbClr val="0000CC"/>
                </a:solidFill>
                <a:latin typeface="+mn-lt"/>
                <a:ea typeface="黑体" panose="02010609060101010101" pitchFamily="2" charset="-122"/>
              </a:rPr>
              <a:t>分</a:t>
            </a:r>
          </a:p>
          <a:p>
            <a:pPr>
              <a:lnSpc>
                <a:spcPct val="90000"/>
              </a:lnSpc>
            </a:pPr>
            <a:r>
              <a:rPr kumimoji="1" lang="zh-CN" altLang="en-US" sz="2000" b="1" dirty="0">
                <a:solidFill>
                  <a:srgbClr val="0000CC"/>
                </a:solidFill>
                <a:latin typeface="+mn-lt"/>
                <a:ea typeface="黑体" panose="02010609060101010101" pitchFamily="2" charset="-122"/>
              </a:rPr>
              <a:t>组</a:t>
            </a:r>
          </a:p>
        </p:txBody>
      </p:sp>
      <p:sp>
        <p:nvSpPr>
          <p:cNvPr id="24" name="Text Box 23"/>
          <p:cNvSpPr txBox="1">
            <a:spLocks noChangeArrowheads="1"/>
          </p:cNvSpPr>
          <p:nvPr/>
        </p:nvSpPr>
        <p:spPr bwMode="auto">
          <a:xfrm>
            <a:off x="2483913" y="379973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缓存管理</a:t>
            </a:r>
          </a:p>
        </p:txBody>
      </p:sp>
      <p:sp>
        <p:nvSpPr>
          <p:cNvPr id="25" name="Text Box 24"/>
          <p:cNvSpPr txBox="1">
            <a:spLocks noChangeArrowheads="1"/>
          </p:cNvSpPr>
          <p:nvPr/>
        </p:nvSpPr>
        <p:spPr bwMode="auto">
          <a:xfrm>
            <a:off x="583543" y="2796024"/>
            <a:ext cx="4411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交</a:t>
            </a:r>
          </a:p>
          <a:p>
            <a:r>
              <a:rPr kumimoji="1" lang="zh-CN" altLang="en-US" sz="2000" b="1" dirty="0">
                <a:solidFill>
                  <a:srgbClr val="0000CC"/>
                </a:solidFill>
                <a:latin typeface="+mn-lt"/>
                <a:ea typeface="黑体" panose="02010609060101010101" pitchFamily="2" charset="-122"/>
              </a:rPr>
              <a:t>换</a:t>
            </a:r>
          </a:p>
          <a:p>
            <a:r>
              <a:rPr kumimoji="1" lang="zh-CN" altLang="en-US" sz="2000" b="1" dirty="0">
                <a:solidFill>
                  <a:srgbClr val="0000CC"/>
                </a:solidFill>
                <a:latin typeface="+mn-lt"/>
                <a:ea typeface="黑体" panose="02010609060101010101" pitchFamily="2" charset="-122"/>
              </a:rPr>
              <a:t>结</a:t>
            </a:r>
          </a:p>
          <a:p>
            <a:r>
              <a:rPr kumimoji="1" lang="zh-CN" altLang="en-US" sz="2000" b="1" dirty="0">
                <a:solidFill>
                  <a:srgbClr val="0000CC"/>
                </a:solidFill>
                <a:latin typeface="+mn-lt"/>
                <a:ea typeface="黑体" panose="02010609060101010101" pitchFamily="2" charset="-122"/>
              </a:rPr>
              <a:t>构</a:t>
            </a:r>
          </a:p>
        </p:txBody>
      </p:sp>
    </p:spTree>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algn="ctr"/>
            <a:r>
              <a:rPr lang="zh-CN" altLang="en-US"/>
              <a:t>分组丢弃 </a:t>
            </a:r>
          </a:p>
        </p:txBody>
      </p:sp>
      <p:sp>
        <p:nvSpPr>
          <p:cNvPr id="962563" name="Rectangle 3"/>
          <p:cNvSpPr>
            <a:spLocks noGrp="1" noChangeArrowheads="1"/>
          </p:cNvSpPr>
          <p:nvPr>
            <p:ph idx="1"/>
          </p:nvPr>
        </p:nvSpPr>
        <p:spPr/>
        <p:txBody>
          <a:bodyPr/>
          <a:lstStyle/>
          <a:p>
            <a:pPr>
              <a:lnSpc>
                <a:spcPct val="110000"/>
              </a:lnSpc>
            </a:pPr>
            <a:r>
              <a:rPr lang="zh-CN" altLang="en-US" dirty="0"/>
              <a:t>若路由器处理分组的速率赶不上分组进入队列的速率，则队列的存储空间最终必定减少到零，这就使后面再进入队列的分组由于没有存储空间而只能被丢弃。</a:t>
            </a:r>
          </a:p>
          <a:p>
            <a:pPr>
              <a:lnSpc>
                <a:spcPct val="110000"/>
              </a:lnSpc>
            </a:pPr>
            <a:r>
              <a:rPr lang="zh-CN" altLang="en-US" dirty="0">
                <a:solidFill>
                  <a:srgbClr val="FF0000"/>
                </a:solidFill>
              </a:rPr>
              <a:t>路由器中的输入或输出队列产生溢出是造成分组丢失的重要原因</a:t>
            </a:r>
            <a:r>
              <a:rPr lang="zh-CN" altLang="en-US" dirty="0" smtClean="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5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4.1  </a:t>
            </a:r>
            <a:r>
              <a:rPr lang="zh-CN" altLang="en-US" dirty="0"/>
              <a:t>网络层提供的两种服务 </a:t>
            </a:r>
          </a:p>
        </p:txBody>
      </p:sp>
      <p:sp>
        <p:nvSpPr>
          <p:cNvPr id="931843" name="Rectangle 3"/>
          <p:cNvSpPr>
            <a:spLocks noGrp="1" noChangeArrowheads="1"/>
          </p:cNvSpPr>
          <p:nvPr>
            <p:ph idx="1"/>
          </p:nvPr>
        </p:nvSpPr>
        <p:spPr/>
        <p:txBody>
          <a:bodyPr/>
          <a:lstStyle/>
          <a:p>
            <a:r>
              <a:rPr lang="zh-CN" altLang="en-US" dirty="0"/>
              <a:t>在计算机网络领域，网络层应该向运输层提供怎样的服务（“</a:t>
            </a:r>
            <a:r>
              <a:rPr lang="zh-CN" altLang="en-US" dirty="0">
                <a:solidFill>
                  <a:srgbClr val="FF0000"/>
                </a:solidFill>
              </a:rPr>
              <a:t>面向连接</a:t>
            </a:r>
            <a:r>
              <a:rPr lang="zh-CN" altLang="en-US" dirty="0"/>
              <a:t>”还是“</a:t>
            </a:r>
            <a:r>
              <a:rPr lang="zh-CN" altLang="en-US" dirty="0">
                <a:solidFill>
                  <a:srgbClr val="FF0000"/>
                </a:solidFill>
              </a:rPr>
              <a:t>无连接</a:t>
            </a:r>
            <a:r>
              <a:rPr lang="zh-CN" altLang="en-US" dirty="0"/>
              <a:t>”）曾引起了长期的争论。</a:t>
            </a:r>
          </a:p>
          <a:p>
            <a:r>
              <a:rPr lang="zh-CN" altLang="en-US" dirty="0"/>
              <a:t>争论焦点的实质就是：</a:t>
            </a:r>
            <a:r>
              <a:rPr lang="zh-CN" altLang="en-US" dirty="0">
                <a:solidFill>
                  <a:srgbClr val="0000CC"/>
                </a:solidFill>
              </a:rPr>
              <a:t>在计算机通信中，可靠交付应当由谁来负责？是</a:t>
            </a:r>
            <a:r>
              <a:rPr lang="zh-CN" altLang="en-US" dirty="0">
                <a:solidFill>
                  <a:srgbClr val="FF0000"/>
                </a:solidFill>
              </a:rPr>
              <a:t>网络</a:t>
            </a:r>
            <a:r>
              <a:rPr lang="zh-CN" altLang="en-US" dirty="0">
                <a:solidFill>
                  <a:srgbClr val="0000CC"/>
                </a:solidFill>
              </a:rPr>
              <a:t>还是</a:t>
            </a:r>
            <a:r>
              <a:rPr lang="zh-CN" altLang="en-US" dirty="0">
                <a:solidFill>
                  <a:srgbClr val="FF0000"/>
                </a:solidFill>
              </a:rPr>
              <a:t>端系统</a:t>
            </a:r>
            <a:r>
              <a:rPr lang="zh-CN" altLang="en-US" dirty="0">
                <a:solidFill>
                  <a:srgbClr val="0000CC"/>
                </a:solidFill>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zh-CN" dirty="0" smtClean="0"/>
              <a:t>1</a:t>
            </a:r>
            <a:r>
              <a:rPr lang="en-US" altLang="zh-CN" dirty="0"/>
              <a:t>.   IP </a:t>
            </a:r>
            <a:r>
              <a:rPr lang="zh-CN" altLang="en-US" dirty="0"/>
              <a:t>地址及其表示方法 </a:t>
            </a:r>
          </a:p>
        </p:txBody>
      </p:sp>
      <p:sp>
        <p:nvSpPr>
          <p:cNvPr id="141315" name="Rectangle 3"/>
          <p:cNvSpPr>
            <a:spLocks noGrp="1" noChangeArrowheads="1"/>
          </p:cNvSpPr>
          <p:nvPr>
            <p:ph idx="1"/>
          </p:nvPr>
        </p:nvSpPr>
        <p:spPr/>
        <p:txBody>
          <a:bodyPr/>
          <a:lstStyle/>
          <a:p>
            <a:r>
              <a:rPr lang="zh-CN" altLang="en-US" dirty="0"/>
              <a:t>我们把整个因特网看成为一个单一的、抽象的网络</a:t>
            </a:r>
            <a:r>
              <a:rPr lang="zh-CN" altLang="en-US" dirty="0" smtClean="0"/>
              <a:t>。</a:t>
            </a:r>
            <a:endParaRPr lang="en-US" altLang="zh-CN" dirty="0" smtClean="0"/>
          </a:p>
          <a:p>
            <a:r>
              <a:rPr lang="en-US" altLang="zh-CN" dirty="0" smtClean="0"/>
              <a:t>IP </a:t>
            </a:r>
            <a:r>
              <a:rPr lang="zh-CN" altLang="en-US" dirty="0"/>
              <a:t>地址就是给每个连接</a:t>
            </a:r>
            <a:r>
              <a:rPr lang="zh-CN" altLang="en-US" dirty="0" smtClean="0"/>
              <a:t>在互联网上</a:t>
            </a:r>
            <a:r>
              <a:rPr lang="zh-CN" altLang="en-US" dirty="0"/>
              <a:t>的主机（或路由器）分配一个在全世界范围是唯一的 </a:t>
            </a:r>
            <a:r>
              <a:rPr lang="en-US" altLang="zh-CN" dirty="0"/>
              <a:t>32 </a:t>
            </a:r>
            <a:r>
              <a:rPr lang="zh-CN" altLang="en-US" dirty="0"/>
              <a:t>位的标识符。</a:t>
            </a:r>
          </a:p>
          <a:p>
            <a:r>
              <a:rPr lang="en-US" altLang="zh-CN" dirty="0">
                <a:solidFill>
                  <a:srgbClr val="00B050"/>
                </a:solidFill>
              </a:rPr>
              <a:t>IP </a:t>
            </a:r>
            <a:r>
              <a:rPr lang="zh-CN" altLang="en-US" dirty="0">
                <a:solidFill>
                  <a:srgbClr val="00B050"/>
                </a:solidFill>
              </a:rPr>
              <a:t>地址现在</a:t>
            </a:r>
            <a:r>
              <a:rPr lang="zh-CN" altLang="en-US" dirty="0" smtClean="0">
                <a:solidFill>
                  <a:srgbClr val="00B050"/>
                </a:solidFill>
              </a:rPr>
              <a:t>由</a:t>
            </a:r>
            <a:r>
              <a:rPr lang="zh-CN" altLang="zh-CN" dirty="0">
                <a:solidFill>
                  <a:srgbClr val="00B050"/>
                </a:solidFill>
              </a:rPr>
              <a:t>互联网名字和数字分配机构</a:t>
            </a:r>
            <a:r>
              <a:rPr lang="en-US" altLang="zh-CN" dirty="0" smtClean="0">
                <a:solidFill>
                  <a:srgbClr val="00B050"/>
                </a:solidFill>
              </a:rPr>
              <a:t>ICANN </a:t>
            </a:r>
            <a:r>
              <a:rPr lang="en-US" altLang="zh-CN" dirty="0">
                <a:solidFill>
                  <a:srgbClr val="00B050"/>
                </a:solidFill>
              </a:rPr>
              <a:t>(Internet Corporation for Assigned Names and Numbers)</a:t>
            </a:r>
            <a:r>
              <a:rPr lang="zh-CN" altLang="en-US" dirty="0">
                <a:solidFill>
                  <a:srgbClr val="00B050"/>
                </a:solidFill>
              </a:rPr>
              <a:t>进行</a:t>
            </a:r>
            <a:r>
              <a:rPr lang="zh-CN" altLang="en-US" dirty="0" smtClean="0">
                <a:solidFill>
                  <a:srgbClr val="00B050"/>
                </a:solidFill>
              </a:rPr>
              <a:t>分配。 </a:t>
            </a:r>
            <a:endParaRPr lang="zh-CN" altLang="en-US"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slides/slide400.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smtClean="0"/>
              <a:t>交换</a:t>
            </a:r>
            <a:r>
              <a:rPr lang="zh-CN" altLang="zh-CN" dirty="0"/>
              <a:t>结构</a:t>
            </a:r>
            <a:endParaRPr lang="zh-CN" altLang="en-US" dirty="0"/>
          </a:p>
        </p:txBody>
      </p:sp>
      <p:sp>
        <p:nvSpPr>
          <p:cNvPr id="3" name="内容占位符 2"/>
          <p:cNvSpPr>
            <a:spLocks noGrp="1"/>
          </p:cNvSpPr>
          <p:nvPr>
            <p:ph idx="1"/>
          </p:nvPr>
        </p:nvSpPr>
        <p:spPr/>
        <p:txBody>
          <a:bodyPr/>
          <a:lstStyle/>
          <a:p>
            <a:r>
              <a:rPr lang="zh-CN" altLang="zh-CN" dirty="0"/>
              <a:t>交换结构是路由器的关键</a:t>
            </a:r>
            <a:r>
              <a:rPr lang="zh-CN" altLang="zh-CN" dirty="0" smtClean="0"/>
              <a:t>构件。</a:t>
            </a:r>
            <a:endParaRPr lang="en-US" altLang="zh-CN" dirty="0" smtClean="0"/>
          </a:p>
          <a:p>
            <a:r>
              <a:rPr lang="zh-CN" altLang="zh-CN" dirty="0" smtClean="0"/>
              <a:t>正是</a:t>
            </a:r>
            <a:r>
              <a:rPr lang="zh-CN" altLang="zh-CN" dirty="0"/>
              <a:t>这个交换结构把分组从一个输入端口转移到某个合适的输出端口</a:t>
            </a:r>
            <a:r>
              <a:rPr lang="zh-CN" altLang="zh-CN" dirty="0" smtClean="0"/>
              <a:t>。</a:t>
            </a:r>
            <a:endParaRPr lang="en-US" altLang="zh-CN" dirty="0" smtClean="0"/>
          </a:p>
          <a:p>
            <a:r>
              <a:rPr lang="zh-CN" altLang="zh-CN" dirty="0"/>
              <a:t>实现交换有多种方法</a:t>
            </a:r>
            <a:r>
              <a:rPr lang="zh-CN" altLang="en-US" dirty="0"/>
              <a:t>。</a:t>
            </a:r>
            <a:r>
              <a:rPr lang="zh-CN" altLang="zh-CN" dirty="0"/>
              <a:t>常用交换方法</a:t>
            </a:r>
            <a:r>
              <a:rPr lang="zh-CN" altLang="en-US" dirty="0"/>
              <a:t>有三种：</a:t>
            </a:r>
            <a:endParaRPr lang="en-US" altLang="zh-CN" dirty="0"/>
          </a:p>
          <a:p>
            <a:pPr lvl="1"/>
            <a:r>
              <a:rPr lang="zh-CN" altLang="zh-CN" dirty="0"/>
              <a:t>通过</a:t>
            </a:r>
            <a:r>
              <a:rPr lang="zh-CN" altLang="zh-CN" dirty="0" smtClean="0"/>
              <a:t>存储器</a:t>
            </a:r>
            <a:endParaRPr lang="en-US" altLang="zh-CN" dirty="0" smtClean="0"/>
          </a:p>
          <a:p>
            <a:pPr lvl="1"/>
            <a:r>
              <a:rPr lang="zh-CN" altLang="zh-CN" dirty="0"/>
              <a:t>通过</a:t>
            </a:r>
            <a:r>
              <a:rPr lang="zh-CN" altLang="zh-CN" dirty="0" smtClean="0"/>
              <a:t>总线</a:t>
            </a:r>
            <a:endParaRPr lang="en-US" altLang="zh-CN" dirty="0" smtClean="0"/>
          </a:p>
          <a:p>
            <a:pPr lvl="1"/>
            <a:r>
              <a:rPr lang="zh-CN" altLang="zh-CN" dirty="0"/>
              <a:t>通过纵横交换结构</a:t>
            </a:r>
            <a:endParaRPr lang="en-US" altLang="zh-CN" dirty="0" smtClean="0"/>
          </a:p>
          <a:p>
            <a:pPr lvl="1"/>
            <a:endParaRPr lang="en-US" altLang="zh-CN" dirty="0" smtClean="0"/>
          </a:p>
        </p:txBody>
      </p:sp>
    </p:spTree>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smtClean="0"/>
              <a:t>交换</a:t>
            </a:r>
            <a:r>
              <a:rPr lang="zh-CN" altLang="zh-CN" dirty="0"/>
              <a:t>结构</a:t>
            </a:r>
            <a:endParaRPr lang="zh-CN" altLang="en-US" dirty="0"/>
          </a:p>
        </p:txBody>
      </p:sp>
      <p:sp>
        <p:nvSpPr>
          <p:cNvPr id="3" name="内容占位符 2"/>
          <p:cNvSpPr>
            <a:spLocks noGrp="1"/>
          </p:cNvSpPr>
          <p:nvPr>
            <p:ph idx="1"/>
          </p:nvPr>
        </p:nvSpPr>
        <p:spPr/>
        <p:txBody>
          <a:bodyPr/>
          <a:lstStyle/>
          <a:p>
            <a:r>
              <a:rPr lang="zh-CN" altLang="zh-CN" dirty="0" smtClean="0">
                <a:solidFill>
                  <a:srgbClr val="FF0000"/>
                </a:solidFill>
              </a:rPr>
              <a:t>通过存储器</a:t>
            </a:r>
            <a:endParaRPr lang="en-US" altLang="zh-CN" dirty="0" smtClean="0">
              <a:solidFill>
                <a:srgbClr val="FF0000"/>
              </a:solidFill>
            </a:endParaRPr>
          </a:p>
          <a:p>
            <a:pPr lvl="1"/>
            <a:r>
              <a:rPr lang="zh-CN" altLang="zh-CN" dirty="0" smtClean="0"/>
              <a:t>当</a:t>
            </a:r>
            <a:r>
              <a:rPr lang="zh-CN" altLang="zh-CN" dirty="0"/>
              <a:t>路由器的某个输入端口收到一个分组时，就用中断方式通知路由选择处理机。然后分组就从输入端口复制到存储器中</a:t>
            </a:r>
            <a:r>
              <a:rPr lang="zh-CN" altLang="zh-CN" dirty="0" smtClean="0"/>
              <a:t>。</a:t>
            </a:r>
            <a:endParaRPr lang="en-US" altLang="zh-CN" dirty="0" smtClean="0"/>
          </a:p>
          <a:p>
            <a:pPr lvl="1"/>
            <a:r>
              <a:rPr lang="zh-CN" altLang="zh-CN" dirty="0" smtClean="0"/>
              <a:t>路由器</a:t>
            </a:r>
            <a:r>
              <a:rPr lang="zh-CN" altLang="zh-CN" dirty="0"/>
              <a:t>处理机从分组首部提取目的地址，查找路由表，再将分组复制到合适的输出端口的缓存中</a:t>
            </a:r>
            <a:r>
              <a:rPr lang="zh-CN" altLang="zh-CN" dirty="0" smtClean="0"/>
              <a:t>。</a:t>
            </a:r>
            <a:endParaRPr lang="en-US" altLang="zh-CN" dirty="0" smtClean="0"/>
          </a:p>
          <a:p>
            <a:pPr lvl="1"/>
            <a:r>
              <a:rPr lang="zh-CN" altLang="zh-CN" dirty="0"/>
              <a:t>若存储器的带宽（读或写）为</a:t>
            </a:r>
            <a:r>
              <a:rPr lang="zh-CN" altLang="zh-CN" dirty="0" smtClean="0"/>
              <a:t>每秒</a:t>
            </a:r>
            <a:r>
              <a:rPr lang="en-US" altLang="zh-CN" dirty="0" smtClean="0"/>
              <a:t> </a:t>
            </a:r>
            <a:r>
              <a:rPr lang="en-US" altLang="zh-CN" i="1" dirty="0" smtClean="0"/>
              <a:t>M </a:t>
            </a:r>
            <a:r>
              <a:rPr lang="zh-CN" altLang="zh-CN" dirty="0" smtClean="0"/>
              <a:t>个</a:t>
            </a:r>
            <a:r>
              <a:rPr lang="zh-CN" altLang="zh-CN" dirty="0"/>
              <a:t>分组，那么路由器的交换速率（即分组从输入端口传送到输出端口的速率）一定</a:t>
            </a:r>
            <a:r>
              <a:rPr lang="zh-CN" altLang="zh-CN" dirty="0" smtClean="0"/>
              <a:t>小于</a:t>
            </a:r>
            <a:r>
              <a:rPr lang="en-US" altLang="zh-CN" dirty="0" smtClean="0"/>
              <a:t> </a:t>
            </a:r>
            <a:r>
              <a:rPr lang="en-US" altLang="zh-CN" i="1" dirty="0" smtClean="0"/>
              <a:t>M</a:t>
            </a:r>
            <a:r>
              <a:rPr lang="en-US" altLang="zh-CN" dirty="0" smtClean="0"/>
              <a:t>/2</a:t>
            </a:r>
            <a:r>
              <a:rPr lang="zh-CN" altLang="zh-CN" dirty="0"/>
              <a:t>。</a:t>
            </a:r>
            <a:endParaRPr lang="en-US" altLang="zh-CN" dirty="0" smtClean="0"/>
          </a:p>
        </p:txBody>
      </p:sp>
    </p:spTree>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smtClean="0"/>
              <a:t>交换</a:t>
            </a:r>
            <a:r>
              <a:rPr lang="zh-CN" altLang="zh-CN" dirty="0"/>
              <a:t>结构</a:t>
            </a:r>
            <a:endParaRPr lang="zh-CN" altLang="en-US" dirty="0"/>
          </a:p>
        </p:txBody>
      </p:sp>
      <p:sp>
        <p:nvSpPr>
          <p:cNvPr id="3" name="内容占位符 2"/>
          <p:cNvSpPr>
            <a:spLocks noGrp="1"/>
          </p:cNvSpPr>
          <p:nvPr>
            <p:ph idx="1"/>
          </p:nvPr>
        </p:nvSpPr>
        <p:spPr/>
        <p:txBody>
          <a:bodyPr/>
          <a:lstStyle/>
          <a:p>
            <a:r>
              <a:rPr lang="zh-CN" altLang="zh-CN" dirty="0" smtClean="0">
                <a:solidFill>
                  <a:srgbClr val="FF0000"/>
                </a:solidFill>
              </a:rPr>
              <a:t>通过总线</a:t>
            </a:r>
            <a:endParaRPr lang="en-US" altLang="zh-CN" dirty="0" smtClean="0">
              <a:solidFill>
                <a:srgbClr val="FF0000"/>
              </a:solidFill>
            </a:endParaRPr>
          </a:p>
          <a:p>
            <a:pPr lvl="1"/>
            <a:r>
              <a:rPr lang="zh-CN" altLang="zh-CN" dirty="0" smtClean="0"/>
              <a:t>数据报</a:t>
            </a:r>
            <a:r>
              <a:rPr lang="zh-CN" altLang="zh-CN" dirty="0"/>
              <a:t>从输入端口通过</a:t>
            </a:r>
            <a:r>
              <a:rPr lang="zh-CN" altLang="zh-CN" dirty="0">
                <a:solidFill>
                  <a:srgbClr val="FF0000"/>
                </a:solidFill>
              </a:rPr>
              <a:t>共享的总线</a:t>
            </a:r>
            <a:r>
              <a:rPr lang="zh-CN" altLang="zh-CN" dirty="0"/>
              <a:t>直接传送到合适的输出端口，而</a:t>
            </a:r>
            <a:r>
              <a:rPr lang="zh-CN" altLang="zh-CN" dirty="0">
                <a:solidFill>
                  <a:srgbClr val="FF0000"/>
                </a:solidFill>
              </a:rPr>
              <a:t>不需要路由选择处理机的干预。</a:t>
            </a:r>
            <a:endParaRPr lang="en-US" altLang="zh-CN" dirty="0">
              <a:solidFill>
                <a:srgbClr val="FF0000"/>
              </a:solidFill>
            </a:endParaRPr>
          </a:p>
          <a:p>
            <a:pPr lvl="1"/>
            <a:r>
              <a:rPr lang="zh-CN" altLang="zh-CN" dirty="0"/>
              <a:t>因为每一个要转发的分组都要通过这一条总线，因此路由器的转发带宽就受总线速率的限制</a:t>
            </a:r>
            <a:r>
              <a:rPr lang="zh-CN" altLang="zh-CN" dirty="0" smtClean="0"/>
              <a:t>。</a:t>
            </a:r>
            <a:endParaRPr lang="en-US" altLang="zh-CN" dirty="0" smtClean="0"/>
          </a:p>
          <a:p>
            <a:pPr lvl="1"/>
            <a:r>
              <a:rPr lang="zh-CN" altLang="zh-CN" dirty="0" smtClean="0"/>
              <a:t>现代</a:t>
            </a:r>
            <a:r>
              <a:rPr lang="zh-CN" altLang="zh-CN" dirty="0"/>
              <a:t>的技术已经可以将总线的带宽提高到每秒吉比特的速率，因此许多的路由器产品都采用这种通过总线的交换方式</a:t>
            </a:r>
            <a:r>
              <a:rPr lang="zh-CN" altLang="zh-CN" dirty="0" smtClean="0"/>
              <a:t>。</a:t>
            </a:r>
            <a:endParaRPr lang="en-US" altLang="zh-CN" dirty="0" smtClean="0"/>
          </a:p>
        </p:txBody>
      </p:sp>
    </p:spTree>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smtClean="0"/>
              <a:t>交换</a:t>
            </a:r>
            <a:r>
              <a:rPr lang="zh-CN" altLang="zh-CN" dirty="0"/>
              <a:t>结构</a:t>
            </a:r>
            <a:endParaRPr lang="zh-CN" altLang="en-US" dirty="0"/>
          </a:p>
        </p:txBody>
      </p:sp>
      <p:sp>
        <p:nvSpPr>
          <p:cNvPr id="3" name="内容占位符 2"/>
          <p:cNvSpPr>
            <a:spLocks noGrp="1"/>
          </p:cNvSpPr>
          <p:nvPr>
            <p:ph idx="1"/>
          </p:nvPr>
        </p:nvSpPr>
        <p:spPr/>
        <p:txBody>
          <a:bodyPr/>
          <a:lstStyle/>
          <a:p>
            <a:r>
              <a:rPr lang="zh-CN" altLang="zh-CN" sz="2800" dirty="0" smtClean="0">
                <a:solidFill>
                  <a:srgbClr val="FF0000"/>
                </a:solidFill>
              </a:rPr>
              <a:t>通过</a:t>
            </a:r>
            <a:r>
              <a:rPr lang="zh-CN" altLang="zh-CN" sz="2800" dirty="0">
                <a:solidFill>
                  <a:srgbClr val="FF0000"/>
                </a:solidFill>
              </a:rPr>
              <a:t>纵横交换</a:t>
            </a:r>
            <a:r>
              <a:rPr lang="zh-CN" altLang="zh-CN" sz="2800" dirty="0" smtClean="0">
                <a:solidFill>
                  <a:srgbClr val="FF0000"/>
                </a:solidFill>
              </a:rPr>
              <a:t>结构</a:t>
            </a:r>
            <a:r>
              <a:rPr lang="en-US" altLang="zh-CN" sz="2800" dirty="0" smtClean="0">
                <a:solidFill>
                  <a:srgbClr val="0000FF"/>
                </a:solidFill>
              </a:rPr>
              <a:t> </a:t>
            </a:r>
            <a:r>
              <a:rPr lang="en-US" altLang="zh-CN" sz="2800" dirty="0" smtClean="0"/>
              <a:t>( crossbar </a:t>
            </a:r>
            <a:r>
              <a:rPr lang="en-US" altLang="zh-CN" sz="2800" dirty="0"/>
              <a:t>switch fabric</a:t>
            </a:r>
            <a:r>
              <a:rPr lang="en-US" altLang="zh-CN" sz="2800" dirty="0" smtClean="0"/>
              <a:t>)</a:t>
            </a:r>
          </a:p>
          <a:p>
            <a:pPr lvl="1"/>
            <a:r>
              <a:rPr lang="zh-CN" altLang="zh-CN" sz="2400" dirty="0" smtClean="0"/>
              <a:t>这种交换</a:t>
            </a:r>
            <a:r>
              <a:rPr lang="zh-CN" altLang="en-US" sz="2400" dirty="0"/>
              <a:t>结</a:t>
            </a:r>
            <a:r>
              <a:rPr lang="zh-CN" altLang="zh-CN" sz="2400" dirty="0"/>
              <a:t>构常称为</a:t>
            </a:r>
            <a:r>
              <a:rPr lang="zh-CN" altLang="zh-CN" sz="2400" dirty="0" smtClean="0">
                <a:solidFill>
                  <a:srgbClr val="FF0000"/>
                </a:solidFill>
              </a:rPr>
              <a:t>互连网络</a:t>
            </a:r>
            <a:r>
              <a:rPr lang="en-US" altLang="zh-CN" sz="2400" dirty="0" smtClean="0">
                <a:solidFill>
                  <a:srgbClr val="FF0000"/>
                </a:solidFill>
              </a:rPr>
              <a:t> </a:t>
            </a:r>
            <a:r>
              <a:rPr lang="en-US" altLang="zh-CN" sz="2400" dirty="0" smtClean="0"/>
              <a:t>(</a:t>
            </a:r>
            <a:r>
              <a:rPr lang="en-US" altLang="zh-CN" sz="2400" dirty="0"/>
              <a:t>interconnection network</a:t>
            </a:r>
            <a:r>
              <a:rPr lang="en-US" altLang="zh-CN" sz="2400" dirty="0" smtClean="0"/>
              <a:t>)</a:t>
            </a:r>
            <a:r>
              <a:rPr lang="zh-CN" altLang="en-US" sz="2400" dirty="0" smtClean="0"/>
              <a:t>。</a:t>
            </a:r>
            <a:endParaRPr lang="en-US" altLang="zh-CN" sz="2400" dirty="0" smtClean="0"/>
          </a:p>
          <a:p>
            <a:pPr lvl="1"/>
            <a:r>
              <a:rPr lang="zh-CN" altLang="zh-CN" sz="2400" dirty="0"/>
              <a:t>它有</a:t>
            </a:r>
            <a:r>
              <a:rPr lang="en-US" altLang="zh-CN" sz="2400" dirty="0"/>
              <a:t>2</a:t>
            </a:r>
            <a:r>
              <a:rPr lang="en-US" altLang="zh-CN" sz="2400" i="1" dirty="0"/>
              <a:t>N</a:t>
            </a:r>
            <a:r>
              <a:rPr lang="zh-CN" altLang="zh-CN" sz="2400" dirty="0"/>
              <a:t>条总线，可以使</a:t>
            </a:r>
            <a:r>
              <a:rPr lang="en-US" altLang="zh-CN" sz="2400" i="1" dirty="0"/>
              <a:t>N</a:t>
            </a:r>
            <a:r>
              <a:rPr lang="zh-CN" altLang="zh-CN" sz="2400" dirty="0"/>
              <a:t>个输入端口和</a:t>
            </a:r>
            <a:r>
              <a:rPr lang="en-US" altLang="zh-CN" sz="2400" i="1" dirty="0"/>
              <a:t>N</a:t>
            </a:r>
            <a:r>
              <a:rPr lang="zh-CN" altLang="zh-CN" sz="2400" dirty="0"/>
              <a:t>个输出端口相</a:t>
            </a:r>
            <a:r>
              <a:rPr lang="zh-CN" altLang="zh-CN" sz="2400" dirty="0" smtClean="0"/>
              <a:t>连接</a:t>
            </a:r>
            <a:r>
              <a:rPr lang="zh-CN" altLang="en-US" sz="2400" dirty="0" smtClean="0"/>
              <a:t>。</a:t>
            </a:r>
            <a:endParaRPr lang="en-US" altLang="zh-CN" sz="2400" dirty="0" smtClean="0"/>
          </a:p>
          <a:p>
            <a:pPr lvl="1"/>
            <a:r>
              <a:rPr lang="zh-CN" altLang="zh-CN" sz="2400" dirty="0"/>
              <a:t>当输入端口收到一个分组时，就将它发送到与该输入端口相连的水平总线上</a:t>
            </a:r>
            <a:r>
              <a:rPr lang="zh-CN" altLang="zh-CN" sz="2400" dirty="0" smtClean="0"/>
              <a:t>。</a:t>
            </a:r>
            <a:endParaRPr lang="en-US" altLang="zh-CN" sz="2400" dirty="0" smtClean="0"/>
          </a:p>
          <a:p>
            <a:pPr lvl="1"/>
            <a:r>
              <a:rPr lang="zh-CN" altLang="zh-CN" sz="2400" dirty="0" smtClean="0"/>
              <a:t>若</a:t>
            </a:r>
            <a:r>
              <a:rPr lang="zh-CN" altLang="zh-CN" sz="2400" dirty="0"/>
              <a:t>通向所要转发的输出端口的垂直总线是空闲的，则在这个结点将垂直总线与水平总线接通，然后将该分组转发到这个输出端口</a:t>
            </a:r>
            <a:r>
              <a:rPr lang="zh-CN" altLang="zh-CN" sz="2400" dirty="0" smtClean="0"/>
              <a:t>。</a:t>
            </a:r>
            <a:endParaRPr lang="en-US" altLang="zh-CN" sz="2400" dirty="0" smtClean="0"/>
          </a:p>
          <a:p>
            <a:pPr lvl="1"/>
            <a:r>
              <a:rPr lang="zh-CN" altLang="zh-CN" sz="2400" dirty="0" smtClean="0"/>
              <a:t>但</a:t>
            </a:r>
            <a:r>
              <a:rPr lang="zh-CN" altLang="zh-CN" sz="2400" dirty="0"/>
              <a:t>若该垂直总线已被占用（有另一个分组正在转发到同一个输出端口），则后到达的分组就被阻塞，必须在输入端口排队。</a:t>
            </a:r>
            <a:endParaRPr lang="zh-CN" altLang="en-US" sz="2400" dirty="0"/>
          </a:p>
        </p:txBody>
      </p:sp>
    </p:spTree>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64611" name="Rectangle 3"/>
          <p:cNvSpPr>
            <a:spLocks noChangeArrowheads="1"/>
          </p:cNvSpPr>
          <p:nvPr/>
        </p:nvSpPr>
        <p:spPr bwMode="auto">
          <a:xfrm>
            <a:off x="713576" y="772964"/>
            <a:ext cx="307842"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2" name="Rectangle 4"/>
          <p:cNvSpPr>
            <a:spLocks noChangeArrowheads="1"/>
          </p:cNvSpPr>
          <p:nvPr/>
        </p:nvSpPr>
        <p:spPr bwMode="auto">
          <a:xfrm>
            <a:off x="1226074" y="725339"/>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3" name="Rectangle 5"/>
          <p:cNvSpPr>
            <a:spLocks noChangeArrowheads="1"/>
          </p:cNvSpPr>
          <p:nvPr/>
        </p:nvSpPr>
        <p:spPr bwMode="auto">
          <a:xfrm>
            <a:off x="1742012" y="703113"/>
            <a:ext cx="30784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4" name="Line 6"/>
          <p:cNvSpPr>
            <a:spLocks noChangeShapeType="1"/>
          </p:cNvSpPr>
          <p:nvPr/>
        </p:nvSpPr>
        <p:spPr bwMode="auto">
          <a:xfrm flipV="1">
            <a:off x="505481" y="84598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5" name="Line 7"/>
          <p:cNvSpPr>
            <a:spLocks noChangeShapeType="1"/>
          </p:cNvSpPr>
          <p:nvPr/>
        </p:nvSpPr>
        <p:spPr bwMode="auto">
          <a:xfrm>
            <a:off x="1021419" y="845988"/>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6" name="Line 8"/>
          <p:cNvSpPr>
            <a:spLocks noChangeShapeType="1"/>
          </p:cNvSpPr>
          <p:nvPr/>
        </p:nvSpPr>
        <p:spPr bwMode="auto">
          <a:xfrm>
            <a:off x="1535636" y="84598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7" name="Line 9"/>
          <p:cNvSpPr>
            <a:spLocks noChangeShapeType="1"/>
          </p:cNvSpPr>
          <p:nvPr/>
        </p:nvSpPr>
        <p:spPr bwMode="auto">
          <a:xfrm>
            <a:off x="2049854" y="84598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18" name="Rectangle 10"/>
          <p:cNvSpPr>
            <a:spLocks noChangeArrowheads="1"/>
          </p:cNvSpPr>
          <p:nvPr/>
        </p:nvSpPr>
        <p:spPr bwMode="auto">
          <a:xfrm>
            <a:off x="713576" y="1941364"/>
            <a:ext cx="307842"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19" name="Rectangle 11"/>
          <p:cNvSpPr>
            <a:spLocks noChangeArrowheads="1"/>
          </p:cNvSpPr>
          <p:nvPr/>
        </p:nvSpPr>
        <p:spPr bwMode="auto">
          <a:xfrm>
            <a:off x="1226074" y="1893739"/>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0" name="Rectangle 12"/>
          <p:cNvSpPr>
            <a:spLocks noChangeArrowheads="1"/>
          </p:cNvSpPr>
          <p:nvPr/>
        </p:nvSpPr>
        <p:spPr bwMode="auto">
          <a:xfrm>
            <a:off x="1742012" y="1868338"/>
            <a:ext cx="307842"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1" name="Line 13"/>
          <p:cNvSpPr>
            <a:spLocks noChangeShapeType="1"/>
          </p:cNvSpPr>
          <p:nvPr/>
        </p:nvSpPr>
        <p:spPr bwMode="auto">
          <a:xfrm flipV="1">
            <a:off x="505481" y="2012801"/>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2" name="Line 14"/>
          <p:cNvSpPr>
            <a:spLocks noChangeShapeType="1"/>
          </p:cNvSpPr>
          <p:nvPr/>
        </p:nvSpPr>
        <p:spPr bwMode="auto">
          <a:xfrm>
            <a:off x="1021419" y="2012801"/>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3" name="Line 15"/>
          <p:cNvSpPr>
            <a:spLocks noChangeShapeType="1"/>
          </p:cNvSpPr>
          <p:nvPr/>
        </p:nvSpPr>
        <p:spPr bwMode="auto">
          <a:xfrm>
            <a:off x="1535636" y="2012801"/>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4" name="Line 16"/>
          <p:cNvSpPr>
            <a:spLocks noChangeShapeType="1"/>
          </p:cNvSpPr>
          <p:nvPr/>
        </p:nvSpPr>
        <p:spPr bwMode="auto">
          <a:xfrm>
            <a:off x="2049854" y="2012801"/>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25" name="Rectangle 17"/>
          <p:cNvSpPr>
            <a:spLocks noChangeArrowheads="1"/>
          </p:cNvSpPr>
          <p:nvPr/>
        </p:nvSpPr>
        <p:spPr bwMode="auto">
          <a:xfrm>
            <a:off x="2256229" y="558651"/>
            <a:ext cx="744670" cy="1717675"/>
          </a:xfrm>
          <a:prstGeom prst="rect">
            <a:avLst/>
          </a:prstGeom>
          <a:solidFill>
            <a:srgbClr val="FFCCFF"/>
          </a:solidFill>
          <a:ln w="28575">
            <a:solidFill>
              <a:schemeClr val="tx1"/>
            </a:solidFill>
            <a:miter lim="800000"/>
          </a:ln>
          <a:effectLst>
            <a:outerShdw dist="53882"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6" name="Rectangle 18"/>
          <p:cNvSpPr>
            <a:spLocks noChangeArrowheads="1"/>
          </p:cNvSpPr>
          <p:nvPr/>
        </p:nvSpPr>
        <p:spPr bwMode="auto">
          <a:xfrm flipH="1">
            <a:off x="4233990" y="772964"/>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7" name="Rectangle 19"/>
          <p:cNvSpPr>
            <a:spLocks noChangeArrowheads="1"/>
          </p:cNvSpPr>
          <p:nvPr/>
        </p:nvSpPr>
        <p:spPr bwMode="auto">
          <a:xfrm flipH="1">
            <a:off x="3721492" y="725339"/>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8" name="Rectangle 20"/>
          <p:cNvSpPr>
            <a:spLocks noChangeArrowheads="1"/>
          </p:cNvSpPr>
          <p:nvPr/>
        </p:nvSpPr>
        <p:spPr bwMode="auto">
          <a:xfrm flipH="1">
            <a:off x="3203834" y="703113"/>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29" name="Line 21"/>
          <p:cNvSpPr>
            <a:spLocks noChangeShapeType="1"/>
          </p:cNvSpPr>
          <p:nvPr/>
        </p:nvSpPr>
        <p:spPr bwMode="auto">
          <a:xfrm flipV="1">
            <a:off x="4536672" y="84598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0" name="Line 22"/>
          <p:cNvSpPr>
            <a:spLocks noChangeShapeType="1"/>
          </p:cNvSpPr>
          <p:nvPr/>
        </p:nvSpPr>
        <p:spPr bwMode="auto">
          <a:xfrm rot="10800000" flipH="1">
            <a:off x="4029334" y="84598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1" name="Line 23"/>
          <p:cNvSpPr>
            <a:spLocks noChangeShapeType="1"/>
          </p:cNvSpPr>
          <p:nvPr/>
        </p:nvSpPr>
        <p:spPr bwMode="auto">
          <a:xfrm>
            <a:off x="3513398" y="845988"/>
            <a:ext cx="20809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2" name="Line 24"/>
          <p:cNvSpPr>
            <a:spLocks noChangeShapeType="1"/>
          </p:cNvSpPr>
          <p:nvPr/>
        </p:nvSpPr>
        <p:spPr bwMode="auto">
          <a:xfrm>
            <a:off x="3000900" y="845988"/>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3" name="Rectangle 25"/>
          <p:cNvSpPr>
            <a:spLocks noChangeArrowheads="1"/>
          </p:cNvSpPr>
          <p:nvPr/>
        </p:nvSpPr>
        <p:spPr bwMode="auto">
          <a:xfrm flipH="1">
            <a:off x="4233990" y="1941364"/>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34" name="Rectangle 26"/>
          <p:cNvSpPr>
            <a:spLocks noChangeArrowheads="1"/>
          </p:cNvSpPr>
          <p:nvPr/>
        </p:nvSpPr>
        <p:spPr bwMode="auto">
          <a:xfrm flipH="1">
            <a:off x="3721492" y="1893739"/>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35" name="Rectangle 27"/>
          <p:cNvSpPr>
            <a:spLocks noChangeArrowheads="1"/>
          </p:cNvSpPr>
          <p:nvPr/>
        </p:nvSpPr>
        <p:spPr bwMode="auto">
          <a:xfrm flipH="1">
            <a:off x="3203834" y="1868338"/>
            <a:ext cx="309563"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36" name="Line 28"/>
          <p:cNvSpPr>
            <a:spLocks noChangeShapeType="1"/>
          </p:cNvSpPr>
          <p:nvPr/>
        </p:nvSpPr>
        <p:spPr bwMode="auto">
          <a:xfrm flipV="1">
            <a:off x="4536672" y="2012801"/>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7" name="Line 29"/>
          <p:cNvSpPr>
            <a:spLocks noChangeShapeType="1"/>
          </p:cNvSpPr>
          <p:nvPr/>
        </p:nvSpPr>
        <p:spPr bwMode="auto">
          <a:xfrm>
            <a:off x="4029334" y="2012801"/>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8" name="Line 30"/>
          <p:cNvSpPr>
            <a:spLocks noChangeShapeType="1"/>
          </p:cNvSpPr>
          <p:nvPr/>
        </p:nvSpPr>
        <p:spPr bwMode="auto">
          <a:xfrm>
            <a:off x="3513398" y="2012801"/>
            <a:ext cx="20809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39" name="Line 31"/>
          <p:cNvSpPr>
            <a:spLocks noChangeShapeType="1"/>
          </p:cNvSpPr>
          <p:nvPr/>
        </p:nvSpPr>
        <p:spPr bwMode="auto">
          <a:xfrm>
            <a:off x="3000900" y="2012801"/>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0" name="Rectangle 32"/>
          <p:cNvSpPr>
            <a:spLocks noChangeArrowheads="1"/>
          </p:cNvSpPr>
          <p:nvPr/>
        </p:nvSpPr>
        <p:spPr bwMode="auto">
          <a:xfrm>
            <a:off x="713576" y="1344464"/>
            <a:ext cx="307842"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1" name="Rectangle 33"/>
          <p:cNvSpPr>
            <a:spLocks noChangeArrowheads="1"/>
          </p:cNvSpPr>
          <p:nvPr/>
        </p:nvSpPr>
        <p:spPr bwMode="auto">
          <a:xfrm>
            <a:off x="1226074" y="1296839"/>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2" name="Rectangle 34"/>
          <p:cNvSpPr>
            <a:spLocks noChangeArrowheads="1"/>
          </p:cNvSpPr>
          <p:nvPr/>
        </p:nvSpPr>
        <p:spPr bwMode="auto">
          <a:xfrm>
            <a:off x="1742012" y="1274613"/>
            <a:ext cx="30784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3" name="Line 35"/>
          <p:cNvSpPr>
            <a:spLocks noChangeShapeType="1"/>
          </p:cNvSpPr>
          <p:nvPr/>
        </p:nvSpPr>
        <p:spPr bwMode="auto">
          <a:xfrm flipV="1">
            <a:off x="505481" y="141748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4" name="Line 36"/>
          <p:cNvSpPr>
            <a:spLocks noChangeShapeType="1"/>
          </p:cNvSpPr>
          <p:nvPr/>
        </p:nvSpPr>
        <p:spPr bwMode="auto">
          <a:xfrm>
            <a:off x="1021419" y="1417488"/>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5" name="Line 37"/>
          <p:cNvSpPr>
            <a:spLocks noChangeShapeType="1"/>
          </p:cNvSpPr>
          <p:nvPr/>
        </p:nvSpPr>
        <p:spPr bwMode="auto">
          <a:xfrm>
            <a:off x="1535636" y="141748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6" name="Line 38"/>
          <p:cNvSpPr>
            <a:spLocks noChangeShapeType="1"/>
          </p:cNvSpPr>
          <p:nvPr/>
        </p:nvSpPr>
        <p:spPr bwMode="auto">
          <a:xfrm>
            <a:off x="2049854" y="141748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47" name="Rectangle 39"/>
          <p:cNvSpPr>
            <a:spLocks noChangeArrowheads="1"/>
          </p:cNvSpPr>
          <p:nvPr/>
        </p:nvSpPr>
        <p:spPr bwMode="auto">
          <a:xfrm flipH="1">
            <a:off x="4233990" y="1344464"/>
            <a:ext cx="30784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8" name="Rectangle 40"/>
          <p:cNvSpPr>
            <a:spLocks noChangeArrowheads="1"/>
          </p:cNvSpPr>
          <p:nvPr/>
        </p:nvSpPr>
        <p:spPr bwMode="auto">
          <a:xfrm flipH="1">
            <a:off x="3721492" y="1296839"/>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49" name="Rectangle 41"/>
          <p:cNvSpPr>
            <a:spLocks noChangeArrowheads="1"/>
          </p:cNvSpPr>
          <p:nvPr/>
        </p:nvSpPr>
        <p:spPr bwMode="auto">
          <a:xfrm flipH="1">
            <a:off x="3203834" y="1274613"/>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50" name="Line 42"/>
          <p:cNvSpPr>
            <a:spLocks noChangeShapeType="1"/>
          </p:cNvSpPr>
          <p:nvPr/>
        </p:nvSpPr>
        <p:spPr bwMode="auto">
          <a:xfrm flipV="1">
            <a:off x="4536672" y="141748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1" name="Line 43"/>
          <p:cNvSpPr>
            <a:spLocks noChangeShapeType="1"/>
          </p:cNvSpPr>
          <p:nvPr/>
        </p:nvSpPr>
        <p:spPr bwMode="auto">
          <a:xfrm rot="10800000" flipH="1">
            <a:off x="4029334" y="141748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2" name="Line 44"/>
          <p:cNvSpPr>
            <a:spLocks noChangeShapeType="1"/>
          </p:cNvSpPr>
          <p:nvPr/>
        </p:nvSpPr>
        <p:spPr bwMode="auto">
          <a:xfrm>
            <a:off x="3513398" y="1417488"/>
            <a:ext cx="20809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3" name="Line 45"/>
          <p:cNvSpPr>
            <a:spLocks noChangeShapeType="1"/>
          </p:cNvSpPr>
          <p:nvPr/>
        </p:nvSpPr>
        <p:spPr bwMode="auto">
          <a:xfrm>
            <a:off x="3000900" y="1417488"/>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54" name="Text Box 46"/>
          <p:cNvSpPr txBox="1">
            <a:spLocks noChangeArrowheads="1"/>
          </p:cNvSpPr>
          <p:nvPr/>
        </p:nvSpPr>
        <p:spPr bwMode="auto">
          <a:xfrm>
            <a:off x="348981" y="404664"/>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1</a:t>
            </a:r>
          </a:p>
        </p:txBody>
      </p:sp>
      <p:sp>
        <p:nvSpPr>
          <p:cNvPr id="964655" name="Text Box 47"/>
          <p:cNvSpPr txBox="1">
            <a:spLocks noChangeArrowheads="1"/>
          </p:cNvSpPr>
          <p:nvPr/>
        </p:nvSpPr>
        <p:spPr bwMode="auto">
          <a:xfrm>
            <a:off x="347260" y="1563539"/>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3</a:t>
            </a:r>
          </a:p>
        </p:txBody>
      </p:sp>
      <p:sp>
        <p:nvSpPr>
          <p:cNvPr id="964656" name="Text Box 48"/>
          <p:cNvSpPr txBox="1">
            <a:spLocks noChangeArrowheads="1"/>
          </p:cNvSpPr>
          <p:nvPr/>
        </p:nvSpPr>
        <p:spPr bwMode="auto">
          <a:xfrm>
            <a:off x="347260" y="960289"/>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2</a:t>
            </a:r>
          </a:p>
        </p:txBody>
      </p:sp>
      <p:sp>
        <p:nvSpPr>
          <p:cNvPr id="964657" name="Text Box 49"/>
          <p:cNvSpPr txBox="1">
            <a:spLocks noChangeArrowheads="1"/>
          </p:cNvSpPr>
          <p:nvPr/>
        </p:nvSpPr>
        <p:spPr bwMode="auto">
          <a:xfrm>
            <a:off x="4519475" y="455464"/>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1</a:t>
            </a:r>
          </a:p>
        </p:txBody>
      </p:sp>
      <p:sp>
        <p:nvSpPr>
          <p:cNvPr id="964658" name="Text Box 50"/>
          <p:cNvSpPr txBox="1">
            <a:spLocks noChangeArrowheads="1"/>
          </p:cNvSpPr>
          <p:nvPr/>
        </p:nvSpPr>
        <p:spPr bwMode="auto">
          <a:xfrm>
            <a:off x="4519475" y="1060301"/>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2</a:t>
            </a:r>
          </a:p>
        </p:txBody>
      </p:sp>
      <p:sp>
        <p:nvSpPr>
          <p:cNvPr id="964659" name="Freeform 51"/>
          <p:cNvSpPr/>
          <p:nvPr/>
        </p:nvSpPr>
        <p:spPr bwMode="auto">
          <a:xfrm>
            <a:off x="909633" y="630088"/>
            <a:ext cx="3539331" cy="571500"/>
          </a:xfrm>
          <a:custGeom>
            <a:avLst/>
            <a:gdLst>
              <a:gd name="T0" fmla="*/ 0 w 2064"/>
              <a:gd name="T1" fmla="*/ 0 h 384"/>
              <a:gd name="T2" fmla="*/ 816 w 2064"/>
              <a:gd name="T3" fmla="*/ 0 h 384"/>
              <a:gd name="T4" fmla="*/ 1248 w 2064"/>
              <a:gd name="T5" fmla="*/ 384 h 384"/>
              <a:gd name="T6" fmla="*/ 2064 w 2064"/>
              <a:gd name="T7" fmla="*/ 384 h 384"/>
            </a:gdLst>
            <a:ahLst/>
            <a:cxnLst>
              <a:cxn ang="0">
                <a:pos x="T0" y="T1"/>
              </a:cxn>
              <a:cxn ang="0">
                <a:pos x="T2" y="T3"/>
              </a:cxn>
              <a:cxn ang="0">
                <a:pos x="T4" y="T5"/>
              </a:cxn>
              <a:cxn ang="0">
                <a:pos x="T6" y="T7"/>
              </a:cxn>
            </a:cxnLst>
            <a:rect l="0" t="0" r="r" b="b"/>
            <a:pathLst>
              <a:path w="2064" h="384">
                <a:moveTo>
                  <a:pt x="0" y="0"/>
                </a:moveTo>
                <a:lnTo>
                  <a:pt x="816" y="0"/>
                </a:lnTo>
                <a:lnTo>
                  <a:pt x="1248" y="384"/>
                </a:lnTo>
                <a:lnTo>
                  <a:pt x="2064" y="384"/>
                </a:lnTo>
              </a:path>
            </a:pathLst>
          </a:custGeom>
          <a:noFill/>
          <a:ln w="76200" cmpd="sng">
            <a:solidFill>
              <a:srgbClr val="9966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0" name="Text Box 52"/>
          <p:cNvSpPr txBox="1">
            <a:spLocks noChangeArrowheads="1"/>
          </p:cNvSpPr>
          <p:nvPr/>
        </p:nvSpPr>
        <p:spPr bwMode="auto">
          <a:xfrm>
            <a:off x="2424768" y="958702"/>
            <a:ext cx="44114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存</a:t>
            </a:r>
          </a:p>
          <a:p>
            <a:r>
              <a:rPr kumimoji="1" lang="zh-CN" altLang="en-US" sz="2000" b="1">
                <a:solidFill>
                  <a:srgbClr val="0000CC"/>
                </a:solidFill>
                <a:latin typeface="+mn-lt"/>
                <a:ea typeface="黑体" panose="02010609060101010101" pitchFamily="2" charset="-122"/>
              </a:rPr>
              <a:t>储</a:t>
            </a:r>
          </a:p>
          <a:p>
            <a:r>
              <a:rPr kumimoji="1" lang="zh-CN" altLang="en-US" sz="2000" b="1">
                <a:solidFill>
                  <a:srgbClr val="0000CC"/>
                </a:solidFill>
                <a:latin typeface="+mn-lt"/>
                <a:ea typeface="黑体" panose="02010609060101010101" pitchFamily="2" charset="-122"/>
              </a:rPr>
              <a:t>器</a:t>
            </a:r>
          </a:p>
        </p:txBody>
      </p:sp>
      <p:sp>
        <p:nvSpPr>
          <p:cNvPr id="964661" name="Rectangle 53"/>
          <p:cNvSpPr>
            <a:spLocks noChangeArrowheads="1"/>
          </p:cNvSpPr>
          <p:nvPr/>
        </p:nvSpPr>
        <p:spPr bwMode="auto">
          <a:xfrm>
            <a:off x="5835411" y="1196791"/>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2" name="Rectangle 54"/>
          <p:cNvSpPr>
            <a:spLocks noChangeArrowheads="1"/>
          </p:cNvSpPr>
          <p:nvPr/>
        </p:nvSpPr>
        <p:spPr bwMode="auto">
          <a:xfrm>
            <a:off x="6347908" y="1149166"/>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3" name="Rectangle 55"/>
          <p:cNvSpPr>
            <a:spLocks noChangeArrowheads="1"/>
          </p:cNvSpPr>
          <p:nvPr/>
        </p:nvSpPr>
        <p:spPr bwMode="auto">
          <a:xfrm>
            <a:off x="6863846" y="1126940"/>
            <a:ext cx="30784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4" name="Line 56"/>
          <p:cNvSpPr>
            <a:spLocks noChangeShapeType="1"/>
          </p:cNvSpPr>
          <p:nvPr/>
        </p:nvSpPr>
        <p:spPr bwMode="auto">
          <a:xfrm flipV="1">
            <a:off x="5627316" y="1269815"/>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5" name="Line 57"/>
          <p:cNvSpPr>
            <a:spLocks noChangeShapeType="1"/>
          </p:cNvSpPr>
          <p:nvPr/>
        </p:nvSpPr>
        <p:spPr bwMode="auto">
          <a:xfrm>
            <a:off x="6143253" y="12698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6" name="Line 58"/>
          <p:cNvSpPr>
            <a:spLocks noChangeShapeType="1"/>
          </p:cNvSpPr>
          <p:nvPr/>
        </p:nvSpPr>
        <p:spPr bwMode="auto">
          <a:xfrm>
            <a:off x="6657470" y="1269815"/>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7" name="Line 59"/>
          <p:cNvSpPr>
            <a:spLocks noChangeShapeType="1"/>
          </p:cNvSpPr>
          <p:nvPr/>
        </p:nvSpPr>
        <p:spPr bwMode="auto">
          <a:xfrm>
            <a:off x="7171688" y="12698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68" name="Rectangle 60"/>
          <p:cNvSpPr>
            <a:spLocks noChangeArrowheads="1"/>
          </p:cNvSpPr>
          <p:nvPr/>
        </p:nvSpPr>
        <p:spPr bwMode="auto">
          <a:xfrm>
            <a:off x="5835411" y="2365191"/>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69" name="Rectangle 61"/>
          <p:cNvSpPr>
            <a:spLocks noChangeArrowheads="1"/>
          </p:cNvSpPr>
          <p:nvPr/>
        </p:nvSpPr>
        <p:spPr bwMode="auto">
          <a:xfrm>
            <a:off x="6347908" y="2317566"/>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0" name="Rectangle 62"/>
          <p:cNvSpPr>
            <a:spLocks noChangeArrowheads="1"/>
          </p:cNvSpPr>
          <p:nvPr/>
        </p:nvSpPr>
        <p:spPr bwMode="auto">
          <a:xfrm>
            <a:off x="6863846" y="2292165"/>
            <a:ext cx="307843"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1" name="Line 63"/>
          <p:cNvSpPr>
            <a:spLocks noChangeShapeType="1"/>
          </p:cNvSpPr>
          <p:nvPr/>
        </p:nvSpPr>
        <p:spPr bwMode="auto">
          <a:xfrm flipV="1">
            <a:off x="5627316" y="243662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2" name="Line 64"/>
          <p:cNvSpPr>
            <a:spLocks noChangeShapeType="1"/>
          </p:cNvSpPr>
          <p:nvPr/>
        </p:nvSpPr>
        <p:spPr bwMode="auto">
          <a:xfrm>
            <a:off x="6143253" y="243662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3" name="Line 65"/>
          <p:cNvSpPr>
            <a:spLocks noChangeShapeType="1"/>
          </p:cNvSpPr>
          <p:nvPr/>
        </p:nvSpPr>
        <p:spPr bwMode="auto">
          <a:xfrm>
            <a:off x="6657470" y="243662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4" name="Line 66"/>
          <p:cNvSpPr>
            <a:spLocks noChangeShapeType="1"/>
          </p:cNvSpPr>
          <p:nvPr/>
        </p:nvSpPr>
        <p:spPr bwMode="auto">
          <a:xfrm>
            <a:off x="7171688" y="243662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5" name="Rectangle 67"/>
          <p:cNvSpPr>
            <a:spLocks noChangeArrowheads="1"/>
          </p:cNvSpPr>
          <p:nvPr/>
        </p:nvSpPr>
        <p:spPr bwMode="auto">
          <a:xfrm flipH="1">
            <a:off x="8741858" y="1196791"/>
            <a:ext cx="3095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6" name="Rectangle 68"/>
          <p:cNvSpPr>
            <a:spLocks noChangeArrowheads="1"/>
          </p:cNvSpPr>
          <p:nvPr/>
        </p:nvSpPr>
        <p:spPr bwMode="auto">
          <a:xfrm flipH="1">
            <a:off x="8229361" y="1149166"/>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7" name="Rectangle 69"/>
          <p:cNvSpPr>
            <a:spLocks noChangeArrowheads="1"/>
          </p:cNvSpPr>
          <p:nvPr/>
        </p:nvSpPr>
        <p:spPr bwMode="auto">
          <a:xfrm flipH="1">
            <a:off x="7711704" y="1126940"/>
            <a:ext cx="31128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78" name="Line 70"/>
          <p:cNvSpPr>
            <a:spLocks noChangeShapeType="1"/>
          </p:cNvSpPr>
          <p:nvPr/>
        </p:nvSpPr>
        <p:spPr bwMode="auto">
          <a:xfrm flipV="1">
            <a:off x="9044541" y="1269815"/>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79" name="Line 71"/>
          <p:cNvSpPr>
            <a:spLocks noChangeShapeType="1"/>
          </p:cNvSpPr>
          <p:nvPr/>
        </p:nvSpPr>
        <p:spPr bwMode="auto">
          <a:xfrm rot="10800000" flipH="1">
            <a:off x="8537203" y="12698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0" name="Line 72"/>
          <p:cNvSpPr>
            <a:spLocks noChangeShapeType="1"/>
          </p:cNvSpPr>
          <p:nvPr/>
        </p:nvSpPr>
        <p:spPr bwMode="auto">
          <a:xfrm>
            <a:off x="8022985" y="1269815"/>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1" name="Line 73"/>
          <p:cNvSpPr>
            <a:spLocks noChangeShapeType="1"/>
          </p:cNvSpPr>
          <p:nvPr/>
        </p:nvSpPr>
        <p:spPr bwMode="auto">
          <a:xfrm>
            <a:off x="7508769" y="1269815"/>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2" name="Rectangle 74"/>
          <p:cNvSpPr>
            <a:spLocks noChangeArrowheads="1"/>
          </p:cNvSpPr>
          <p:nvPr/>
        </p:nvSpPr>
        <p:spPr bwMode="auto">
          <a:xfrm flipH="1">
            <a:off x="8741858" y="2365191"/>
            <a:ext cx="3095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83" name="Rectangle 75"/>
          <p:cNvSpPr>
            <a:spLocks noChangeArrowheads="1"/>
          </p:cNvSpPr>
          <p:nvPr/>
        </p:nvSpPr>
        <p:spPr bwMode="auto">
          <a:xfrm flipH="1">
            <a:off x="8229361" y="2317566"/>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84" name="Rectangle 76"/>
          <p:cNvSpPr>
            <a:spLocks noChangeArrowheads="1"/>
          </p:cNvSpPr>
          <p:nvPr/>
        </p:nvSpPr>
        <p:spPr bwMode="auto">
          <a:xfrm flipH="1">
            <a:off x="7711704" y="2292165"/>
            <a:ext cx="311282"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85" name="Line 77"/>
          <p:cNvSpPr>
            <a:spLocks noChangeShapeType="1"/>
          </p:cNvSpPr>
          <p:nvPr/>
        </p:nvSpPr>
        <p:spPr bwMode="auto">
          <a:xfrm flipV="1">
            <a:off x="9044541" y="2436628"/>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6" name="Line 78"/>
          <p:cNvSpPr>
            <a:spLocks noChangeShapeType="1"/>
          </p:cNvSpPr>
          <p:nvPr/>
        </p:nvSpPr>
        <p:spPr bwMode="auto">
          <a:xfrm>
            <a:off x="8537203" y="2436628"/>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7" name="Line 79"/>
          <p:cNvSpPr>
            <a:spLocks noChangeShapeType="1"/>
          </p:cNvSpPr>
          <p:nvPr/>
        </p:nvSpPr>
        <p:spPr bwMode="auto">
          <a:xfrm>
            <a:off x="8022985" y="2436628"/>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8" name="Line 80"/>
          <p:cNvSpPr>
            <a:spLocks noChangeShapeType="1"/>
          </p:cNvSpPr>
          <p:nvPr/>
        </p:nvSpPr>
        <p:spPr bwMode="auto">
          <a:xfrm>
            <a:off x="7508769" y="2436628"/>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89" name="Rectangle 81"/>
          <p:cNvSpPr>
            <a:spLocks noChangeArrowheads="1"/>
          </p:cNvSpPr>
          <p:nvPr/>
        </p:nvSpPr>
        <p:spPr bwMode="auto">
          <a:xfrm>
            <a:off x="5835411" y="1768291"/>
            <a:ext cx="30784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0" name="Rectangle 82"/>
          <p:cNvSpPr>
            <a:spLocks noChangeArrowheads="1"/>
          </p:cNvSpPr>
          <p:nvPr/>
        </p:nvSpPr>
        <p:spPr bwMode="auto">
          <a:xfrm>
            <a:off x="6347908" y="1720666"/>
            <a:ext cx="3095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1" name="Rectangle 83"/>
          <p:cNvSpPr>
            <a:spLocks noChangeArrowheads="1"/>
          </p:cNvSpPr>
          <p:nvPr/>
        </p:nvSpPr>
        <p:spPr bwMode="auto">
          <a:xfrm>
            <a:off x="6863846" y="1698440"/>
            <a:ext cx="30784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2" name="Line 84"/>
          <p:cNvSpPr>
            <a:spLocks noChangeShapeType="1"/>
          </p:cNvSpPr>
          <p:nvPr/>
        </p:nvSpPr>
        <p:spPr bwMode="auto">
          <a:xfrm flipV="1">
            <a:off x="5627316" y="1841315"/>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3" name="Line 85"/>
          <p:cNvSpPr>
            <a:spLocks noChangeShapeType="1"/>
          </p:cNvSpPr>
          <p:nvPr/>
        </p:nvSpPr>
        <p:spPr bwMode="auto">
          <a:xfrm>
            <a:off x="6143253" y="18413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4" name="Line 86"/>
          <p:cNvSpPr>
            <a:spLocks noChangeShapeType="1"/>
          </p:cNvSpPr>
          <p:nvPr/>
        </p:nvSpPr>
        <p:spPr bwMode="auto">
          <a:xfrm>
            <a:off x="6657470" y="1841315"/>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5" name="Line 87"/>
          <p:cNvSpPr>
            <a:spLocks noChangeShapeType="1"/>
          </p:cNvSpPr>
          <p:nvPr/>
        </p:nvSpPr>
        <p:spPr bwMode="auto">
          <a:xfrm>
            <a:off x="7171688" y="18413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696" name="Rectangle 88"/>
          <p:cNvSpPr>
            <a:spLocks noChangeArrowheads="1"/>
          </p:cNvSpPr>
          <p:nvPr/>
        </p:nvSpPr>
        <p:spPr bwMode="auto">
          <a:xfrm flipH="1">
            <a:off x="8741858" y="1768291"/>
            <a:ext cx="30956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7" name="Rectangle 89"/>
          <p:cNvSpPr>
            <a:spLocks noChangeArrowheads="1"/>
          </p:cNvSpPr>
          <p:nvPr/>
        </p:nvSpPr>
        <p:spPr bwMode="auto">
          <a:xfrm flipH="1">
            <a:off x="8229361" y="1720666"/>
            <a:ext cx="30784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8" name="Rectangle 90"/>
          <p:cNvSpPr>
            <a:spLocks noChangeArrowheads="1"/>
          </p:cNvSpPr>
          <p:nvPr/>
        </p:nvSpPr>
        <p:spPr bwMode="auto">
          <a:xfrm flipH="1">
            <a:off x="7711704" y="1698440"/>
            <a:ext cx="31128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699" name="Line 91"/>
          <p:cNvSpPr>
            <a:spLocks noChangeShapeType="1"/>
          </p:cNvSpPr>
          <p:nvPr/>
        </p:nvSpPr>
        <p:spPr bwMode="auto">
          <a:xfrm flipV="1">
            <a:off x="9044541" y="1841315"/>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0" name="Line 92"/>
          <p:cNvSpPr>
            <a:spLocks noChangeShapeType="1"/>
          </p:cNvSpPr>
          <p:nvPr/>
        </p:nvSpPr>
        <p:spPr bwMode="auto">
          <a:xfrm rot="10800000" flipH="1">
            <a:off x="8537203" y="1841315"/>
            <a:ext cx="20465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1" name="Line 93"/>
          <p:cNvSpPr>
            <a:spLocks noChangeShapeType="1"/>
          </p:cNvSpPr>
          <p:nvPr/>
        </p:nvSpPr>
        <p:spPr bwMode="auto">
          <a:xfrm>
            <a:off x="8022985" y="1841315"/>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2" name="Line 94"/>
          <p:cNvSpPr>
            <a:spLocks noChangeShapeType="1"/>
          </p:cNvSpPr>
          <p:nvPr/>
        </p:nvSpPr>
        <p:spPr bwMode="auto">
          <a:xfrm>
            <a:off x="7508769" y="1841315"/>
            <a:ext cx="2029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03" name="Text Box 95"/>
          <p:cNvSpPr txBox="1">
            <a:spLocks noChangeArrowheads="1"/>
          </p:cNvSpPr>
          <p:nvPr/>
        </p:nvSpPr>
        <p:spPr bwMode="auto">
          <a:xfrm>
            <a:off x="5458776" y="858654"/>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1</a:t>
            </a:r>
          </a:p>
        </p:txBody>
      </p:sp>
      <p:sp>
        <p:nvSpPr>
          <p:cNvPr id="964704" name="Text Box 96"/>
          <p:cNvSpPr txBox="1">
            <a:spLocks noChangeArrowheads="1"/>
          </p:cNvSpPr>
          <p:nvPr/>
        </p:nvSpPr>
        <p:spPr bwMode="auto">
          <a:xfrm>
            <a:off x="5457056" y="2015941"/>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3</a:t>
            </a:r>
          </a:p>
        </p:txBody>
      </p:sp>
      <p:sp>
        <p:nvSpPr>
          <p:cNvPr id="964705" name="Text Box 97"/>
          <p:cNvSpPr txBox="1">
            <a:spLocks noChangeArrowheads="1"/>
          </p:cNvSpPr>
          <p:nvPr/>
        </p:nvSpPr>
        <p:spPr bwMode="auto">
          <a:xfrm>
            <a:off x="5457056" y="1412691"/>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2</a:t>
            </a:r>
          </a:p>
        </p:txBody>
      </p:sp>
      <p:sp>
        <p:nvSpPr>
          <p:cNvPr id="964706" name="Text Box 98"/>
          <p:cNvSpPr txBox="1">
            <a:spLocks noChangeArrowheads="1"/>
          </p:cNvSpPr>
          <p:nvPr/>
        </p:nvSpPr>
        <p:spPr bwMode="auto">
          <a:xfrm>
            <a:off x="8998107" y="879291"/>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1</a:t>
            </a:r>
          </a:p>
        </p:txBody>
      </p:sp>
      <p:sp>
        <p:nvSpPr>
          <p:cNvPr id="964707" name="Text Box 99"/>
          <p:cNvSpPr txBox="1">
            <a:spLocks noChangeArrowheads="1"/>
          </p:cNvSpPr>
          <p:nvPr/>
        </p:nvSpPr>
        <p:spPr bwMode="auto">
          <a:xfrm>
            <a:off x="8999827" y="1484128"/>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2</a:t>
            </a:r>
          </a:p>
        </p:txBody>
      </p:sp>
      <p:sp>
        <p:nvSpPr>
          <p:cNvPr id="964708" name="AutoShape 100"/>
          <p:cNvSpPr>
            <a:spLocks noChangeArrowheads="1"/>
          </p:cNvSpPr>
          <p:nvPr/>
        </p:nvSpPr>
        <p:spPr bwMode="auto">
          <a:xfrm>
            <a:off x="7238761" y="768165"/>
            <a:ext cx="395552" cy="2001838"/>
          </a:xfrm>
          <a:prstGeom prst="upDownArrow">
            <a:avLst>
              <a:gd name="adj1" fmla="val 50000"/>
              <a:gd name="adj2" fmla="val 56273"/>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latin typeface="+mn-lt"/>
              <a:ea typeface="黑体" panose="02010609060101010101" pitchFamily="2" charset="-122"/>
            </a:endParaRPr>
          </a:p>
        </p:txBody>
      </p:sp>
      <p:sp>
        <p:nvSpPr>
          <p:cNvPr id="964709" name="Freeform 101"/>
          <p:cNvSpPr/>
          <p:nvPr/>
        </p:nvSpPr>
        <p:spPr bwMode="auto">
          <a:xfrm>
            <a:off x="6029747" y="1045979"/>
            <a:ext cx="2817019" cy="579437"/>
          </a:xfrm>
          <a:custGeom>
            <a:avLst/>
            <a:gdLst>
              <a:gd name="T0" fmla="*/ 0 w 1680"/>
              <a:gd name="T1" fmla="*/ 6 h 390"/>
              <a:gd name="T2" fmla="*/ 840 w 1680"/>
              <a:gd name="T3" fmla="*/ 0 h 390"/>
              <a:gd name="T4" fmla="*/ 840 w 1680"/>
              <a:gd name="T5" fmla="*/ 390 h 390"/>
              <a:gd name="T6" fmla="*/ 1680 w 1680"/>
              <a:gd name="T7" fmla="*/ 390 h 390"/>
            </a:gdLst>
            <a:ahLst/>
            <a:cxnLst>
              <a:cxn ang="0">
                <a:pos x="T0" y="T1"/>
              </a:cxn>
              <a:cxn ang="0">
                <a:pos x="T2" y="T3"/>
              </a:cxn>
              <a:cxn ang="0">
                <a:pos x="T4" y="T5"/>
              </a:cxn>
              <a:cxn ang="0">
                <a:pos x="T6" y="T7"/>
              </a:cxn>
            </a:cxnLst>
            <a:rect l="0" t="0" r="r" b="b"/>
            <a:pathLst>
              <a:path w="1680" h="390">
                <a:moveTo>
                  <a:pt x="0" y="6"/>
                </a:moveTo>
                <a:lnTo>
                  <a:pt x="840" y="0"/>
                </a:lnTo>
                <a:lnTo>
                  <a:pt x="840" y="390"/>
                </a:lnTo>
                <a:lnTo>
                  <a:pt x="1680" y="390"/>
                </a:lnTo>
              </a:path>
            </a:pathLst>
          </a:custGeom>
          <a:noFill/>
          <a:ln w="76200" cmpd="sng">
            <a:solidFill>
              <a:srgbClr val="9966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0" name="Rectangle 102"/>
          <p:cNvSpPr>
            <a:spLocks noChangeArrowheads="1"/>
          </p:cNvSpPr>
          <p:nvPr/>
        </p:nvSpPr>
        <p:spPr bwMode="auto">
          <a:xfrm>
            <a:off x="3063302" y="3270784"/>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1" name="Rectangle 103"/>
          <p:cNvSpPr>
            <a:spLocks noChangeArrowheads="1"/>
          </p:cNvSpPr>
          <p:nvPr/>
        </p:nvSpPr>
        <p:spPr bwMode="auto">
          <a:xfrm>
            <a:off x="3577519" y="3224747"/>
            <a:ext cx="30784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2" name="Rectangle 104"/>
          <p:cNvSpPr>
            <a:spLocks noChangeArrowheads="1"/>
          </p:cNvSpPr>
          <p:nvPr/>
        </p:nvSpPr>
        <p:spPr bwMode="auto">
          <a:xfrm>
            <a:off x="4091736" y="3200934"/>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3" name="Line 105"/>
          <p:cNvSpPr>
            <a:spLocks noChangeShapeType="1"/>
          </p:cNvSpPr>
          <p:nvPr/>
        </p:nvSpPr>
        <p:spPr bwMode="auto">
          <a:xfrm flipV="1">
            <a:off x="2856927" y="3343809"/>
            <a:ext cx="2115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4" name="Line 106"/>
          <p:cNvSpPr>
            <a:spLocks noChangeShapeType="1"/>
          </p:cNvSpPr>
          <p:nvPr/>
        </p:nvSpPr>
        <p:spPr bwMode="auto">
          <a:xfrm>
            <a:off x="3371144" y="3343809"/>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5" name="Line 107"/>
          <p:cNvSpPr>
            <a:spLocks noChangeShapeType="1"/>
          </p:cNvSpPr>
          <p:nvPr/>
        </p:nvSpPr>
        <p:spPr bwMode="auto">
          <a:xfrm>
            <a:off x="3885361" y="3343809"/>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6" name="Line 108"/>
          <p:cNvSpPr>
            <a:spLocks noChangeShapeType="1"/>
          </p:cNvSpPr>
          <p:nvPr/>
        </p:nvSpPr>
        <p:spPr bwMode="auto">
          <a:xfrm>
            <a:off x="4401299" y="3343809"/>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17" name="Text Box 109"/>
          <p:cNvSpPr txBox="1">
            <a:spLocks noChangeArrowheads="1"/>
          </p:cNvSpPr>
          <p:nvPr/>
        </p:nvSpPr>
        <p:spPr bwMode="auto">
          <a:xfrm>
            <a:off x="2672909" y="2932647"/>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1</a:t>
            </a:r>
          </a:p>
        </p:txBody>
      </p:sp>
      <p:sp>
        <p:nvSpPr>
          <p:cNvPr id="964718" name="Rectangle 110"/>
          <p:cNvSpPr>
            <a:spLocks noChangeArrowheads="1"/>
          </p:cNvSpPr>
          <p:nvPr/>
        </p:nvSpPr>
        <p:spPr bwMode="auto">
          <a:xfrm>
            <a:off x="3068461" y="4402672"/>
            <a:ext cx="30956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19" name="Rectangle 111"/>
          <p:cNvSpPr>
            <a:spLocks noChangeArrowheads="1"/>
          </p:cNvSpPr>
          <p:nvPr/>
        </p:nvSpPr>
        <p:spPr bwMode="auto">
          <a:xfrm>
            <a:off x="3584399" y="4356635"/>
            <a:ext cx="30784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0" name="Rectangle 112"/>
          <p:cNvSpPr>
            <a:spLocks noChangeArrowheads="1"/>
          </p:cNvSpPr>
          <p:nvPr/>
        </p:nvSpPr>
        <p:spPr bwMode="auto">
          <a:xfrm>
            <a:off x="4096896" y="4332821"/>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1" name="Line 113"/>
          <p:cNvSpPr>
            <a:spLocks noChangeShapeType="1"/>
          </p:cNvSpPr>
          <p:nvPr/>
        </p:nvSpPr>
        <p:spPr bwMode="auto">
          <a:xfrm flipV="1">
            <a:off x="2863805" y="4475696"/>
            <a:ext cx="213254"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2" name="Line 114"/>
          <p:cNvSpPr>
            <a:spLocks noChangeShapeType="1"/>
          </p:cNvSpPr>
          <p:nvPr/>
        </p:nvSpPr>
        <p:spPr bwMode="auto">
          <a:xfrm>
            <a:off x="3378023" y="4475696"/>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3" name="Line 115"/>
          <p:cNvSpPr>
            <a:spLocks noChangeShapeType="1"/>
          </p:cNvSpPr>
          <p:nvPr/>
        </p:nvSpPr>
        <p:spPr bwMode="auto">
          <a:xfrm>
            <a:off x="3892241" y="4475696"/>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4" name="Line 116"/>
          <p:cNvSpPr>
            <a:spLocks noChangeShapeType="1"/>
          </p:cNvSpPr>
          <p:nvPr/>
        </p:nvSpPr>
        <p:spPr bwMode="auto">
          <a:xfrm>
            <a:off x="4406459" y="4475696"/>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25" name="Text Box 117"/>
          <p:cNvSpPr txBox="1">
            <a:spLocks noChangeArrowheads="1"/>
          </p:cNvSpPr>
          <p:nvPr/>
        </p:nvSpPr>
        <p:spPr bwMode="auto">
          <a:xfrm>
            <a:off x="2660870" y="4091522"/>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3</a:t>
            </a:r>
          </a:p>
        </p:txBody>
      </p:sp>
      <p:sp>
        <p:nvSpPr>
          <p:cNvPr id="964726" name="Rectangle 118"/>
          <p:cNvSpPr>
            <a:spLocks noChangeArrowheads="1"/>
          </p:cNvSpPr>
          <p:nvPr/>
        </p:nvSpPr>
        <p:spPr bwMode="auto">
          <a:xfrm>
            <a:off x="3063302" y="3843872"/>
            <a:ext cx="30784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7" name="Rectangle 119"/>
          <p:cNvSpPr>
            <a:spLocks noChangeArrowheads="1"/>
          </p:cNvSpPr>
          <p:nvPr/>
        </p:nvSpPr>
        <p:spPr bwMode="auto">
          <a:xfrm>
            <a:off x="3577519" y="3796247"/>
            <a:ext cx="30784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8" name="Rectangle 120"/>
          <p:cNvSpPr>
            <a:spLocks noChangeArrowheads="1"/>
          </p:cNvSpPr>
          <p:nvPr/>
        </p:nvSpPr>
        <p:spPr bwMode="auto">
          <a:xfrm>
            <a:off x="4091736" y="3772434"/>
            <a:ext cx="3095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29" name="Line 121"/>
          <p:cNvSpPr>
            <a:spLocks noChangeShapeType="1"/>
          </p:cNvSpPr>
          <p:nvPr/>
        </p:nvSpPr>
        <p:spPr bwMode="auto">
          <a:xfrm flipV="1">
            <a:off x="2856927" y="3915309"/>
            <a:ext cx="21153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0" name="Line 122"/>
          <p:cNvSpPr>
            <a:spLocks noChangeShapeType="1"/>
          </p:cNvSpPr>
          <p:nvPr/>
        </p:nvSpPr>
        <p:spPr bwMode="auto">
          <a:xfrm>
            <a:off x="3371144" y="3915309"/>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1" name="Line 123"/>
          <p:cNvSpPr>
            <a:spLocks noChangeShapeType="1"/>
          </p:cNvSpPr>
          <p:nvPr/>
        </p:nvSpPr>
        <p:spPr bwMode="auto">
          <a:xfrm>
            <a:off x="3885361" y="3915309"/>
            <a:ext cx="2063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2" name="Line 124"/>
          <p:cNvSpPr>
            <a:spLocks noChangeShapeType="1"/>
          </p:cNvSpPr>
          <p:nvPr/>
        </p:nvSpPr>
        <p:spPr bwMode="auto">
          <a:xfrm>
            <a:off x="4401299" y="3915309"/>
            <a:ext cx="204656"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3" name="Text Box 125"/>
          <p:cNvSpPr txBox="1">
            <a:spLocks noChangeArrowheads="1"/>
          </p:cNvSpPr>
          <p:nvPr/>
        </p:nvSpPr>
        <p:spPr bwMode="auto">
          <a:xfrm>
            <a:off x="2669470" y="3489860"/>
            <a:ext cx="34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I</a:t>
            </a:r>
            <a:r>
              <a:rPr kumimoji="1" lang="en-US" altLang="zh-CN" sz="2000" b="1" baseline="-25000">
                <a:solidFill>
                  <a:srgbClr val="0000CC"/>
                </a:solidFill>
                <a:latin typeface="+mn-lt"/>
                <a:ea typeface="黑体" panose="02010609060101010101" pitchFamily="2" charset="-122"/>
              </a:rPr>
              <a:t>2</a:t>
            </a:r>
          </a:p>
        </p:txBody>
      </p:sp>
      <p:grpSp>
        <p:nvGrpSpPr>
          <p:cNvPr id="964734" name="Group 126"/>
          <p:cNvGrpSpPr/>
          <p:nvPr/>
        </p:nvGrpSpPr>
        <p:grpSpPr bwMode="auto">
          <a:xfrm>
            <a:off x="4932715" y="4690009"/>
            <a:ext cx="321601" cy="1554162"/>
            <a:chOff x="2919" y="2867"/>
            <a:chExt cx="192" cy="1044"/>
          </a:xfrm>
        </p:grpSpPr>
        <p:sp>
          <p:nvSpPr>
            <p:cNvPr id="964735" name="Rectangle 127"/>
            <p:cNvSpPr>
              <a:spLocks noChangeArrowheads="1"/>
            </p:cNvSpPr>
            <p:nvPr/>
          </p:nvSpPr>
          <p:spPr bwMode="auto">
            <a:xfrm rot="5400000" flipH="1">
              <a:off x="2923" y="3648"/>
              <a:ext cx="184" cy="96"/>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36" name="Rectangle 128"/>
            <p:cNvSpPr>
              <a:spLocks noChangeArrowheads="1"/>
            </p:cNvSpPr>
            <p:nvPr/>
          </p:nvSpPr>
          <p:spPr bwMode="auto">
            <a:xfrm rot="5400000" flipH="1">
              <a:off x="2923" y="3309"/>
              <a:ext cx="184" cy="160"/>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37" name="Rectangle 129"/>
            <p:cNvSpPr>
              <a:spLocks noChangeArrowheads="1"/>
            </p:cNvSpPr>
            <p:nvPr/>
          </p:nvSpPr>
          <p:spPr bwMode="auto">
            <a:xfrm rot="5400000" flipH="1">
              <a:off x="2922" y="2986"/>
              <a:ext cx="185"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38" name="Line 130"/>
            <p:cNvSpPr>
              <a:spLocks noChangeShapeType="1"/>
            </p:cNvSpPr>
            <p:nvPr/>
          </p:nvSpPr>
          <p:spPr bwMode="auto">
            <a:xfrm rot="5400000" flipV="1">
              <a:off x="2951" y="3848"/>
              <a:ext cx="127"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39" name="Line 131"/>
            <p:cNvSpPr>
              <a:spLocks noChangeShapeType="1"/>
            </p:cNvSpPr>
            <p:nvPr/>
          </p:nvSpPr>
          <p:spPr bwMode="auto">
            <a:xfrm rot="5400000">
              <a:off x="2953" y="3543"/>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0" name="Line 132"/>
            <p:cNvSpPr>
              <a:spLocks noChangeShapeType="1"/>
            </p:cNvSpPr>
            <p:nvPr/>
          </p:nvSpPr>
          <p:spPr bwMode="auto">
            <a:xfrm rot="5400000">
              <a:off x="2953" y="3236"/>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1" name="Line 133"/>
            <p:cNvSpPr>
              <a:spLocks noChangeShapeType="1"/>
            </p:cNvSpPr>
            <p:nvPr/>
          </p:nvSpPr>
          <p:spPr bwMode="auto">
            <a:xfrm rot="5400000">
              <a:off x="2954" y="2928"/>
              <a:ext cx="12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sp>
        <p:nvSpPr>
          <p:cNvPr id="964742" name="Text Box 134"/>
          <p:cNvSpPr txBox="1">
            <a:spLocks noChangeArrowheads="1"/>
          </p:cNvSpPr>
          <p:nvPr/>
        </p:nvSpPr>
        <p:spPr bwMode="auto">
          <a:xfrm>
            <a:off x="5159728" y="5909210"/>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1</a:t>
            </a:r>
          </a:p>
        </p:txBody>
      </p:sp>
      <p:grpSp>
        <p:nvGrpSpPr>
          <p:cNvPr id="964743" name="Group 135"/>
          <p:cNvGrpSpPr/>
          <p:nvPr/>
        </p:nvGrpSpPr>
        <p:grpSpPr bwMode="auto">
          <a:xfrm>
            <a:off x="5667064" y="4690010"/>
            <a:ext cx="718028" cy="1609531"/>
            <a:chOff x="3357" y="2859"/>
            <a:chExt cx="429" cy="1080"/>
          </a:xfrm>
        </p:grpSpPr>
        <p:sp>
          <p:nvSpPr>
            <p:cNvPr id="964744" name="Rectangle 136"/>
            <p:cNvSpPr>
              <a:spLocks noChangeArrowheads="1"/>
            </p:cNvSpPr>
            <p:nvPr/>
          </p:nvSpPr>
          <p:spPr bwMode="auto">
            <a:xfrm rot="5400000" flipH="1">
              <a:off x="3361" y="3640"/>
              <a:ext cx="184" cy="96"/>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45" name="Rectangle 137"/>
            <p:cNvSpPr>
              <a:spLocks noChangeArrowheads="1"/>
            </p:cNvSpPr>
            <p:nvPr/>
          </p:nvSpPr>
          <p:spPr bwMode="auto">
            <a:xfrm rot="5400000" flipH="1">
              <a:off x="3361" y="3301"/>
              <a:ext cx="184" cy="160"/>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46" name="Rectangle 138"/>
            <p:cNvSpPr>
              <a:spLocks noChangeArrowheads="1"/>
            </p:cNvSpPr>
            <p:nvPr/>
          </p:nvSpPr>
          <p:spPr bwMode="auto">
            <a:xfrm rot="5400000" flipH="1">
              <a:off x="3360" y="2978"/>
              <a:ext cx="185"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47" name="Line 139"/>
            <p:cNvSpPr>
              <a:spLocks noChangeShapeType="1"/>
            </p:cNvSpPr>
            <p:nvPr/>
          </p:nvSpPr>
          <p:spPr bwMode="auto">
            <a:xfrm rot="5400000" flipV="1">
              <a:off x="3389" y="3840"/>
              <a:ext cx="127"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8" name="Line 140"/>
            <p:cNvSpPr>
              <a:spLocks noChangeShapeType="1"/>
            </p:cNvSpPr>
            <p:nvPr/>
          </p:nvSpPr>
          <p:spPr bwMode="auto">
            <a:xfrm rot="16200000" flipH="1">
              <a:off x="3391" y="3535"/>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49" name="Line 141"/>
            <p:cNvSpPr>
              <a:spLocks noChangeShapeType="1"/>
            </p:cNvSpPr>
            <p:nvPr/>
          </p:nvSpPr>
          <p:spPr bwMode="auto">
            <a:xfrm rot="5400000">
              <a:off x="3391" y="3228"/>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0" name="Line 142"/>
            <p:cNvSpPr>
              <a:spLocks noChangeShapeType="1"/>
            </p:cNvSpPr>
            <p:nvPr/>
          </p:nvSpPr>
          <p:spPr bwMode="auto">
            <a:xfrm rot="5400000">
              <a:off x="3392" y="2920"/>
              <a:ext cx="12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1" name="Text Box 143"/>
            <p:cNvSpPr txBox="1">
              <a:spLocks noChangeArrowheads="1"/>
            </p:cNvSpPr>
            <p:nvPr/>
          </p:nvSpPr>
          <p:spPr bwMode="auto">
            <a:xfrm>
              <a:off x="3500" y="3671"/>
              <a:ext cx="286"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2</a:t>
              </a:r>
            </a:p>
          </p:txBody>
        </p:sp>
      </p:grpSp>
      <p:sp>
        <p:nvSpPr>
          <p:cNvPr id="964752" name="Rectangle 144"/>
          <p:cNvSpPr>
            <a:spLocks noChangeArrowheads="1"/>
          </p:cNvSpPr>
          <p:nvPr/>
        </p:nvSpPr>
        <p:spPr bwMode="auto">
          <a:xfrm rot="5400000" flipH="1">
            <a:off x="6418019" y="5844320"/>
            <a:ext cx="274638" cy="159941"/>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53" name="Rectangle 145"/>
          <p:cNvSpPr>
            <a:spLocks noChangeArrowheads="1"/>
          </p:cNvSpPr>
          <p:nvPr/>
        </p:nvSpPr>
        <p:spPr bwMode="auto">
          <a:xfrm rot="5400000" flipH="1">
            <a:off x="6418020" y="5330499"/>
            <a:ext cx="274637" cy="27000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54" name="Rectangle 146"/>
          <p:cNvSpPr>
            <a:spLocks noChangeArrowheads="1"/>
          </p:cNvSpPr>
          <p:nvPr/>
        </p:nvSpPr>
        <p:spPr bwMode="auto">
          <a:xfrm rot="5400000" flipH="1">
            <a:off x="6418020" y="4847503"/>
            <a:ext cx="274637" cy="321601"/>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55" name="Line 147"/>
          <p:cNvSpPr>
            <a:spLocks noChangeShapeType="1"/>
          </p:cNvSpPr>
          <p:nvPr/>
        </p:nvSpPr>
        <p:spPr bwMode="auto">
          <a:xfrm rot="5400000" flipV="1">
            <a:off x="6460948" y="6148921"/>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6" name="Line 148"/>
          <p:cNvSpPr>
            <a:spLocks noChangeShapeType="1"/>
          </p:cNvSpPr>
          <p:nvPr/>
        </p:nvSpPr>
        <p:spPr bwMode="auto">
          <a:xfrm rot="16200000" flipH="1">
            <a:off x="6464123" y="5694896"/>
            <a:ext cx="1841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7" name="Line 149"/>
          <p:cNvSpPr>
            <a:spLocks noChangeShapeType="1"/>
          </p:cNvSpPr>
          <p:nvPr/>
        </p:nvSpPr>
        <p:spPr bwMode="auto">
          <a:xfrm rot="5400000">
            <a:off x="6464917" y="5236903"/>
            <a:ext cx="18256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8" name="Line 150"/>
          <p:cNvSpPr>
            <a:spLocks noChangeShapeType="1"/>
          </p:cNvSpPr>
          <p:nvPr/>
        </p:nvSpPr>
        <p:spPr bwMode="auto">
          <a:xfrm rot="5400000">
            <a:off x="6465711" y="4780497"/>
            <a:ext cx="1809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59" name="Text Box 151"/>
          <p:cNvSpPr txBox="1">
            <a:spLocks noChangeArrowheads="1"/>
          </p:cNvSpPr>
          <p:nvPr/>
        </p:nvSpPr>
        <p:spPr bwMode="auto">
          <a:xfrm>
            <a:off x="6671424" y="5909210"/>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3</a:t>
            </a:r>
          </a:p>
        </p:txBody>
      </p:sp>
      <p:sp>
        <p:nvSpPr>
          <p:cNvPr id="964760" name="Freeform 152"/>
          <p:cNvSpPr/>
          <p:nvPr/>
        </p:nvSpPr>
        <p:spPr bwMode="auto">
          <a:xfrm>
            <a:off x="3259357" y="3119972"/>
            <a:ext cx="2815300" cy="2735263"/>
          </a:xfrm>
          <a:custGeom>
            <a:avLst/>
            <a:gdLst>
              <a:gd name="T0" fmla="*/ 0 w 1680"/>
              <a:gd name="T1" fmla="*/ 0 h 1836"/>
              <a:gd name="T2" fmla="*/ 1680 w 1680"/>
              <a:gd name="T3" fmla="*/ 6 h 1836"/>
              <a:gd name="T4" fmla="*/ 1680 w 1680"/>
              <a:gd name="T5" fmla="*/ 1836 h 1836"/>
            </a:gdLst>
            <a:ahLst/>
            <a:cxnLst>
              <a:cxn ang="0">
                <a:pos x="T0" y="T1"/>
              </a:cxn>
              <a:cxn ang="0">
                <a:pos x="T2" y="T3"/>
              </a:cxn>
              <a:cxn ang="0">
                <a:pos x="T4" y="T5"/>
              </a:cxn>
            </a:cxnLst>
            <a:rect l="0" t="0" r="r" b="b"/>
            <a:pathLst>
              <a:path w="1680" h="1836">
                <a:moveTo>
                  <a:pt x="0" y="0"/>
                </a:moveTo>
                <a:lnTo>
                  <a:pt x="1680" y="6"/>
                </a:lnTo>
                <a:lnTo>
                  <a:pt x="1680" y="1836"/>
                </a:lnTo>
              </a:path>
            </a:pathLst>
          </a:custGeom>
          <a:noFill/>
          <a:ln w="76200" cmpd="sng">
            <a:solidFill>
              <a:srgbClr val="9966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1" name="Text Box 153"/>
          <p:cNvSpPr txBox="1">
            <a:spLocks noChangeArrowheads="1"/>
          </p:cNvSpPr>
          <p:nvPr/>
        </p:nvSpPr>
        <p:spPr bwMode="auto">
          <a:xfrm>
            <a:off x="1516719" y="2390627"/>
            <a:ext cx="18582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黑体" panose="02010609060101010101" pitchFamily="2" charset="-122"/>
              </a:rPr>
              <a:t>(a) </a:t>
            </a:r>
            <a:r>
              <a:rPr kumimoji="1" lang="zh-CN" altLang="en-US" sz="2000" b="1" dirty="0">
                <a:latin typeface="+mn-lt"/>
                <a:ea typeface="黑体" panose="02010609060101010101" pitchFamily="2" charset="-122"/>
              </a:rPr>
              <a:t>通过存储器</a:t>
            </a:r>
          </a:p>
        </p:txBody>
      </p:sp>
      <p:sp>
        <p:nvSpPr>
          <p:cNvPr id="964762" name="Text Box 154"/>
          <p:cNvSpPr txBox="1">
            <a:spLocks noChangeArrowheads="1"/>
          </p:cNvSpPr>
          <p:nvPr/>
        </p:nvSpPr>
        <p:spPr bwMode="auto">
          <a:xfrm>
            <a:off x="2724560" y="5641574"/>
            <a:ext cx="21162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黑体" panose="02010609060101010101" pitchFamily="2" charset="-122"/>
              </a:rPr>
              <a:t>(c) </a:t>
            </a:r>
            <a:r>
              <a:rPr kumimoji="1" lang="zh-CN" altLang="en-US" sz="2000" b="1" dirty="0">
                <a:latin typeface="+mn-lt"/>
                <a:ea typeface="黑体" panose="02010609060101010101" pitchFamily="2" charset="-122"/>
              </a:rPr>
              <a:t>通过互连网络</a:t>
            </a:r>
          </a:p>
        </p:txBody>
      </p:sp>
      <p:sp>
        <p:nvSpPr>
          <p:cNvPr id="964763" name="Text Box 155"/>
          <p:cNvSpPr txBox="1">
            <a:spLocks noChangeArrowheads="1"/>
          </p:cNvSpPr>
          <p:nvPr/>
        </p:nvSpPr>
        <p:spPr bwMode="auto">
          <a:xfrm>
            <a:off x="6743670" y="2780928"/>
            <a:ext cx="16145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黑体" panose="02010609060101010101" pitchFamily="2" charset="-122"/>
              </a:rPr>
              <a:t>(b) </a:t>
            </a:r>
            <a:r>
              <a:rPr kumimoji="1" lang="zh-CN" altLang="en-US" sz="2000" b="1" dirty="0">
                <a:latin typeface="+mn-lt"/>
                <a:ea typeface="黑体" panose="02010609060101010101" pitchFamily="2" charset="-122"/>
              </a:rPr>
              <a:t>通过总线</a:t>
            </a:r>
          </a:p>
        </p:txBody>
      </p:sp>
      <p:sp>
        <p:nvSpPr>
          <p:cNvPr id="964764" name="Line 156"/>
          <p:cNvSpPr>
            <a:spLocks noChangeShapeType="1"/>
          </p:cNvSpPr>
          <p:nvPr/>
        </p:nvSpPr>
        <p:spPr bwMode="auto">
          <a:xfrm>
            <a:off x="4707422" y="3343809"/>
            <a:ext cx="18504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5" name="Line 157"/>
          <p:cNvSpPr>
            <a:spLocks noChangeShapeType="1"/>
          </p:cNvSpPr>
          <p:nvPr/>
        </p:nvSpPr>
        <p:spPr bwMode="auto">
          <a:xfrm>
            <a:off x="4707422" y="3915309"/>
            <a:ext cx="18504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6" name="Line 158"/>
          <p:cNvSpPr>
            <a:spLocks noChangeShapeType="1"/>
          </p:cNvSpPr>
          <p:nvPr/>
        </p:nvSpPr>
        <p:spPr bwMode="auto">
          <a:xfrm>
            <a:off x="4707422" y="4488396"/>
            <a:ext cx="18504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7" name="Line 159"/>
          <p:cNvSpPr>
            <a:spLocks noChangeShapeType="1"/>
          </p:cNvSpPr>
          <p:nvPr/>
        </p:nvSpPr>
        <p:spPr bwMode="auto">
          <a:xfrm rot="-5400000">
            <a:off x="4466122" y="3987540"/>
            <a:ext cx="1287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8" name="Line 160"/>
          <p:cNvSpPr>
            <a:spLocks noChangeShapeType="1"/>
          </p:cNvSpPr>
          <p:nvPr/>
        </p:nvSpPr>
        <p:spPr bwMode="auto">
          <a:xfrm rot="-5400000">
            <a:off x="5190155" y="3987540"/>
            <a:ext cx="1287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69" name="Line 161"/>
          <p:cNvSpPr>
            <a:spLocks noChangeShapeType="1"/>
          </p:cNvSpPr>
          <p:nvPr/>
        </p:nvSpPr>
        <p:spPr bwMode="auto">
          <a:xfrm rot="-5400000">
            <a:off x="5914187" y="3987540"/>
            <a:ext cx="1287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70" name="Oval 162"/>
          <p:cNvSpPr>
            <a:spLocks noChangeArrowheads="1"/>
          </p:cNvSpPr>
          <p:nvPr/>
        </p:nvSpPr>
        <p:spPr bwMode="auto">
          <a:xfrm>
            <a:off x="6485686" y="3856572"/>
            <a:ext cx="132425"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1" name="Oval 163"/>
          <p:cNvSpPr>
            <a:spLocks noChangeArrowheads="1"/>
          </p:cNvSpPr>
          <p:nvPr/>
        </p:nvSpPr>
        <p:spPr bwMode="auto">
          <a:xfrm>
            <a:off x="6485686" y="4429660"/>
            <a:ext cx="132425"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2" name="Oval 164"/>
          <p:cNvSpPr>
            <a:spLocks noChangeArrowheads="1"/>
          </p:cNvSpPr>
          <p:nvPr/>
        </p:nvSpPr>
        <p:spPr bwMode="auto">
          <a:xfrm>
            <a:off x="6485686" y="3289835"/>
            <a:ext cx="132425" cy="11588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3" name="Oval 165"/>
          <p:cNvSpPr>
            <a:spLocks noChangeArrowheads="1"/>
          </p:cNvSpPr>
          <p:nvPr/>
        </p:nvSpPr>
        <p:spPr bwMode="auto">
          <a:xfrm>
            <a:off x="5761655" y="4429660"/>
            <a:ext cx="132423"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4" name="Oval 166"/>
          <p:cNvSpPr>
            <a:spLocks noChangeArrowheads="1"/>
          </p:cNvSpPr>
          <p:nvPr/>
        </p:nvSpPr>
        <p:spPr bwMode="auto">
          <a:xfrm>
            <a:off x="5761655" y="3856572"/>
            <a:ext cx="132423"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5" name="Oval 167"/>
          <p:cNvSpPr>
            <a:spLocks noChangeArrowheads="1"/>
          </p:cNvSpPr>
          <p:nvPr/>
        </p:nvSpPr>
        <p:spPr bwMode="auto">
          <a:xfrm>
            <a:off x="5761655" y="3289835"/>
            <a:ext cx="132423" cy="115887"/>
          </a:xfrm>
          <a:prstGeom prst="ellipse">
            <a:avLst/>
          </a:prstGeom>
          <a:solidFill>
            <a:srgbClr val="66FF33"/>
          </a:solidFill>
          <a:ln w="9525">
            <a:solidFill>
              <a:schemeClr val="hlink"/>
            </a:solidFill>
            <a:round/>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964776" name="Oval 168"/>
          <p:cNvSpPr>
            <a:spLocks noChangeArrowheads="1"/>
          </p:cNvSpPr>
          <p:nvPr/>
        </p:nvSpPr>
        <p:spPr bwMode="auto">
          <a:xfrm>
            <a:off x="5037622" y="4429660"/>
            <a:ext cx="132425"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7" name="Oval 169"/>
          <p:cNvSpPr>
            <a:spLocks noChangeArrowheads="1"/>
          </p:cNvSpPr>
          <p:nvPr/>
        </p:nvSpPr>
        <p:spPr bwMode="auto">
          <a:xfrm>
            <a:off x="5037622" y="3856572"/>
            <a:ext cx="132425"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8" name="Oval 170"/>
          <p:cNvSpPr>
            <a:spLocks noChangeArrowheads="1"/>
          </p:cNvSpPr>
          <p:nvPr/>
        </p:nvSpPr>
        <p:spPr bwMode="auto">
          <a:xfrm>
            <a:off x="5037622" y="3289835"/>
            <a:ext cx="132425" cy="11588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64779" name="Text Box 171"/>
          <p:cNvSpPr txBox="1">
            <a:spLocks noChangeArrowheads="1"/>
          </p:cNvSpPr>
          <p:nvPr/>
        </p:nvSpPr>
        <p:spPr bwMode="auto">
          <a:xfrm>
            <a:off x="7911199" y="50861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总线</a:t>
            </a:r>
          </a:p>
        </p:txBody>
      </p:sp>
      <p:sp>
        <p:nvSpPr>
          <p:cNvPr id="964780" name="Line 172"/>
          <p:cNvSpPr>
            <a:spLocks noChangeShapeType="1"/>
          </p:cNvSpPr>
          <p:nvPr/>
        </p:nvSpPr>
        <p:spPr bwMode="auto">
          <a:xfrm flipV="1">
            <a:off x="7427939" y="772963"/>
            <a:ext cx="506620" cy="13807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1" name="Text Box 173"/>
          <p:cNvSpPr txBox="1">
            <a:spLocks noChangeArrowheads="1"/>
          </p:cNvSpPr>
          <p:nvPr/>
        </p:nvSpPr>
        <p:spPr bwMode="auto">
          <a:xfrm>
            <a:off x="6936604" y="441851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CC"/>
                </a:solidFill>
                <a:latin typeface="+mn-lt"/>
                <a:ea typeface="黑体" panose="02010609060101010101" pitchFamily="2" charset="-122"/>
              </a:rPr>
              <a:t>互连网络</a:t>
            </a:r>
          </a:p>
        </p:txBody>
      </p:sp>
      <p:sp>
        <p:nvSpPr>
          <p:cNvPr id="964782" name="Line 174"/>
          <p:cNvSpPr>
            <a:spLocks noChangeShapeType="1"/>
          </p:cNvSpPr>
          <p:nvPr/>
        </p:nvSpPr>
        <p:spPr bwMode="auto">
          <a:xfrm>
            <a:off x="6420334" y="4091522"/>
            <a:ext cx="818427" cy="3111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3" name="Text Box 175"/>
          <p:cNvSpPr txBox="1">
            <a:spLocks noChangeArrowheads="1"/>
          </p:cNvSpPr>
          <p:nvPr/>
        </p:nvSpPr>
        <p:spPr bwMode="auto">
          <a:xfrm>
            <a:off x="9023904" y="2087379"/>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3</a:t>
            </a:r>
          </a:p>
        </p:txBody>
      </p:sp>
      <p:sp>
        <p:nvSpPr>
          <p:cNvPr id="964784" name="Text Box 176"/>
          <p:cNvSpPr txBox="1">
            <a:spLocks noChangeArrowheads="1"/>
          </p:cNvSpPr>
          <p:nvPr/>
        </p:nvSpPr>
        <p:spPr bwMode="auto">
          <a:xfrm>
            <a:off x="4546992" y="1663552"/>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O</a:t>
            </a:r>
            <a:r>
              <a:rPr kumimoji="1" lang="en-US" altLang="zh-CN" sz="2000" b="1" baseline="-25000">
                <a:solidFill>
                  <a:srgbClr val="0000CC"/>
                </a:solidFill>
                <a:latin typeface="+mn-lt"/>
                <a:ea typeface="黑体" panose="02010609060101010101" pitchFamily="2" charset="-122"/>
              </a:rPr>
              <a:t>3</a:t>
            </a:r>
          </a:p>
        </p:txBody>
      </p:sp>
      <p:sp>
        <p:nvSpPr>
          <p:cNvPr id="964785" name="Freeform 177"/>
          <p:cNvSpPr/>
          <p:nvPr/>
        </p:nvSpPr>
        <p:spPr bwMode="auto">
          <a:xfrm>
            <a:off x="347260" y="836464"/>
            <a:ext cx="4368271" cy="576263"/>
          </a:xfrm>
          <a:custGeom>
            <a:avLst/>
            <a:gdLst>
              <a:gd name="T0" fmla="*/ 0 w 2540"/>
              <a:gd name="T1" fmla="*/ 0 h 363"/>
              <a:gd name="T2" fmla="*/ 1134 w 2540"/>
              <a:gd name="T3" fmla="*/ 0 h 363"/>
              <a:gd name="T4" fmla="*/ 1587 w 2540"/>
              <a:gd name="T5" fmla="*/ 363 h 363"/>
              <a:gd name="T6" fmla="*/ 2540 w 2540"/>
              <a:gd name="T7" fmla="*/ 363 h 363"/>
            </a:gdLst>
            <a:ahLst/>
            <a:cxnLst>
              <a:cxn ang="0">
                <a:pos x="T0" y="T1"/>
              </a:cxn>
              <a:cxn ang="0">
                <a:pos x="T2" y="T3"/>
              </a:cxn>
              <a:cxn ang="0">
                <a:pos x="T4" y="T5"/>
              </a:cxn>
              <a:cxn ang="0">
                <a:pos x="T6" y="T7"/>
              </a:cxn>
            </a:cxnLst>
            <a:rect l="0" t="0" r="r" b="b"/>
            <a:pathLst>
              <a:path w="2540" h="363">
                <a:moveTo>
                  <a:pt x="0" y="0"/>
                </a:moveTo>
                <a:lnTo>
                  <a:pt x="1134" y="0"/>
                </a:lnTo>
                <a:lnTo>
                  <a:pt x="1587" y="363"/>
                </a:lnTo>
                <a:lnTo>
                  <a:pt x="2540" y="363"/>
                </a:lnTo>
              </a:path>
            </a:pathLst>
          </a:custGeom>
          <a:noFill/>
          <a:ln w="76200" cmpd="sng">
            <a:solidFill>
              <a:srgbClr val="FF0000">
                <a:alpha val="70000"/>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6" name="Freeform 178"/>
          <p:cNvSpPr/>
          <p:nvPr/>
        </p:nvSpPr>
        <p:spPr bwMode="auto">
          <a:xfrm>
            <a:off x="5721904" y="1260291"/>
            <a:ext cx="3510095" cy="576263"/>
          </a:xfrm>
          <a:custGeom>
            <a:avLst/>
            <a:gdLst>
              <a:gd name="T0" fmla="*/ 0 w 2041"/>
              <a:gd name="T1" fmla="*/ 0 h 363"/>
              <a:gd name="T2" fmla="*/ 998 w 2041"/>
              <a:gd name="T3" fmla="*/ 0 h 363"/>
              <a:gd name="T4" fmla="*/ 998 w 2041"/>
              <a:gd name="T5" fmla="*/ 363 h 363"/>
              <a:gd name="T6" fmla="*/ 2041 w 2041"/>
              <a:gd name="T7" fmla="*/ 363 h 363"/>
            </a:gdLst>
            <a:ahLst/>
            <a:cxnLst>
              <a:cxn ang="0">
                <a:pos x="T0" y="T1"/>
              </a:cxn>
              <a:cxn ang="0">
                <a:pos x="T2" y="T3"/>
              </a:cxn>
              <a:cxn ang="0">
                <a:pos x="T4" y="T5"/>
              </a:cxn>
              <a:cxn ang="0">
                <a:pos x="T6" y="T7"/>
              </a:cxn>
            </a:cxnLst>
            <a:rect l="0" t="0" r="r" b="b"/>
            <a:pathLst>
              <a:path w="2041" h="363">
                <a:moveTo>
                  <a:pt x="0" y="0"/>
                </a:moveTo>
                <a:lnTo>
                  <a:pt x="998" y="0"/>
                </a:lnTo>
                <a:lnTo>
                  <a:pt x="998" y="363"/>
                </a:lnTo>
                <a:lnTo>
                  <a:pt x="2041" y="363"/>
                </a:lnTo>
              </a:path>
            </a:pathLst>
          </a:custGeom>
          <a:noFill/>
          <a:ln w="76200" cmpd="sng">
            <a:solidFill>
              <a:srgbClr val="FF0000">
                <a:alpha val="70000"/>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7" name="Line 179"/>
          <p:cNvSpPr>
            <a:spLocks noChangeShapeType="1"/>
          </p:cNvSpPr>
          <p:nvPr/>
        </p:nvSpPr>
        <p:spPr bwMode="auto">
          <a:xfrm>
            <a:off x="2851767" y="3332697"/>
            <a:ext cx="2963201" cy="36513"/>
          </a:xfrm>
          <a:prstGeom prst="line">
            <a:avLst/>
          </a:prstGeom>
          <a:noFill/>
          <a:ln w="76200">
            <a:solidFill>
              <a:srgbClr val="FF0000">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964788" name="Line 180"/>
          <p:cNvSpPr>
            <a:spLocks noChangeShapeType="1"/>
          </p:cNvSpPr>
          <p:nvPr/>
        </p:nvSpPr>
        <p:spPr bwMode="auto">
          <a:xfrm rot="16200000" flipH="1">
            <a:off x="4481734" y="4749673"/>
            <a:ext cx="2735262" cy="37835"/>
          </a:xfrm>
          <a:prstGeom prst="line">
            <a:avLst/>
          </a:prstGeom>
          <a:noFill/>
          <a:ln w="76200">
            <a:solidFill>
              <a:srgbClr val="FF0000">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 name="矩形 1"/>
          <p:cNvSpPr/>
          <p:nvPr/>
        </p:nvSpPr>
        <p:spPr>
          <a:xfrm>
            <a:off x="2835758" y="6345548"/>
            <a:ext cx="4600779"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zh-CN" sz="2400" b="1" dirty="0" smtClean="0">
                <a:latin typeface="+mn-lt"/>
                <a:ea typeface="黑体" panose="02010609060101010101" pitchFamily="2" charset="-122"/>
              </a:rPr>
              <a:t>三</a:t>
            </a:r>
            <a:r>
              <a:rPr lang="zh-CN" altLang="zh-CN" sz="2400" b="1" dirty="0">
                <a:latin typeface="+mn-lt"/>
                <a:ea typeface="黑体" panose="02010609060101010101" pitchFamily="2" charset="-122"/>
              </a:rPr>
              <a:t>种常用的交换方法</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964761"/>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64785"/>
                                        </p:tgtEl>
                                        <p:attrNameLst>
                                          <p:attrName>style.visibility</p:attrName>
                                        </p:attrNameLst>
                                      </p:cBhvr>
                                      <p:to>
                                        <p:strVal val="visible"/>
                                      </p:to>
                                    </p:set>
                                    <p:animEffect transition="in" filter="wipe(left)">
                                      <p:cBhvr>
                                        <p:cTn id="10" dur="2000"/>
                                        <p:tgtEl>
                                          <p:spTgt spid="964785"/>
                                        </p:tgtEl>
                                      </p:cBhvr>
                                    </p:animEffect>
                                  </p:childTnLst>
                                </p:cTn>
                              </p:par>
                            </p:childTnLst>
                          </p:cTn>
                        </p:par>
                        <p:par>
                          <p:cTn id="11" fill="hold">
                            <p:stCondLst>
                              <p:cond delay="3000"/>
                            </p:stCondLst>
                            <p:childTnLst>
                              <p:par>
                                <p:cTn id="12" presetID="10" presetClass="exit" presetSubtype="0" fill="hold" grpId="1" nodeType="afterEffect">
                                  <p:stCondLst>
                                    <p:cond delay="0"/>
                                  </p:stCondLst>
                                  <p:childTnLst>
                                    <p:animEffect transition="out" filter="fade">
                                      <p:cBhvr>
                                        <p:cTn id="13" dur="2000"/>
                                        <p:tgtEl>
                                          <p:spTgt spid="964785"/>
                                        </p:tgtEl>
                                      </p:cBhvr>
                                    </p:animEffect>
                                    <p:set>
                                      <p:cBhvr>
                                        <p:cTn id="14" dur="1" fill="hold">
                                          <p:stCondLst>
                                            <p:cond delay="1999"/>
                                          </p:stCondLst>
                                        </p:cTn>
                                        <p:tgtEl>
                                          <p:spTgt spid="96478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964763"/>
                                        </p:tgtEl>
                                        <p:attrNameLst>
                                          <p:attrName>style.visibility</p:attrName>
                                        </p:attrNameLst>
                                      </p:cBhvr>
                                      <p:tavLst>
                                        <p:tav tm="0">
                                          <p:val>
                                            <p:strVal val="hidden"/>
                                          </p:val>
                                        </p:tav>
                                        <p:tav tm="50000">
                                          <p:val>
                                            <p:strVal val="visible"/>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964786"/>
                                        </p:tgtEl>
                                        <p:attrNameLst>
                                          <p:attrName>style.visibility</p:attrName>
                                        </p:attrNameLst>
                                      </p:cBhvr>
                                      <p:to>
                                        <p:strVal val="visible"/>
                                      </p:to>
                                    </p:set>
                                    <p:animEffect transition="in" filter="wipe(left)">
                                      <p:cBhvr>
                                        <p:cTn id="22" dur="2000"/>
                                        <p:tgtEl>
                                          <p:spTgt spid="964786"/>
                                        </p:tgtEl>
                                      </p:cBhvr>
                                    </p:animEffect>
                                  </p:childTnLst>
                                </p:cTn>
                              </p:par>
                            </p:childTnLst>
                          </p:cTn>
                        </p:par>
                        <p:par>
                          <p:cTn id="23" fill="hold">
                            <p:stCondLst>
                              <p:cond delay="3000"/>
                            </p:stCondLst>
                            <p:childTnLst>
                              <p:par>
                                <p:cTn id="24" presetID="10" presetClass="exit" presetSubtype="0" fill="hold" grpId="1" nodeType="afterEffect">
                                  <p:stCondLst>
                                    <p:cond delay="0"/>
                                  </p:stCondLst>
                                  <p:childTnLst>
                                    <p:animEffect transition="out" filter="fade">
                                      <p:cBhvr>
                                        <p:cTn id="25" dur="2000"/>
                                        <p:tgtEl>
                                          <p:spTgt spid="964786"/>
                                        </p:tgtEl>
                                      </p:cBhvr>
                                    </p:animEffect>
                                    <p:set>
                                      <p:cBhvr>
                                        <p:cTn id="26" dur="1" fill="hold">
                                          <p:stCondLst>
                                            <p:cond delay="1999"/>
                                          </p:stCondLst>
                                        </p:cTn>
                                        <p:tgtEl>
                                          <p:spTgt spid="96478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964762"/>
                                        </p:tgtEl>
                                        <p:attrNameLst>
                                          <p:attrName>style.visibility</p:attrName>
                                        </p:attrNameLst>
                                      </p:cBhvr>
                                      <p:tavLst>
                                        <p:tav tm="0">
                                          <p:val>
                                            <p:strVal val="hidden"/>
                                          </p:val>
                                        </p:tav>
                                        <p:tav tm="50000">
                                          <p:val>
                                            <p:strVal val="visible"/>
                                          </p:val>
                                        </p:tav>
                                      </p:tavLst>
                                    </p:anim>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964787"/>
                                        </p:tgtEl>
                                        <p:attrNameLst>
                                          <p:attrName>style.visibility</p:attrName>
                                        </p:attrNameLst>
                                      </p:cBhvr>
                                      <p:to>
                                        <p:strVal val="visible"/>
                                      </p:to>
                                    </p:set>
                                    <p:animEffect transition="in" filter="wipe(left)">
                                      <p:cBhvr>
                                        <p:cTn id="34" dur="2000"/>
                                        <p:tgtEl>
                                          <p:spTgt spid="964787"/>
                                        </p:tgtEl>
                                      </p:cBhvr>
                                    </p:animEffect>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964788"/>
                                        </p:tgtEl>
                                        <p:attrNameLst>
                                          <p:attrName>style.visibility</p:attrName>
                                        </p:attrNameLst>
                                      </p:cBhvr>
                                      <p:to>
                                        <p:strVal val="visible"/>
                                      </p:to>
                                    </p:set>
                                    <p:animEffect transition="in" filter="wipe(up)">
                                      <p:cBhvr>
                                        <p:cTn id="38" dur="2000"/>
                                        <p:tgtEl>
                                          <p:spTgt spid="964788"/>
                                        </p:tgtEl>
                                      </p:cBhvr>
                                    </p:animEffect>
                                  </p:childTnLst>
                                </p:cTn>
                              </p:par>
                            </p:childTnLst>
                          </p:cTn>
                        </p:par>
                        <p:par>
                          <p:cTn id="39" fill="hold">
                            <p:stCondLst>
                              <p:cond delay="5000"/>
                            </p:stCondLst>
                            <p:childTnLst>
                              <p:par>
                                <p:cTn id="40" presetID="10" presetClass="exit" presetSubtype="0" fill="hold" grpId="1" nodeType="afterEffect">
                                  <p:stCondLst>
                                    <p:cond delay="0"/>
                                  </p:stCondLst>
                                  <p:childTnLst>
                                    <p:animEffect transition="out" filter="fade">
                                      <p:cBhvr>
                                        <p:cTn id="41" dur="2000"/>
                                        <p:tgtEl>
                                          <p:spTgt spid="964787"/>
                                        </p:tgtEl>
                                      </p:cBhvr>
                                    </p:animEffect>
                                    <p:set>
                                      <p:cBhvr>
                                        <p:cTn id="42" dur="1" fill="hold">
                                          <p:stCondLst>
                                            <p:cond delay="1999"/>
                                          </p:stCondLst>
                                        </p:cTn>
                                        <p:tgtEl>
                                          <p:spTgt spid="96478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964788"/>
                                        </p:tgtEl>
                                      </p:cBhvr>
                                    </p:animEffect>
                                    <p:set>
                                      <p:cBhvr>
                                        <p:cTn id="45" dur="1" fill="hold">
                                          <p:stCondLst>
                                            <p:cond delay="1999"/>
                                          </p:stCondLst>
                                        </p:cTn>
                                        <p:tgtEl>
                                          <p:spTgt spid="9647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761" grpId="0"/>
      <p:bldP spid="964762" grpId="0"/>
      <p:bldP spid="964763" grpId="0"/>
      <p:bldP spid="964785" grpId="0" animBg="1"/>
      <p:bldP spid="964785" grpId="1" animBg="1"/>
      <p:bldP spid="964786" grpId="0" animBg="1"/>
      <p:bldP spid="964786" grpId="1" animBg="1"/>
      <p:bldP spid="964787" grpId="0" animBg="1"/>
      <p:bldP spid="964787" grpId="1" animBg="1"/>
      <p:bldP spid="964788" grpId="0" animBg="1"/>
      <p:bldP spid="964788" grpId="1" animBg="1"/>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4.6  IPv6</a:t>
            </a:r>
            <a:endParaRPr lang="zh-CN" altLang="zh-CN" dirty="0"/>
          </a:p>
        </p:txBody>
      </p:sp>
      <p:sp>
        <p:nvSpPr>
          <p:cNvPr id="931843" name="Rectangle 3"/>
          <p:cNvSpPr>
            <a:spLocks noGrp="1" noChangeArrowheads="1"/>
          </p:cNvSpPr>
          <p:nvPr>
            <p:ph idx="1"/>
          </p:nvPr>
        </p:nvSpPr>
        <p:spPr/>
        <p:txBody>
          <a:bodyPr/>
          <a:lstStyle/>
          <a:p>
            <a:r>
              <a:rPr lang="en-US" altLang="zh-CN" dirty="0"/>
              <a:t>4.6.1  IPv6</a:t>
            </a:r>
            <a:r>
              <a:rPr lang="zh-CN" altLang="zh-CN" dirty="0"/>
              <a:t>的基本首部</a:t>
            </a:r>
          </a:p>
          <a:p>
            <a:r>
              <a:rPr lang="en-US" altLang="zh-CN" dirty="0" smtClean="0"/>
              <a:t>4.6.2  </a:t>
            </a:r>
            <a:r>
              <a:rPr lang="en-US" altLang="zh-CN" dirty="0"/>
              <a:t>IPv6</a:t>
            </a:r>
            <a:r>
              <a:rPr lang="zh-CN" altLang="zh-CN" dirty="0"/>
              <a:t>的地址</a:t>
            </a:r>
          </a:p>
          <a:p>
            <a:r>
              <a:rPr lang="en-US" altLang="zh-CN" dirty="0" smtClean="0"/>
              <a:t>4.6.3  </a:t>
            </a:r>
            <a:r>
              <a:rPr lang="zh-CN" altLang="zh-CN" dirty="0"/>
              <a:t>从</a:t>
            </a:r>
            <a:r>
              <a:rPr lang="en-US" altLang="zh-CN" dirty="0"/>
              <a:t>IPv4</a:t>
            </a:r>
            <a:r>
              <a:rPr lang="zh-CN" altLang="zh-CN" dirty="0"/>
              <a:t>向</a:t>
            </a:r>
            <a:r>
              <a:rPr lang="en-US" altLang="zh-CN" dirty="0"/>
              <a:t>IPv6</a:t>
            </a:r>
            <a:r>
              <a:rPr lang="zh-CN" altLang="zh-CN" dirty="0"/>
              <a:t>过渡</a:t>
            </a:r>
          </a:p>
          <a:p>
            <a:r>
              <a:rPr lang="en-US" altLang="zh-CN" dirty="0" smtClean="0"/>
              <a:t>4.6.4  </a:t>
            </a:r>
            <a:r>
              <a:rPr lang="en-US" altLang="zh-CN" dirty="0"/>
              <a:t>ICMPv6</a:t>
            </a:r>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04528" y="1412776"/>
            <a:ext cx="7722846" cy="4553593"/>
          </a:xfrm>
          <a:prstGeom prst="rect">
            <a:avLst/>
          </a:prstGeom>
        </p:spPr>
      </p:pic>
    </p:spTree>
    <p:extLst>
      <p:ext uri="{BB962C8B-B14F-4D97-AF65-F5344CB8AC3E}">
        <p14:creationId xmlns:p14="http://schemas.microsoft.com/office/powerpoint/2010/main" val="39716403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6536" y="1484784"/>
            <a:ext cx="7665309" cy="4990529"/>
          </a:xfrm>
          <a:prstGeom prst="rect">
            <a:avLst/>
          </a:prstGeom>
        </p:spPr>
      </p:pic>
    </p:spTree>
    <p:extLst>
      <p:ext uri="{BB962C8B-B14F-4D97-AF65-F5344CB8AC3E}">
        <p14:creationId xmlns:p14="http://schemas.microsoft.com/office/powerpoint/2010/main" val="37227005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4.6  IPv6</a:t>
            </a:r>
            <a:endParaRPr lang="zh-CN" altLang="zh-CN" dirty="0"/>
          </a:p>
        </p:txBody>
      </p:sp>
      <p:sp>
        <p:nvSpPr>
          <p:cNvPr id="931843" name="Rectangle 3"/>
          <p:cNvSpPr>
            <a:spLocks noGrp="1" noChangeArrowheads="1"/>
          </p:cNvSpPr>
          <p:nvPr>
            <p:ph idx="1"/>
          </p:nvPr>
        </p:nvSpPr>
        <p:spPr/>
        <p:txBody>
          <a:bodyPr/>
          <a:lstStyle/>
          <a:p>
            <a:r>
              <a:rPr lang="en-US" altLang="zh-CN" dirty="0" smtClean="0"/>
              <a:t>IP </a:t>
            </a:r>
            <a:r>
              <a:rPr lang="zh-CN" altLang="zh-CN" dirty="0" smtClean="0"/>
              <a:t>是</a:t>
            </a:r>
            <a:r>
              <a:rPr lang="zh-CN" altLang="zh-CN" dirty="0"/>
              <a:t>互联网的核心协议</a:t>
            </a:r>
            <a:r>
              <a:rPr lang="zh-CN" altLang="zh-CN" dirty="0" smtClean="0"/>
              <a:t>。</a:t>
            </a:r>
            <a:endParaRPr lang="en-US" altLang="zh-CN" dirty="0" smtClean="0"/>
          </a:p>
          <a:p>
            <a:r>
              <a:rPr lang="zh-CN" altLang="zh-CN" dirty="0" smtClean="0"/>
              <a:t>互联网</a:t>
            </a:r>
            <a:r>
              <a:rPr lang="zh-CN" altLang="zh-CN" dirty="0"/>
              <a:t>经过几十年的飞速发展，到</a:t>
            </a:r>
            <a:r>
              <a:rPr lang="en-US" altLang="zh-CN" dirty="0"/>
              <a:t>2011</a:t>
            </a:r>
            <a:r>
              <a:rPr lang="zh-CN" altLang="zh-CN" dirty="0"/>
              <a:t>年</a:t>
            </a:r>
            <a:r>
              <a:rPr lang="en-US" altLang="zh-CN" dirty="0"/>
              <a:t>2</a:t>
            </a:r>
            <a:r>
              <a:rPr lang="zh-CN" altLang="zh-CN" dirty="0"/>
              <a:t>月，</a:t>
            </a:r>
            <a:r>
              <a:rPr lang="en-US" altLang="zh-CN" dirty="0" smtClean="0"/>
              <a:t>IPv4 </a:t>
            </a:r>
            <a:r>
              <a:rPr lang="zh-CN" altLang="zh-CN" dirty="0" smtClean="0"/>
              <a:t>的</a:t>
            </a:r>
            <a:r>
              <a:rPr lang="en-US" altLang="zh-CN" dirty="0" smtClean="0"/>
              <a:t> 32 </a:t>
            </a:r>
            <a:r>
              <a:rPr lang="zh-CN" altLang="en-US" dirty="0" smtClean="0"/>
              <a:t>位</a:t>
            </a:r>
            <a:r>
              <a:rPr lang="zh-CN" altLang="zh-CN" dirty="0" smtClean="0"/>
              <a:t>地址</a:t>
            </a:r>
            <a:r>
              <a:rPr lang="zh-CN" altLang="zh-CN" dirty="0"/>
              <a:t>已经</a:t>
            </a:r>
            <a:r>
              <a:rPr lang="zh-CN" altLang="zh-CN" dirty="0" smtClean="0"/>
              <a:t>耗尽</a:t>
            </a:r>
            <a:r>
              <a:rPr lang="zh-CN" altLang="en-US" dirty="0" smtClean="0"/>
              <a:t>。</a:t>
            </a:r>
            <a:endParaRPr lang="en-US" altLang="zh-CN" dirty="0" smtClean="0"/>
          </a:p>
          <a:p>
            <a:r>
              <a:rPr lang="en-US" altLang="zh-CN" dirty="0" smtClean="0"/>
              <a:t>ISP </a:t>
            </a:r>
            <a:r>
              <a:rPr lang="zh-CN" altLang="zh-CN" dirty="0" smtClean="0"/>
              <a:t>已经</a:t>
            </a:r>
            <a:r>
              <a:rPr lang="zh-CN" altLang="zh-CN" dirty="0"/>
              <a:t>不能再申请到新</a:t>
            </a:r>
            <a:r>
              <a:rPr lang="zh-CN" altLang="zh-CN" dirty="0" smtClean="0"/>
              <a:t>的</a:t>
            </a:r>
            <a:r>
              <a:rPr lang="en-US" altLang="zh-CN" dirty="0" smtClean="0"/>
              <a:t> IP </a:t>
            </a:r>
            <a:r>
              <a:rPr lang="zh-CN" altLang="zh-CN" dirty="0" smtClean="0"/>
              <a:t>地址</a:t>
            </a:r>
            <a:r>
              <a:rPr lang="zh-CN" altLang="zh-CN" dirty="0"/>
              <a:t>块了</a:t>
            </a:r>
            <a:r>
              <a:rPr lang="zh-CN" altLang="zh-CN" dirty="0" smtClean="0"/>
              <a:t>。</a:t>
            </a:r>
            <a:endParaRPr lang="en-US" altLang="zh-CN" dirty="0" smtClean="0"/>
          </a:p>
          <a:p>
            <a:r>
              <a:rPr lang="zh-CN" altLang="zh-CN" dirty="0" smtClean="0"/>
              <a:t>我国</a:t>
            </a:r>
            <a:r>
              <a:rPr lang="zh-CN" altLang="zh-CN" dirty="0"/>
              <a:t>在</a:t>
            </a:r>
            <a:r>
              <a:rPr lang="en-US" altLang="zh-CN" dirty="0"/>
              <a:t>2014-2015</a:t>
            </a:r>
            <a:r>
              <a:rPr lang="zh-CN" altLang="zh-CN" dirty="0"/>
              <a:t>年也逐步停止了向新用户和应用</a:t>
            </a:r>
            <a:r>
              <a:rPr lang="zh-CN" altLang="zh-CN" dirty="0" smtClean="0"/>
              <a:t>分配</a:t>
            </a:r>
            <a:r>
              <a:rPr lang="en-US" altLang="zh-CN" dirty="0" smtClean="0"/>
              <a:t> IPv4 </a:t>
            </a:r>
            <a:r>
              <a:rPr lang="zh-CN" altLang="zh-CN" dirty="0" smtClean="0"/>
              <a:t>地址</a:t>
            </a:r>
            <a:r>
              <a:rPr lang="zh-CN" altLang="en-US" dirty="0" smtClean="0"/>
              <a:t>。</a:t>
            </a:r>
            <a:endParaRPr lang="en-US" altLang="zh-CN" dirty="0" smtClean="0"/>
          </a:p>
          <a:p>
            <a:r>
              <a:rPr lang="zh-CN" altLang="zh-CN" dirty="0" smtClean="0"/>
              <a:t>解决</a:t>
            </a:r>
            <a:r>
              <a:rPr lang="en-US" altLang="zh-CN" dirty="0" smtClean="0"/>
              <a:t> IP </a:t>
            </a:r>
            <a:r>
              <a:rPr lang="zh-CN" altLang="zh-CN" dirty="0" smtClean="0"/>
              <a:t>地址</a:t>
            </a:r>
            <a:r>
              <a:rPr lang="zh-CN" altLang="zh-CN" dirty="0"/>
              <a:t>耗尽的根本措施就是采用具有更大地址空间的新版本</a:t>
            </a:r>
            <a:r>
              <a:rPr lang="zh-CN" altLang="zh-CN" dirty="0" smtClean="0"/>
              <a:t>的</a:t>
            </a:r>
            <a:r>
              <a:rPr lang="en-US" altLang="zh-CN" dirty="0" smtClean="0"/>
              <a:t> IP</a:t>
            </a:r>
            <a:r>
              <a:rPr lang="zh-CN" altLang="zh-CN" dirty="0"/>
              <a:t>，</a:t>
            </a:r>
            <a:r>
              <a:rPr lang="zh-CN" altLang="zh-CN" dirty="0" smtClean="0"/>
              <a:t>即</a:t>
            </a:r>
            <a:r>
              <a:rPr lang="en-US" altLang="zh-CN" dirty="0" smtClean="0"/>
              <a:t> IPv6</a:t>
            </a:r>
            <a:r>
              <a:rPr lang="zh-CN" altLang="zh-CN" dirty="0"/>
              <a:t>。</a:t>
            </a:r>
            <a:endParaRPr lang="zh-CN" altLang="en-US" dirty="0">
              <a:solidFill>
                <a:srgbClr val="0000CC"/>
              </a:solidFill>
            </a:endParaRPr>
          </a:p>
        </p:txBody>
      </p:sp>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4.6.1  </a:t>
            </a:r>
            <a:r>
              <a:rPr lang="en-US" altLang="zh-CN" dirty="0" smtClean="0"/>
              <a:t>IPv6 </a:t>
            </a:r>
            <a:r>
              <a:rPr lang="zh-CN" altLang="zh-CN" dirty="0" smtClean="0"/>
              <a:t>的</a:t>
            </a:r>
            <a:r>
              <a:rPr lang="zh-CN" altLang="zh-CN" dirty="0"/>
              <a:t>基本</a:t>
            </a:r>
            <a:r>
              <a:rPr lang="zh-CN" altLang="zh-CN" dirty="0" smtClean="0"/>
              <a:t>首部</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smtClean="0"/>
              <a:t>IPv6 </a:t>
            </a:r>
            <a:r>
              <a:rPr lang="zh-CN" altLang="zh-CN" dirty="0" smtClean="0"/>
              <a:t>仍</a:t>
            </a:r>
            <a:r>
              <a:rPr lang="zh-CN" altLang="zh-CN" dirty="0"/>
              <a:t>支持</a:t>
            </a:r>
            <a:r>
              <a:rPr lang="zh-CN" altLang="zh-CN" dirty="0">
                <a:solidFill>
                  <a:srgbClr val="FF0000"/>
                </a:solidFill>
              </a:rPr>
              <a:t>无连接的传送，</a:t>
            </a:r>
            <a:r>
              <a:rPr lang="zh-CN" altLang="zh-CN" dirty="0"/>
              <a:t>但将</a:t>
            </a:r>
            <a:r>
              <a:rPr lang="zh-CN" altLang="zh-CN" dirty="0" smtClean="0"/>
              <a:t>协议数据单元</a:t>
            </a:r>
            <a:r>
              <a:rPr lang="en-US" altLang="zh-CN" dirty="0" smtClean="0"/>
              <a:t> PDU </a:t>
            </a:r>
            <a:r>
              <a:rPr lang="zh-CN" altLang="zh-CN" dirty="0" smtClean="0"/>
              <a:t>称为</a:t>
            </a:r>
            <a:r>
              <a:rPr lang="zh-CN" altLang="zh-CN" dirty="0" smtClean="0">
                <a:solidFill>
                  <a:srgbClr val="FF0000"/>
                </a:solidFill>
              </a:rPr>
              <a:t>分组</a:t>
            </a:r>
            <a:r>
              <a:rPr lang="zh-CN" altLang="en-US" dirty="0">
                <a:solidFill>
                  <a:srgbClr val="FF0000"/>
                </a:solidFill>
              </a:rPr>
              <a:t>。</a:t>
            </a:r>
            <a:r>
              <a:rPr lang="zh-CN" altLang="zh-CN" dirty="0"/>
              <a:t>为方便起见，本书仍采用数据报这一</a:t>
            </a:r>
            <a:r>
              <a:rPr lang="zh-CN" altLang="zh-CN" dirty="0" smtClean="0"/>
              <a:t>名词</a:t>
            </a:r>
            <a:r>
              <a:rPr lang="zh-CN" altLang="en-US" dirty="0" smtClean="0"/>
              <a:t>。</a:t>
            </a:r>
            <a:endParaRPr lang="en-US" altLang="zh-CN" dirty="0" smtClean="0"/>
          </a:p>
          <a:p>
            <a:pPr>
              <a:lnSpc>
                <a:spcPct val="100000"/>
              </a:lnSpc>
            </a:pPr>
            <a:r>
              <a:rPr lang="zh-CN" altLang="en-US" dirty="0"/>
              <a:t>所引进的</a:t>
            </a:r>
            <a:r>
              <a:rPr lang="zh-CN" altLang="en-US" dirty="0">
                <a:solidFill>
                  <a:srgbClr val="FF0000"/>
                </a:solidFill>
              </a:rPr>
              <a:t>主要变化</a:t>
            </a:r>
            <a:r>
              <a:rPr lang="zh-CN" altLang="en-US" dirty="0" smtClean="0"/>
              <a:t>如下：</a:t>
            </a:r>
            <a:endParaRPr lang="en-US" altLang="zh-CN" dirty="0" smtClean="0"/>
          </a:p>
          <a:p>
            <a:pPr lvl="1">
              <a:lnSpc>
                <a:spcPct val="100000"/>
              </a:lnSpc>
            </a:pPr>
            <a:r>
              <a:rPr lang="zh-CN" altLang="en-US" dirty="0">
                <a:solidFill>
                  <a:srgbClr val="0000FF"/>
                </a:solidFill>
              </a:rPr>
              <a:t>更大的地址空间。</a:t>
            </a:r>
            <a:r>
              <a:rPr lang="en-US" altLang="zh-CN" dirty="0"/>
              <a:t>IPv6 </a:t>
            </a:r>
            <a:r>
              <a:rPr lang="zh-CN" altLang="en-US" dirty="0"/>
              <a:t>将地址从 </a:t>
            </a:r>
            <a:r>
              <a:rPr lang="en-US" altLang="zh-CN" dirty="0"/>
              <a:t>IPv4 </a:t>
            </a:r>
            <a:r>
              <a:rPr lang="zh-CN" altLang="en-US" dirty="0"/>
              <a:t>的 </a:t>
            </a:r>
            <a:r>
              <a:rPr lang="en-US" altLang="zh-CN" dirty="0"/>
              <a:t>32 </a:t>
            </a:r>
            <a:r>
              <a:rPr lang="zh-CN" altLang="en-US" dirty="0"/>
              <a:t>位 增大到了 </a:t>
            </a:r>
            <a:r>
              <a:rPr lang="en-US" altLang="zh-CN" dirty="0"/>
              <a:t>128 </a:t>
            </a:r>
            <a:r>
              <a:rPr lang="zh-CN" altLang="en-US" dirty="0"/>
              <a:t>位。 </a:t>
            </a:r>
          </a:p>
          <a:p>
            <a:pPr lvl="1">
              <a:lnSpc>
                <a:spcPct val="100000"/>
              </a:lnSpc>
            </a:pPr>
            <a:r>
              <a:rPr lang="zh-CN" altLang="en-US" dirty="0">
                <a:solidFill>
                  <a:srgbClr val="0000FF"/>
                </a:solidFill>
              </a:rPr>
              <a:t>扩展的地址层次结构。 </a:t>
            </a:r>
          </a:p>
          <a:p>
            <a:pPr lvl="1">
              <a:lnSpc>
                <a:spcPct val="100000"/>
              </a:lnSpc>
            </a:pPr>
            <a:r>
              <a:rPr lang="zh-CN" altLang="en-US" dirty="0">
                <a:solidFill>
                  <a:srgbClr val="0000FF"/>
                </a:solidFill>
              </a:rPr>
              <a:t>灵活的首部格式。 </a:t>
            </a:r>
            <a:r>
              <a:rPr lang="en-US" altLang="zh-CN" dirty="0" smtClean="0"/>
              <a:t>IPv6 </a:t>
            </a:r>
            <a:r>
              <a:rPr lang="zh-CN" altLang="zh-CN" dirty="0" smtClean="0"/>
              <a:t>定义</a:t>
            </a:r>
            <a:r>
              <a:rPr lang="zh-CN" altLang="zh-CN" dirty="0"/>
              <a:t>了许多可选的扩展</a:t>
            </a:r>
            <a:r>
              <a:rPr lang="zh-CN" altLang="zh-CN" dirty="0" smtClean="0"/>
              <a:t>首部</a:t>
            </a:r>
            <a:r>
              <a:rPr lang="zh-CN" altLang="en-US" dirty="0" smtClean="0"/>
              <a:t>。</a:t>
            </a:r>
            <a:endParaRPr lang="zh-CN" altLang="en-US" dirty="0"/>
          </a:p>
          <a:p>
            <a:pPr lvl="1">
              <a:lnSpc>
                <a:spcPct val="100000"/>
              </a:lnSpc>
            </a:pPr>
            <a:r>
              <a:rPr lang="zh-CN" altLang="en-US" dirty="0">
                <a:solidFill>
                  <a:srgbClr val="0000FF"/>
                </a:solidFill>
              </a:rPr>
              <a:t>改进的选项。 </a:t>
            </a:r>
            <a:r>
              <a:rPr lang="en-US" altLang="zh-CN" dirty="0" smtClean="0"/>
              <a:t>IPv6 </a:t>
            </a:r>
            <a:r>
              <a:rPr lang="zh-CN" altLang="zh-CN" dirty="0" smtClean="0"/>
              <a:t>允许</a:t>
            </a:r>
            <a:r>
              <a:rPr lang="zh-CN" altLang="zh-CN" dirty="0"/>
              <a:t>数据报包含有选项的控制</a:t>
            </a:r>
            <a:r>
              <a:rPr lang="zh-CN" altLang="zh-CN" dirty="0" smtClean="0"/>
              <a:t>信息</a:t>
            </a:r>
            <a:r>
              <a:rPr lang="zh-CN" altLang="en-US" dirty="0" smtClean="0"/>
              <a:t>，</a:t>
            </a:r>
            <a:r>
              <a:rPr lang="zh-CN" altLang="zh-CN" dirty="0"/>
              <a:t>其选项放在有效载荷</a:t>
            </a:r>
            <a:r>
              <a:rPr lang="zh-CN" altLang="zh-CN" dirty="0" smtClean="0"/>
              <a:t>中</a:t>
            </a:r>
            <a:r>
              <a:rPr lang="zh-CN" altLang="en-US" dirty="0" smtClean="0"/>
              <a:t>。</a:t>
            </a:r>
            <a:endParaRPr lang="en-US" altLang="zh-CN" dirty="0" smtClean="0"/>
          </a:p>
          <a:p>
            <a:pPr>
              <a:lnSpc>
                <a:spcPct val="100000"/>
              </a:lnSpc>
            </a:pP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lgn="ctr"/>
            <a:r>
              <a:rPr lang="en-US" altLang="zh-CN" dirty="0"/>
              <a:t>IP </a:t>
            </a:r>
            <a:r>
              <a:rPr lang="zh-CN" altLang="en-US" dirty="0"/>
              <a:t>地址的编址方法 </a:t>
            </a:r>
          </a:p>
        </p:txBody>
      </p:sp>
      <p:sp>
        <p:nvSpPr>
          <p:cNvPr id="143363" name="Rectangle 3"/>
          <p:cNvSpPr>
            <a:spLocks noGrp="1" noChangeArrowheads="1"/>
          </p:cNvSpPr>
          <p:nvPr>
            <p:ph idx="1"/>
          </p:nvPr>
        </p:nvSpPr>
        <p:spPr/>
        <p:txBody>
          <a:bodyPr/>
          <a:lstStyle/>
          <a:p>
            <a:r>
              <a:rPr lang="zh-CN" altLang="en-US" dirty="0">
                <a:solidFill>
                  <a:srgbClr val="00B050"/>
                </a:solidFill>
              </a:rPr>
              <a:t>分类的 </a:t>
            </a:r>
            <a:r>
              <a:rPr lang="en-US" altLang="zh-CN" dirty="0">
                <a:solidFill>
                  <a:srgbClr val="00B050"/>
                </a:solidFill>
              </a:rPr>
              <a:t>IP </a:t>
            </a:r>
            <a:r>
              <a:rPr lang="zh-CN" altLang="en-US" dirty="0">
                <a:solidFill>
                  <a:srgbClr val="00B050"/>
                </a:solidFill>
              </a:rPr>
              <a:t>地址。这是最基本的编址方法，在 </a:t>
            </a:r>
            <a:r>
              <a:rPr lang="en-US" altLang="zh-CN" dirty="0">
                <a:solidFill>
                  <a:srgbClr val="00B050"/>
                </a:solidFill>
              </a:rPr>
              <a:t>1981 </a:t>
            </a:r>
            <a:r>
              <a:rPr lang="zh-CN" altLang="en-US" dirty="0">
                <a:solidFill>
                  <a:srgbClr val="00B050"/>
                </a:solidFill>
              </a:rPr>
              <a:t>年就通过了相应的标准协议</a:t>
            </a:r>
            <a:r>
              <a:rPr lang="zh-CN" altLang="en-US" dirty="0" smtClean="0">
                <a:solidFill>
                  <a:srgbClr val="00B050"/>
                </a:solidFill>
              </a:rPr>
              <a:t>。</a:t>
            </a:r>
            <a:endParaRPr lang="en-US" altLang="zh-CN" dirty="0" smtClean="0">
              <a:solidFill>
                <a:srgbClr val="00B050"/>
              </a:solidFill>
            </a:endParaRPr>
          </a:p>
          <a:p>
            <a:endParaRPr lang="zh-CN" altLang="en-US" dirty="0">
              <a:solidFill>
                <a:srgbClr val="00B050"/>
              </a:solidFill>
            </a:endParaRPr>
          </a:p>
          <a:p>
            <a:r>
              <a:rPr lang="zh-CN" altLang="en-US" dirty="0">
                <a:solidFill>
                  <a:srgbClr val="00B050"/>
                </a:solidFill>
              </a:rPr>
              <a:t>子网的划分。这是对最基本的编址方法的改进，其标准</a:t>
            </a:r>
            <a:r>
              <a:rPr lang="en-US" altLang="zh-CN" dirty="0">
                <a:solidFill>
                  <a:srgbClr val="00B050"/>
                </a:solidFill>
              </a:rPr>
              <a:t>[RFC 950</a:t>
            </a:r>
            <a:r>
              <a:rPr lang="en-US" altLang="zh-CN" dirty="0" smtClean="0">
                <a:solidFill>
                  <a:srgbClr val="00B050"/>
                </a:solidFill>
              </a:rPr>
              <a:t>] </a:t>
            </a:r>
            <a:r>
              <a:rPr lang="zh-CN" altLang="en-US" dirty="0" smtClean="0">
                <a:solidFill>
                  <a:srgbClr val="00B050"/>
                </a:solidFill>
              </a:rPr>
              <a:t>在 </a:t>
            </a:r>
            <a:r>
              <a:rPr lang="en-US" altLang="zh-CN" dirty="0">
                <a:solidFill>
                  <a:srgbClr val="00B050"/>
                </a:solidFill>
              </a:rPr>
              <a:t>1985 </a:t>
            </a:r>
            <a:r>
              <a:rPr lang="zh-CN" altLang="en-US" dirty="0">
                <a:solidFill>
                  <a:srgbClr val="00B050"/>
                </a:solidFill>
              </a:rPr>
              <a:t>年通过</a:t>
            </a:r>
            <a:r>
              <a:rPr lang="zh-CN" altLang="en-US" dirty="0" smtClean="0">
                <a:solidFill>
                  <a:srgbClr val="00B050"/>
                </a:solidFill>
              </a:rPr>
              <a:t>。</a:t>
            </a:r>
            <a:endParaRPr lang="en-US" altLang="zh-CN" dirty="0" smtClean="0">
              <a:solidFill>
                <a:srgbClr val="00B050"/>
              </a:solidFill>
            </a:endParaRPr>
          </a:p>
          <a:p>
            <a:endParaRPr lang="zh-CN" altLang="en-US" dirty="0">
              <a:solidFill>
                <a:srgbClr val="00B050"/>
              </a:solidFill>
            </a:endParaRPr>
          </a:p>
          <a:p>
            <a:r>
              <a:rPr lang="zh-CN" altLang="en-US" dirty="0">
                <a:solidFill>
                  <a:srgbClr val="00B050"/>
                </a:solidFill>
              </a:rPr>
              <a:t>构成超网。这是比较新的无分类编址方法。</a:t>
            </a:r>
            <a:r>
              <a:rPr lang="en-US" altLang="zh-CN" dirty="0">
                <a:solidFill>
                  <a:srgbClr val="00B050"/>
                </a:solidFill>
              </a:rPr>
              <a:t>1993 </a:t>
            </a:r>
            <a:r>
              <a:rPr lang="zh-CN" altLang="en-US" dirty="0">
                <a:solidFill>
                  <a:srgbClr val="00B050"/>
                </a:solidFill>
              </a:rPr>
              <a:t>年提出后很快就得到推广应用。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4.6.1  </a:t>
            </a:r>
            <a:r>
              <a:rPr lang="en-US" altLang="zh-CN" dirty="0" smtClean="0"/>
              <a:t>IPv6 </a:t>
            </a:r>
            <a:r>
              <a:rPr lang="zh-CN" altLang="zh-CN" dirty="0" smtClean="0"/>
              <a:t>的</a:t>
            </a:r>
            <a:r>
              <a:rPr lang="zh-CN" altLang="zh-CN" dirty="0"/>
              <a:t>基本</a:t>
            </a:r>
            <a:r>
              <a:rPr lang="zh-CN" altLang="zh-CN" dirty="0" smtClean="0"/>
              <a:t>首部</a:t>
            </a:r>
            <a:endParaRPr lang="zh-CN" altLang="en-US" dirty="0"/>
          </a:p>
        </p:txBody>
      </p:sp>
      <p:sp>
        <p:nvSpPr>
          <p:cNvPr id="3" name="内容占位符 2"/>
          <p:cNvSpPr>
            <a:spLocks noGrp="1"/>
          </p:cNvSpPr>
          <p:nvPr>
            <p:ph idx="1"/>
          </p:nvPr>
        </p:nvSpPr>
        <p:spPr/>
        <p:txBody>
          <a:bodyPr/>
          <a:lstStyle/>
          <a:p>
            <a:r>
              <a:rPr lang="zh-CN" altLang="en-US" dirty="0" smtClean="0"/>
              <a:t>所</a:t>
            </a:r>
            <a:r>
              <a:rPr lang="zh-CN" altLang="en-US" dirty="0"/>
              <a:t>引进的主要变化</a:t>
            </a:r>
            <a:r>
              <a:rPr lang="zh-CN" altLang="en-US" dirty="0" smtClean="0"/>
              <a:t>如下</a:t>
            </a:r>
            <a:r>
              <a:rPr lang="zh-CN" altLang="en-US" dirty="0"/>
              <a:t>（续）</a:t>
            </a:r>
            <a:r>
              <a:rPr lang="zh-CN" altLang="en-US" dirty="0" smtClean="0"/>
              <a:t>：</a:t>
            </a:r>
            <a:endParaRPr lang="en-US" altLang="zh-CN" dirty="0" smtClean="0"/>
          </a:p>
          <a:p>
            <a:pPr lvl="1"/>
            <a:r>
              <a:rPr lang="zh-CN" altLang="en-US" dirty="0" smtClean="0">
                <a:solidFill>
                  <a:srgbClr val="0000FF"/>
                </a:solidFill>
              </a:rPr>
              <a:t>允许</a:t>
            </a:r>
            <a:r>
              <a:rPr lang="zh-CN" altLang="en-US" dirty="0">
                <a:solidFill>
                  <a:srgbClr val="0000FF"/>
                </a:solidFill>
              </a:rPr>
              <a:t>协议继续扩充。</a:t>
            </a:r>
            <a:r>
              <a:rPr lang="zh-CN" altLang="en-US" dirty="0"/>
              <a:t> </a:t>
            </a:r>
          </a:p>
          <a:p>
            <a:pPr lvl="1"/>
            <a:r>
              <a:rPr lang="zh-CN" altLang="en-US" dirty="0">
                <a:solidFill>
                  <a:srgbClr val="0000FF"/>
                </a:solidFill>
              </a:rPr>
              <a:t>支持即插即用（即自动配置）。</a:t>
            </a:r>
            <a:r>
              <a:rPr lang="zh-CN" altLang="zh-CN" dirty="0" smtClean="0"/>
              <a:t>因此</a:t>
            </a:r>
            <a:r>
              <a:rPr lang="en-US" altLang="zh-CN" dirty="0" smtClean="0"/>
              <a:t> IPv6 </a:t>
            </a:r>
            <a:r>
              <a:rPr lang="zh-CN" altLang="zh-CN" dirty="0" smtClean="0"/>
              <a:t>不</a:t>
            </a:r>
            <a:r>
              <a:rPr lang="zh-CN" altLang="zh-CN" dirty="0"/>
              <a:t>需要</a:t>
            </a:r>
            <a:r>
              <a:rPr lang="zh-CN" altLang="zh-CN" dirty="0" smtClean="0"/>
              <a:t>使用</a:t>
            </a:r>
            <a:r>
              <a:rPr lang="en-US" altLang="zh-CN" dirty="0" smtClean="0"/>
              <a:t> DHCP</a:t>
            </a:r>
            <a:r>
              <a:rPr lang="zh-CN" altLang="zh-CN" dirty="0"/>
              <a:t>。</a:t>
            </a:r>
            <a:endParaRPr lang="zh-CN" altLang="en-US" dirty="0"/>
          </a:p>
          <a:p>
            <a:pPr lvl="1"/>
            <a:r>
              <a:rPr lang="zh-CN" altLang="en-US" dirty="0">
                <a:solidFill>
                  <a:srgbClr val="0000FF"/>
                </a:solidFill>
              </a:rPr>
              <a:t>支持资源的预分配。  </a:t>
            </a:r>
            <a:r>
              <a:rPr lang="en-US" altLang="zh-CN" dirty="0" smtClean="0"/>
              <a:t>IPv6 </a:t>
            </a:r>
            <a:r>
              <a:rPr lang="zh-CN" altLang="zh-CN" dirty="0" smtClean="0"/>
              <a:t>支持</a:t>
            </a:r>
            <a:r>
              <a:rPr lang="zh-CN" altLang="zh-CN" dirty="0"/>
              <a:t>实时视像等</a:t>
            </a:r>
            <a:r>
              <a:rPr lang="zh-CN" altLang="zh-CN" dirty="0" smtClean="0"/>
              <a:t>要求</a:t>
            </a:r>
            <a:r>
              <a:rPr lang="zh-CN" altLang="en-US" dirty="0" smtClean="0">
                <a:solidFill>
                  <a:srgbClr val="00B050"/>
                </a:solidFill>
              </a:rPr>
              <a:t>，</a:t>
            </a:r>
            <a:r>
              <a:rPr lang="zh-CN" altLang="zh-CN" dirty="0" smtClean="0"/>
              <a:t>保证</a:t>
            </a:r>
            <a:r>
              <a:rPr lang="zh-CN" altLang="zh-CN" dirty="0"/>
              <a:t>一定的带宽和时延的应用</a:t>
            </a:r>
            <a:r>
              <a:rPr lang="zh-CN" altLang="zh-CN" dirty="0" smtClean="0"/>
              <a:t>。</a:t>
            </a:r>
            <a:endParaRPr lang="en-US" altLang="zh-CN" dirty="0" smtClean="0"/>
          </a:p>
          <a:p>
            <a:pPr lvl="1"/>
            <a:r>
              <a:rPr lang="en-US" altLang="zh-CN" dirty="0" smtClean="0">
                <a:solidFill>
                  <a:srgbClr val="0000FF"/>
                </a:solidFill>
              </a:rPr>
              <a:t>IPv6 </a:t>
            </a:r>
            <a:r>
              <a:rPr lang="zh-CN" altLang="zh-CN" dirty="0" smtClean="0">
                <a:solidFill>
                  <a:srgbClr val="0000FF"/>
                </a:solidFill>
              </a:rPr>
              <a:t>首部改为</a:t>
            </a:r>
            <a:r>
              <a:rPr lang="en-US" altLang="zh-CN" dirty="0" smtClean="0">
                <a:solidFill>
                  <a:srgbClr val="0000FF"/>
                </a:solidFill>
              </a:rPr>
              <a:t> 8 </a:t>
            </a:r>
            <a:r>
              <a:rPr lang="zh-CN" altLang="zh-CN" dirty="0" smtClean="0">
                <a:solidFill>
                  <a:srgbClr val="0000FF"/>
                </a:solidFill>
              </a:rPr>
              <a:t>字节对齐</a:t>
            </a:r>
            <a:r>
              <a:rPr lang="zh-CN" altLang="en-US" dirty="0" smtClean="0">
                <a:solidFill>
                  <a:srgbClr val="0000FF"/>
                </a:solidFill>
              </a:rPr>
              <a:t>。</a:t>
            </a:r>
            <a:r>
              <a:rPr lang="zh-CN" altLang="zh-CN" dirty="0" smtClean="0"/>
              <a:t>首部</a:t>
            </a:r>
            <a:r>
              <a:rPr lang="zh-CN" altLang="zh-CN" dirty="0"/>
              <a:t>长度必须</a:t>
            </a:r>
            <a:r>
              <a:rPr lang="zh-CN" altLang="zh-CN" dirty="0" smtClean="0"/>
              <a:t>是</a:t>
            </a:r>
            <a:r>
              <a:rPr lang="en-US" altLang="zh-CN" dirty="0" smtClean="0"/>
              <a:t> 8 </a:t>
            </a:r>
            <a:r>
              <a:rPr lang="zh-CN" altLang="zh-CN" dirty="0" smtClean="0"/>
              <a:t>字节</a:t>
            </a:r>
            <a:r>
              <a:rPr lang="zh-CN" altLang="zh-CN" dirty="0"/>
              <a:t>的整数</a:t>
            </a:r>
            <a:r>
              <a:rPr lang="zh-CN" altLang="zh-CN" dirty="0" smtClean="0"/>
              <a:t>倍。</a:t>
            </a:r>
            <a:r>
              <a:rPr lang="zh-CN" altLang="zh-CN" dirty="0"/>
              <a:t>原来</a:t>
            </a:r>
            <a:r>
              <a:rPr lang="zh-CN" altLang="zh-CN" dirty="0" smtClean="0"/>
              <a:t>的</a:t>
            </a:r>
            <a:r>
              <a:rPr lang="en-US" altLang="zh-CN" dirty="0" smtClean="0"/>
              <a:t> IPv4 </a:t>
            </a:r>
            <a:r>
              <a:rPr lang="zh-CN" altLang="zh-CN" dirty="0" smtClean="0"/>
              <a:t>首部是</a:t>
            </a:r>
            <a:r>
              <a:rPr lang="en-US" altLang="zh-CN" dirty="0" smtClean="0"/>
              <a:t> 4 </a:t>
            </a:r>
            <a:r>
              <a:rPr lang="zh-CN" altLang="zh-CN" dirty="0" smtClean="0"/>
              <a:t>字节</a:t>
            </a:r>
            <a:r>
              <a:rPr lang="zh-CN" altLang="zh-CN" dirty="0"/>
              <a:t>对齐</a:t>
            </a:r>
            <a:r>
              <a:rPr lang="zh-CN" altLang="zh-CN" dirty="0" smtClean="0"/>
              <a:t>。</a:t>
            </a:r>
            <a:endParaRPr lang="en-US" altLang="zh-CN" dirty="0" smtClean="0"/>
          </a:p>
          <a:p>
            <a:endParaRPr lang="zh-CN" altLang="zh-CN" dirty="0"/>
          </a:p>
          <a:p>
            <a:pPr lvl="1"/>
            <a:endParaRPr lang="zh-CN" altLang="en-US" dirty="0"/>
          </a:p>
          <a:p>
            <a:pPr lvl="1"/>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IPv6 </a:t>
            </a:r>
            <a:r>
              <a:rPr lang="zh-CN" altLang="zh-CN" dirty="0" smtClean="0"/>
              <a:t>数据报</a:t>
            </a:r>
            <a:r>
              <a:rPr lang="zh-CN" altLang="en-US" dirty="0" smtClean="0"/>
              <a:t>的一般形式</a:t>
            </a:r>
            <a:endParaRPr lang="zh-CN" altLang="en-US" dirty="0"/>
          </a:p>
        </p:txBody>
      </p:sp>
      <p:sp>
        <p:nvSpPr>
          <p:cNvPr id="3" name="内容占位符 2"/>
          <p:cNvSpPr>
            <a:spLocks noGrp="1"/>
          </p:cNvSpPr>
          <p:nvPr>
            <p:ph idx="1"/>
          </p:nvPr>
        </p:nvSpPr>
        <p:spPr/>
        <p:txBody>
          <a:bodyPr/>
          <a:lstStyle/>
          <a:p>
            <a:r>
              <a:rPr lang="en-US" altLang="zh-CN" sz="2800" dirty="0"/>
              <a:t>IPv6</a:t>
            </a:r>
            <a:r>
              <a:rPr lang="zh-CN" altLang="zh-CN" sz="2800" dirty="0"/>
              <a:t>数据报由两大部分组</a:t>
            </a:r>
            <a:r>
              <a:rPr lang="zh-CN" altLang="zh-CN" sz="2800" dirty="0" smtClean="0"/>
              <a:t>成</a:t>
            </a:r>
            <a:r>
              <a:rPr lang="zh-CN" altLang="en-US" sz="2800" dirty="0" smtClean="0"/>
              <a:t>：</a:t>
            </a:r>
            <a:endParaRPr lang="en-US" altLang="zh-CN" sz="2800" dirty="0" smtClean="0"/>
          </a:p>
          <a:p>
            <a:pPr lvl="1"/>
            <a:r>
              <a:rPr lang="zh-CN" altLang="zh-CN" sz="2400" dirty="0" smtClean="0">
                <a:solidFill>
                  <a:srgbClr val="FF0000"/>
                </a:solidFill>
              </a:rPr>
              <a:t>基本首部</a:t>
            </a:r>
            <a:r>
              <a:rPr lang="en-US" altLang="zh-CN" sz="2400" dirty="0" smtClean="0">
                <a:solidFill>
                  <a:srgbClr val="FF0000"/>
                </a:solidFill>
              </a:rPr>
              <a:t> </a:t>
            </a:r>
            <a:r>
              <a:rPr lang="en-US" altLang="zh-CN" sz="2400" dirty="0" smtClean="0"/>
              <a:t>(</a:t>
            </a:r>
            <a:r>
              <a:rPr lang="en-US" altLang="zh-CN" sz="2400" dirty="0"/>
              <a:t>base header</a:t>
            </a:r>
            <a:r>
              <a:rPr lang="en-US" altLang="zh-CN" sz="2400" dirty="0" smtClean="0"/>
              <a:t>)</a:t>
            </a:r>
          </a:p>
          <a:p>
            <a:pPr lvl="1"/>
            <a:r>
              <a:rPr lang="zh-CN" altLang="zh-CN" sz="2400" dirty="0" smtClean="0">
                <a:solidFill>
                  <a:srgbClr val="FF0000"/>
                </a:solidFill>
              </a:rPr>
              <a:t>有效载荷</a:t>
            </a:r>
            <a:r>
              <a:rPr lang="en-US" altLang="zh-CN" sz="2400" dirty="0" smtClean="0"/>
              <a:t> (</a:t>
            </a:r>
            <a:r>
              <a:rPr lang="en-US" altLang="zh-CN" sz="2400" dirty="0"/>
              <a:t>payload)</a:t>
            </a:r>
            <a:r>
              <a:rPr lang="zh-CN" altLang="zh-CN" sz="2400" dirty="0"/>
              <a:t>。有效载荷也称为净负荷。有效载荷允许有零个或多个扩展首部</a:t>
            </a:r>
            <a:r>
              <a:rPr lang="en-US" altLang="zh-CN" sz="2400" dirty="0"/>
              <a:t>(extension header)</a:t>
            </a:r>
            <a:r>
              <a:rPr lang="zh-CN" altLang="zh-CN" sz="2400" dirty="0"/>
              <a:t>，再后面是</a:t>
            </a:r>
            <a:r>
              <a:rPr lang="zh-CN" altLang="zh-CN" sz="2400" dirty="0" smtClean="0"/>
              <a:t>数据部分</a:t>
            </a:r>
            <a:r>
              <a:rPr lang="zh-CN" altLang="en-US" sz="2400" dirty="0" smtClean="0"/>
              <a:t>。</a:t>
            </a:r>
            <a:endParaRPr lang="zh-CN" altLang="en-US" sz="2400" dirty="0"/>
          </a:p>
        </p:txBody>
      </p:sp>
      <p:sp>
        <p:nvSpPr>
          <p:cNvPr id="5" name="Rectangle 2"/>
          <p:cNvSpPr>
            <a:spLocks noChangeArrowheads="1"/>
          </p:cNvSpPr>
          <p:nvPr/>
        </p:nvSpPr>
        <p:spPr bwMode="auto">
          <a:xfrm>
            <a:off x="2373313" y="4005064"/>
            <a:ext cx="5830887" cy="530225"/>
          </a:xfrm>
          <a:prstGeom prst="rect">
            <a:avLst/>
          </a:prstGeom>
          <a:solidFill>
            <a:srgbClr val="FF66CC"/>
          </a:solidFill>
          <a:ln w="19050">
            <a:solidFill>
              <a:schemeClr val="tx1"/>
            </a:solidFill>
            <a:miter lim="800000"/>
          </a:ln>
        </p:spPr>
        <p:txBody>
          <a:bodyPr wrap="none" anchor="ctr"/>
          <a:lstStyle/>
          <a:p>
            <a:endParaRPr lang="zh-CN" altLang="en-US" sz="2000" b="1">
              <a:solidFill>
                <a:srgbClr val="000099"/>
              </a:solidFill>
              <a:latin typeface="+mn-lt"/>
              <a:ea typeface="黑体" panose="02010609060101010101" pitchFamily="2" charset="-122"/>
            </a:endParaRPr>
          </a:p>
        </p:txBody>
      </p:sp>
      <p:sp>
        <p:nvSpPr>
          <p:cNvPr id="6" name="Rectangle 30"/>
          <p:cNvSpPr>
            <a:spLocks noChangeArrowheads="1"/>
          </p:cNvSpPr>
          <p:nvPr/>
        </p:nvSpPr>
        <p:spPr bwMode="auto">
          <a:xfrm>
            <a:off x="3419475" y="4957886"/>
            <a:ext cx="4784725" cy="528638"/>
          </a:xfrm>
          <a:prstGeom prst="rect">
            <a:avLst/>
          </a:prstGeom>
          <a:solidFill>
            <a:srgbClr val="66FFFF"/>
          </a:solidFill>
          <a:ln w="9525">
            <a:solidFill>
              <a:schemeClr val="tx1"/>
            </a:solidFill>
            <a:miter lim="800000"/>
          </a:ln>
        </p:spPr>
        <p:txBody>
          <a:bodyPr wrap="none" anchor="ctr"/>
          <a:lstStyle/>
          <a:p>
            <a:endParaRPr lang="zh-CN" altLang="en-US" sz="2000" b="1">
              <a:solidFill>
                <a:srgbClr val="000099"/>
              </a:solidFill>
              <a:latin typeface="+mn-lt"/>
              <a:ea typeface="黑体" panose="02010609060101010101" pitchFamily="2" charset="-122"/>
            </a:endParaRPr>
          </a:p>
        </p:txBody>
      </p:sp>
      <p:sp>
        <p:nvSpPr>
          <p:cNvPr id="7" name="Line 3"/>
          <p:cNvSpPr>
            <a:spLocks noChangeShapeType="1"/>
          </p:cNvSpPr>
          <p:nvPr/>
        </p:nvSpPr>
        <p:spPr bwMode="auto">
          <a:xfrm>
            <a:off x="3414713" y="4965824"/>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8" name="Line 4"/>
          <p:cNvSpPr>
            <a:spLocks noChangeShapeType="1"/>
          </p:cNvSpPr>
          <p:nvPr/>
        </p:nvSpPr>
        <p:spPr bwMode="auto">
          <a:xfrm>
            <a:off x="4100513" y="4965824"/>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9" name="Line 5"/>
          <p:cNvSpPr>
            <a:spLocks noChangeShapeType="1"/>
          </p:cNvSpPr>
          <p:nvPr/>
        </p:nvSpPr>
        <p:spPr bwMode="auto">
          <a:xfrm>
            <a:off x="4533900" y="4965824"/>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0" name="Line 6"/>
          <p:cNvSpPr>
            <a:spLocks noChangeShapeType="1"/>
          </p:cNvSpPr>
          <p:nvPr/>
        </p:nvSpPr>
        <p:spPr bwMode="auto">
          <a:xfrm>
            <a:off x="5253038" y="4965824"/>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1" name="Text Box 15"/>
          <p:cNvSpPr txBox="1">
            <a:spLocks noChangeArrowheads="1"/>
          </p:cNvSpPr>
          <p:nvPr/>
        </p:nvSpPr>
        <p:spPr bwMode="auto">
          <a:xfrm>
            <a:off x="2318552" y="4130799"/>
            <a:ext cx="1114409"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zh-CN" altLang="en-US" sz="1800" b="1">
                <a:solidFill>
                  <a:srgbClr val="000099"/>
                </a:solidFill>
                <a:latin typeface="+mn-lt"/>
                <a:ea typeface="黑体" panose="02010609060101010101" pitchFamily="2" charset="-122"/>
              </a:rPr>
              <a:t>基本首部</a:t>
            </a:r>
          </a:p>
        </p:txBody>
      </p:sp>
      <p:sp>
        <p:nvSpPr>
          <p:cNvPr id="12" name="Text Box 16"/>
          <p:cNvSpPr txBox="1">
            <a:spLocks noChangeArrowheads="1"/>
          </p:cNvSpPr>
          <p:nvPr/>
        </p:nvSpPr>
        <p:spPr bwMode="auto">
          <a:xfrm>
            <a:off x="3366382" y="4978524"/>
            <a:ext cx="76976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en-US" altLang="zh-CN" sz="1600" b="1" dirty="0">
                <a:solidFill>
                  <a:srgbClr val="000099"/>
                </a:solidFill>
                <a:latin typeface="+mn-lt"/>
                <a:ea typeface="黑体" panose="02010609060101010101" pitchFamily="2" charset="-122"/>
              </a:rPr>
              <a:t> </a:t>
            </a:r>
            <a:r>
              <a:rPr lang="zh-CN" altLang="en-US" sz="1600" b="1" dirty="0">
                <a:solidFill>
                  <a:srgbClr val="000099"/>
                </a:solidFill>
                <a:latin typeface="+mn-lt"/>
                <a:ea typeface="黑体" panose="02010609060101010101" pitchFamily="2" charset="-122"/>
              </a:rPr>
              <a:t>扩展</a:t>
            </a:r>
          </a:p>
          <a:p>
            <a:pPr algn="ctr" eaLnBrk="1" hangingPunct="1">
              <a:lnSpc>
                <a:spcPct val="90000"/>
              </a:lnSpc>
            </a:pPr>
            <a:r>
              <a:rPr lang="zh-CN" altLang="en-US" sz="1600" b="1" dirty="0">
                <a:solidFill>
                  <a:srgbClr val="000099"/>
                </a:solidFill>
                <a:latin typeface="+mn-lt"/>
                <a:ea typeface="黑体" panose="02010609060101010101" pitchFamily="2" charset="-122"/>
              </a:rPr>
              <a:t>首部 </a:t>
            </a:r>
            <a:r>
              <a:rPr lang="en-US" altLang="zh-CN" sz="1600" b="1" dirty="0">
                <a:solidFill>
                  <a:srgbClr val="000099"/>
                </a:solidFill>
                <a:latin typeface="+mn-lt"/>
                <a:ea typeface="黑体" panose="02010609060101010101" pitchFamily="2" charset="-122"/>
              </a:rPr>
              <a:t>1</a:t>
            </a:r>
          </a:p>
        </p:txBody>
      </p:sp>
      <p:sp>
        <p:nvSpPr>
          <p:cNvPr id="13" name="Text Box 17"/>
          <p:cNvSpPr txBox="1">
            <a:spLocks noChangeArrowheads="1"/>
          </p:cNvSpPr>
          <p:nvPr/>
        </p:nvSpPr>
        <p:spPr bwMode="auto">
          <a:xfrm>
            <a:off x="4451276" y="4965824"/>
            <a:ext cx="8034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en-US" altLang="zh-CN" sz="1600" b="1" dirty="0">
                <a:solidFill>
                  <a:srgbClr val="000099"/>
                </a:solidFill>
                <a:latin typeface="+mn-lt"/>
                <a:ea typeface="黑体" panose="02010609060101010101" pitchFamily="2" charset="-122"/>
              </a:rPr>
              <a:t> </a:t>
            </a:r>
            <a:r>
              <a:rPr lang="zh-CN" altLang="en-US" sz="1600" b="1" dirty="0">
                <a:solidFill>
                  <a:srgbClr val="000099"/>
                </a:solidFill>
                <a:latin typeface="+mn-lt"/>
                <a:ea typeface="黑体" panose="02010609060101010101" pitchFamily="2" charset="-122"/>
              </a:rPr>
              <a:t>扩展</a:t>
            </a:r>
          </a:p>
          <a:p>
            <a:pPr algn="ctr" eaLnBrk="1" hangingPunct="1">
              <a:lnSpc>
                <a:spcPct val="90000"/>
              </a:lnSpc>
            </a:pPr>
            <a:r>
              <a:rPr lang="zh-CN" altLang="en-US" sz="1600" b="1" dirty="0">
                <a:solidFill>
                  <a:srgbClr val="000099"/>
                </a:solidFill>
                <a:latin typeface="+mn-lt"/>
                <a:ea typeface="黑体" panose="02010609060101010101" pitchFamily="2" charset="-122"/>
              </a:rPr>
              <a:t>首部 </a:t>
            </a:r>
            <a:r>
              <a:rPr lang="en-US" altLang="zh-CN" sz="1600" b="1" dirty="0">
                <a:solidFill>
                  <a:srgbClr val="000099"/>
                </a:solidFill>
                <a:latin typeface="+mn-lt"/>
                <a:ea typeface="黑体" panose="02010609060101010101" pitchFamily="2" charset="-122"/>
              </a:rPr>
              <a:t>N</a:t>
            </a:r>
          </a:p>
        </p:txBody>
      </p:sp>
      <p:sp>
        <p:nvSpPr>
          <p:cNvPr id="14" name="Text Box 18"/>
          <p:cNvSpPr txBox="1">
            <a:spLocks noChangeArrowheads="1"/>
          </p:cNvSpPr>
          <p:nvPr/>
        </p:nvSpPr>
        <p:spPr bwMode="auto">
          <a:xfrm>
            <a:off x="4100513" y="5030911"/>
            <a:ext cx="479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dirty="0">
                <a:solidFill>
                  <a:srgbClr val="000099"/>
                </a:solidFill>
                <a:latin typeface="+mn-lt"/>
                <a:ea typeface="黑体" panose="02010609060101010101" pitchFamily="2" charset="-122"/>
              </a:rPr>
              <a:t> …</a:t>
            </a:r>
          </a:p>
        </p:txBody>
      </p:sp>
      <p:sp>
        <p:nvSpPr>
          <p:cNvPr id="15" name="Text Box 19"/>
          <p:cNvSpPr txBox="1">
            <a:spLocks noChangeArrowheads="1"/>
          </p:cNvSpPr>
          <p:nvPr/>
        </p:nvSpPr>
        <p:spPr bwMode="auto">
          <a:xfrm>
            <a:off x="5757863" y="5067424"/>
            <a:ext cx="2268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数      据      部      分</a:t>
            </a:r>
          </a:p>
        </p:txBody>
      </p:sp>
      <p:sp>
        <p:nvSpPr>
          <p:cNvPr id="16" name="Line 22"/>
          <p:cNvSpPr>
            <a:spLocks noChangeShapeType="1"/>
          </p:cNvSpPr>
          <p:nvPr/>
        </p:nvSpPr>
        <p:spPr bwMode="auto">
          <a:xfrm>
            <a:off x="3381375" y="5678611"/>
            <a:ext cx="1871663"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7" name="Text Box 23"/>
          <p:cNvSpPr txBox="1">
            <a:spLocks noChangeArrowheads="1"/>
          </p:cNvSpPr>
          <p:nvPr/>
        </p:nvSpPr>
        <p:spPr bwMode="auto">
          <a:xfrm>
            <a:off x="4024313" y="5510336"/>
            <a:ext cx="649537"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选项</a:t>
            </a:r>
          </a:p>
        </p:txBody>
      </p:sp>
      <p:grpSp>
        <p:nvGrpSpPr>
          <p:cNvPr id="18" name="组合 26"/>
          <p:cNvGrpSpPr/>
          <p:nvPr/>
        </p:nvGrpSpPr>
        <p:grpSpPr bwMode="auto">
          <a:xfrm>
            <a:off x="2373313" y="3686299"/>
            <a:ext cx="5832475" cy="271462"/>
            <a:chOff x="1331640" y="1700808"/>
            <a:chExt cx="5832648" cy="344488"/>
          </a:xfrm>
        </p:grpSpPr>
        <p:sp>
          <p:nvSpPr>
            <p:cNvPr id="19" name="Line 25"/>
            <p:cNvSpPr>
              <a:spLocks noChangeShapeType="1"/>
            </p:cNvSpPr>
            <p:nvPr/>
          </p:nvSpPr>
          <p:spPr bwMode="auto">
            <a:xfrm>
              <a:off x="1331640" y="1700808"/>
              <a:ext cx="0" cy="33813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0" name="Line 26"/>
            <p:cNvSpPr>
              <a:spLocks noChangeShapeType="1"/>
            </p:cNvSpPr>
            <p:nvPr/>
          </p:nvSpPr>
          <p:spPr bwMode="auto">
            <a:xfrm>
              <a:off x="7164288" y="1707158"/>
              <a:ext cx="0" cy="33813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21" name="Line 27"/>
          <p:cNvSpPr>
            <a:spLocks noChangeShapeType="1"/>
          </p:cNvSpPr>
          <p:nvPr/>
        </p:nvSpPr>
        <p:spPr bwMode="auto">
          <a:xfrm flipV="1">
            <a:off x="2373313" y="3818060"/>
            <a:ext cx="5821361"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2" name="Text Box 28"/>
          <p:cNvSpPr txBox="1">
            <a:spLocks noChangeArrowheads="1"/>
          </p:cNvSpPr>
          <p:nvPr/>
        </p:nvSpPr>
        <p:spPr bwMode="auto">
          <a:xfrm>
            <a:off x="4632325" y="3573016"/>
            <a:ext cx="1556836"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99"/>
                </a:solidFill>
                <a:latin typeface="+mn-lt"/>
                <a:ea typeface="黑体" panose="02010609060101010101" pitchFamily="2" charset="-122"/>
              </a:rPr>
              <a:t>IPv6 </a:t>
            </a:r>
            <a:r>
              <a:rPr lang="zh-CN" altLang="en-US" sz="2000" b="1" dirty="0">
                <a:solidFill>
                  <a:srgbClr val="000099"/>
                </a:solidFill>
                <a:latin typeface="+mn-lt"/>
                <a:ea typeface="黑体" panose="02010609060101010101" pitchFamily="2" charset="-122"/>
              </a:rPr>
              <a:t>数据报</a:t>
            </a:r>
          </a:p>
        </p:txBody>
      </p:sp>
      <p:cxnSp>
        <p:nvCxnSpPr>
          <p:cNvPr id="25" name="直接连接符 32"/>
          <p:cNvCxnSpPr>
            <a:cxnSpLocks noChangeShapeType="1"/>
          </p:cNvCxnSpPr>
          <p:nvPr/>
        </p:nvCxnSpPr>
        <p:spPr bwMode="auto">
          <a:xfrm>
            <a:off x="3411538" y="4570536"/>
            <a:ext cx="0" cy="431800"/>
          </a:xfrm>
          <a:prstGeom prst="line">
            <a:avLst/>
          </a:prstGeom>
          <a:noFill/>
          <a:ln w="19050" algn="ctr">
            <a:solidFill>
              <a:schemeClr val="tx1"/>
            </a:solidFill>
            <a:prstDash val="dash"/>
            <a:round/>
          </a:ln>
          <a:extLst>
            <a:ext uri="{909E8E84-426E-40DD-AFC4-6F175D3DCCD1}">
              <a14:hiddenFill xmlns:a14="http://schemas.microsoft.com/office/drawing/2010/main">
                <a:noFill/>
              </a14:hiddenFill>
            </a:ext>
          </a:extLst>
        </p:spPr>
      </p:cxnSp>
      <p:cxnSp>
        <p:nvCxnSpPr>
          <p:cNvPr id="26" name="直接连接符 34"/>
          <p:cNvCxnSpPr>
            <a:cxnSpLocks noChangeShapeType="1"/>
          </p:cNvCxnSpPr>
          <p:nvPr/>
        </p:nvCxnSpPr>
        <p:spPr bwMode="auto">
          <a:xfrm>
            <a:off x="8204200" y="4570536"/>
            <a:ext cx="0" cy="433388"/>
          </a:xfrm>
          <a:prstGeom prst="line">
            <a:avLst/>
          </a:prstGeom>
          <a:noFill/>
          <a:ln w="19050" algn="ctr">
            <a:solidFill>
              <a:schemeClr val="tx1"/>
            </a:solidFill>
            <a:prstDash val="dash"/>
            <a:round/>
          </a:ln>
          <a:extLst>
            <a:ext uri="{909E8E84-426E-40DD-AFC4-6F175D3DCCD1}">
              <a14:hiddenFill xmlns:a14="http://schemas.microsoft.com/office/drawing/2010/main">
                <a:noFill/>
              </a14:hiddenFill>
            </a:ext>
          </a:extLst>
        </p:spPr>
      </p:cxnSp>
      <p:sp>
        <p:nvSpPr>
          <p:cNvPr id="27" name="Text Box 23"/>
          <p:cNvSpPr txBox="1">
            <a:spLocks noChangeArrowheads="1"/>
          </p:cNvSpPr>
          <p:nvPr/>
        </p:nvSpPr>
        <p:spPr bwMode="auto">
          <a:xfrm>
            <a:off x="2432720" y="4557836"/>
            <a:ext cx="970137"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dirty="0">
                <a:solidFill>
                  <a:srgbClr val="000099"/>
                </a:solidFill>
                <a:latin typeface="+mn-lt"/>
                <a:ea typeface="黑体" panose="02010609060101010101" pitchFamily="2" charset="-122"/>
              </a:rPr>
              <a:t>40 </a:t>
            </a:r>
            <a:r>
              <a:rPr lang="zh-CN" altLang="en-US" sz="1800" b="1" dirty="0">
                <a:solidFill>
                  <a:srgbClr val="000099"/>
                </a:solidFill>
                <a:latin typeface="+mn-lt"/>
                <a:ea typeface="黑体" panose="02010609060101010101" pitchFamily="2" charset="-122"/>
              </a:rPr>
              <a:t>字节</a:t>
            </a:r>
          </a:p>
        </p:txBody>
      </p:sp>
      <p:sp>
        <p:nvSpPr>
          <p:cNvPr id="28" name="Line 27"/>
          <p:cNvSpPr>
            <a:spLocks noChangeShapeType="1"/>
          </p:cNvSpPr>
          <p:nvPr/>
        </p:nvSpPr>
        <p:spPr bwMode="auto">
          <a:xfrm>
            <a:off x="3417888" y="4761036"/>
            <a:ext cx="4787900" cy="4763"/>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9" name="Text Box 23"/>
          <p:cNvSpPr txBox="1">
            <a:spLocks noChangeArrowheads="1"/>
          </p:cNvSpPr>
          <p:nvPr/>
        </p:nvSpPr>
        <p:spPr bwMode="auto">
          <a:xfrm>
            <a:off x="4768850" y="4578474"/>
            <a:ext cx="211628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不超过 </a:t>
            </a:r>
            <a:r>
              <a:rPr lang="en-US" altLang="zh-CN" sz="1800" b="1">
                <a:solidFill>
                  <a:srgbClr val="000099"/>
                </a:solidFill>
                <a:latin typeface="+mn-lt"/>
                <a:ea typeface="黑体" panose="02010609060101010101" pitchFamily="2" charset="-122"/>
              </a:rPr>
              <a:t>65535 </a:t>
            </a:r>
            <a:r>
              <a:rPr lang="zh-CN" altLang="en-US" sz="1800" b="1">
                <a:solidFill>
                  <a:srgbClr val="000099"/>
                </a:solidFill>
                <a:latin typeface="+mn-lt"/>
                <a:ea typeface="黑体" panose="02010609060101010101" pitchFamily="2" charset="-122"/>
              </a:rPr>
              <a:t>字节</a:t>
            </a:r>
          </a:p>
        </p:txBody>
      </p:sp>
      <p:sp>
        <p:nvSpPr>
          <p:cNvPr id="30" name="右箭头 28"/>
          <p:cNvSpPr>
            <a:spLocks noChangeArrowheads="1"/>
          </p:cNvSpPr>
          <p:nvPr/>
        </p:nvSpPr>
        <p:spPr bwMode="auto">
          <a:xfrm rot="10800000">
            <a:off x="1652587" y="4161904"/>
            <a:ext cx="720725" cy="203200"/>
          </a:xfrm>
          <a:prstGeom prst="rightArrow">
            <a:avLst>
              <a:gd name="adj1" fmla="val 50000"/>
              <a:gd name="adj2" fmla="val 162073"/>
            </a:avLst>
          </a:prstGeom>
          <a:solidFill>
            <a:srgbClr val="990000"/>
          </a:solidFill>
          <a:ln w="9525" algn="ctr">
            <a:solidFill>
              <a:schemeClr val="tx1"/>
            </a:solidFill>
            <a:round/>
          </a:ln>
        </p:spPr>
        <p:txBody>
          <a:bodyPr/>
          <a:lstStyle/>
          <a:p>
            <a:endParaRPr lang="zh-CN" altLang="en-US" sz="2000" b="1">
              <a:solidFill>
                <a:srgbClr val="000099"/>
              </a:solidFill>
              <a:latin typeface="+mn-lt"/>
              <a:ea typeface="黑体" panose="02010609060101010101" pitchFamily="2" charset="-122"/>
            </a:endParaRPr>
          </a:p>
        </p:txBody>
      </p:sp>
      <p:sp>
        <p:nvSpPr>
          <p:cNvPr id="31" name="Text Box 23"/>
          <p:cNvSpPr txBox="1">
            <a:spLocks noChangeArrowheads="1"/>
          </p:cNvSpPr>
          <p:nvPr/>
        </p:nvSpPr>
        <p:spPr bwMode="auto">
          <a:xfrm>
            <a:off x="1044088" y="4472431"/>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99"/>
                </a:solidFill>
                <a:latin typeface="+mn-lt"/>
                <a:ea typeface="黑体" panose="02010609060101010101" pitchFamily="2" charset="-122"/>
              </a:rPr>
              <a:t>发送在前</a:t>
            </a:r>
          </a:p>
        </p:txBody>
      </p:sp>
      <p:sp>
        <p:nvSpPr>
          <p:cNvPr id="24" name="Line 3"/>
          <p:cNvSpPr>
            <a:spLocks noChangeShapeType="1"/>
          </p:cNvSpPr>
          <p:nvPr/>
        </p:nvSpPr>
        <p:spPr bwMode="auto">
          <a:xfrm>
            <a:off x="3414713" y="4002211"/>
            <a:ext cx="0" cy="530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 name="矩形 3"/>
          <p:cNvSpPr/>
          <p:nvPr/>
        </p:nvSpPr>
        <p:spPr bwMode="auto">
          <a:xfrm>
            <a:off x="3422650" y="4018086"/>
            <a:ext cx="4772025" cy="514350"/>
          </a:xfrm>
          <a:prstGeom prst="rect">
            <a:avLst/>
          </a:prstGeom>
          <a:solidFill>
            <a:srgbClr val="FFFF66"/>
          </a:solidFill>
          <a:ln w="9525" cap="flat" cmpd="sng" algn="ctr">
            <a:noFill/>
            <a:prstDash val="solid"/>
            <a:round/>
            <a:headEnd type="none" w="med" len="med"/>
            <a:tailEnd type="none" w="med" len="med"/>
          </a:ln>
          <a:effectLst/>
        </p:spPr>
        <p:txBody>
          <a:bodyPr/>
          <a:lstStyle/>
          <a:p>
            <a:pPr>
              <a:defRPr/>
            </a:pPr>
            <a:endParaRPr lang="zh-CN" altLang="en-US" sz="2000" b="1">
              <a:solidFill>
                <a:srgbClr val="000099"/>
              </a:solidFill>
              <a:latin typeface="+mn-lt"/>
              <a:ea typeface="黑体" panose="02010609060101010101" pitchFamily="2" charset="-122"/>
            </a:endParaRPr>
          </a:p>
        </p:txBody>
      </p:sp>
      <p:sp>
        <p:nvSpPr>
          <p:cNvPr id="23" name="Text Box 33"/>
          <p:cNvSpPr txBox="1">
            <a:spLocks noChangeArrowheads="1"/>
          </p:cNvSpPr>
          <p:nvPr/>
        </p:nvSpPr>
        <p:spPr bwMode="auto">
          <a:xfrm>
            <a:off x="3872880" y="4109010"/>
            <a:ext cx="3998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solidFill>
                  <a:srgbClr val="000099"/>
                </a:solidFill>
                <a:latin typeface="+mn-lt"/>
                <a:ea typeface="黑体" panose="02010609060101010101" pitchFamily="2" charset="-122"/>
              </a:rPr>
              <a:t>有         效         载         荷</a:t>
            </a:r>
          </a:p>
        </p:txBody>
      </p:sp>
      <p:sp>
        <p:nvSpPr>
          <p:cNvPr id="37" name="矩形 36"/>
          <p:cNvSpPr/>
          <p:nvPr/>
        </p:nvSpPr>
        <p:spPr>
          <a:xfrm>
            <a:off x="1044088" y="5795972"/>
            <a:ext cx="844541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具有</a:t>
            </a:r>
            <a:r>
              <a:rPr lang="zh-CN" altLang="zh-CN" sz="2400" b="1" dirty="0">
                <a:latin typeface="+mn-lt"/>
                <a:ea typeface="黑体" panose="02010609060101010101" pitchFamily="2" charset="-122"/>
              </a:rPr>
              <a:t>多个可选扩展首部</a:t>
            </a:r>
            <a:r>
              <a:rPr lang="zh-CN" altLang="zh-CN" sz="2400" b="1" dirty="0" smtClean="0">
                <a:latin typeface="+mn-lt"/>
                <a:ea typeface="黑体" panose="02010609060101010101" pitchFamily="2" charset="-122"/>
              </a:rPr>
              <a:t>的</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数据报</a:t>
            </a:r>
            <a:r>
              <a:rPr lang="zh-CN" altLang="zh-CN" sz="2400" b="1" dirty="0">
                <a:latin typeface="+mn-lt"/>
                <a:ea typeface="黑体" panose="02010609060101010101" pitchFamily="2" charset="-122"/>
              </a:rPr>
              <a:t>的一般形式</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p:txBody>
          <a:bodyPr/>
          <a:lstStyle/>
          <a:p>
            <a:pPr algn="ctr"/>
            <a:r>
              <a:rPr lang="en-US" altLang="zh-CN" dirty="0"/>
              <a:t>IPv6 </a:t>
            </a:r>
            <a:r>
              <a:rPr lang="zh-CN" altLang="en-US" dirty="0"/>
              <a:t>数据报</a:t>
            </a:r>
            <a:r>
              <a:rPr lang="zh-CN" altLang="en-US" dirty="0" smtClean="0"/>
              <a:t>的基本首部</a:t>
            </a:r>
            <a:endParaRPr lang="zh-CN" altLang="en-US" dirty="0"/>
          </a:p>
        </p:txBody>
      </p:sp>
      <p:sp>
        <p:nvSpPr>
          <p:cNvPr id="63283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sz="2800" dirty="0"/>
              <a:t>IPv6 </a:t>
            </a:r>
            <a:r>
              <a:rPr lang="zh-CN" altLang="en-US" sz="2800" dirty="0"/>
              <a:t>将首部长度变为</a:t>
            </a:r>
            <a:r>
              <a:rPr lang="zh-CN" altLang="en-US" sz="2800" dirty="0">
                <a:solidFill>
                  <a:srgbClr val="FF0000"/>
                </a:solidFill>
              </a:rPr>
              <a:t>固定的</a:t>
            </a:r>
            <a:r>
              <a:rPr lang="zh-CN" altLang="en-US" sz="2800" dirty="0"/>
              <a:t> </a:t>
            </a:r>
            <a:r>
              <a:rPr lang="en-US" altLang="zh-CN" sz="2800" dirty="0">
                <a:solidFill>
                  <a:srgbClr val="FF0000"/>
                </a:solidFill>
              </a:rPr>
              <a:t>40 </a:t>
            </a:r>
            <a:r>
              <a:rPr lang="zh-CN" altLang="en-US" sz="2800" dirty="0">
                <a:solidFill>
                  <a:srgbClr val="FF0000"/>
                </a:solidFill>
              </a:rPr>
              <a:t>字节，</a:t>
            </a:r>
            <a:r>
              <a:rPr lang="zh-CN" altLang="en-US" sz="2800" dirty="0"/>
              <a:t>称为</a:t>
            </a:r>
            <a:r>
              <a:rPr lang="zh-CN" altLang="en-US" sz="2800" dirty="0">
                <a:solidFill>
                  <a:srgbClr val="FF0000"/>
                </a:solidFill>
              </a:rPr>
              <a:t>基本首部。</a:t>
            </a:r>
            <a:endParaRPr lang="en-US" altLang="zh-CN" sz="2800" dirty="0">
              <a:solidFill>
                <a:srgbClr val="FF0000"/>
              </a:solidFill>
            </a:endParaRPr>
          </a:p>
          <a:p>
            <a:r>
              <a:rPr lang="zh-CN" altLang="zh-CN" sz="2800" dirty="0"/>
              <a:t>把首部中不必要的功能取消了，</a:t>
            </a:r>
            <a:r>
              <a:rPr lang="zh-CN" altLang="zh-CN" sz="2800" dirty="0" smtClean="0"/>
              <a:t>使得</a:t>
            </a:r>
            <a:r>
              <a:rPr lang="en-US" altLang="zh-CN" sz="2800" dirty="0" smtClean="0"/>
              <a:t> IPv6 </a:t>
            </a:r>
            <a:r>
              <a:rPr lang="zh-CN" altLang="zh-CN" sz="2800" dirty="0" smtClean="0"/>
              <a:t>首部</a:t>
            </a:r>
            <a:r>
              <a:rPr lang="zh-CN" altLang="zh-CN" sz="2800" dirty="0"/>
              <a:t>的字段数减少到</a:t>
            </a:r>
            <a:r>
              <a:rPr lang="zh-CN" altLang="zh-CN" sz="2800" dirty="0" smtClean="0"/>
              <a:t>只有</a:t>
            </a:r>
            <a:r>
              <a:rPr lang="en-US" altLang="zh-CN" sz="2800" dirty="0" smtClean="0"/>
              <a:t> 8 </a:t>
            </a:r>
            <a:r>
              <a:rPr lang="zh-CN" altLang="zh-CN" sz="2800" dirty="0" smtClean="0"/>
              <a:t>个</a:t>
            </a:r>
            <a:r>
              <a:rPr lang="zh-CN" altLang="en-US" sz="2800" dirty="0"/>
              <a:t>。</a:t>
            </a:r>
            <a:endParaRPr lang="en-US" altLang="zh-CN" sz="2800" dirty="0"/>
          </a:p>
          <a:p>
            <a:r>
              <a:rPr lang="en-US" altLang="zh-CN" sz="2800" dirty="0" smtClean="0"/>
              <a:t>IPv6 </a:t>
            </a:r>
            <a:r>
              <a:rPr lang="zh-CN" altLang="zh-CN" sz="2800" dirty="0" smtClean="0"/>
              <a:t>对</a:t>
            </a:r>
            <a:r>
              <a:rPr lang="zh-CN" altLang="zh-CN" sz="2800" dirty="0"/>
              <a:t>首部中的某些字段进行了如下的</a:t>
            </a:r>
            <a:r>
              <a:rPr lang="zh-CN" altLang="zh-CN" sz="2800" dirty="0">
                <a:solidFill>
                  <a:srgbClr val="FF0000"/>
                </a:solidFill>
              </a:rPr>
              <a:t>更改</a:t>
            </a:r>
            <a:r>
              <a:rPr lang="zh-CN" altLang="en-US" sz="2800" dirty="0">
                <a:solidFill>
                  <a:srgbClr val="FF0000"/>
                </a:solidFill>
              </a:rPr>
              <a:t>：</a:t>
            </a:r>
            <a:endParaRPr lang="en-US" altLang="zh-CN" sz="2800" dirty="0">
              <a:solidFill>
                <a:srgbClr val="FF0000"/>
              </a:solidFill>
            </a:endParaRPr>
          </a:p>
          <a:p>
            <a:pPr lvl="1"/>
            <a:endParaRPr lang="zh-CN" altLang="en-US" sz="2400" dirty="0"/>
          </a:p>
        </p:txBody>
      </p:sp>
      <p:graphicFrame>
        <p:nvGraphicFramePr>
          <p:cNvPr id="3" name="表格 2"/>
          <p:cNvGraphicFramePr>
            <a:graphicFrameLocks noGrp="1"/>
          </p:cNvGraphicFramePr>
          <p:nvPr/>
        </p:nvGraphicFramePr>
        <p:xfrm>
          <a:off x="848544" y="3356992"/>
          <a:ext cx="8640960" cy="2907792"/>
        </p:xfrm>
        <a:graphic>
          <a:graphicData uri="http://schemas.openxmlformats.org/drawingml/2006/table">
            <a:tbl>
              <a:tblPr firstRow="1" bandRow="1">
                <a:tableStyleId>{5C22544A-7EE6-4342-B048-85BDC9FD1C3A}</a:tableStyleId>
              </a:tblPr>
              <a:tblGrid>
                <a:gridCol w="4320480">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70840">
                <a:tc>
                  <a:txBody>
                    <a:bodyPr/>
                    <a:lstStyle/>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取消了首部长度字段</a:t>
                      </a:r>
                      <a:r>
                        <a:rPr lang="zh-CN" altLang="en-US" sz="2400" dirty="0" smtClean="0">
                          <a:solidFill>
                            <a:srgbClr val="000099"/>
                          </a:solidFill>
                          <a:latin typeface="+mn-lt"/>
                          <a:ea typeface="黑体" panose="02010609060101010101" pitchFamily="2" charset="-122"/>
                        </a:rPr>
                        <a:t>，</a:t>
                      </a:r>
                      <a:r>
                        <a:rPr lang="zh-CN" altLang="zh-CN" sz="2400" b="1" kern="1200" dirty="0" smtClean="0">
                          <a:solidFill>
                            <a:srgbClr val="000099"/>
                          </a:solidFill>
                          <a:latin typeface="+mn-lt"/>
                          <a:ea typeface="黑体" panose="02010609060101010101" pitchFamily="2" charset="-122"/>
                          <a:cs typeface="+mn-cs"/>
                        </a:rPr>
                        <a:t>因为首部长度是固定的</a:t>
                      </a:r>
                      <a:r>
                        <a:rPr lang="en-US" altLang="zh-CN" sz="2400" b="1" kern="1200" dirty="0" smtClean="0">
                          <a:solidFill>
                            <a:srgbClr val="000099"/>
                          </a:solidFill>
                          <a:latin typeface="+mn-lt"/>
                          <a:ea typeface="黑体" panose="02010609060101010101" pitchFamily="2" charset="-122"/>
                          <a:cs typeface="+mn-cs"/>
                        </a:rPr>
                        <a:t> 40 </a:t>
                      </a:r>
                      <a:r>
                        <a:rPr lang="zh-CN" altLang="zh-CN" sz="2400" b="1" kern="1200" dirty="0" smtClean="0">
                          <a:solidFill>
                            <a:srgbClr val="000099"/>
                          </a:solidFill>
                          <a:latin typeface="+mn-lt"/>
                          <a:ea typeface="黑体" panose="02010609060101010101" pitchFamily="2" charset="-122"/>
                          <a:cs typeface="+mn-cs"/>
                        </a:rPr>
                        <a:t>字节</a:t>
                      </a:r>
                      <a:r>
                        <a:rPr lang="zh-CN" altLang="en-US" sz="2400" b="1" kern="1200" dirty="0" smtClean="0">
                          <a:solidFill>
                            <a:srgbClr val="000099"/>
                          </a:solidFill>
                          <a:latin typeface="+mn-lt"/>
                          <a:ea typeface="黑体" panose="02010609060101010101" pitchFamily="2" charset="-122"/>
                          <a:cs typeface="+mn-cs"/>
                        </a:rPr>
                        <a:t>；</a:t>
                      </a:r>
                      <a:endParaRPr lang="en-US" altLang="zh-CN" sz="2400" b="1" kern="1200" dirty="0" smtClean="0">
                        <a:solidFill>
                          <a:srgbClr val="000099"/>
                        </a:solidFill>
                        <a:latin typeface="+mn-lt"/>
                        <a:ea typeface="黑体" panose="02010609060101010101" pitchFamily="2" charset="-122"/>
                        <a:cs typeface="+mn-cs"/>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取消了服务类型字段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取消了总长度字段</a:t>
                      </a:r>
                      <a:r>
                        <a:rPr lang="zh-CN" altLang="en-US" sz="2400" dirty="0" smtClean="0">
                          <a:solidFill>
                            <a:srgbClr val="000099"/>
                          </a:solidFill>
                          <a:latin typeface="+mn-lt"/>
                          <a:ea typeface="黑体" panose="02010609060101010101" pitchFamily="2" charset="-122"/>
                        </a:rPr>
                        <a:t>，</a:t>
                      </a:r>
                      <a:r>
                        <a:rPr lang="zh-CN" altLang="zh-CN" sz="2400" dirty="0" smtClean="0">
                          <a:solidFill>
                            <a:srgbClr val="000099"/>
                          </a:solidFill>
                          <a:latin typeface="+mn-lt"/>
                          <a:ea typeface="黑体" panose="02010609060101010101" pitchFamily="2" charset="-122"/>
                        </a:rPr>
                        <a:t>改用有效载荷长度字段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342900" marR="0" lvl="0" indent="-342900" algn="l" defTabSz="914400" rtl="0" eaLnBrk="1" fontAlgn="auto" latinLnBrk="0" hangingPunct="1">
                        <a:lnSpc>
                          <a:spcPct val="110000"/>
                        </a:lnSpc>
                        <a:spcBef>
                          <a:spcPts val="0"/>
                        </a:spcBef>
                        <a:spcAft>
                          <a:spcPts val="0"/>
                        </a:spcAft>
                        <a:buClrTx/>
                        <a:buSzPct val="80000"/>
                        <a:buFont typeface="Wingdings" panose="05000000000000000000" pitchFamily="2" charset="2"/>
                        <a:buChar char="l"/>
                        <a:defRPr/>
                      </a:pPr>
                      <a:r>
                        <a:rPr lang="zh-CN" altLang="zh-CN" sz="2400" dirty="0" smtClean="0">
                          <a:solidFill>
                            <a:srgbClr val="000099"/>
                          </a:solidFill>
                          <a:latin typeface="+mn-lt"/>
                          <a:ea typeface="黑体" panose="02010609060101010101" pitchFamily="2" charset="-122"/>
                        </a:rPr>
                        <a:t>把</a:t>
                      </a:r>
                      <a:r>
                        <a:rPr lang="en-US" altLang="zh-CN" sz="2400" dirty="0" smtClean="0">
                          <a:solidFill>
                            <a:srgbClr val="000099"/>
                          </a:solidFill>
                          <a:latin typeface="+mn-lt"/>
                          <a:ea typeface="黑体" panose="02010609060101010101" pitchFamily="2" charset="-122"/>
                        </a:rPr>
                        <a:t> TTL </a:t>
                      </a:r>
                      <a:r>
                        <a:rPr lang="zh-CN" altLang="zh-CN" sz="2400" dirty="0" smtClean="0">
                          <a:solidFill>
                            <a:srgbClr val="000099"/>
                          </a:solidFill>
                          <a:latin typeface="+mn-lt"/>
                          <a:ea typeface="黑体" panose="02010609060101010101" pitchFamily="2" charset="-122"/>
                        </a:rPr>
                        <a:t>字段改称为跳数限制字段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取消了协议字段，改用下一个首部字段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取消了检验和字段</a:t>
                      </a:r>
                      <a:r>
                        <a:rPr lang="zh-CN" altLang="en-US" sz="2400" dirty="0" smtClean="0">
                          <a:solidFill>
                            <a:srgbClr val="000099"/>
                          </a:solidFill>
                          <a:latin typeface="+mn-lt"/>
                          <a:ea typeface="黑体" panose="02010609060101010101" pitchFamily="2" charset="-122"/>
                        </a:rPr>
                        <a:t>；</a:t>
                      </a:r>
                      <a:endParaRPr lang="en-US" altLang="zh-CN" sz="2400" dirty="0" smtClean="0">
                        <a:solidFill>
                          <a:srgbClr val="000099"/>
                        </a:solidFill>
                        <a:latin typeface="+mn-lt"/>
                        <a:ea typeface="黑体" panose="02010609060101010101" pitchFamily="2" charset="-122"/>
                      </a:endParaRPr>
                    </a:p>
                    <a:p>
                      <a:pPr marL="342900" lvl="0" indent="-342900">
                        <a:lnSpc>
                          <a:spcPct val="110000"/>
                        </a:lnSpc>
                        <a:buSzPct val="80000"/>
                        <a:buFont typeface="Wingdings" panose="05000000000000000000" pitchFamily="2" charset="2"/>
                        <a:buChar char="l"/>
                      </a:pPr>
                      <a:r>
                        <a:rPr lang="zh-CN" altLang="zh-CN" sz="2400" dirty="0" smtClean="0">
                          <a:solidFill>
                            <a:srgbClr val="000099"/>
                          </a:solidFill>
                          <a:latin typeface="+mn-lt"/>
                          <a:ea typeface="黑体" panose="02010609060101010101" pitchFamily="2" charset="-122"/>
                        </a:rPr>
                        <a:t>取消了选项字段，而用扩展首部来实现选项功能。</a:t>
                      </a:r>
                      <a:endParaRPr lang="zh-CN" altLang="en-US" sz="2400" dirty="0" smtClean="0">
                        <a:solidFill>
                          <a:srgbClr val="000099"/>
                        </a:solidFill>
                        <a:latin typeface="+mn-lt"/>
                        <a:ea typeface="黑体" panose="02010609060101010101" pitchFamily="2" charset="-122"/>
                      </a:endParaRPr>
                    </a:p>
                  </a:txBody>
                  <a:tcPr marL="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56769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37" name="Line 35"/>
          <p:cNvSpPr>
            <a:spLocks noChangeShapeType="1"/>
          </p:cNvSpPr>
          <p:nvPr/>
        </p:nvSpPr>
        <p:spPr bwMode="auto">
          <a:xfrm>
            <a:off x="1778893" y="4701332"/>
            <a:ext cx="730567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38" name="Rectangle 36"/>
          <p:cNvSpPr>
            <a:spLocks noChangeArrowheads="1"/>
          </p:cNvSpPr>
          <p:nvPr/>
        </p:nvSpPr>
        <p:spPr bwMode="auto">
          <a:xfrm>
            <a:off x="1794768" y="4718794"/>
            <a:ext cx="7272337" cy="1463675"/>
          </a:xfrm>
          <a:prstGeom prst="rect">
            <a:avLst/>
          </a:prstGeom>
          <a:solidFill>
            <a:srgbClr val="CCECFF"/>
          </a:solidFill>
          <a:ln w="1270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9" name="Rectangle 37"/>
          <p:cNvSpPr>
            <a:spLocks noChangeArrowheads="1"/>
          </p:cNvSpPr>
          <p:nvPr/>
        </p:nvSpPr>
        <p:spPr bwMode="auto">
          <a:xfrm>
            <a:off x="3261618" y="4829919"/>
            <a:ext cx="4809010" cy="52065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800" b="1" dirty="0">
                <a:solidFill>
                  <a:srgbClr val="0000CC"/>
                </a:solidFill>
                <a:latin typeface="+mn-lt"/>
                <a:ea typeface="黑体" panose="02010609060101010101" pitchFamily="2" charset="-122"/>
              </a:rPr>
              <a:t>有效载荷（扩展首部 </a:t>
            </a:r>
            <a:r>
              <a:rPr kumimoji="1" lang="en-US" altLang="zh-CN" sz="2800" b="1" dirty="0">
                <a:solidFill>
                  <a:srgbClr val="0000CC"/>
                </a:solidFill>
                <a:latin typeface="+mn-lt"/>
                <a:ea typeface="黑体" panose="02010609060101010101" pitchFamily="2" charset="-122"/>
              </a:rPr>
              <a:t>/ </a:t>
            </a:r>
            <a:r>
              <a:rPr kumimoji="1" lang="zh-CN" altLang="en-US" sz="2800" b="1" dirty="0">
                <a:solidFill>
                  <a:srgbClr val="0000CC"/>
                </a:solidFill>
                <a:latin typeface="+mn-lt"/>
                <a:ea typeface="黑体" panose="02010609060101010101" pitchFamily="2" charset="-122"/>
              </a:rPr>
              <a:t>数据）</a:t>
            </a:r>
          </a:p>
        </p:txBody>
      </p:sp>
      <p:sp>
        <p:nvSpPr>
          <p:cNvPr id="40" name="Freeform 38"/>
          <p:cNvSpPr/>
          <p:nvPr/>
        </p:nvSpPr>
        <p:spPr bwMode="auto">
          <a:xfrm>
            <a:off x="1696343" y="5366494"/>
            <a:ext cx="7577137" cy="312738"/>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3" name="AutoShape 41"/>
          <p:cNvSpPr/>
          <p:nvPr/>
        </p:nvSpPr>
        <p:spPr bwMode="auto">
          <a:xfrm>
            <a:off x="1510605" y="4737844"/>
            <a:ext cx="228600" cy="1444625"/>
          </a:xfrm>
          <a:prstGeom prst="leftBrace">
            <a:avLst>
              <a:gd name="adj1" fmla="val 52662"/>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4" name="Rectangle 42"/>
          <p:cNvSpPr>
            <a:spLocks noChangeArrowheads="1"/>
          </p:cNvSpPr>
          <p:nvPr/>
        </p:nvSpPr>
        <p:spPr bwMode="auto">
          <a:xfrm>
            <a:off x="29358" y="4936182"/>
            <a:ext cx="1755290"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有效载荷</a:t>
            </a:r>
          </a:p>
          <a:p>
            <a:pPr algn="ctr" defTabSz="762000" eaLnBrk="0" hangingPunct="0"/>
            <a:r>
              <a:rPr kumimoji="1" lang="zh-CN" altLang="en-US" sz="2000" b="1" dirty="0">
                <a:solidFill>
                  <a:srgbClr val="0000CC"/>
                </a:solidFill>
                <a:latin typeface="+mn-lt"/>
                <a:ea typeface="黑体" panose="02010609060101010101" pitchFamily="2" charset="-122"/>
              </a:rPr>
              <a:t>（至 </a:t>
            </a:r>
            <a:r>
              <a:rPr kumimoji="1" lang="en-US" altLang="zh-CN" sz="2000" b="1" dirty="0">
                <a:solidFill>
                  <a:srgbClr val="0000CC"/>
                </a:solidFill>
                <a:latin typeface="+mn-lt"/>
                <a:ea typeface="黑体" panose="02010609060101010101" pitchFamily="2" charset="-122"/>
              </a:rPr>
              <a:t>64 KB</a:t>
            </a:r>
            <a:r>
              <a:rPr kumimoji="1" lang="zh-CN" altLang="en-US" sz="2000" b="1" dirty="0">
                <a:solidFill>
                  <a:srgbClr val="0000CC"/>
                </a:solidFill>
                <a:latin typeface="+mn-lt"/>
                <a:ea typeface="黑体" panose="02010609060101010101" pitchFamily="2" charset="-122"/>
              </a:rPr>
              <a:t>）</a:t>
            </a:r>
          </a:p>
        </p:txBody>
      </p:sp>
      <p:sp>
        <p:nvSpPr>
          <p:cNvPr id="45" name="Rectangle 43"/>
          <p:cNvSpPr>
            <a:spLocks noChangeArrowheads="1"/>
          </p:cNvSpPr>
          <p:nvPr/>
        </p:nvSpPr>
        <p:spPr bwMode="auto">
          <a:xfrm>
            <a:off x="1748730" y="494457"/>
            <a:ext cx="7327900" cy="424815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7" name="矩形 46"/>
          <p:cNvSpPr/>
          <p:nvPr/>
        </p:nvSpPr>
        <p:spPr>
          <a:xfrm>
            <a:off x="3001284" y="6309320"/>
            <a:ext cx="4732386"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40 </a:t>
            </a:r>
            <a:r>
              <a:rPr lang="zh-CN" altLang="zh-CN" sz="2400" b="1" dirty="0" smtClean="0">
                <a:latin typeface="+mn-lt"/>
                <a:ea typeface="黑体" panose="02010609060101010101" pitchFamily="2" charset="-122"/>
              </a:rPr>
              <a:t>字节</a:t>
            </a:r>
            <a:r>
              <a:rPr lang="zh-CN" altLang="zh-CN" sz="2400" b="1" dirty="0">
                <a:latin typeface="+mn-lt"/>
                <a:ea typeface="黑体" panose="02010609060101010101" pitchFamily="2" charset="-122"/>
              </a:rPr>
              <a:t>长</a:t>
            </a:r>
            <a:r>
              <a:rPr lang="zh-CN" altLang="zh-CN" sz="2400" b="1" dirty="0" smtClean="0">
                <a:latin typeface="+mn-lt"/>
                <a:ea typeface="黑体" panose="02010609060101010101" pitchFamily="2" charset="-122"/>
              </a:rPr>
              <a:t>的</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基本</a:t>
            </a:r>
            <a:r>
              <a:rPr lang="zh-CN" altLang="zh-CN" sz="2400" b="1" dirty="0">
                <a:latin typeface="+mn-lt"/>
                <a:ea typeface="黑体" panose="02010609060101010101" pitchFamily="2" charset="-122"/>
              </a:rPr>
              <a:t>首部</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grpId="1" nodeType="afterEffect">
                                  <p:stCondLst>
                                    <p:cond delay="500"/>
                                  </p:stCondLst>
                                  <p:endCondLst>
                                    <p:cond evt="onNext" delay="0">
                                      <p:tgtEl>
                                        <p:sldTgt/>
                                      </p:tgtEl>
                                    </p:cond>
                                  </p:endCondLst>
                                  <p:childTnLst>
                                    <p:anim calcmode="discrete" valueType="str">
                                      <p:cBhvr>
                                        <p:cTn id="9" dur="1000" fill="hold"/>
                                        <p:tgtEl>
                                          <p:spTgt spid="45"/>
                                        </p:tgtEl>
                                        <p:attrNameLst>
                                          <p:attrName>style.visibility</p:attrName>
                                        </p:attrNameLst>
                                      </p:cBhvr>
                                      <p:tavLst>
                                        <p:tav tm="0">
                                          <p:val>
                                            <p:strVal val="hidden"/>
                                          </p:val>
                                        </p:tav>
                                        <p:tav tm="50000">
                                          <p:val>
                                            <p:strVal val="visible"/>
                                          </p:val>
                                        </p:tav>
                                      </p:tavLst>
                                    </p:anim>
                                  </p:childTnLst>
                                </p:cTn>
                              </p:par>
                              <p:par>
                                <p:cTn id="10" presetID="35" presetClass="emph" presetSubtype="0" repeatCount="indefinite" fill="hold" grpId="0" nodeType="withEffect">
                                  <p:stCondLst>
                                    <p:cond delay="500"/>
                                  </p:stCondLst>
                                  <p:endCondLst>
                                    <p:cond evt="onNext" delay="0">
                                      <p:tgtEl>
                                        <p:sldTgt/>
                                      </p:tgtEl>
                                    </p:cond>
                                  </p:endCondLst>
                                  <p:childTnLst>
                                    <p:anim calcmode="discrete" valueType="str">
                                      <p:cBhvr>
                                        <p:cTn id="11"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P spid="45" grpId="1"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6" name="Text Box 38"/>
          <p:cNvSpPr txBox="1">
            <a:spLocks noChangeArrowheads="1"/>
          </p:cNvSpPr>
          <p:nvPr/>
        </p:nvSpPr>
        <p:spPr bwMode="auto">
          <a:xfrm>
            <a:off x="975123" y="4797152"/>
            <a:ext cx="8368506" cy="87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400" b="1" dirty="0">
                <a:solidFill>
                  <a:srgbClr val="000099"/>
                </a:solidFill>
                <a:latin typeface="+mn-lt"/>
                <a:ea typeface="黑体" panose="02010609060101010101" pitchFamily="2" charset="-122"/>
              </a:rPr>
              <a:t>版本</a:t>
            </a:r>
            <a:r>
              <a:rPr lang="en-US" altLang="zh-CN" sz="2400" b="1" dirty="0">
                <a:solidFill>
                  <a:srgbClr val="000099"/>
                </a:solidFill>
                <a:latin typeface="+mn-lt"/>
                <a:ea typeface="黑体" panose="02010609060101010101" pitchFamily="2" charset="-122"/>
              </a:rPr>
              <a:t>(version)—— 4 </a:t>
            </a:r>
            <a:r>
              <a:rPr lang="zh-CN" altLang="en-US" sz="2400" b="1" dirty="0">
                <a:solidFill>
                  <a:srgbClr val="000099"/>
                </a:solidFill>
                <a:latin typeface="+mn-lt"/>
                <a:ea typeface="黑体" panose="02010609060101010101" pitchFamily="2" charset="-122"/>
              </a:rPr>
              <a:t>位。它指明了协议的版本，对 </a:t>
            </a:r>
            <a:r>
              <a:rPr lang="en-US" altLang="zh-CN" sz="2400" b="1" dirty="0">
                <a:solidFill>
                  <a:srgbClr val="000099"/>
                </a:solidFill>
                <a:latin typeface="+mn-lt"/>
                <a:ea typeface="黑体" panose="02010609060101010101" pitchFamily="2" charset="-122"/>
              </a:rPr>
              <a:t>IPv6 </a:t>
            </a:r>
            <a:r>
              <a:rPr lang="zh-CN" altLang="en-US" sz="2400" b="1" dirty="0">
                <a:solidFill>
                  <a:srgbClr val="000099"/>
                </a:solidFill>
                <a:latin typeface="+mn-lt"/>
                <a:ea typeface="黑体" panose="02010609060101010101" pitchFamily="2" charset="-122"/>
              </a:rPr>
              <a:t>该字段总是 </a:t>
            </a:r>
            <a:r>
              <a:rPr lang="en-US" altLang="zh-CN" sz="2400" b="1" dirty="0">
                <a:solidFill>
                  <a:srgbClr val="000099"/>
                </a:solidFill>
                <a:latin typeface="+mn-lt"/>
                <a:ea typeface="黑体" panose="02010609060101010101" pitchFamily="2" charset="-122"/>
              </a:rPr>
              <a:t>6</a:t>
            </a:r>
            <a:r>
              <a:rPr lang="zh-CN" altLang="en-US" sz="2400" b="1" dirty="0">
                <a:solidFill>
                  <a:srgbClr val="000099"/>
                </a:solidFill>
                <a:latin typeface="+mn-lt"/>
                <a:ea typeface="黑体" panose="02010609060101010101" pitchFamily="2" charset="-122"/>
              </a:rPr>
              <a:t>。 </a:t>
            </a:r>
          </a:p>
        </p:txBody>
      </p:sp>
      <p:sp>
        <p:nvSpPr>
          <p:cNvPr id="48" name="Rectangle 37"/>
          <p:cNvSpPr>
            <a:spLocks noChangeArrowheads="1"/>
          </p:cNvSpPr>
          <p:nvPr/>
        </p:nvSpPr>
        <p:spPr bwMode="auto">
          <a:xfrm>
            <a:off x="1786830" y="494457"/>
            <a:ext cx="933922"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39" name="Rectangle 37"/>
          <p:cNvSpPr>
            <a:spLocks noChangeArrowheads="1"/>
          </p:cNvSpPr>
          <p:nvPr/>
        </p:nvSpPr>
        <p:spPr bwMode="auto">
          <a:xfrm>
            <a:off x="2686942" y="476672"/>
            <a:ext cx="1834009"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75123" y="4797152"/>
            <a:ext cx="8368506"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通信量类</a:t>
            </a:r>
            <a:r>
              <a:rPr lang="en-US" altLang="zh-CN" dirty="0"/>
              <a:t>(traffic class)—— 8 </a:t>
            </a:r>
            <a:r>
              <a:rPr lang="zh-CN" altLang="en-US" dirty="0"/>
              <a:t>位。这是为了区分不同的 </a:t>
            </a:r>
            <a:r>
              <a:rPr lang="en-US" altLang="zh-CN" dirty="0"/>
              <a:t>IPv6 </a:t>
            </a:r>
            <a:r>
              <a:rPr lang="zh-CN" altLang="en-US" dirty="0"/>
              <a:t>数据报的类别或优先级。目前正在进行不同的通信量类性能的实验。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3" name="Rectangle 37"/>
          <p:cNvSpPr>
            <a:spLocks noChangeArrowheads="1"/>
          </p:cNvSpPr>
          <p:nvPr/>
        </p:nvSpPr>
        <p:spPr bwMode="auto">
          <a:xfrm>
            <a:off x="4504630" y="493713"/>
            <a:ext cx="4552826"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964850" y="4789484"/>
            <a:ext cx="8452646" cy="173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流标号</a:t>
            </a:r>
            <a:r>
              <a:rPr lang="en-US" altLang="zh-CN" dirty="0"/>
              <a:t>(flow label)—— 20 </a:t>
            </a:r>
            <a:r>
              <a:rPr lang="zh-CN" altLang="en-US" dirty="0"/>
              <a:t>位。 “流”是互联网络上从特定源点到特定终点的一系列数据报， “流”所经过的路径上的路由器都保证指明的服务质量</a:t>
            </a:r>
            <a:r>
              <a:rPr lang="zh-CN" altLang="en-US" dirty="0" smtClean="0"/>
              <a:t>。所有</a:t>
            </a:r>
            <a:r>
              <a:rPr lang="zh-CN" altLang="en-US" dirty="0"/>
              <a:t>属于同一个流的数据报都具有同样的流标号。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39" name="Rectangle 37"/>
          <p:cNvSpPr>
            <a:spLocks noChangeArrowheads="1"/>
          </p:cNvSpPr>
          <p:nvPr/>
        </p:nvSpPr>
        <p:spPr bwMode="auto">
          <a:xfrm>
            <a:off x="1784648" y="921668"/>
            <a:ext cx="3606155"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20552" y="4797152"/>
            <a:ext cx="8496944"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有效载荷长度</a:t>
            </a:r>
            <a:r>
              <a:rPr lang="en-US" altLang="zh-CN" dirty="0"/>
              <a:t>(payload length)—— 16 </a:t>
            </a:r>
            <a:r>
              <a:rPr lang="zh-CN" altLang="en-US" dirty="0"/>
              <a:t>位。它指明 </a:t>
            </a:r>
            <a:r>
              <a:rPr lang="en-US" altLang="zh-CN" dirty="0"/>
              <a:t>IPv6 </a:t>
            </a:r>
            <a:r>
              <a:rPr lang="zh-CN" altLang="en-US" dirty="0"/>
              <a:t>数据报除基本首部以外的字节数（所有扩展首部都算在有效载荷之内），其最大值是 </a:t>
            </a:r>
            <a:r>
              <a:rPr lang="en-US" altLang="zh-CN" dirty="0"/>
              <a:t>64 KB</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3" name="Rectangle 37"/>
          <p:cNvSpPr>
            <a:spLocks noChangeArrowheads="1"/>
          </p:cNvSpPr>
          <p:nvPr/>
        </p:nvSpPr>
        <p:spPr bwMode="auto">
          <a:xfrm>
            <a:off x="5426968" y="908720"/>
            <a:ext cx="1843418"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919046" y="4797152"/>
            <a:ext cx="849845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下一个首部</a:t>
            </a:r>
            <a:r>
              <a:rPr lang="en-US" altLang="zh-CN" dirty="0"/>
              <a:t>(next header)—— 8 </a:t>
            </a:r>
            <a:r>
              <a:rPr lang="zh-CN" altLang="en-US" dirty="0"/>
              <a:t>位。它相当于 </a:t>
            </a:r>
            <a:r>
              <a:rPr lang="en-US" altLang="zh-CN" dirty="0"/>
              <a:t>IPv4 </a:t>
            </a:r>
            <a:r>
              <a:rPr lang="zh-CN" altLang="en-US" dirty="0"/>
              <a:t>的协议字段或可选字段。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39" name="Rectangle 37"/>
          <p:cNvSpPr>
            <a:spLocks noChangeArrowheads="1"/>
          </p:cNvSpPr>
          <p:nvPr/>
        </p:nvSpPr>
        <p:spPr bwMode="auto">
          <a:xfrm>
            <a:off x="7257256" y="908720"/>
            <a:ext cx="1832074"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64850" y="4797152"/>
            <a:ext cx="8668670"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跳数限制</a:t>
            </a:r>
            <a:r>
              <a:rPr lang="en-US" altLang="zh-CN" dirty="0"/>
              <a:t>(hop limit)—— 8 </a:t>
            </a:r>
            <a:r>
              <a:rPr lang="zh-CN" altLang="en-US" dirty="0"/>
              <a:t>位。源站在数据报发出时即设定跳数限制。路由器在转发数据报时将跳数限制字段中的值减 </a:t>
            </a:r>
            <a:r>
              <a:rPr lang="en-US" altLang="zh-CN" dirty="0"/>
              <a:t>1</a:t>
            </a:r>
            <a:r>
              <a:rPr lang="zh-CN" altLang="en-US" dirty="0"/>
              <a:t>。</a:t>
            </a:r>
          </a:p>
          <a:p>
            <a:r>
              <a:rPr lang="zh-CN" altLang="en-US" dirty="0"/>
              <a:t>当跳数限制的值为零时，就要将此数据报丢弃。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marL="838200" indent="-838200" algn="ctr"/>
            <a:r>
              <a:rPr lang="zh-CN" altLang="en-US"/>
              <a:t>分类 </a:t>
            </a:r>
            <a:r>
              <a:rPr lang="en-US" altLang="zh-CN"/>
              <a:t>IP </a:t>
            </a:r>
            <a:r>
              <a:rPr lang="zh-CN" altLang="en-US"/>
              <a:t>地址 </a:t>
            </a:r>
          </a:p>
        </p:txBody>
      </p:sp>
      <p:sp>
        <p:nvSpPr>
          <p:cNvPr id="144387" name="Rectangle 3"/>
          <p:cNvSpPr>
            <a:spLocks noGrp="1" noChangeArrowheads="1"/>
          </p:cNvSpPr>
          <p:nvPr>
            <p:ph idx="1"/>
          </p:nvPr>
        </p:nvSpPr>
        <p:spPr/>
        <p:txBody>
          <a:bodyPr/>
          <a:lstStyle/>
          <a:p>
            <a:r>
              <a:rPr lang="zh-CN" altLang="zh-CN" dirty="0"/>
              <a:t>将</a:t>
            </a:r>
            <a:r>
              <a:rPr lang="en-US" altLang="zh-CN" dirty="0"/>
              <a:t>IP</a:t>
            </a:r>
            <a:r>
              <a:rPr lang="zh-CN" altLang="zh-CN" dirty="0"/>
              <a:t>地址划分为若干个固定</a:t>
            </a:r>
            <a:r>
              <a:rPr lang="zh-CN" altLang="zh-CN" dirty="0" smtClean="0"/>
              <a:t>类</a:t>
            </a:r>
            <a:r>
              <a:rPr lang="zh-CN" altLang="en-US" dirty="0" smtClean="0"/>
              <a:t>。</a:t>
            </a:r>
            <a:endParaRPr lang="en-US" altLang="zh-CN" dirty="0" smtClean="0"/>
          </a:p>
          <a:p>
            <a:r>
              <a:rPr lang="zh-CN" altLang="en-US" dirty="0" smtClean="0"/>
              <a:t>每</a:t>
            </a:r>
            <a:r>
              <a:rPr lang="zh-CN" altLang="en-US" dirty="0"/>
              <a:t>一类地址都由两个固定长度的字段组成，其中一个字段是</a:t>
            </a:r>
            <a:r>
              <a:rPr lang="zh-CN" altLang="en-US" dirty="0">
                <a:solidFill>
                  <a:srgbClr val="00B050"/>
                </a:solidFill>
              </a:rPr>
              <a:t>网络号 </a:t>
            </a:r>
            <a:r>
              <a:rPr lang="en-US" altLang="zh-CN" dirty="0">
                <a:solidFill>
                  <a:srgbClr val="00B050"/>
                </a:solidFill>
              </a:rPr>
              <a:t>net-id</a:t>
            </a:r>
            <a:r>
              <a:rPr lang="zh-CN" altLang="en-US" dirty="0">
                <a:solidFill>
                  <a:srgbClr val="FF0000"/>
                </a:solidFill>
              </a:rPr>
              <a:t>，</a:t>
            </a:r>
            <a:r>
              <a:rPr lang="zh-CN" altLang="en-US" dirty="0"/>
              <a:t>它标志主机（或路由器）所连接到的网络，而另一个字段则是</a:t>
            </a:r>
            <a:r>
              <a:rPr lang="zh-CN" altLang="en-US" dirty="0">
                <a:solidFill>
                  <a:srgbClr val="00B050"/>
                </a:solidFill>
              </a:rPr>
              <a:t>主机号 </a:t>
            </a:r>
            <a:r>
              <a:rPr lang="en-US" altLang="zh-CN" dirty="0">
                <a:solidFill>
                  <a:srgbClr val="00B050"/>
                </a:solidFill>
              </a:rPr>
              <a:t>host-id</a:t>
            </a:r>
            <a:r>
              <a:rPr lang="zh-CN" altLang="en-US" dirty="0">
                <a:solidFill>
                  <a:srgbClr val="FF0000"/>
                </a:solidFill>
              </a:rPr>
              <a:t>，</a:t>
            </a:r>
            <a:r>
              <a:rPr lang="zh-CN" altLang="en-US" dirty="0"/>
              <a:t>它标志该主机（或路由器）</a:t>
            </a:r>
            <a:r>
              <a:rPr lang="zh-CN" altLang="en-US" dirty="0" smtClean="0"/>
              <a:t>。</a:t>
            </a:r>
            <a:endParaRPr lang="en-US" altLang="zh-CN" dirty="0" smtClean="0"/>
          </a:p>
          <a:p>
            <a:r>
              <a:rPr lang="zh-CN" altLang="zh-CN" dirty="0" smtClean="0"/>
              <a:t>主机</a:t>
            </a:r>
            <a:r>
              <a:rPr lang="zh-CN" altLang="zh-CN" dirty="0"/>
              <a:t>号在它前面的</a:t>
            </a:r>
            <a:r>
              <a:rPr lang="zh-CN" altLang="zh-CN" dirty="0">
                <a:solidFill>
                  <a:srgbClr val="FF0000"/>
                </a:solidFill>
              </a:rPr>
              <a:t>网络号所指明的网络范围内必须是唯一的</a:t>
            </a:r>
            <a:r>
              <a:rPr lang="zh-CN" altLang="zh-CN" dirty="0" smtClean="0">
                <a:solidFill>
                  <a:srgbClr val="FF0000"/>
                </a:solidFill>
              </a:rPr>
              <a:t>。</a:t>
            </a:r>
            <a:endParaRPr lang="en-US" altLang="zh-CN" dirty="0" smtClean="0">
              <a:solidFill>
                <a:srgbClr val="FF0000"/>
              </a:solidFill>
            </a:endParaRPr>
          </a:p>
          <a:p>
            <a:r>
              <a:rPr lang="zh-CN" altLang="zh-CN" dirty="0" smtClean="0"/>
              <a:t>由此可见</a:t>
            </a:r>
            <a:r>
              <a:rPr lang="zh-CN" altLang="zh-CN" dirty="0"/>
              <a:t>，</a:t>
            </a:r>
            <a:r>
              <a:rPr lang="zh-CN" altLang="zh-CN" dirty="0">
                <a:solidFill>
                  <a:srgbClr val="FF0000"/>
                </a:solidFill>
              </a:rPr>
              <a:t>一</a:t>
            </a:r>
            <a:r>
              <a:rPr lang="zh-CN" altLang="zh-CN" dirty="0" smtClean="0">
                <a:solidFill>
                  <a:srgbClr val="FF0000"/>
                </a:solidFill>
              </a:rPr>
              <a:t>个</a:t>
            </a:r>
            <a:r>
              <a:rPr lang="en-US" altLang="zh-CN" dirty="0" smtClean="0">
                <a:solidFill>
                  <a:srgbClr val="FF0000"/>
                </a:solidFill>
              </a:rPr>
              <a:t> IP </a:t>
            </a:r>
            <a:r>
              <a:rPr lang="zh-CN" altLang="zh-CN" dirty="0" smtClean="0">
                <a:solidFill>
                  <a:srgbClr val="FF0000"/>
                </a:solidFill>
              </a:rPr>
              <a:t>地址</a:t>
            </a:r>
            <a:r>
              <a:rPr lang="zh-CN" altLang="zh-CN" dirty="0">
                <a:solidFill>
                  <a:srgbClr val="FF0000"/>
                </a:solidFill>
              </a:rPr>
              <a:t>在整个互联网范围内是唯一的。</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43" name="Rectangle 37"/>
          <p:cNvSpPr>
            <a:spLocks noChangeArrowheads="1"/>
          </p:cNvSpPr>
          <p:nvPr/>
        </p:nvSpPr>
        <p:spPr bwMode="auto">
          <a:xfrm>
            <a:off x="1778892" y="1340768"/>
            <a:ext cx="7278563" cy="165735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1684930" y="4797152"/>
            <a:ext cx="7444534"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源地址</a:t>
            </a:r>
            <a:r>
              <a:rPr lang="en-US" altLang="zh-CN" dirty="0"/>
              <a:t>—— 128 </a:t>
            </a:r>
            <a:r>
              <a:rPr lang="zh-CN" altLang="en-US" dirty="0"/>
              <a:t>位。是数据报的发送站的 </a:t>
            </a:r>
            <a:r>
              <a:rPr lang="en-US" altLang="zh-CN" dirty="0"/>
              <a:t>IP </a:t>
            </a:r>
            <a:r>
              <a:rPr lang="zh-CN" altLang="en-US" dirty="0"/>
              <a:t>地址。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893" y="505569"/>
            <a:ext cx="7289800"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5" name="Line 3"/>
          <p:cNvSpPr>
            <a:spLocks noChangeShapeType="1"/>
          </p:cNvSpPr>
          <p:nvPr/>
        </p:nvSpPr>
        <p:spPr bwMode="auto">
          <a:xfrm>
            <a:off x="1786830" y="886569"/>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6" name="Line 4"/>
          <p:cNvSpPr>
            <a:spLocks noChangeShapeType="1"/>
          </p:cNvSpPr>
          <p:nvPr/>
        </p:nvSpPr>
        <p:spPr bwMode="auto">
          <a:xfrm>
            <a:off x="2686943"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7" name="Line 5"/>
          <p:cNvSpPr>
            <a:spLocks noChangeShapeType="1"/>
          </p:cNvSpPr>
          <p:nvPr/>
        </p:nvSpPr>
        <p:spPr bwMode="auto">
          <a:xfrm>
            <a:off x="5426968"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 name="Rectangle 6"/>
          <p:cNvSpPr>
            <a:spLocks noChangeArrowheads="1"/>
          </p:cNvSpPr>
          <p:nvPr/>
        </p:nvSpPr>
        <p:spPr bwMode="auto">
          <a:xfrm>
            <a:off x="1702693"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0</a:t>
            </a:r>
          </a:p>
        </p:txBody>
      </p:sp>
      <p:sp>
        <p:nvSpPr>
          <p:cNvPr id="9" name="Rectangle 7"/>
          <p:cNvSpPr>
            <a:spLocks noChangeArrowheads="1"/>
          </p:cNvSpPr>
          <p:nvPr/>
        </p:nvSpPr>
        <p:spPr bwMode="auto">
          <a:xfrm>
            <a:off x="2605980" y="116632"/>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4</a:t>
            </a:r>
          </a:p>
        </p:txBody>
      </p:sp>
      <p:sp>
        <p:nvSpPr>
          <p:cNvPr id="10" name="Rectangle 8"/>
          <p:cNvSpPr>
            <a:spLocks noChangeArrowheads="1"/>
          </p:cNvSpPr>
          <p:nvPr/>
        </p:nvSpPr>
        <p:spPr bwMode="auto">
          <a:xfrm>
            <a:off x="53364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16</a:t>
            </a:r>
          </a:p>
        </p:txBody>
      </p:sp>
      <p:sp>
        <p:nvSpPr>
          <p:cNvPr id="11" name="Rectangle 9"/>
          <p:cNvSpPr>
            <a:spLocks noChangeArrowheads="1"/>
          </p:cNvSpPr>
          <p:nvPr/>
        </p:nvSpPr>
        <p:spPr bwMode="auto">
          <a:xfrm>
            <a:off x="873373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31</a:t>
            </a:r>
          </a:p>
        </p:txBody>
      </p:sp>
      <p:sp>
        <p:nvSpPr>
          <p:cNvPr id="12" name="Rectangle 10"/>
          <p:cNvSpPr>
            <a:spLocks noChangeArrowheads="1"/>
          </p:cNvSpPr>
          <p:nvPr/>
        </p:nvSpPr>
        <p:spPr bwMode="auto">
          <a:xfrm>
            <a:off x="1897955" y="521444"/>
            <a:ext cx="76944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版 本</a:t>
            </a:r>
          </a:p>
        </p:txBody>
      </p:sp>
      <p:sp>
        <p:nvSpPr>
          <p:cNvPr id="13" name="Rectangle 11"/>
          <p:cNvSpPr>
            <a:spLocks noChangeArrowheads="1"/>
          </p:cNvSpPr>
          <p:nvPr/>
        </p:nvSpPr>
        <p:spPr bwMode="auto">
          <a:xfrm>
            <a:off x="1085155" y="11663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位</a:t>
            </a:r>
          </a:p>
        </p:txBody>
      </p:sp>
      <p:sp>
        <p:nvSpPr>
          <p:cNvPr id="14" name="Line 12"/>
          <p:cNvSpPr>
            <a:spLocks noChangeShapeType="1"/>
          </p:cNvSpPr>
          <p:nvPr/>
        </p:nvSpPr>
        <p:spPr bwMode="auto">
          <a:xfrm>
            <a:off x="1778893" y="1308844"/>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 name="Line 13"/>
          <p:cNvSpPr>
            <a:spLocks noChangeShapeType="1"/>
          </p:cNvSpPr>
          <p:nvPr/>
        </p:nvSpPr>
        <p:spPr bwMode="auto">
          <a:xfrm>
            <a:off x="1780480" y="173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 name="Line 14"/>
          <p:cNvSpPr>
            <a:spLocks noChangeShapeType="1"/>
          </p:cNvSpPr>
          <p:nvPr/>
        </p:nvSpPr>
        <p:spPr bwMode="auto">
          <a:xfrm>
            <a:off x="1780480" y="215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 name="Line 15"/>
          <p:cNvSpPr>
            <a:spLocks noChangeShapeType="1"/>
          </p:cNvSpPr>
          <p:nvPr/>
        </p:nvSpPr>
        <p:spPr bwMode="auto">
          <a:xfrm>
            <a:off x="1780480" y="257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 name="Line 16"/>
          <p:cNvSpPr>
            <a:spLocks noChangeShapeType="1"/>
          </p:cNvSpPr>
          <p:nvPr/>
        </p:nvSpPr>
        <p:spPr bwMode="auto">
          <a:xfrm>
            <a:off x="1780480" y="3002707"/>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9" name="Line 17"/>
          <p:cNvSpPr>
            <a:spLocks noChangeShapeType="1"/>
          </p:cNvSpPr>
          <p:nvPr/>
        </p:nvSpPr>
        <p:spPr bwMode="auto">
          <a:xfrm>
            <a:off x="1780480" y="3424982"/>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 name="Line 18"/>
          <p:cNvSpPr>
            <a:spLocks noChangeShapeType="1"/>
          </p:cNvSpPr>
          <p:nvPr/>
        </p:nvSpPr>
        <p:spPr bwMode="auto">
          <a:xfrm>
            <a:off x="1780480" y="3848844"/>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 name="Line 19"/>
          <p:cNvSpPr>
            <a:spLocks noChangeShapeType="1"/>
          </p:cNvSpPr>
          <p:nvPr/>
        </p:nvSpPr>
        <p:spPr bwMode="auto">
          <a:xfrm>
            <a:off x="1780480" y="4271119"/>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 name="Rectangle 20"/>
          <p:cNvSpPr>
            <a:spLocks noChangeArrowheads="1"/>
          </p:cNvSpPr>
          <p:nvPr/>
        </p:nvSpPr>
        <p:spPr bwMode="auto">
          <a:xfrm>
            <a:off x="2005905" y="3283694"/>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3" name="Rectangle 21"/>
          <p:cNvSpPr>
            <a:spLocks noChangeArrowheads="1"/>
          </p:cNvSpPr>
          <p:nvPr/>
        </p:nvSpPr>
        <p:spPr bwMode="auto">
          <a:xfrm>
            <a:off x="2005905" y="1628800"/>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4" name="Rectangle 22"/>
          <p:cNvSpPr>
            <a:spLocks noChangeArrowheads="1"/>
          </p:cNvSpPr>
          <p:nvPr/>
        </p:nvSpPr>
        <p:spPr bwMode="auto">
          <a:xfrm>
            <a:off x="4628455" y="3496419"/>
            <a:ext cx="21848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目   的   地   址</a:t>
            </a:r>
          </a:p>
        </p:txBody>
      </p:sp>
      <p:sp>
        <p:nvSpPr>
          <p:cNvPr id="25" name="Rectangle 23"/>
          <p:cNvSpPr>
            <a:spLocks noChangeArrowheads="1"/>
          </p:cNvSpPr>
          <p:nvPr/>
        </p:nvSpPr>
        <p:spPr bwMode="auto">
          <a:xfrm>
            <a:off x="4822130" y="1802557"/>
            <a:ext cx="162063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源   地   址</a:t>
            </a:r>
          </a:p>
        </p:txBody>
      </p:sp>
      <p:sp>
        <p:nvSpPr>
          <p:cNvPr id="26" name="Line 24"/>
          <p:cNvSpPr>
            <a:spLocks noChangeShapeType="1"/>
          </p:cNvSpPr>
          <p:nvPr/>
        </p:nvSpPr>
        <p:spPr bwMode="auto">
          <a:xfrm>
            <a:off x="7257355"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7" name="Rectangle 25"/>
          <p:cNvSpPr>
            <a:spLocks noChangeArrowheads="1"/>
          </p:cNvSpPr>
          <p:nvPr/>
        </p:nvSpPr>
        <p:spPr bwMode="auto">
          <a:xfrm>
            <a:off x="5568255" y="919907"/>
            <a:ext cx="17552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下 一 个 首 部</a:t>
            </a:r>
          </a:p>
        </p:txBody>
      </p:sp>
      <p:sp>
        <p:nvSpPr>
          <p:cNvPr id="28" name="Rectangle 26"/>
          <p:cNvSpPr>
            <a:spLocks noChangeArrowheads="1"/>
          </p:cNvSpPr>
          <p:nvPr/>
        </p:nvSpPr>
        <p:spPr bwMode="auto">
          <a:xfrm>
            <a:off x="5766693" y="521444"/>
            <a:ext cx="16623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流     标     号</a:t>
            </a:r>
          </a:p>
        </p:txBody>
      </p:sp>
      <p:sp>
        <p:nvSpPr>
          <p:cNvPr id="29" name="Rectangle 27"/>
          <p:cNvSpPr>
            <a:spLocks noChangeArrowheads="1"/>
          </p:cNvSpPr>
          <p:nvPr/>
        </p:nvSpPr>
        <p:spPr bwMode="auto">
          <a:xfrm>
            <a:off x="4366518"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12</a:t>
            </a:r>
          </a:p>
        </p:txBody>
      </p:sp>
      <p:sp>
        <p:nvSpPr>
          <p:cNvPr id="30" name="Rectangle 28"/>
          <p:cNvSpPr>
            <a:spLocks noChangeArrowheads="1"/>
          </p:cNvSpPr>
          <p:nvPr/>
        </p:nvSpPr>
        <p:spPr bwMode="auto">
          <a:xfrm>
            <a:off x="2955230" y="521444"/>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通 信 量 类</a:t>
            </a:r>
          </a:p>
        </p:txBody>
      </p:sp>
      <p:sp>
        <p:nvSpPr>
          <p:cNvPr id="31" name="Rectangle 29"/>
          <p:cNvSpPr>
            <a:spLocks noChangeArrowheads="1"/>
          </p:cNvSpPr>
          <p:nvPr/>
        </p:nvSpPr>
        <p:spPr bwMode="auto">
          <a:xfrm>
            <a:off x="4799905" y="2137519"/>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2" name="Rectangle 30"/>
          <p:cNvSpPr>
            <a:spLocks noChangeArrowheads="1"/>
          </p:cNvSpPr>
          <p:nvPr/>
        </p:nvSpPr>
        <p:spPr bwMode="auto">
          <a:xfrm>
            <a:off x="4817368" y="3833996"/>
            <a:ext cx="171040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solidFill>
                  <a:srgbClr val="0000CC"/>
                </a:solidFill>
                <a:latin typeface="+mn-lt"/>
                <a:ea typeface="黑体" panose="02010609060101010101" pitchFamily="2" charset="-122"/>
              </a:rPr>
              <a:t>（</a:t>
            </a:r>
            <a:r>
              <a:rPr kumimoji="1" lang="en-US" altLang="zh-CN" sz="2400" b="1" dirty="0">
                <a:solidFill>
                  <a:srgbClr val="0000CC"/>
                </a:solidFill>
                <a:latin typeface="+mn-lt"/>
                <a:ea typeface="黑体" panose="02010609060101010101" pitchFamily="2" charset="-122"/>
              </a:rPr>
              <a:t>128 </a:t>
            </a:r>
            <a:r>
              <a:rPr kumimoji="1" lang="zh-CN" altLang="en-US" sz="2400" b="1" dirty="0">
                <a:solidFill>
                  <a:srgbClr val="0000CC"/>
                </a:solidFill>
                <a:latin typeface="+mn-lt"/>
                <a:ea typeface="黑体" panose="02010609060101010101" pitchFamily="2" charset="-122"/>
              </a:rPr>
              <a:t>位）</a:t>
            </a:r>
          </a:p>
        </p:txBody>
      </p:sp>
      <p:sp>
        <p:nvSpPr>
          <p:cNvPr id="33" name="Rectangle 31"/>
          <p:cNvSpPr>
            <a:spLocks noChangeArrowheads="1"/>
          </p:cNvSpPr>
          <p:nvPr/>
        </p:nvSpPr>
        <p:spPr bwMode="auto">
          <a:xfrm>
            <a:off x="2494855" y="911969"/>
            <a:ext cx="24365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有  效  载  荷  长  度</a:t>
            </a:r>
          </a:p>
        </p:txBody>
      </p:sp>
      <p:sp>
        <p:nvSpPr>
          <p:cNvPr id="34" name="Rectangle 32"/>
          <p:cNvSpPr>
            <a:spLocks noChangeArrowheads="1"/>
          </p:cNvSpPr>
          <p:nvPr/>
        </p:nvSpPr>
        <p:spPr bwMode="auto">
          <a:xfrm>
            <a:off x="7541518" y="931019"/>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CC"/>
                </a:solidFill>
                <a:latin typeface="+mn-lt"/>
                <a:ea typeface="黑体" panose="02010609060101010101" pitchFamily="2" charset="-122"/>
              </a:rPr>
              <a:t>跳 数 限 制</a:t>
            </a:r>
          </a:p>
        </p:txBody>
      </p:sp>
      <p:sp>
        <p:nvSpPr>
          <p:cNvPr id="35" name="Line 33"/>
          <p:cNvSpPr>
            <a:spLocks noChangeShapeType="1"/>
          </p:cNvSpPr>
          <p:nvPr/>
        </p:nvSpPr>
        <p:spPr bwMode="auto">
          <a:xfrm>
            <a:off x="4504630" y="505569"/>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36" name="Rectangle 34"/>
          <p:cNvSpPr>
            <a:spLocks noChangeArrowheads="1"/>
          </p:cNvSpPr>
          <p:nvPr/>
        </p:nvSpPr>
        <p:spPr bwMode="auto">
          <a:xfrm>
            <a:off x="7152580" y="116632"/>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CC"/>
                </a:solidFill>
                <a:latin typeface="+mn-lt"/>
                <a:ea typeface="黑体" panose="02010609060101010101" pitchFamily="2" charset="-122"/>
              </a:rPr>
              <a:t>24</a:t>
            </a:r>
          </a:p>
        </p:txBody>
      </p:sp>
      <p:sp>
        <p:nvSpPr>
          <p:cNvPr id="41" name="AutoShape 39"/>
          <p:cNvSpPr/>
          <p:nvPr/>
        </p:nvSpPr>
        <p:spPr bwMode="auto">
          <a:xfrm>
            <a:off x="1474093" y="538907"/>
            <a:ext cx="228600"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2" name="Rectangle 40"/>
          <p:cNvSpPr>
            <a:spLocks noChangeArrowheads="1"/>
          </p:cNvSpPr>
          <p:nvPr/>
        </p:nvSpPr>
        <p:spPr bwMode="auto">
          <a:xfrm>
            <a:off x="200472" y="2150219"/>
            <a:ext cx="124072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b="1" dirty="0">
                <a:solidFill>
                  <a:srgbClr val="0000CC"/>
                </a:solidFill>
                <a:latin typeface="+mn-lt"/>
                <a:ea typeface="黑体" panose="02010609060101010101" pitchFamily="2" charset="-122"/>
              </a:rPr>
              <a:t>IPv6 </a:t>
            </a:r>
            <a:r>
              <a:rPr kumimoji="1" lang="zh-CN" altLang="en-US" sz="2000" b="1" dirty="0">
                <a:solidFill>
                  <a:srgbClr val="0000CC"/>
                </a:solidFill>
                <a:latin typeface="+mn-lt"/>
                <a:ea typeface="黑体" panose="02010609060101010101" pitchFamily="2" charset="-122"/>
              </a:rPr>
              <a:t>的</a:t>
            </a:r>
          </a:p>
          <a:p>
            <a:pPr algn="ctr" defTabSz="762000" eaLnBrk="0" hangingPunct="0"/>
            <a:r>
              <a:rPr kumimoji="1" lang="zh-CN" altLang="en-US" sz="2000" b="1" dirty="0">
                <a:solidFill>
                  <a:srgbClr val="0000CC"/>
                </a:solidFill>
                <a:latin typeface="+mn-lt"/>
                <a:ea typeface="黑体" panose="02010609060101010101" pitchFamily="2" charset="-122"/>
              </a:rPr>
              <a:t>基本首部</a:t>
            </a:r>
          </a:p>
          <a:p>
            <a:pPr algn="ctr" defTabSz="762000" eaLnBrk="0" hangingPunct="0"/>
            <a:r>
              <a:rPr kumimoji="1" lang="zh-CN" altLang="en-US" sz="2000" b="1" dirty="0">
                <a:solidFill>
                  <a:srgbClr val="0000CC"/>
                </a:solidFill>
                <a:latin typeface="+mn-lt"/>
                <a:ea typeface="黑体" panose="02010609060101010101" pitchFamily="2" charset="-122"/>
              </a:rPr>
              <a:t>（</a:t>
            </a:r>
            <a:r>
              <a:rPr kumimoji="1" lang="en-US" altLang="zh-CN" sz="2000" b="1" dirty="0">
                <a:solidFill>
                  <a:srgbClr val="0000CC"/>
                </a:solidFill>
                <a:latin typeface="+mn-lt"/>
                <a:ea typeface="黑体" panose="02010609060101010101" pitchFamily="2" charset="-122"/>
              </a:rPr>
              <a:t>40 B</a:t>
            </a:r>
            <a:r>
              <a:rPr kumimoji="1" lang="zh-CN" altLang="en-US" sz="2000" b="1" dirty="0">
                <a:solidFill>
                  <a:srgbClr val="0000CC"/>
                </a:solidFill>
                <a:latin typeface="+mn-lt"/>
                <a:ea typeface="黑体" panose="02010609060101010101" pitchFamily="2" charset="-122"/>
              </a:rPr>
              <a:t>）</a:t>
            </a:r>
          </a:p>
        </p:txBody>
      </p:sp>
      <p:sp>
        <p:nvSpPr>
          <p:cNvPr id="39" name="Rectangle 37"/>
          <p:cNvSpPr>
            <a:spLocks noChangeArrowheads="1"/>
          </p:cNvSpPr>
          <p:nvPr/>
        </p:nvSpPr>
        <p:spPr bwMode="auto">
          <a:xfrm>
            <a:off x="1778892" y="2996952"/>
            <a:ext cx="7280763" cy="1711325"/>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1668059" y="4802610"/>
            <a:ext cx="7677429"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2" charset="-122"/>
              </a:defRPr>
            </a:lvl1pPr>
          </a:lstStyle>
          <a:p>
            <a:r>
              <a:rPr lang="zh-CN" altLang="en-US" dirty="0"/>
              <a:t>目的地址</a:t>
            </a:r>
            <a:r>
              <a:rPr lang="en-US" altLang="zh-CN" dirty="0"/>
              <a:t>—— 128 </a:t>
            </a:r>
            <a:r>
              <a:rPr lang="zh-CN" altLang="en-US" dirty="0"/>
              <a:t>位。是数据报的接收站的 </a:t>
            </a:r>
            <a:r>
              <a:rPr lang="en-US" altLang="zh-CN" dirty="0"/>
              <a:t>IP </a:t>
            </a:r>
            <a:r>
              <a:rPr lang="zh-CN" altLang="en-US" dirty="0"/>
              <a:t>地址。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p:txBody>
          <a:bodyPr/>
          <a:lstStyle/>
          <a:p>
            <a:pPr algn="ctr"/>
            <a:r>
              <a:rPr lang="en-US" altLang="zh-CN" dirty="0" smtClean="0"/>
              <a:t>IPv6 </a:t>
            </a:r>
            <a:r>
              <a:rPr lang="zh-CN" altLang="en-US" dirty="0"/>
              <a:t>的扩展</a:t>
            </a:r>
            <a:r>
              <a:rPr lang="zh-CN" altLang="en-US" dirty="0" smtClean="0"/>
              <a:t>首部</a:t>
            </a:r>
            <a:endParaRPr lang="zh-CN" altLang="en-US" dirty="0"/>
          </a:p>
        </p:txBody>
      </p:sp>
      <p:sp>
        <p:nvSpPr>
          <p:cNvPr id="646147" name="Rectangle 3"/>
          <p:cNvSpPr>
            <a:spLocks noGrp="1" noChangeArrowheads="1"/>
          </p:cNvSpPr>
          <p:nvPr>
            <p:ph idx="1"/>
          </p:nvPr>
        </p:nvSpPr>
        <p:spPr/>
        <p:txBody>
          <a:bodyPr/>
          <a:lstStyle/>
          <a:p>
            <a:r>
              <a:rPr lang="en-US" altLang="zh-CN" dirty="0"/>
              <a:t>IPv6 </a:t>
            </a:r>
            <a:r>
              <a:rPr lang="zh-CN" altLang="en-US" dirty="0"/>
              <a:t>把原来 </a:t>
            </a:r>
            <a:r>
              <a:rPr lang="en-US" altLang="zh-CN" dirty="0"/>
              <a:t>IPv4 </a:t>
            </a:r>
            <a:r>
              <a:rPr lang="zh-CN" altLang="en-US" dirty="0"/>
              <a:t>首部中选项的功能都放在</a:t>
            </a:r>
            <a:r>
              <a:rPr lang="zh-CN" altLang="en-US" dirty="0">
                <a:solidFill>
                  <a:srgbClr val="FF0000"/>
                </a:solidFill>
              </a:rPr>
              <a:t>扩展首部</a:t>
            </a:r>
            <a:r>
              <a:rPr lang="zh-CN" altLang="en-US" dirty="0"/>
              <a:t>中，并将扩展首部留给路径两端的源站和目的站的主机来处理。</a:t>
            </a:r>
          </a:p>
          <a:p>
            <a:r>
              <a:rPr lang="zh-CN" altLang="en-US" dirty="0">
                <a:solidFill>
                  <a:srgbClr val="0000FF"/>
                </a:solidFill>
              </a:rPr>
              <a:t>数据报途中经过的路由器都不处理这些扩展首部（只有一个首部例外，即逐跳选项扩展首部）。</a:t>
            </a:r>
          </a:p>
          <a:p>
            <a:r>
              <a:rPr lang="zh-CN" altLang="en-US" dirty="0"/>
              <a:t>这样就</a:t>
            </a:r>
            <a:r>
              <a:rPr lang="zh-CN" altLang="en-US" dirty="0">
                <a:solidFill>
                  <a:srgbClr val="FF0000"/>
                </a:solidFill>
              </a:rPr>
              <a:t>大大提高了路由器的处理效率。</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61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pPr algn="ctr"/>
            <a:r>
              <a:rPr lang="zh-CN" altLang="en-US"/>
              <a:t>六种扩展首部 </a:t>
            </a:r>
          </a:p>
        </p:txBody>
      </p:sp>
      <p:sp>
        <p:nvSpPr>
          <p:cNvPr id="647171" name="Rectangle 3"/>
          <p:cNvSpPr>
            <a:spLocks noGrp="1" noChangeArrowheads="1"/>
          </p:cNvSpPr>
          <p:nvPr>
            <p:ph idx="1"/>
          </p:nvPr>
        </p:nvSpPr>
        <p:spPr/>
        <p:txBody>
          <a:bodyPr/>
          <a:lstStyle/>
          <a:p>
            <a:pPr>
              <a:buFont typeface="Wingdings" panose="05000000000000000000" pitchFamily="2" charset="2"/>
              <a:buNone/>
            </a:pPr>
            <a:r>
              <a:rPr lang="en-US" altLang="zh-CN" dirty="0" smtClean="0"/>
              <a:t>	</a:t>
            </a:r>
            <a:r>
              <a:rPr lang="zh-CN" altLang="en-US" dirty="0" smtClean="0"/>
              <a:t>在 </a:t>
            </a:r>
            <a:r>
              <a:rPr lang="en-US" altLang="zh-CN" dirty="0"/>
              <a:t>RFC 2460 </a:t>
            </a:r>
            <a:r>
              <a:rPr lang="zh-CN" altLang="en-US" dirty="0"/>
              <a:t>中定义了</a:t>
            </a:r>
            <a:r>
              <a:rPr lang="zh-CN" altLang="en-US" dirty="0">
                <a:solidFill>
                  <a:srgbClr val="FF0000"/>
                </a:solidFill>
              </a:rPr>
              <a:t>六种扩展首部：</a:t>
            </a:r>
          </a:p>
          <a:p>
            <a:r>
              <a:rPr lang="zh-CN" altLang="en-US" dirty="0"/>
              <a:t> </a:t>
            </a:r>
            <a:r>
              <a:rPr lang="en-US" altLang="zh-CN" dirty="0" smtClean="0"/>
              <a:t>(1) </a:t>
            </a:r>
            <a:r>
              <a:rPr lang="zh-CN" altLang="en-US" dirty="0" smtClean="0"/>
              <a:t>逐</a:t>
            </a:r>
            <a:r>
              <a:rPr lang="zh-CN" altLang="en-US" dirty="0"/>
              <a:t>跳选项</a:t>
            </a:r>
          </a:p>
          <a:p>
            <a:r>
              <a:rPr lang="zh-CN" altLang="en-US" dirty="0"/>
              <a:t> </a:t>
            </a:r>
            <a:r>
              <a:rPr lang="en-US" altLang="zh-CN" dirty="0" smtClean="0"/>
              <a:t>(2) </a:t>
            </a:r>
            <a:r>
              <a:rPr lang="zh-CN" altLang="en-US" dirty="0" smtClean="0"/>
              <a:t>路由选择</a:t>
            </a:r>
            <a:endParaRPr lang="zh-CN" altLang="en-US" dirty="0"/>
          </a:p>
          <a:p>
            <a:r>
              <a:rPr lang="zh-CN" altLang="en-US" dirty="0"/>
              <a:t> </a:t>
            </a:r>
            <a:r>
              <a:rPr lang="en-US" altLang="zh-CN" dirty="0" smtClean="0"/>
              <a:t>(3) </a:t>
            </a:r>
            <a:r>
              <a:rPr lang="zh-CN" altLang="en-US" dirty="0" smtClean="0"/>
              <a:t>分片</a:t>
            </a:r>
            <a:endParaRPr lang="zh-CN" altLang="en-US" dirty="0"/>
          </a:p>
          <a:p>
            <a:r>
              <a:rPr lang="zh-CN" altLang="en-US" dirty="0"/>
              <a:t> </a:t>
            </a:r>
            <a:r>
              <a:rPr lang="en-US" altLang="zh-CN" dirty="0" smtClean="0"/>
              <a:t>(4) </a:t>
            </a:r>
            <a:r>
              <a:rPr lang="zh-CN" altLang="en-US" dirty="0" smtClean="0"/>
              <a:t>鉴别</a:t>
            </a:r>
            <a:endParaRPr lang="zh-CN" altLang="en-US" dirty="0"/>
          </a:p>
          <a:p>
            <a:r>
              <a:rPr lang="zh-CN" altLang="en-US" dirty="0"/>
              <a:t> </a:t>
            </a:r>
            <a:r>
              <a:rPr lang="en-US" altLang="zh-CN" dirty="0" smtClean="0"/>
              <a:t>(5) </a:t>
            </a:r>
            <a:r>
              <a:rPr lang="zh-CN" altLang="en-US" dirty="0" smtClean="0"/>
              <a:t>封装</a:t>
            </a:r>
            <a:r>
              <a:rPr lang="zh-CN" altLang="en-US" dirty="0"/>
              <a:t>安全有效载荷</a:t>
            </a:r>
          </a:p>
          <a:p>
            <a:r>
              <a:rPr lang="zh-CN" altLang="en-US" dirty="0"/>
              <a:t> </a:t>
            </a:r>
            <a:r>
              <a:rPr lang="en-US" altLang="zh-CN" dirty="0" smtClean="0"/>
              <a:t>(6) </a:t>
            </a:r>
            <a:r>
              <a:rPr lang="zh-CN" altLang="en-US" dirty="0" smtClean="0"/>
              <a:t>目的站</a:t>
            </a:r>
            <a:r>
              <a:rPr lang="zh-CN" altLang="en-US" dirty="0"/>
              <a:t>选项 </a:t>
            </a:r>
          </a:p>
        </p:txBody>
      </p:sp>
      <p:sp>
        <p:nvSpPr>
          <p:cNvPr id="2" name="矩形 1"/>
          <p:cNvSpPr/>
          <p:nvPr/>
        </p:nvSpPr>
        <p:spPr>
          <a:xfrm>
            <a:off x="4016896" y="2060238"/>
            <a:ext cx="5688632" cy="2123658"/>
          </a:xfrm>
          <a:prstGeom prst="rect">
            <a:avLst/>
          </a:prstGeom>
          <a:solidFill>
            <a:srgbClr val="66FF66"/>
          </a:solidFill>
          <a:ln>
            <a:solidFill>
              <a:schemeClr val="tx1"/>
            </a:solidFill>
          </a:ln>
        </p:spPr>
        <p:txBody>
          <a:bodyPr wrap="square">
            <a:spAutoFit/>
          </a:bodyPr>
          <a:lstStyle/>
          <a:p>
            <a:pPr>
              <a:lnSpc>
                <a:spcPct val="110000"/>
              </a:lnSpc>
              <a:spcBef>
                <a:spcPts val="600"/>
              </a:spcBef>
            </a:pPr>
            <a:r>
              <a:rPr lang="zh-CN" altLang="zh-CN" sz="2400" b="1" dirty="0">
                <a:solidFill>
                  <a:srgbClr val="000099"/>
                </a:solidFill>
                <a:latin typeface="+mn-lt"/>
                <a:ea typeface="黑体" panose="02010609060101010101" pitchFamily="2" charset="-122"/>
              </a:rPr>
              <a:t>每一个扩展首部都由若干个字段组成，它们的长度也各不</a:t>
            </a:r>
            <a:r>
              <a:rPr lang="zh-CN" altLang="en-US" sz="2400" b="1" dirty="0">
                <a:solidFill>
                  <a:srgbClr val="000099"/>
                </a:solidFill>
                <a:latin typeface="+mn-lt"/>
                <a:ea typeface="黑体" panose="02010609060101010101" pitchFamily="2" charset="-122"/>
              </a:rPr>
              <a:t>相</a:t>
            </a:r>
            <a:r>
              <a:rPr lang="zh-CN" altLang="zh-CN" sz="2400" b="1" dirty="0">
                <a:solidFill>
                  <a:srgbClr val="000099"/>
                </a:solidFill>
                <a:latin typeface="+mn-lt"/>
                <a:ea typeface="黑体" panose="02010609060101010101" pitchFamily="2" charset="-122"/>
              </a:rPr>
              <a:t>同。但所有扩展首部的第一个字段都是</a:t>
            </a:r>
            <a:r>
              <a:rPr lang="en-US" altLang="zh-CN" sz="2400" b="1" dirty="0">
                <a:solidFill>
                  <a:srgbClr val="000099"/>
                </a:solidFill>
                <a:latin typeface="+mn-lt"/>
                <a:ea typeface="黑体" panose="02010609060101010101" pitchFamily="2" charset="-122"/>
              </a:rPr>
              <a:t>8</a:t>
            </a:r>
            <a:r>
              <a:rPr lang="zh-CN" altLang="zh-CN" sz="2400" b="1" dirty="0">
                <a:solidFill>
                  <a:srgbClr val="000099"/>
                </a:solidFill>
                <a:latin typeface="+mn-lt"/>
                <a:ea typeface="黑体" panose="02010609060101010101" pitchFamily="2" charset="-122"/>
              </a:rPr>
              <a:t>位的“下一个首部”字段。此字段的值指出了在该扩展首部后面的字段是什么。</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4.6.2  </a:t>
            </a:r>
            <a:r>
              <a:rPr lang="en-US" altLang="zh-CN" dirty="0" smtClean="0"/>
              <a:t>IPv6 </a:t>
            </a:r>
            <a:r>
              <a:rPr lang="zh-CN" altLang="zh-CN" dirty="0" smtClean="0"/>
              <a:t>的</a:t>
            </a:r>
            <a:r>
              <a:rPr lang="zh-CN" altLang="zh-CN" dirty="0"/>
              <a:t>地址</a:t>
            </a:r>
            <a:endParaRPr lang="zh-CN" altLang="en-US" dirty="0"/>
          </a:p>
        </p:txBody>
      </p:sp>
      <p:sp>
        <p:nvSpPr>
          <p:cNvPr id="3" name="内容占位符 2"/>
          <p:cNvSpPr>
            <a:spLocks noGrp="1"/>
          </p:cNvSpPr>
          <p:nvPr>
            <p:ph idx="1"/>
          </p:nvPr>
        </p:nvSpPr>
        <p:spPr/>
        <p:txBody>
          <a:bodyPr/>
          <a:lstStyle/>
          <a:p>
            <a:r>
              <a:rPr lang="en-US" altLang="zh-CN" dirty="0"/>
              <a:t>IPv6 </a:t>
            </a:r>
            <a:r>
              <a:rPr lang="zh-CN" altLang="en-US" dirty="0"/>
              <a:t>数据报的目的地址可以是以下三种基本类型地址之一：</a:t>
            </a:r>
          </a:p>
          <a:p>
            <a:pPr lvl="1"/>
            <a:r>
              <a:rPr lang="en-US" altLang="zh-CN" dirty="0"/>
              <a:t>(1) </a:t>
            </a:r>
            <a:r>
              <a:rPr lang="zh-CN" altLang="en-US" dirty="0">
                <a:solidFill>
                  <a:srgbClr val="FF0000"/>
                </a:solidFill>
              </a:rPr>
              <a:t>单</a:t>
            </a:r>
            <a:r>
              <a:rPr lang="zh-CN" altLang="en-US" dirty="0" smtClean="0">
                <a:solidFill>
                  <a:srgbClr val="FF0000"/>
                </a:solidFill>
              </a:rPr>
              <a:t>播</a:t>
            </a:r>
            <a:r>
              <a:rPr lang="zh-CN" altLang="en-US" dirty="0" smtClean="0">
                <a:solidFill>
                  <a:schemeClr val="hlink"/>
                </a:solidFill>
              </a:rPr>
              <a:t> </a:t>
            </a:r>
            <a:r>
              <a:rPr lang="en-US" altLang="zh-CN" dirty="0" smtClean="0"/>
              <a:t>(</a:t>
            </a:r>
            <a:r>
              <a:rPr lang="en-US" altLang="zh-CN" dirty="0"/>
              <a:t>unicast</a:t>
            </a:r>
            <a:r>
              <a:rPr lang="en-US" altLang="zh-CN" dirty="0" smtClean="0"/>
              <a:t>)</a:t>
            </a:r>
            <a:r>
              <a:rPr lang="zh-CN" altLang="en-US" dirty="0" smtClean="0"/>
              <a:t>：传统</a:t>
            </a:r>
            <a:r>
              <a:rPr lang="zh-CN" altLang="en-US" dirty="0"/>
              <a:t>的点对点通信。</a:t>
            </a:r>
          </a:p>
          <a:p>
            <a:pPr lvl="1"/>
            <a:r>
              <a:rPr lang="en-US" altLang="zh-CN" dirty="0"/>
              <a:t>(2) </a:t>
            </a:r>
            <a:r>
              <a:rPr lang="zh-CN" altLang="en-US" dirty="0">
                <a:solidFill>
                  <a:srgbClr val="FF0000"/>
                </a:solidFill>
              </a:rPr>
              <a:t>多</a:t>
            </a:r>
            <a:r>
              <a:rPr lang="zh-CN" altLang="en-US" dirty="0" smtClean="0">
                <a:solidFill>
                  <a:srgbClr val="FF0000"/>
                </a:solidFill>
              </a:rPr>
              <a:t>播</a:t>
            </a:r>
            <a:r>
              <a:rPr lang="zh-CN" altLang="en-US" dirty="0" smtClean="0">
                <a:solidFill>
                  <a:schemeClr val="hlink"/>
                </a:solidFill>
              </a:rPr>
              <a:t> </a:t>
            </a:r>
            <a:r>
              <a:rPr lang="en-US" altLang="zh-CN" dirty="0" smtClean="0"/>
              <a:t>(</a:t>
            </a:r>
            <a:r>
              <a:rPr lang="en-US" altLang="zh-CN" dirty="0"/>
              <a:t>multicast</a:t>
            </a:r>
            <a:r>
              <a:rPr lang="en-US" altLang="zh-CN" dirty="0" smtClean="0"/>
              <a:t>)</a:t>
            </a:r>
            <a:r>
              <a:rPr lang="zh-CN" altLang="en-US" dirty="0" smtClean="0"/>
              <a:t>：一点</a:t>
            </a:r>
            <a:r>
              <a:rPr lang="zh-CN" altLang="en-US" dirty="0"/>
              <a:t>对多点的通信。</a:t>
            </a:r>
          </a:p>
          <a:p>
            <a:pPr lvl="1"/>
            <a:r>
              <a:rPr lang="en-US" altLang="zh-CN" dirty="0"/>
              <a:t>(3) </a:t>
            </a:r>
            <a:r>
              <a:rPr lang="zh-CN" altLang="en-US" dirty="0">
                <a:solidFill>
                  <a:srgbClr val="FF0000"/>
                </a:solidFill>
              </a:rPr>
              <a:t>任</a:t>
            </a:r>
            <a:r>
              <a:rPr lang="zh-CN" altLang="en-US" dirty="0" smtClean="0">
                <a:solidFill>
                  <a:srgbClr val="FF0000"/>
                </a:solidFill>
              </a:rPr>
              <a:t>播</a:t>
            </a:r>
            <a:r>
              <a:rPr lang="zh-CN" altLang="en-US" dirty="0" smtClean="0">
                <a:solidFill>
                  <a:schemeClr val="hlink"/>
                </a:solidFill>
              </a:rPr>
              <a:t> </a:t>
            </a:r>
            <a:r>
              <a:rPr lang="en-US" altLang="zh-CN" dirty="0" smtClean="0"/>
              <a:t>(</a:t>
            </a:r>
            <a:r>
              <a:rPr lang="en-US" altLang="zh-CN" dirty="0" err="1"/>
              <a:t>anycast</a:t>
            </a:r>
            <a:r>
              <a:rPr lang="en-US" altLang="zh-CN" dirty="0" smtClean="0"/>
              <a:t>)</a:t>
            </a:r>
            <a:r>
              <a:rPr lang="zh-CN" altLang="en-US" dirty="0" smtClean="0"/>
              <a:t>：这</a:t>
            </a:r>
            <a:r>
              <a:rPr lang="zh-CN" altLang="en-US" dirty="0"/>
              <a:t>是 </a:t>
            </a:r>
            <a:r>
              <a:rPr lang="en-US" altLang="zh-CN" dirty="0"/>
              <a:t>IPv6 </a:t>
            </a:r>
            <a:r>
              <a:rPr lang="zh-CN" altLang="en-US" dirty="0"/>
              <a:t>增加的一种类型。任播的目的站是一组计算机，但数据报在交付时只交付其中的一个，通常是距离最近的一个。 </a:t>
            </a:r>
          </a:p>
        </p:txBody>
      </p:sp>
    </p:spTree>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pPr algn="ctr"/>
            <a:r>
              <a:rPr lang="zh-CN" altLang="en-US"/>
              <a:t>结点与接口</a:t>
            </a:r>
          </a:p>
        </p:txBody>
      </p:sp>
      <p:sp>
        <p:nvSpPr>
          <p:cNvPr id="654339" name="Rectangle 3"/>
          <p:cNvSpPr>
            <a:spLocks noGrp="1" noChangeArrowheads="1"/>
          </p:cNvSpPr>
          <p:nvPr>
            <p:ph idx="1"/>
          </p:nvPr>
        </p:nvSpPr>
        <p:spPr/>
        <p:txBody>
          <a:bodyPr/>
          <a:lstStyle/>
          <a:p>
            <a:r>
              <a:rPr lang="en-US" altLang="zh-CN" dirty="0"/>
              <a:t>IPv6 </a:t>
            </a:r>
            <a:r>
              <a:rPr lang="zh-CN" altLang="en-US" dirty="0"/>
              <a:t>将实现 </a:t>
            </a:r>
            <a:r>
              <a:rPr lang="en-US" altLang="zh-CN" dirty="0"/>
              <a:t>IPv6 </a:t>
            </a:r>
            <a:r>
              <a:rPr lang="zh-CN" altLang="en-US" dirty="0"/>
              <a:t>的主机和路由器均称为</a:t>
            </a:r>
            <a:r>
              <a:rPr lang="zh-CN" altLang="en-US" dirty="0">
                <a:solidFill>
                  <a:srgbClr val="FF0000"/>
                </a:solidFill>
              </a:rPr>
              <a:t>结点。</a:t>
            </a:r>
            <a:endParaRPr lang="en-US" altLang="zh-CN" dirty="0">
              <a:solidFill>
                <a:srgbClr val="FF0000"/>
              </a:solidFill>
            </a:endParaRPr>
          </a:p>
          <a:p>
            <a:r>
              <a:rPr lang="zh-CN" altLang="zh-CN" dirty="0"/>
              <a:t>一个结点就可能有多个与链路相连的</a:t>
            </a:r>
            <a:r>
              <a:rPr lang="zh-CN" altLang="zh-CN" dirty="0" smtClean="0"/>
              <a:t>接口</a:t>
            </a:r>
            <a:r>
              <a:rPr lang="zh-CN" altLang="en-US" dirty="0" smtClean="0"/>
              <a:t>。</a:t>
            </a:r>
            <a:endParaRPr lang="zh-CN" altLang="en-US" dirty="0"/>
          </a:p>
          <a:p>
            <a:r>
              <a:rPr lang="en-US" altLang="zh-CN" dirty="0"/>
              <a:t>IPv6 </a:t>
            </a:r>
            <a:r>
              <a:rPr lang="zh-CN" altLang="en-US" dirty="0"/>
              <a:t>地址是分配给结点上面的</a:t>
            </a:r>
            <a:r>
              <a:rPr lang="zh-CN" altLang="en-US" dirty="0" smtClean="0"/>
              <a:t>接口的。</a:t>
            </a:r>
            <a:endParaRPr lang="zh-CN" altLang="en-US" dirty="0"/>
          </a:p>
          <a:p>
            <a:pPr lvl="1"/>
            <a:r>
              <a:rPr lang="zh-CN" altLang="en-US" dirty="0">
                <a:solidFill>
                  <a:srgbClr val="0000FF"/>
                </a:solidFill>
                <a:latin typeface="黑体" panose="02010609060101010101" pitchFamily="2" charset="-122"/>
                <a:ea typeface="黑体" panose="02010609060101010101" pitchFamily="2" charset="-122"/>
              </a:rPr>
              <a:t>一个接口可以有多个单播地址。</a:t>
            </a:r>
          </a:p>
          <a:p>
            <a:pPr lvl="1"/>
            <a:r>
              <a:rPr lang="zh-CN" altLang="zh-CN" dirty="0">
                <a:solidFill>
                  <a:srgbClr val="0000FF"/>
                </a:solidFill>
              </a:rPr>
              <a:t>其中的任何一个地址都可以当作到达该结点的目的地址</a:t>
            </a:r>
            <a:r>
              <a:rPr lang="zh-CN" altLang="zh-CN" dirty="0" smtClean="0">
                <a:solidFill>
                  <a:srgbClr val="0000FF"/>
                </a:solidFill>
              </a:rPr>
              <a:t>。</a:t>
            </a:r>
            <a:r>
              <a:rPr lang="zh-CN" altLang="en-US" dirty="0" smtClean="0">
                <a:solidFill>
                  <a:srgbClr val="FF0000"/>
                </a:solidFill>
              </a:rPr>
              <a:t>即</a:t>
            </a:r>
            <a:r>
              <a:rPr lang="zh-CN" altLang="en-US" dirty="0" smtClean="0">
                <a:solidFill>
                  <a:srgbClr val="FF0000"/>
                </a:solidFill>
                <a:latin typeface="黑体" panose="02010609060101010101" pitchFamily="2" charset="-122"/>
                <a:ea typeface="黑体" panose="02010609060101010101" pitchFamily="2" charset="-122"/>
              </a:rPr>
              <a:t>一</a:t>
            </a:r>
            <a:r>
              <a:rPr lang="zh-CN" altLang="en-US" dirty="0">
                <a:solidFill>
                  <a:srgbClr val="FF0000"/>
                </a:solidFill>
                <a:latin typeface="黑体" panose="02010609060101010101" pitchFamily="2" charset="-122"/>
                <a:ea typeface="黑体" panose="02010609060101010101" pitchFamily="2" charset="-122"/>
              </a:rPr>
              <a:t>个结点接口的单播地址可用来唯一地标志该</a:t>
            </a:r>
            <a:r>
              <a:rPr lang="zh-CN" altLang="en-US" dirty="0" smtClean="0">
                <a:solidFill>
                  <a:srgbClr val="FF0000"/>
                </a:solidFill>
                <a:latin typeface="黑体" panose="02010609060101010101" pitchFamily="2" charset="-122"/>
                <a:ea typeface="黑体" panose="02010609060101010101" pitchFamily="2" charset="-122"/>
              </a:rPr>
              <a:t>结点</a:t>
            </a:r>
            <a:r>
              <a:rPr lang="zh-CN" altLang="en-US" dirty="0" smtClean="0">
                <a:solidFill>
                  <a:srgbClr val="FF0000"/>
                </a:solidFill>
                <a:latin typeface="黑体" panose="02010609060101010101" pitchFamily="2" charset="-122"/>
              </a:rPr>
              <a:t>。</a:t>
            </a:r>
            <a:endParaRPr lang="en-US" altLang="zh-CN" dirty="0" smtClean="0">
              <a:solidFill>
                <a:srgbClr val="FF0000"/>
              </a:solidFill>
              <a:latin typeface="黑体" panose="02010609060101010101" pitchFamily="2" charset="-122"/>
            </a:endParaRPr>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algn="ctr"/>
            <a:r>
              <a:rPr lang="zh-CN" altLang="en-US" dirty="0"/>
              <a:t>冒号十六进制记</a:t>
            </a:r>
            <a:r>
              <a:rPr lang="zh-CN" altLang="en-US" dirty="0" smtClean="0"/>
              <a:t>法</a:t>
            </a:r>
            <a:endParaRPr lang="en-US" altLang="zh-CN" dirty="0"/>
          </a:p>
        </p:txBody>
      </p:sp>
      <p:sp>
        <p:nvSpPr>
          <p:cNvPr id="655363" name="Rectangle 3"/>
          <p:cNvSpPr>
            <a:spLocks noGrp="1" noChangeArrowheads="1"/>
          </p:cNvSpPr>
          <p:nvPr>
            <p:ph idx="1"/>
          </p:nvPr>
        </p:nvSpPr>
        <p:spPr/>
        <p:txBody>
          <a:bodyPr/>
          <a:lstStyle/>
          <a:p>
            <a:r>
              <a:rPr lang="zh-CN" altLang="zh-CN" sz="2800" dirty="0"/>
              <a:t>在</a:t>
            </a:r>
            <a:r>
              <a:rPr lang="en-US" altLang="zh-CN" sz="2800" dirty="0"/>
              <a:t>IPv6</a:t>
            </a:r>
            <a:r>
              <a:rPr lang="zh-CN" altLang="zh-CN" sz="2800" dirty="0"/>
              <a:t>中，每个地址</a:t>
            </a:r>
            <a:r>
              <a:rPr lang="zh-CN" altLang="zh-CN" sz="2800" dirty="0" smtClean="0"/>
              <a:t>占</a:t>
            </a:r>
            <a:r>
              <a:rPr lang="en-US" altLang="zh-CN" sz="2800" dirty="0" smtClean="0"/>
              <a:t> 128 </a:t>
            </a:r>
            <a:r>
              <a:rPr lang="zh-CN" altLang="zh-CN" sz="2800" dirty="0" smtClean="0"/>
              <a:t>位</a:t>
            </a:r>
            <a:r>
              <a:rPr lang="zh-CN" altLang="zh-CN" sz="2800" dirty="0"/>
              <a:t>，地址空间</a:t>
            </a:r>
            <a:r>
              <a:rPr lang="zh-CN" altLang="zh-CN" sz="2800" dirty="0" smtClean="0"/>
              <a:t>大于</a:t>
            </a:r>
            <a:r>
              <a:rPr lang="en-US" altLang="zh-CN" sz="2800" dirty="0" smtClean="0"/>
              <a:t> 3.4</a:t>
            </a:r>
            <a:r>
              <a:rPr lang="en-US" altLang="zh-CN" sz="2800" dirty="0">
                <a:sym typeface="Symbol" panose="05050102010706020507"/>
              </a:rPr>
              <a:t></a:t>
            </a:r>
            <a:r>
              <a:rPr lang="en-US" altLang="zh-CN" sz="2800" dirty="0" smtClean="0"/>
              <a:t>10</a:t>
            </a:r>
            <a:r>
              <a:rPr lang="en-US" altLang="zh-CN" sz="2800" baseline="30000" dirty="0" smtClean="0"/>
              <a:t>38</a:t>
            </a:r>
            <a:r>
              <a:rPr lang="en-US" altLang="zh-CN" sz="2800" dirty="0" smtClean="0"/>
              <a:t> </a:t>
            </a:r>
            <a:r>
              <a:rPr lang="zh-CN" altLang="en-US" sz="2800" dirty="0" smtClean="0"/>
              <a:t>。</a:t>
            </a:r>
            <a:endParaRPr lang="en-US" altLang="zh-CN" sz="2800" dirty="0" smtClean="0"/>
          </a:p>
          <a:p>
            <a:r>
              <a:rPr lang="zh-CN" altLang="zh-CN" sz="2800" dirty="0"/>
              <a:t>为了使地址再稍简洁些，</a:t>
            </a:r>
            <a:r>
              <a:rPr lang="en-US" altLang="zh-CN" sz="2800" dirty="0" smtClean="0"/>
              <a:t>IPv6 </a:t>
            </a:r>
            <a:r>
              <a:rPr lang="zh-CN" altLang="zh-CN" sz="2800" dirty="0" smtClean="0"/>
              <a:t>使用</a:t>
            </a:r>
            <a:r>
              <a:rPr lang="zh-CN" altLang="zh-CN" sz="2800" dirty="0">
                <a:solidFill>
                  <a:srgbClr val="FF0000"/>
                </a:solidFill>
              </a:rPr>
              <a:t>冒号十六进制记法</a:t>
            </a:r>
            <a:r>
              <a:rPr lang="en-US" altLang="zh-CN" sz="2800" dirty="0"/>
              <a:t>(colon hexadecimal notation, </a:t>
            </a:r>
            <a:r>
              <a:rPr lang="zh-CN" altLang="zh-CN" sz="2800" dirty="0"/>
              <a:t>简写为</a:t>
            </a:r>
            <a:r>
              <a:rPr lang="en-US" altLang="zh-CN" sz="2800" dirty="0"/>
              <a:t>colon hex</a:t>
            </a:r>
            <a:r>
              <a:rPr lang="en-US" altLang="zh-CN" sz="2800" dirty="0" smtClean="0"/>
              <a:t>)</a:t>
            </a:r>
            <a:r>
              <a:rPr lang="zh-CN" altLang="en-US" sz="2800" dirty="0"/>
              <a:t>。</a:t>
            </a:r>
            <a:endParaRPr lang="en-US" altLang="zh-CN" sz="2800" dirty="0" smtClean="0"/>
          </a:p>
          <a:p>
            <a:r>
              <a:rPr lang="zh-CN" altLang="en-US" sz="2800" dirty="0" smtClean="0"/>
              <a:t>每个 </a:t>
            </a:r>
            <a:r>
              <a:rPr lang="en-US" altLang="zh-CN" sz="2800" dirty="0"/>
              <a:t>16 </a:t>
            </a:r>
            <a:r>
              <a:rPr lang="zh-CN" altLang="en-US" sz="2800" dirty="0"/>
              <a:t>位的值用十六进制值表示，各值之间用冒号分隔</a:t>
            </a:r>
            <a:r>
              <a:rPr lang="zh-CN" altLang="en-US" sz="2800" dirty="0" smtClean="0"/>
              <a:t>。例如：</a:t>
            </a:r>
            <a:endParaRPr lang="en-US" altLang="zh-CN" sz="2800" dirty="0" smtClean="0"/>
          </a:p>
          <a:p>
            <a:pPr marL="0" indent="0">
              <a:buNone/>
            </a:pPr>
            <a:r>
              <a:rPr lang="en-US" altLang="zh-CN" sz="2800" dirty="0" smtClean="0"/>
              <a:t>   </a:t>
            </a:r>
            <a:r>
              <a:rPr lang="en-US" altLang="zh-CN" dirty="0" smtClean="0">
                <a:solidFill>
                  <a:srgbClr val="0000FF"/>
                </a:solidFill>
              </a:rPr>
              <a:t>68E6:8C64:FFFF:FFFF:0:1180:960A:FFFF</a:t>
            </a:r>
          </a:p>
          <a:p>
            <a:r>
              <a:rPr lang="zh-CN" altLang="zh-CN" sz="2800" dirty="0"/>
              <a:t>在十六进制记法中，允许把数字前面的</a:t>
            </a:r>
            <a:r>
              <a:rPr lang="en-US" altLang="zh-CN" sz="2800" dirty="0"/>
              <a:t>0</a:t>
            </a:r>
            <a:r>
              <a:rPr lang="zh-CN" altLang="zh-CN" sz="2800" dirty="0"/>
              <a:t>省略</a:t>
            </a:r>
            <a:r>
              <a:rPr lang="zh-CN" altLang="zh-CN" sz="2800" dirty="0" smtClean="0"/>
              <a:t>。</a:t>
            </a:r>
            <a:r>
              <a:rPr lang="zh-CN" altLang="en-US" sz="2800" dirty="0" smtClean="0"/>
              <a:t>例如</a:t>
            </a:r>
            <a:r>
              <a:rPr lang="zh-CN" altLang="zh-CN" sz="2800" dirty="0" smtClean="0"/>
              <a:t>把</a:t>
            </a:r>
            <a:r>
              <a:rPr lang="en-US" altLang="zh-CN" sz="2800" dirty="0"/>
              <a:t>0000</a:t>
            </a:r>
            <a:r>
              <a:rPr lang="zh-CN" altLang="zh-CN" sz="2800" dirty="0"/>
              <a:t>中的前三个</a:t>
            </a:r>
            <a:r>
              <a:rPr lang="en-US" altLang="zh-CN" sz="2800" dirty="0"/>
              <a:t>0</a:t>
            </a:r>
            <a:r>
              <a:rPr lang="zh-CN" altLang="zh-CN" sz="2800" dirty="0" smtClean="0"/>
              <a:t>省略</a:t>
            </a:r>
            <a:r>
              <a:rPr lang="zh-CN" altLang="en-US" sz="2800" dirty="0" smtClean="0"/>
              <a:t>，写成</a:t>
            </a:r>
            <a:r>
              <a:rPr lang="en-US" altLang="zh-CN" sz="2800" dirty="0" smtClean="0"/>
              <a:t>1</a:t>
            </a:r>
            <a:r>
              <a:rPr lang="zh-CN" altLang="en-US" sz="2800" dirty="0" smtClean="0"/>
              <a:t>个</a:t>
            </a:r>
            <a:r>
              <a:rPr lang="en-US" altLang="zh-CN" sz="2800" dirty="0" smtClean="0"/>
              <a:t>0</a:t>
            </a:r>
            <a:r>
              <a:rPr lang="zh-CN" altLang="zh-CN" sz="2800" dirty="0" smtClean="0"/>
              <a:t>。</a:t>
            </a:r>
            <a:endParaRPr lang="zh-CN" altLang="zh-CN" sz="2800" dirty="0"/>
          </a:p>
          <a:p>
            <a:pPr marL="0" indent="0">
              <a:buNone/>
            </a:pPr>
            <a:endParaRPr lang="en-US" altLang="zh-CN" dirty="0">
              <a:solidFill>
                <a:srgbClr val="0000FF"/>
              </a:solidFill>
            </a:endParaRPr>
          </a:p>
        </p:txBody>
      </p:sp>
    </p:spTree>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algn="ctr"/>
            <a:r>
              <a:rPr lang="zh-CN" altLang="zh-CN" dirty="0"/>
              <a:t>零</a:t>
            </a:r>
            <a:r>
              <a:rPr lang="zh-CN" altLang="zh-CN" dirty="0" smtClean="0"/>
              <a:t>压缩</a:t>
            </a:r>
            <a:endParaRPr lang="en-US" altLang="zh-CN" dirty="0"/>
          </a:p>
        </p:txBody>
      </p:sp>
      <p:sp>
        <p:nvSpPr>
          <p:cNvPr id="655363" name="Rectangle 3"/>
          <p:cNvSpPr>
            <a:spLocks noGrp="1" noChangeArrowheads="1"/>
          </p:cNvSpPr>
          <p:nvPr>
            <p:ph idx="1"/>
          </p:nvPr>
        </p:nvSpPr>
        <p:spPr/>
        <p:txBody>
          <a:bodyPr/>
          <a:lstStyle/>
          <a:p>
            <a:r>
              <a:rPr lang="zh-CN" altLang="zh-CN" dirty="0"/>
              <a:t>冒号十六进制记法可以允许</a:t>
            </a:r>
            <a:r>
              <a:rPr lang="zh-CN" altLang="zh-CN" dirty="0">
                <a:solidFill>
                  <a:srgbClr val="FF0000"/>
                </a:solidFill>
              </a:rPr>
              <a:t>零</a:t>
            </a:r>
            <a:r>
              <a:rPr lang="zh-CN" altLang="zh-CN" dirty="0" smtClean="0">
                <a:solidFill>
                  <a:srgbClr val="FF0000"/>
                </a:solidFill>
              </a:rPr>
              <a:t>压缩</a:t>
            </a:r>
            <a:r>
              <a:rPr lang="en-US" altLang="zh-CN" dirty="0" smtClean="0">
                <a:solidFill>
                  <a:srgbClr val="FF0000"/>
                </a:solidFill>
              </a:rPr>
              <a:t> </a:t>
            </a:r>
            <a:r>
              <a:rPr lang="en-US" altLang="zh-CN" dirty="0" smtClean="0"/>
              <a:t>(</a:t>
            </a:r>
            <a:r>
              <a:rPr lang="en-US" altLang="zh-CN" dirty="0"/>
              <a:t>zero compression)</a:t>
            </a:r>
            <a:r>
              <a:rPr lang="zh-CN" altLang="zh-CN" dirty="0"/>
              <a:t>，即一连串连续的零可以为一对冒号所</a:t>
            </a:r>
            <a:r>
              <a:rPr lang="zh-CN" altLang="zh-CN" dirty="0" smtClean="0"/>
              <a:t>取代</a:t>
            </a:r>
            <a:r>
              <a:rPr lang="zh-CN" altLang="en-US" dirty="0" smtClean="0"/>
              <a:t>。</a:t>
            </a:r>
            <a:endParaRPr lang="en-US" altLang="zh-CN" dirty="0" smtClean="0"/>
          </a:p>
          <a:p>
            <a:pPr marL="0" indent="0">
              <a:buNone/>
            </a:pPr>
            <a:r>
              <a:rPr lang="en-US" altLang="zh-CN" dirty="0">
                <a:solidFill>
                  <a:srgbClr val="00B050"/>
                </a:solidFill>
              </a:rPr>
              <a:t> </a:t>
            </a:r>
            <a:r>
              <a:rPr lang="en-US" altLang="zh-CN" dirty="0" smtClean="0">
                <a:solidFill>
                  <a:srgbClr val="00B050"/>
                </a:solidFill>
              </a:rPr>
              <a:t>   FF05:0:0:0:0:0:0:B3</a:t>
            </a:r>
            <a:r>
              <a:rPr lang="en-US" altLang="zh-CN" dirty="0">
                <a:solidFill>
                  <a:srgbClr val="00B050"/>
                </a:solidFill>
              </a:rPr>
              <a:t> </a:t>
            </a:r>
            <a:r>
              <a:rPr lang="en-US" altLang="zh-CN" dirty="0" smtClean="0">
                <a:solidFill>
                  <a:srgbClr val="00B050"/>
                </a:solidFill>
              </a:rPr>
              <a:t>   </a:t>
            </a:r>
            <a:r>
              <a:rPr lang="zh-CN" altLang="zh-CN" dirty="0" smtClean="0">
                <a:solidFill>
                  <a:srgbClr val="00B050"/>
                </a:solidFill>
              </a:rPr>
              <a:t>可</a:t>
            </a:r>
            <a:r>
              <a:rPr lang="zh-CN" altLang="zh-CN" dirty="0">
                <a:solidFill>
                  <a:srgbClr val="00B050"/>
                </a:solidFill>
              </a:rPr>
              <a:t>压缩为</a:t>
            </a:r>
            <a:r>
              <a:rPr lang="zh-CN" altLang="zh-CN" dirty="0" smtClean="0">
                <a:solidFill>
                  <a:srgbClr val="00B050"/>
                </a:solidFill>
              </a:rPr>
              <a:t>：</a:t>
            </a:r>
            <a:r>
              <a:rPr lang="en-US" altLang="zh-CN" dirty="0" smtClean="0">
                <a:solidFill>
                  <a:srgbClr val="00B050"/>
                </a:solidFill>
              </a:rPr>
              <a:t>   </a:t>
            </a:r>
          </a:p>
          <a:p>
            <a:pPr marL="0" indent="0">
              <a:buNone/>
            </a:pPr>
            <a:r>
              <a:rPr lang="en-US" altLang="zh-CN" dirty="0">
                <a:solidFill>
                  <a:srgbClr val="00B050"/>
                </a:solidFill>
              </a:rPr>
              <a:t> </a:t>
            </a:r>
            <a:r>
              <a:rPr lang="en-US" altLang="zh-CN" dirty="0" smtClean="0">
                <a:solidFill>
                  <a:srgbClr val="00B050"/>
                </a:solidFill>
              </a:rPr>
              <a:t>   FF05</a:t>
            </a:r>
            <a:r>
              <a:rPr lang="en-US" altLang="zh-CN" dirty="0">
                <a:solidFill>
                  <a:srgbClr val="00B050"/>
                </a:solidFill>
              </a:rPr>
              <a:t>::B3</a:t>
            </a:r>
            <a:endParaRPr lang="zh-CN" altLang="zh-CN" dirty="0">
              <a:solidFill>
                <a:srgbClr val="00B050"/>
              </a:solidFill>
            </a:endParaRPr>
          </a:p>
          <a:p>
            <a:r>
              <a:rPr lang="zh-CN" altLang="en-US" dirty="0" smtClean="0">
                <a:solidFill>
                  <a:srgbClr val="00B050"/>
                </a:solidFill>
              </a:rPr>
              <a:t>注意：</a:t>
            </a:r>
            <a:r>
              <a:rPr lang="zh-CN" altLang="zh-CN" dirty="0" smtClean="0">
                <a:solidFill>
                  <a:srgbClr val="00B050"/>
                </a:solidFill>
              </a:rPr>
              <a:t>在</a:t>
            </a:r>
            <a:r>
              <a:rPr lang="zh-CN" altLang="zh-CN" dirty="0">
                <a:solidFill>
                  <a:srgbClr val="00B050"/>
                </a:solidFill>
              </a:rPr>
              <a:t>任一地址中只能使用一次零压缩。</a:t>
            </a:r>
          </a:p>
          <a:p>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algn="ctr"/>
            <a:r>
              <a:rPr lang="zh-CN" altLang="en-US" dirty="0" smtClean="0"/>
              <a:t>点</a:t>
            </a:r>
            <a:r>
              <a:rPr lang="zh-CN" altLang="en-US" dirty="0"/>
              <a:t>分十进制记法的后缀 </a:t>
            </a:r>
          </a:p>
        </p:txBody>
      </p:sp>
      <p:sp>
        <p:nvSpPr>
          <p:cNvPr id="656387" name="Rectangle 3"/>
          <p:cNvSpPr>
            <a:spLocks noGrp="1" noChangeArrowheads="1"/>
          </p:cNvSpPr>
          <p:nvPr>
            <p:ph idx="1"/>
          </p:nvPr>
        </p:nvSpPr>
        <p:spPr/>
        <p:txBody>
          <a:bodyPr/>
          <a:lstStyle/>
          <a:p>
            <a:r>
              <a:rPr lang="zh-CN" altLang="zh-CN" sz="2800" dirty="0"/>
              <a:t>冒号十六进制记法可结合使用点分十进制记法的</a:t>
            </a:r>
            <a:r>
              <a:rPr lang="zh-CN" altLang="zh-CN" sz="2800" dirty="0" smtClean="0"/>
              <a:t>后缀</a:t>
            </a:r>
            <a:r>
              <a:rPr lang="zh-CN" altLang="en-US" sz="2800" dirty="0" smtClean="0"/>
              <a:t>，</a:t>
            </a:r>
            <a:r>
              <a:rPr lang="zh-CN" altLang="zh-CN" sz="2800" dirty="0" smtClean="0"/>
              <a:t>这种</a:t>
            </a:r>
            <a:r>
              <a:rPr lang="zh-CN" altLang="zh-CN" sz="2800" dirty="0"/>
              <a:t>结合</a:t>
            </a:r>
            <a:r>
              <a:rPr lang="zh-CN" altLang="zh-CN" sz="2800" dirty="0" smtClean="0"/>
              <a:t>在</a:t>
            </a:r>
            <a:r>
              <a:rPr lang="en-US" altLang="zh-CN" sz="2800" dirty="0" smtClean="0"/>
              <a:t> IPv4 </a:t>
            </a:r>
            <a:r>
              <a:rPr lang="zh-CN" altLang="zh-CN" sz="2800" dirty="0" smtClean="0"/>
              <a:t>向</a:t>
            </a:r>
            <a:r>
              <a:rPr lang="en-US" altLang="zh-CN" sz="2800" dirty="0" smtClean="0"/>
              <a:t> IPv6 </a:t>
            </a:r>
            <a:r>
              <a:rPr lang="zh-CN" altLang="zh-CN" sz="2800" dirty="0" smtClean="0"/>
              <a:t>的</a:t>
            </a:r>
            <a:r>
              <a:rPr lang="zh-CN" altLang="zh-CN" sz="2800" dirty="0"/>
              <a:t>转换阶段特别有用。</a:t>
            </a:r>
            <a:endParaRPr lang="en-US" altLang="zh-CN" sz="2800" dirty="0" smtClean="0"/>
          </a:p>
          <a:p>
            <a:r>
              <a:rPr lang="zh-CN" altLang="en-US" sz="2800" dirty="0" smtClean="0"/>
              <a:t>例如：</a:t>
            </a:r>
            <a:r>
              <a:rPr lang="en-US" altLang="zh-CN" sz="2800" dirty="0" smtClean="0">
                <a:solidFill>
                  <a:srgbClr val="0000FF"/>
                </a:solidFill>
              </a:rPr>
              <a:t>0:0:0:0:0:0:128.10.2.1</a:t>
            </a:r>
          </a:p>
          <a:p>
            <a:pPr marL="0" indent="0">
              <a:buNone/>
            </a:pPr>
            <a:r>
              <a:rPr lang="en-US" altLang="zh-CN" sz="2800" dirty="0"/>
              <a:t> </a:t>
            </a:r>
            <a:r>
              <a:rPr lang="en-US" altLang="zh-CN" sz="2800" dirty="0" smtClean="0"/>
              <a:t>   </a:t>
            </a:r>
            <a:r>
              <a:rPr lang="zh-CN" altLang="en-US" sz="2800" dirty="0" smtClean="0"/>
              <a:t>再</a:t>
            </a:r>
            <a:r>
              <a:rPr lang="zh-CN" altLang="en-US" sz="2800" dirty="0"/>
              <a:t>使用零压缩即可得出：  </a:t>
            </a:r>
            <a:r>
              <a:rPr lang="en-US" altLang="zh-CN" sz="2800" dirty="0">
                <a:solidFill>
                  <a:srgbClr val="0000FF"/>
                </a:solidFill>
              </a:rPr>
              <a:t>::128.10.2.1</a:t>
            </a:r>
          </a:p>
          <a:p>
            <a:r>
              <a:rPr lang="en-US" altLang="zh-CN" sz="2800" dirty="0">
                <a:solidFill>
                  <a:srgbClr val="00B050"/>
                </a:solidFill>
              </a:rPr>
              <a:t>CIDR </a:t>
            </a:r>
            <a:r>
              <a:rPr lang="zh-CN" altLang="en-US" sz="2800" dirty="0">
                <a:solidFill>
                  <a:srgbClr val="00B050"/>
                </a:solidFill>
              </a:rPr>
              <a:t>的斜线表示法仍然可用。</a:t>
            </a:r>
          </a:p>
          <a:p>
            <a:r>
              <a:rPr lang="zh-CN" altLang="en-US" sz="2800" dirty="0" smtClean="0">
                <a:solidFill>
                  <a:srgbClr val="00B050"/>
                </a:solidFill>
              </a:rPr>
              <a:t>例如：</a:t>
            </a:r>
            <a:r>
              <a:rPr lang="en-US" altLang="zh-CN" sz="2800" dirty="0" smtClean="0">
                <a:solidFill>
                  <a:srgbClr val="00B050"/>
                </a:solidFill>
              </a:rPr>
              <a:t>60 </a:t>
            </a:r>
            <a:r>
              <a:rPr lang="zh-CN" altLang="en-US" sz="2800" dirty="0">
                <a:solidFill>
                  <a:srgbClr val="00B050"/>
                </a:solidFill>
              </a:rPr>
              <a:t>位的前缀 </a:t>
            </a:r>
            <a:r>
              <a:rPr lang="en-US" altLang="zh-CN" sz="2800" dirty="0">
                <a:solidFill>
                  <a:srgbClr val="00B050"/>
                </a:solidFill>
              </a:rPr>
              <a:t>12AB00000000CD3 </a:t>
            </a:r>
            <a:r>
              <a:rPr lang="zh-CN" altLang="en-US" sz="2800" dirty="0">
                <a:solidFill>
                  <a:srgbClr val="00B050"/>
                </a:solidFill>
              </a:rPr>
              <a:t>可记为：</a:t>
            </a:r>
          </a:p>
          <a:p>
            <a:pPr>
              <a:buFont typeface="Wingdings" panose="05000000000000000000" pitchFamily="2" charset="2"/>
              <a:buNone/>
            </a:pPr>
            <a:r>
              <a:rPr lang="zh-CN" altLang="en-US" sz="2800" dirty="0">
                <a:solidFill>
                  <a:srgbClr val="00B050"/>
                </a:solidFill>
              </a:rPr>
              <a:t>   </a:t>
            </a:r>
            <a:r>
              <a:rPr lang="zh-CN" altLang="en-US" sz="2800" dirty="0" smtClean="0">
                <a:solidFill>
                  <a:srgbClr val="00B050"/>
                </a:solidFill>
              </a:rPr>
              <a:t> </a:t>
            </a:r>
            <a:r>
              <a:rPr lang="en-US" altLang="zh-CN" sz="2800" dirty="0" smtClean="0">
                <a:solidFill>
                  <a:srgbClr val="00B050"/>
                </a:solidFill>
              </a:rPr>
              <a:t>12AB:0000:0000:CD30:0000:0000:0000:0000/60</a:t>
            </a:r>
            <a:endParaRPr lang="en-US" altLang="zh-CN" sz="2800" dirty="0">
              <a:solidFill>
                <a:srgbClr val="00B050"/>
              </a:solidFill>
            </a:endParaRPr>
          </a:p>
          <a:p>
            <a:pPr>
              <a:buFont typeface="Wingdings" panose="05000000000000000000" pitchFamily="2" charset="2"/>
              <a:buNone/>
            </a:pPr>
            <a:r>
              <a:rPr lang="zh-CN" altLang="en-US" sz="2800" dirty="0" smtClean="0"/>
              <a:t>或 </a:t>
            </a:r>
            <a:r>
              <a:rPr lang="en-US" altLang="zh-CN" sz="2800" dirty="0" smtClean="0">
                <a:solidFill>
                  <a:srgbClr val="0000FF"/>
                </a:solidFill>
              </a:rPr>
              <a:t>12AB</a:t>
            </a:r>
            <a:r>
              <a:rPr lang="en-US" altLang="zh-CN" sz="2800" dirty="0">
                <a:solidFill>
                  <a:srgbClr val="0000FF"/>
                </a:solidFill>
              </a:rPr>
              <a:t>::</a:t>
            </a:r>
            <a:r>
              <a:rPr lang="en-US" altLang="zh-CN" sz="2800" dirty="0" smtClean="0">
                <a:solidFill>
                  <a:srgbClr val="0000FF"/>
                </a:solidFill>
              </a:rPr>
              <a:t>CD30:0:0:0:0/60 </a:t>
            </a:r>
            <a:r>
              <a:rPr lang="zh-CN" altLang="en-US" sz="2800" dirty="0" smtClean="0">
                <a:solidFill>
                  <a:srgbClr val="0000FF"/>
                </a:solidFill>
              </a:rPr>
              <a:t>（零压缩）</a:t>
            </a:r>
            <a:endParaRPr lang="en-US" altLang="zh-CN" sz="2800" dirty="0">
              <a:solidFill>
                <a:srgbClr val="0000FF"/>
              </a:solidFill>
            </a:endParaRPr>
          </a:p>
          <a:p>
            <a:pPr>
              <a:buNone/>
            </a:pPr>
            <a:r>
              <a:rPr lang="zh-CN" altLang="en-US" sz="2800" dirty="0" smtClean="0"/>
              <a:t>或 </a:t>
            </a:r>
            <a:r>
              <a:rPr lang="en-US" altLang="zh-CN" sz="2800" dirty="0" smtClean="0">
                <a:solidFill>
                  <a:srgbClr val="0000FF"/>
                </a:solidFill>
              </a:rPr>
              <a:t>12AB:0:0:CD30</a:t>
            </a:r>
            <a:r>
              <a:rPr lang="en-US" altLang="zh-CN" sz="2800" dirty="0">
                <a:solidFill>
                  <a:srgbClr val="0000FF"/>
                </a:solidFill>
              </a:rPr>
              <a:t>::/</a:t>
            </a:r>
            <a:r>
              <a:rPr lang="en-US" altLang="zh-CN" sz="2800" dirty="0" smtClean="0">
                <a:solidFill>
                  <a:srgbClr val="0000FF"/>
                </a:solidFill>
              </a:rPr>
              <a:t>60</a:t>
            </a:r>
            <a:r>
              <a:rPr lang="en-US" altLang="zh-CN" dirty="0" smtClean="0">
                <a:solidFill>
                  <a:srgbClr val="0000FF"/>
                </a:solidFill>
              </a:rPr>
              <a:t> </a:t>
            </a:r>
            <a:r>
              <a:rPr lang="zh-CN" altLang="en-US" sz="2800" dirty="0">
                <a:solidFill>
                  <a:srgbClr val="0000FF"/>
                </a:solidFill>
              </a:rPr>
              <a:t>（零压缩</a:t>
            </a:r>
            <a:r>
              <a:rPr lang="zh-CN" altLang="en-US" sz="2800" dirty="0" smtClean="0">
                <a:solidFill>
                  <a:srgbClr val="0000FF"/>
                </a:solidFill>
              </a:rPr>
              <a:t>）</a:t>
            </a:r>
            <a:endParaRPr lang="en-US" altLang="zh-CN" sz="28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638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6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638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638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6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IPv6 </a:t>
            </a:r>
            <a:r>
              <a:rPr lang="zh-CN" altLang="en-US" dirty="0" smtClean="0"/>
              <a:t>地址分类</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700935508"/>
              </p:ext>
            </p:extLst>
          </p:nvPr>
        </p:nvGraphicFramePr>
        <p:xfrm>
          <a:off x="704528" y="1700808"/>
          <a:ext cx="8928992" cy="3096342"/>
        </p:xfrm>
        <a:graphic>
          <a:graphicData uri="http://schemas.openxmlformats.org/drawingml/2006/table">
            <a:tbl>
              <a:tblPr>
                <a:tableStyleId>{5C22544A-7EE6-4342-B048-85BDC9FD1C3A}</a:tableStyleId>
              </a:tblPr>
              <a:tblGrid>
                <a:gridCol w="2799907">
                  <a:extLst>
                    <a:ext uri="{9D8B030D-6E8A-4147-A177-3AD203B41FA5}">
                      <a16:colId xmlns:a16="http://schemas.microsoft.com/office/drawing/2014/main" val="20000"/>
                    </a:ext>
                  </a:extLst>
                </a:gridCol>
                <a:gridCol w="6129085">
                  <a:extLst>
                    <a:ext uri="{9D8B030D-6E8A-4147-A177-3AD203B41FA5}">
                      <a16:colId xmlns:a16="http://schemas.microsoft.com/office/drawing/2014/main" val="20001"/>
                    </a:ext>
                  </a:extLst>
                </a:gridCol>
              </a:tblGrid>
              <a:tr h="516057">
                <a:tc>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地址类型</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二进制前缀</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未指明地址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00…0</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128</a:t>
                      </a:r>
                      <a:r>
                        <a:rPr lang="zh-CN" sz="2400" b="1" dirty="0">
                          <a:solidFill>
                            <a:schemeClr val="tx1"/>
                          </a:solidFill>
                          <a:effectLst/>
                          <a:latin typeface="+mn-lt"/>
                          <a:ea typeface="黑体" panose="02010609060101010101" pitchFamily="2" charset="-122"/>
                        </a:rPr>
                        <a:t>位），可记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128</a:t>
                      </a:r>
                      <a:r>
                        <a:rPr lang="zh-CN" sz="2400" b="1" dirty="0">
                          <a:solidFill>
                            <a:schemeClr val="tx1"/>
                          </a:solidFill>
                          <a:effectLst/>
                          <a:latin typeface="+mn-lt"/>
                          <a:ea typeface="黑体" panose="0201060906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6057">
                <a:tc>
                  <a:txBody>
                    <a:bodyPr/>
                    <a:lstStyle/>
                    <a:p>
                      <a:pPr algn="just">
                        <a:lnSpc>
                          <a:spcPct val="100000"/>
                        </a:lnSpc>
                        <a:spcAft>
                          <a:spcPts val="0"/>
                        </a:spcAft>
                      </a:pPr>
                      <a:r>
                        <a:rPr lang="zh-CN" sz="2400" b="1">
                          <a:solidFill>
                            <a:srgbClr val="00B050"/>
                          </a:solidFill>
                          <a:effectLst/>
                          <a:latin typeface="+mn-lt"/>
                          <a:ea typeface="黑体" panose="02010609060101010101" pitchFamily="2" charset="-122"/>
                        </a:rPr>
                        <a:t>环回地址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rgbClr val="00B050"/>
                          </a:solidFill>
                          <a:effectLst/>
                          <a:latin typeface="+mn-lt"/>
                          <a:ea typeface="黑体" panose="02010609060101010101" pitchFamily="2" charset="-122"/>
                        </a:rPr>
                        <a:t>00…1</a:t>
                      </a:r>
                      <a:r>
                        <a:rPr lang="zh-CN" sz="2400" b="1" dirty="0">
                          <a:solidFill>
                            <a:srgbClr val="00B050"/>
                          </a:solidFill>
                          <a:effectLst/>
                          <a:latin typeface="+mn-lt"/>
                          <a:ea typeface="黑体" panose="02010609060101010101" pitchFamily="2" charset="-122"/>
                        </a:rPr>
                        <a:t>（</a:t>
                      </a:r>
                      <a:r>
                        <a:rPr lang="en-US" sz="2400" b="1" dirty="0">
                          <a:solidFill>
                            <a:srgbClr val="00B050"/>
                          </a:solidFill>
                          <a:effectLst/>
                          <a:latin typeface="+mn-lt"/>
                          <a:ea typeface="黑体" panose="02010609060101010101" pitchFamily="2" charset="-122"/>
                        </a:rPr>
                        <a:t>128</a:t>
                      </a:r>
                      <a:r>
                        <a:rPr lang="zh-CN" sz="2400" b="1" dirty="0">
                          <a:solidFill>
                            <a:srgbClr val="00B050"/>
                          </a:solidFill>
                          <a:effectLst/>
                          <a:latin typeface="+mn-lt"/>
                          <a:ea typeface="黑体" panose="02010609060101010101" pitchFamily="2" charset="-122"/>
                        </a:rPr>
                        <a:t>位），可记</a:t>
                      </a:r>
                      <a:r>
                        <a:rPr lang="zh-CN" sz="2400" b="1" dirty="0" smtClean="0">
                          <a:solidFill>
                            <a:srgbClr val="00B050"/>
                          </a:solidFill>
                          <a:effectLst/>
                          <a:latin typeface="+mn-lt"/>
                          <a:ea typeface="黑体" panose="02010609060101010101" pitchFamily="2" charset="-122"/>
                        </a:rPr>
                        <a:t>为</a:t>
                      </a:r>
                      <a:r>
                        <a:rPr lang="en-US" altLang="zh-CN" sz="2400" b="1" dirty="0" smtClean="0">
                          <a:solidFill>
                            <a:srgbClr val="00B050"/>
                          </a:solidFill>
                          <a:effectLst/>
                          <a:latin typeface="+mn-lt"/>
                          <a:ea typeface="黑体" panose="02010609060101010101" pitchFamily="2" charset="-122"/>
                        </a:rPr>
                        <a:t> </a:t>
                      </a:r>
                      <a:r>
                        <a:rPr lang="en-US" sz="2400" b="1" dirty="0" smtClean="0">
                          <a:solidFill>
                            <a:srgbClr val="00B050"/>
                          </a:solidFill>
                          <a:effectLst/>
                          <a:latin typeface="+mn-lt"/>
                          <a:ea typeface="黑体" panose="02010609060101010101" pitchFamily="2" charset="-122"/>
                        </a:rPr>
                        <a:t>::</a:t>
                      </a:r>
                      <a:r>
                        <a:rPr lang="en-US" sz="2400" b="1" dirty="0">
                          <a:solidFill>
                            <a:srgbClr val="00B050"/>
                          </a:solidFill>
                          <a:effectLst/>
                          <a:latin typeface="+mn-lt"/>
                          <a:ea typeface="黑体" panose="02010609060101010101" pitchFamily="2" charset="-122"/>
                        </a:rPr>
                        <a:t>1/128</a:t>
                      </a:r>
                      <a:r>
                        <a:rPr lang="zh-CN" sz="2400" b="1" dirty="0">
                          <a:solidFill>
                            <a:srgbClr val="00B050"/>
                          </a:solidFill>
                          <a:effectLst/>
                          <a:latin typeface="+mn-lt"/>
                          <a:ea typeface="黑体" panose="0201060906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多播地址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11111111</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8</a:t>
                      </a:r>
                      <a:r>
                        <a:rPr lang="zh-CN" sz="2400" b="1" dirty="0">
                          <a:solidFill>
                            <a:schemeClr val="tx1"/>
                          </a:solidFill>
                          <a:effectLst/>
                          <a:latin typeface="+mn-lt"/>
                          <a:ea typeface="黑体" panose="02010609060101010101" pitchFamily="2" charset="-122"/>
                        </a:rPr>
                        <a:t>位），可记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FF00</a:t>
                      </a:r>
                      <a:r>
                        <a:rPr lang="en-US" sz="2400" b="1" dirty="0">
                          <a:solidFill>
                            <a:schemeClr val="tx1"/>
                          </a:solidFill>
                          <a:effectLst/>
                          <a:latin typeface="+mn-lt"/>
                          <a:ea typeface="黑体" panose="02010609060101010101" pitchFamily="2" charset="-122"/>
                        </a:rPr>
                        <a:t>::/8</a:t>
                      </a:r>
                      <a:r>
                        <a:rPr lang="zh-CN" sz="2400" b="1" dirty="0">
                          <a:solidFill>
                            <a:schemeClr val="tx1"/>
                          </a:solidFill>
                          <a:effectLst/>
                          <a:latin typeface="+mn-lt"/>
                          <a:ea typeface="黑体" panose="0201060906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本地链路单播地址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400" b="1" dirty="0">
                          <a:solidFill>
                            <a:schemeClr val="tx1"/>
                          </a:solidFill>
                          <a:effectLst/>
                          <a:latin typeface="+mn-lt"/>
                          <a:ea typeface="黑体" panose="02010609060101010101" pitchFamily="2" charset="-122"/>
                        </a:rPr>
                        <a:t>1111111010</a:t>
                      </a:r>
                      <a:r>
                        <a:rPr lang="zh-CN" sz="2400" b="1" dirty="0">
                          <a:solidFill>
                            <a:schemeClr val="tx1"/>
                          </a:solidFill>
                          <a:effectLst/>
                          <a:latin typeface="+mn-lt"/>
                          <a:ea typeface="黑体" panose="02010609060101010101" pitchFamily="2" charset="-122"/>
                        </a:rPr>
                        <a:t>（</a:t>
                      </a:r>
                      <a:r>
                        <a:rPr lang="en-US" sz="2400" b="1" dirty="0">
                          <a:solidFill>
                            <a:schemeClr val="tx1"/>
                          </a:solidFill>
                          <a:effectLst/>
                          <a:latin typeface="+mn-lt"/>
                          <a:ea typeface="黑体" panose="02010609060101010101" pitchFamily="2" charset="-122"/>
                        </a:rPr>
                        <a:t>10</a:t>
                      </a:r>
                      <a:r>
                        <a:rPr lang="zh-CN" sz="2400" b="1" dirty="0">
                          <a:solidFill>
                            <a:schemeClr val="tx1"/>
                          </a:solidFill>
                          <a:effectLst/>
                          <a:latin typeface="+mn-lt"/>
                          <a:ea typeface="黑体" panose="02010609060101010101" pitchFamily="2" charset="-122"/>
                        </a:rPr>
                        <a:t>位）</a:t>
                      </a:r>
                      <a:r>
                        <a:rPr lang="en-US" sz="2400" b="1" dirty="0">
                          <a:solidFill>
                            <a:schemeClr val="tx1"/>
                          </a:solidFill>
                          <a:effectLst/>
                          <a:latin typeface="+mn-lt"/>
                          <a:ea typeface="黑体" panose="02010609060101010101" pitchFamily="2" charset="-122"/>
                        </a:rPr>
                        <a:t>, </a:t>
                      </a:r>
                      <a:r>
                        <a:rPr lang="zh-CN" sz="2400" b="1" dirty="0">
                          <a:solidFill>
                            <a:schemeClr val="tx1"/>
                          </a:solidFill>
                          <a:effectLst/>
                          <a:latin typeface="+mn-lt"/>
                          <a:ea typeface="黑体" panose="02010609060101010101" pitchFamily="2" charset="-122"/>
                        </a:rPr>
                        <a:t>可记</a:t>
                      </a:r>
                      <a:r>
                        <a:rPr lang="zh-CN" sz="2400" b="1" dirty="0" smtClean="0">
                          <a:solidFill>
                            <a:schemeClr val="tx1"/>
                          </a:solidFill>
                          <a:effectLst/>
                          <a:latin typeface="+mn-lt"/>
                          <a:ea typeface="黑体" panose="02010609060101010101" pitchFamily="2" charset="-122"/>
                        </a:rPr>
                        <a:t>为</a:t>
                      </a:r>
                      <a:r>
                        <a:rPr lang="en-US" altLang="zh-CN" sz="2400" b="1" dirty="0" smtClean="0">
                          <a:solidFill>
                            <a:schemeClr val="tx1"/>
                          </a:solidFill>
                          <a:effectLst/>
                          <a:latin typeface="+mn-lt"/>
                          <a:ea typeface="黑体" panose="02010609060101010101" pitchFamily="2" charset="-122"/>
                        </a:rPr>
                        <a:t> </a:t>
                      </a:r>
                      <a:r>
                        <a:rPr lang="en-US" sz="2400" b="1" dirty="0" smtClean="0">
                          <a:solidFill>
                            <a:schemeClr val="tx1"/>
                          </a:solidFill>
                          <a:effectLst/>
                          <a:latin typeface="+mn-lt"/>
                          <a:ea typeface="黑体" panose="02010609060101010101" pitchFamily="2" charset="-122"/>
                        </a:rPr>
                        <a:t>FE80</a:t>
                      </a:r>
                      <a:r>
                        <a:rPr lang="en-US" sz="2400" b="1" dirty="0">
                          <a:solidFill>
                            <a:schemeClr val="tx1"/>
                          </a:solidFill>
                          <a:effectLst/>
                          <a:latin typeface="+mn-lt"/>
                          <a:ea typeface="黑体" panose="02010609060101010101" pitchFamily="2" charset="-122"/>
                        </a:rPr>
                        <a:t>::/10</a:t>
                      </a:r>
                      <a:r>
                        <a:rPr lang="zh-CN" sz="2400" b="1" dirty="0">
                          <a:solidFill>
                            <a:schemeClr val="tx1"/>
                          </a:solidFill>
                          <a:effectLst/>
                          <a:latin typeface="+mn-lt"/>
                          <a:ea typeface="黑体" panose="02010609060101010101"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16057">
                <a:tc>
                  <a:txBody>
                    <a:bodyPr/>
                    <a:lstStyle/>
                    <a:p>
                      <a:pPr algn="just">
                        <a:lnSpc>
                          <a:spcPct val="100000"/>
                        </a:lnSpc>
                        <a:spcAft>
                          <a:spcPts val="0"/>
                        </a:spcAft>
                      </a:pPr>
                      <a:r>
                        <a:rPr lang="zh-CN" sz="2400" b="1">
                          <a:solidFill>
                            <a:schemeClr val="tx1"/>
                          </a:solidFill>
                          <a:effectLst/>
                          <a:latin typeface="+mn-lt"/>
                          <a:ea typeface="黑体" panose="02010609060101010101" pitchFamily="2" charset="-122"/>
                        </a:rPr>
                        <a:t>全球单播地址</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400" b="1" dirty="0">
                          <a:solidFill>
                            <a:schemeClr val="tx1"/>
                          </a:solidFill>
                          <a:effectLst/>
                          <a:latin typeface="+mn-lt"/>
                          <a:ea typeface="黑体" panose="02010609060101010101" pitchFamily="2" charset="-122"/>
                        </a:rPr>
                        <a:t>（除上述四种外，所有其他的二进制前缀）</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marL="838200" indent="-838200" algn="ctr"/>
            <a:r>
              <a:rPr lang="zh-CN" altLang="en-US"/>
              <a:t>分类 </a:t>
            </a:r>
            <a:r>
              <a:rPr lang="en-US" altLang="zh-CN"/>
              <a:t>IP </a:t>
            </a:r>
            <a:r>
              <a:rPr lang="zh-CN" altLang="en-US"/>
              <a:t>地址 </a:t>
            </a:r>
          </a:p>
        </p:txBody>
      </p:sp>
      <p:sp>
        <p:nvSpPr>
          <p:cNvPr id="144387" name="Rectangle 3"/>
          <p:cNvSpPr>
            <a:spLocks noGrp="1" noChangeArrowheads="1"/>
          </p:cNvSpPr>
          <p:nvPr>
            <p:ph idx="1"/>
          </p:nvPr>
        </p:nvSpPr>
        <p:spPr/>
        <p:txBody>
          <a:bodyPr/>
          <a:lstStyle/>
          <a:p>
            <a:pPr algn="just"/>
            <a:r>
              <a:rPr lang="zh-CN" altLang="en-US" dirty="0"/>
              <a:t>这种两级的 </a:t>
            </a:r>
            <a:r>
              <a:rPr lang="en-US" altLang="zh-CN" dirty="0"/>
              <a:t>IP </a:t>
            </a:r>
            <a:r>
              <a:rPr lang="zh-CN" altLang="en-US" dirty="0" smtClean="0"/>
              <a:t>地址（</a:t>
            </a:r>
            <a:r>
              <a:rPr lang="en-US" altLang="zh-CN" dirty="0" smtClean="0"/>
              <a:t>32</a:t>
            </a:r>
            <a:r>
              <a:rPr lang="zh-CN" altLang="en-US" dirty="0" smtClean="0"/>
              <a:t>位）结构如下：</a:t>
            </a:r>
            <a:endParaRPr lang="en-US" altLang="zh-CN" dirty="0" smtClean="0"/>
          </a:p>
          <a:p>
            <a:pPr algn="just"/>
            <a:endParaRPr lang="en-US" altLang="zh-CN" dirty="0" smtClean="0"/>
          </a:p>
          <a:p>
            <a:pPr algn="just"/>
            <a:endParaRPr lang="en-US" altLang="zh-CN" dirty="0"/>
          </a:p>
          <a:p>
            <a:pPr algn="just"/>
            <a:endParaRPr lang="en-US" altLang="zh-CN" dirty="0" smtClean="0"/>
          </a:p>
          <a:p>
            <a:pPr algn="just"/>
            <a:r>
              <a:rPr lang="zh-CN" altLang="en-US" dirty="0" smtClean="0"/>
              <a:t>这种两</a:t>
            </a:r>
            <a:r>
              <a:rPr lang="zh-CN" altLang="en-US" dirty="0"/>
              <a:t>级的 </a:t>
            </a:r>
            <a:r>
              <a:rPr lang="en-US" altLang="zh-CN" dirty="0"/>
              <a:t>IP </a:t>
            </a:r>
            <a:r>
              <a:rPr lang="zh-CN" altLang="en-US" dirty="0"/>
              <a:t>地址可以记为</a:t>
            </a:r>
            <a:r>
              <a:rPr lang="zh-CN" altLang="en-US" dirty="0" smtClean="0"/>
              <a:t>：</a:t>
            </a:r>
            <a:endParaRPr lang="zh-CN" altLang="en-US" dirty="0"/>
          </a:p>
        </p:txBody>
      </p:sp>
      <p:sp>
        <p:nvSpPr>
          <p:cNvPr id="20" name="Rectangle 2"/>
          <p:cNvSpPr>
            <a:spLocks noChangeArrowheads="1"/>
          </p:cNvSpPr>
          <p:nvPr/>
        </p:nvSpPr>
        <p:spPr bwMode="auto">
          <a:xfrm>
            <a:off x="845778" y="4437603"/>
            <a:ext cx="8355694" cy="685801"/>
          </a:xfrm>
          <a:prstGeom prst="rect">
            <a:avLst/>
          </a:prstGeom>
          <a:solidFill>
            <a:srgbClr val="66FF66"/>
          </a:solidFill>
          <a:ln w="19050">
            <a:solidFill>
              <a:srgbClr val="000000"/>
            </a:solidFill>
            <a:miter lim="800000"/>
          </a:ln>
          <a:effectLst>
            <a:outerShdw dist="107763" dir="2700000" algn="ctr" rotWithShape="0">
              <a:srgbClr val="1C1C1C">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
                <a:srgbClr val="3333CC"/>
              </a:buClr>
              <a:buSzPct val="60000"/>
              <a:buFont typeface="Wingdings" panose="05000000000000000000" pitchFamily="2" charset="2"/>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IP </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地址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 { &lt;</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网络号</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&gt;, &lt;</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主机号</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&gt;}      </a:t>
            </a:r>
            <a:r>
              <a:rPr kumimoji="0" lang="en-US" altLang="zh-CN" sz="2800" b="1" i="0" u="none" strike="noStrike" kern="0" cap="none" spc="0" normalizeH="0" baseline="0" noProof="0" dirty="0" smtClean="0">
                <a:ln>
                  <a:noFill/>
                </a:ln>
                <a:solidFill>
                  <a:srgbClr val="0000CC"/>
                </a:solidFill>
                <a:effectLst/>
                <a:uLnTx/>
                <a:uFillTx/>
                <a:latin typeface="+mn-lt"/>
                <a:ea typeface="黑体" panose="02010609060101010101" pitchFamily="2" charset="-122"/>
              </a:rPr>
              <a:t>  </a:t>
            </a: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(4-1)</a:t>
            </a:r>
          </a:p>
        </p:txBody>
      </p:sp>
      <p:sp>
        <p:nvSpPr>
          <p:cNvPr id="21" name="Text Box 5"/>
          <p:cNvSpPr txBox="1">
            <a:spLocks noChangeArrowheads="1"/>
          </p:cNvSpPr>
          <p:nvPr/>
        </p:nvSpPr>
        <p:spPr bwMode="auto">
          <a:xfrm>
            <a:off x="3234816" y="5301208"/>
            <a:ext cx="3358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CC"/>
                </a:solidFill>
                <a:effectLst/>
                <a:uLnTx/>
                <a:uFillTx/>
                <a:latin typeface="+mn-lt"/>
                <a:ea typeface="黑体" panose="02010609060101010101" pitchFamily="2" charset="-122"/>
              </a:rPr>
              <a:t>::= </a:t>
            </a:r>
            <a:r>
              <a:rPr kumimoji="0" lang="en-US" altLang="zh-CN" sz="2800" b="1" i="0" u="none" strike="noStrike" kern="0" cap="none" spc="0" normalizeH="0" baseline="0" noProof="0" dirty="0" smtClean="0">
                <a:ln>
                  <a:noFill/>
                </a:ln>
                <a:solidFill>
                  <a:srgbClr val="0000CC"/>
                </a:solidFill>
                <a:effectLst/>
                <a:uLnTx/>
                <a:uFillTx/>
                <a:latin typeface="+mn-lt"/>
                <a:ea typeface="黑体" panose="02010609060101010101" pitchFamily="2" charset="-122"/>
              </a:rPr>
              <a:t> </a:t>
            </a:r>
            <a:r>
              <a:rPr kumimoji="0" lang="zh-CN" altLang="en-US" sz="2800" b="1" i="0" u="none" strike="noStrike" kern="0" cap="none" spc="0" normalizeH="0" baseline="0" noProof="0" dirty="0" smtClean="0">
                <a:ln>
                  <a:noFill/>
                </a:ln>
                <a:solidFill>
                  <a:srgbClr val="0000CC"/>
                </a:solidFill>
                <a:effectLst/>
                <a:uLnTx/>
                <a:uFillTx/>
                <a:latin typeface="+mn-lt"/>
                <a:ea typeface="黑体" panose="02010609060101010101" pitchFamily="2" charset="-122"/>
              </a:rPr>
              <a:t>代表</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a:t>
            </a:r>
            <a:r>
              <a:rPr kumimoji="0" lang="zh-CN" altLang="en-US" sz="2800" b="1" i="0" u="none" strike="noStrike" kern="0" cap="none" spc="0" normalizeH="0" baseline="0" noProof="0" dirty="0">
                <a:ln>
                  <a:noFill/>
                </a:ln>
                <a:solidFill>
                  <a:srgbClr val="FF0000"/>
                </a:solidFill>
                <a:effectLst/>
                <a:uLnTx/>
                <a:uFillTx/>
                <a:latin typeface="+mn-lt"/>
                <a:ea typeface="黑体" panose="02010609060101010101" pitchFamily="2" charset="-122"/>
              </a:rPr>
              <a:t>定义为</a:t>
            </a:r>
            <a:r>
              <a:rPr kumimoji="0" lang="zh-CN" altLang="en-US" sz="2800" b="1" i="0" u="none" strike="noStrike" kern="0" cap="none" spc="0" normalizeH="0" baseline="0" noProof="0" dirty="0">
                <a:ln>
                  <a:noFill/>
                </a:ln>
                <a:solidFill>
                  <a:srgbClr val="0000CC"/>
                </a:solidFill>
                <a:effectLst/>
                <a:uLnTx/>
                <a:uFillTx/>
                <a:latin typeface="+mn-lt"/>
                <a:ea typeface="黑体" panose="02010609060101010101" pitchFamily="2" charset="-122"/>
              </a:rPr>
              <a:t>”</a:t>
            </a:r>
          </a:p>
        </p:txBody>
      </p:sp>
      <p:grpSp>
        <p:nvGrpSpPr>
          <p:cNvPr id="22" name="Group 14"/>
          <p:cNvGrpSpPr/>
          <p:nvPr/>
        </p:nvGrpSpPr>
        <p:grpSpPr bwMode="auto">
          <a:xfrm>
            <a:off x="2177345" y="1988840"/>
            <a:ext cx="5223928" cy="1152128"/>
            <a:chOff x="1107" y="2388"/>
            <a:chExt cx="3405" cy="845"/>
          </a:xfrm>
        </p:grpSpPr>
        <p:sp>
          <p:nvSpPr>
            <p:cNvPr id="23" name="Line 10"/>
            <p:cNvSpPr>
              <a:spLocks noChangeShapeType="1"/>
            </p:cNvSpPr>
            <p:nvPr/>
          </p:nvSpPr>
          <p:spPr bwMode="auto">
            <a:xfrm>
              <a:off x="1109" y="2736"/>
              <a:ext cx="0" cy="48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24" name="Line 11"/>
            <p:cNvSpPr>
              <a:spLocks noChangeShapeType="1"/>
            </p:cNvSpPr>
            <p:nvPr/>
          </p:nvSpPr>
          <p:spPr bwMode="auto">
            <a:xfrm>
              <a:off x="4512" y="2753"/>
              <a:ext cx="0" cy="48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25" name="Line 12"/>
            <p:cNvSpPr>
              <a:spLocks noChangeShapeType="1"/>
            </p:cNvSpPr>
            <p:nvPr/>
          </p:nvSpPr>
          <p:spPr bwMode="auto">
            <a:xfrm>
              <a:off x="1126" y="3006"/>
              <a:ext cx="3369"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endParaRPr>
            </a:p>
          </p:txBody>
        </p:sp>
        <p:sp>
          <p:nvSpPr>
            <p:cNvPr id="26" name="Text Box 13"/>
            <p:cNvSpPr txBox="1">
              <a:spLocks noChangeArrowheads="1"/>
            </p:cNvSpPr>
            <p:nvPr/>
          </p:nvSpPr>
          <p:spPr bwMode="auto">
            <a:xfrm>
              <a:off x="2473" y="2864"/>
              <a:ext cx="474" cy="2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mn-lt"/>
                </a:rPr>
                <a:t>32</a:t>
              </a:r>
              <a:r>
                <a:rPr kumimoji="0" lang="zh-CN" altLang="en-US" sz="2000" b="1" i="0" u="none" strike="noStrike" kern="0" cap="none" spc="0" normalizeH="0" baseline="0" noProof="0" dirty="0">
                  <a:ln>
                    <a:noFill/>
                  </a:ln>
                  <a:solidFill>
                    <a:sysClr val="windowText" lastClr="000000"/>
                  </a:solidFill>
                  <a:effectLst/>
                  <a:uLnTx/>
                  <a:uFillTx/>
                  <a:latin typeface="+mn-lt"/>
                </a:rPr>
                <a:t>位</a:t>
              </a:r>
            </a:p>
          </p:txBody>
        </p:sp>
        <p:grpSp>
          <p:nvGrpSpPr>
            <p:cNvPr id="27" name="Group 7"/>
            <p:cNvGrpSpPr/>
            <p:nvPr/>
          </p:nvGrpSpPr>
          <p:grpSpPr bwMode="auto">
            <a:xfrm>
              <a:off x="1107" y="2388"/>
              <a:ext cx="3404" cy="396"/>
              <a:chOff x="1205" y="3011"/>
              <a:chExt cx="3072" cy="437"/>
            </a:xfrm>
          </p:grpSpPr>
          <p:sp>
            <p:nvSpPr>
              <p:cNvPr id="28" name="Rectangle 8"/>
              <p:cNvSpPr>
                <a:spLocks noChangeArrowheads="1"/>
              </p:cNvSpPr>
              <p:nvPr/>
            </p:nvSpPr>
            <p:spPr bwMode="auto">
              <a:xfrm>
                <a:off x="1205" y="3011"/>
                <a:ext cx="1536" cy="436"/>
              </a:xfrm>
              <a:prstGeom prst="rect">
                <a:avLst/>
              </a:prstGeom>
              <a:solidFill>
                <a:srgbClr val="FF66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网络号</a:t>
                </a:r>
                <a:endParaRPr kumimoji="0" lang="en-US" altLang="zh-CN" sz="28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sp>
            <p:nvSpPr>
              <p:cNvPr id="29" name="Rectangle 9"/>
              <p:cNvSpPr>
                <a:spLocks noChangeArrowheads="1"/>
              </p:cNvSpPr>
              <p:nvPr/>
            </p:nvSpPr>
            <p:spPr bwMode="auto">
              <a:xfrm>
                <a:off x="2741" y="3012"/>
                <a:ext cx="1536" cy="43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主机号</a:t>
                </a:r>
                <a:endParaRPr kumimoji="0" lang="en-US" altLang="zh-CN" sz="28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algn="ctr"/>
            <a:r>
              <a:rPr lang="en-US" altLang="zh-CN" dirty="0"/>
              <a:t>IPv6 </a:t>
            </a:r>
            <a:r>
              <a:rPr lang="zh-CN" altLang="en-US" dirty="0"/>
              <a:t>地址分类</a:t>
            </a:r>
          </a:p>
        </p:txBody>
      </p:sp>
      <p:sp>
        <p:nvSpPr>
          <p:cNvPr id="9492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solidFill>
                  <a:srgbClr val="FF0000"/>
                </a:solidFill>
              </a:rPr>
              <a:t>未指明地址 </a:t>
            </a:r>
            <a:endParaRPr lang="en-US" altLang="zh-CN" dirty="0" smtClean="0"/>
          </a:p>
          <a:p>
            <a:pPr lvl="1"/>
            <a:r>
              <a:rPr lang="zh-CN" altLang="en-US" dirty="0" smtClean="0"/>
              <a:t>这</a:t>
            </a:r>
            <a:r>
              <a:rPr lang="zh-CN" altLang="en-US" dirty="0"/>
              <a:t>是 </a:t>
            </a:r>
            <a:r>
              <a:rPr lang="en-US" altLang="zh-CN" dirty="0"/>
              <a:t>16 </a:t>
            </a:r>
            <a:r>
              <a:rPr lang="zh-CN" altLang="en-US" dirty="0"/>
              <a:t>字节的全 </a:t>
            </a:r>
            <a:r>
              <a:rPr lang="en-US" altLang="zh-CN" dirty="0"/>
              <a:t>0 </a:t>
            </a:r>
            <a:r>
              <a:rPr lang="zh-CN" altLang="en-US" dirty="0"/>
              <a:t>地址，可缩写为两个冒号“</a:t>
            </a:r>
            <a:r>
              <a:rPr lang="en-US" altLang="zh-CN" dirty="0"/>
              <a:t>::”</a:t>
            </a:r>
            <a:r>
              <a:rPr lang="zh-CN" altLang="en-US" dirty="0" smtClean="0"/>
              <a:t>。</a:t>
            </a:r>
            <a:endParaRPr lang="en-US" altLang="zh-CN" dirty="0" smtClean="0"/>
          </a:p>
          <a:p>
            <a:pPr lvl="1"/>
            <a:r>
              <a:rPr lang="zh-CN" altLang="en-US" dirty="0" smtClean="0"/>
              <a:t>这个</a:t>
            </a:r>
            <a:r>
              <a:rPr lang="zh-CN" altLang="en-US" dirty="0"/>
              <a:t>地址只能为还没有配置到一个标准的 </a:t>
            </a:r>
            <a:r>
              <a:rPr lang="en-US" altLang="zh-CN" dirty="0"/>
              <a:t>IP </a:t>
            </a:r>
            <a:r>
              <a:rPr lang="zh-CN" altLang="en-US" dirty="0"/>
              <a:t>地址的主机当作源地址使用</a:t>
            </a:r>
            <a:r>
              <a:rPr lang="zh-CN" altLang="en-US" dirty="0" smtClean="0"/>
              <a:t>。</a:t>
            </a:r>
            <a:endParaRPr lang="en-US" altLang="zh-CN" dirty="0" smtClean="0"/>
          </a:p>
          <a:p>
            <a:pPr lvl="1"/>
            <a:r>
              <a:rPr lang="zh-CN" altLang="zh-CN" dirty="0"/>
              <a:t>这类地址仅此一个。</a:t>
            </a:r>
            <a:endParaRPr lang="zh-CN" altLang="en-US" dirty="0"/>
          </a:p>
          <a:p>
            <a:r>
              <a:rPr lang="zh-CN" altLang="en-US" dirty="0">
                <a:solidFill>
                  <a:srgbClr val="FF0000"/>
                </a:solidFill>
              </a:rPr>
              <a:t>环回地址</a:t>
            </a:r>
            <a:endParaRPr lang="en-US" altLang="zh-CN" dirty="0">
              <a:solidFill>
                <a:srgbClr val="FF0000"/>
              </a:solidFill>
            </a:endParaRPr>
          </a:p>
          <a:p>
            <a:pPr lvl="1"/>
            <a:r>
              <a:rPr lang="zh-CN" altLang="en-US" dirty="0" smtClean="0"/>
              <a:t>即 </a:t>
            </a:r>
            <a:r>
              <a:rPr lang="en-US" altLang="zh-CN" dirty="0"/>
              <a:t>0:0:0:0:0:0:0:1</a:t>
            </a:r>
            <a:r>
              <a:rPr lang="zh-CN" altLang="en-US" dirty="0"/>
              <a:t>（记为 </a:t>
            </a:r>
            <a:r>
              <a:rPr lang="en-US" altLang="zh-CN" dirty="0"/>
              <a:t>::1</a:t>
            </a:r>
            <a:r>
              <a:rPr lang="zh-CN" altLang="en-US" dirty="0"/>
              <a:t>）</a:t>
            </a:r>
            <a:r>
              <a:rPr lang="zh-CN" altLang="en-US" dirty="0" smtClean="0"/>
              <a:t>。</a:t>
            </a:r>
            <a:endParaRPr lang="en-US" altLang="zh-CN" dirty="0" smtClean="0"/>
          </a:p>
          <a:p>
            <a:pPr lvl="1"/>
            <a:r>
              <a:rPr lang="zh-CN" altLang="zh-CN" dirty="0"/>
              <a:t>作用和</a:t>
            </a:r>
            <a:r>
              <a:rPr lang="en-US" altLang="zh-CN" dirty="0"/>
              <a:t>IPv4</a:t>
            </a:r>
            <a:r>
              <a:rPr lang="zh-CN" altLang="zh-CN" dirty="0"/>
              <a:t>的环回地址一样</a:t>
            </a:r>
            <a:r>
              <a:rPr lang="zh-CN" altLang="zh-CN" dirty="0" smtClean="0"/>
              <a:t>。</a:t>
            </a:r>
            <a:endParaRPr lang="en-US" altLang="zh-CN" dirty="0" smtClean="0"/>
          </a:p>
          <a:p>
            <a:pPr lvl="1"/>
            <a:r>
              <a:rPr lang="zh-CN" altLang="zh-CN" dirty="0" smtClean="0"/>
              <a:t>这</a:t>
            </a:r>
            <a:r>
              <a:rPr lang="zh-CN" altLang="zh-CN" dirty="0"/>
              <a:t>类地址也是仅此一个</a:t>
            </a:r>
            <a:r>
              <a:rPr lang="zh-CN" altLang="zh-CN" dirty="0" smtClean="0"/>
              <a:t>。</a:t>
            </a:r>
            <a:endParaRPr lang="zh-CN" altLang="en-US" dirty="0"/>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algn="ctr"/>
            <a:r>
              <a:rPr lang="en-US" altLang="zh-CN" dirty="0"/>
              <a:t>IPv6 </a:t>
            </a:r>
            <a:r>
              <a:rPr lang="zh-CN" altLang="en-US" dirty="0"/>
              <a:t>地址分类</a:t>
            </a:r>
          </a:p>
        </p:txBody>
      </p:sp>
      <p:sp>
        <p:nvSpPr>
          <p:cNvPr id="9492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a:solidFill>
                  <a:srgbClr val="FF0000"/>
                </a:solidFill>
              </a:rPr>
              <a:t>多播</a:t>
            </a:r>
            <a:r>
              <a:rPr lang="zh-CN" altLang="zh-CN" dirty="0" smtClean="0">
                <a:solidFill>
                  <a:srgbClr val="FF0000"/>
                </a:solidFill>
              </a:rPr>
              <a:t>地址</a:t>
            </a:r>
            <a:endParaRPr lang="en-US" altLang="zh-CN" dirty="0" smtClean="0">
              <a:solidFill>
                <a:srgbClr val="FF0000"/>
              </a:solidFill>
            </a:endParaRPr>
          </a:p>
          <a:p>
            <a:pPr lvl="1"/>
            <a:r>
              <a:rPr lang="zh-CN" altLang="zh-CN" dirty="0" smtClean="0"/>
              <a:t>功能和</a:t>
            </a:r>
            <a:r>
              <a:rPr lang="en-US" altLang="zh-CN" dirty="0" smtClean="0"/>
              <a:t> IPv4 </a:t>
            </a:r>
            <a:r>
              <a:rPr lang="zh-CN" altLang="zh-CN" dirty="0" smtClean="0"/>
              <a:t>的</a:t>
            </a:r>
            <a:r>
              <a:rPr lang="zh-CN" altLang="zh-CN" dirty="0"/>
              <a:t>一样</a:t>
            </a:r>
            <a:r>
              <a:rPr lang="zh-CN" altLang="zh-CN" dirty="0" smtClean="0"/>
              <a:t>。</a:t>
            </a:r>
            <a:endParaRPr lang="en-US" altLang="zh-CN" dirty="0" smtClean="0"/>
          </a:p>
          <a:p>
            <a:pPr lvl="1"/>
            <a:r>
              <a:rPr lang="zh-CN" altLang="zh-CN" dirty="0" smtClean="0"/>
              <a:t>这</a:t>
            </a:r>
            <a:r>
              <a:rPr lang="zh-CN" altLang="zh-CN" dirty="0"/>
              <a:t>类地址</a:t>
            </a:r>
            <a:r>
              <a:rPr lang="zh-CN" altLang="zh-CN" dirty="0" smtClean="0"/>
              <a:t>占</a:t>
            </a:r>
            <a:r>
              <a:rPr lang="en-US" altLang="zh-CN" dirty="0" smtClean="0"/>
              <a:t> IPv6 </a:t>
            </a:r>
            <a:r>
              <a:rPr lang="zh-CN" altLang="zh-CN" dirty="0" smtClean="0"/>
              <a:t>地址</a:t>
            </a:r>
            <a:r>
              <a:rPr lang="zh-CN" altLang="zh-CN" dirty="0"/>
              <a:t>总数</a:t>
            </a:r>
            <a:r>
              <a:rPr lang="zh-CN" altLang="zh-CN" dirty="0" smtClean="0"/>
              <a:t>的</a:t>
            </a:r>
            <a:r>
              <a:rPr lang="en-US" altLang="zh-CN" dirty="0" smtClean="0"/>
              <a:t> 1/256</a:t>
            </a:r>
            <a:r>
              <a:rPr lang="zh-CN" altLang="zh-CN" dirty="0"/>
              <a:t>。</a:t>
            </a:r>
            <a:endParaRPr lang="en-US" altLang="zh-CN" dirty="0" smtClean="0"/>
          </a:p>
          <a:p>
            <a:r>
              <a:rPr lang="zh-CN" altLang="zh-CN" dirty="0">
                <a:solidFill>
                  <a:srgbClr val="FF0000"/>
                </a:solidFill>
              </a:rPr>
              <a:t>本地链路单播</a:t>
            </a:r>
            <a:r>
              <a:rPr lang="zh-CN" altLang="zh-CN" dirty="0" smtClean="0">
                <a:solidFill>
                  <a:srgbClr val="FF0000"/>
                </a:solidFill>
              </a:rPr>
              <a:t>地址</a:t>
            </a:r>
            <a:r>
              <a:rPr lang="en-US" altLang="zh-CN" sz="2800" dirty="0" smtClean="0">
                <a:solidFill>
                  <a:srgbClr val="FF0000"/>
                </a:solidFill>
              </a:rPr>
              <a:t> </a:t>
            </a:r>
            <a:r>
              <a:rPr lang="en-US" altLang="zh-CN" sz="2800" dirty="0" smtClean="0"/>
              <a:t>(</a:t>
            </a:r>
            <a:r>
              <a:rPr lang="en-US" altLang="zh-CN" sz="2800" dirty="0"/>
              <a:t>Link-Local Unicast Address) </a:t>
            </a:r>
            <a:endParaRPr lang="en-US" altLang="zh-CN" sz="2800" dirty="0" smtClean="0"/>
          </a:p>
          <a:p>
            <a:pPr lvl="1"/>
            <a:r>
              <a:rPr lang="zh-CN" altLang="zh-CN" dirty="0" smtClean="0"/>
              <a:t>有些</a:t>
            </a:r>
            <a:r>
              <a:rPr lang="zh-CN" altLang="zh-CN" dirty="0"/>
              <a:t>单位的网络</a:t>
            </a:r>
            <a:r>
              <a:rPr lang="zh-CN" altLang="zh-CN" dirty="0" smtClean="0"/>
              <a:t>使用</a:t>
            </a:r>
            <a:r>
              <a:rPr lang="en-US" altLang="zh-CN" dirty="0" smtClean="0"/>
              <a:t> TCP/IP </a:t>
            </a:r>
            <a:r>
              <a:rPr lang="zh-CN" altLang="zh-CN" dirty="0" smtClean="0"/>
              <a:t>协议</a:t>
            </a:r>
            <a:r>
              <a:rPr lang="zh-CN" altLang="zh-CN" dirty="0"/>
              <a:t>，但</a:t>
            </a:r>
            <a:r>
              <a:rPr lang="zh-CN" altLang="zh-CN" dirty="0">
                <a:solidFill>
                  <a:srgbClr val="0000FF"/>
                </a:solidFill>
              </a:rPr>
              <a:t>并没有连接到互联网上。</a:t>
            </a:r>
            <a:r>
              <a:rPr lang="zh-CN" altLang="zh-CN" dirty="0"/>
              <a:t>连接在这样的网络上的主机都可以使用这种本地地址进行通信，但不能和互联网上的其他主机通信</a:t>
            </a:r>
            <a:r>
              <a:rPr lang="zh-CN" altLang="zh-CN" dirty="0" smtClean="0"/>
              <a:t>。</a:t>
            </a:r>
            <a:endParaRPr lang="en-US" altLang="zh-CN" dirty="0" smtClean="0"/>
          </a:p>
          <a:p>
            <a:pPr lvl="1"/>
            <a:r>
              <a:rPr lang="zh-CN" altLang="zh-CN" dirty="0" smtClean="0"/>
              <a:t>这</a:t>
            </a:r>
            <a:r>
              <a:rPr lang="zh-CN" altLang="zh-CN" dirty="0"/>
              <a:t>类地址</a:t>
            </a:r>
            <a:r>
              <a:rPr lang="zh-CN" altLang="zh-CN" dirty="0" smtClean="0"/>
              <a:t>占</a:t>
            </a:r>
            <a:r>
              <a:rPr lang="en-US" altLang="zh-CN" dirty="0" smtClean="0"/>
              <a:t> IPv6 </a:t>
            </a:r>
            <a:r>
              <a:rPr lang="zh-CN" altLang="zh-CN" dirty="0" smtClean="0"/>
              <a:t>地址</a:t>
            </a:r>
            <a:r>
              <a:rPr lang="zh-CN" altLang="zh-CN" dirty="0"/>
              <a:t>总数</a:t>
            </a:r>
            <a:r>
              <a:rPr lang="zh-CN" altLang="zh-CN" dirty="0" smtClean="0"/>
              <a:t>的</a:t>
            </a:r>
            <a:r>
              <a:rPr lang="en-US" altLang="zh-CN" dirty="0" smtClean="0"/>
              <a:t> 1/1024</a:t>
            </a:r>
            <a:r>
              <a:rPr lang="zh-CN" altLang="zh-CN" dirty="0" smtClean="0"/>
              <a:t>。</a:t>
            </a:r>
            <a:endParaRPr lang="en-US" altLang="zh-CN" dirty="0" smtClean="0"/>
          </a:p>
        </p:txBody>
      </p:sp>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algn="ctr"/>
            <a:r>
              <a:rPr lang="en-US" altLang="zh-CN" dirty="0"/>
              <a:t>IPv6 </a:t>
            </a:r>
            <a:r>
              <a:rPr lang="zh-CN" altLang="en-US" dirty="0"/>
              <a:t>地址分类</a:t>
            </a:r>
          </a:p>
        </p:txBody>
      </p:sp>
      <p:sp>
        <p:nvSpPr>
          <p:cNvPr id="94925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solidFill>
                  <a:srgbClr val="FF0000"/>
                </a:solidFill>
              </a:rPr>
              <a:t>全球</a:t>
            </a:r>
            <a:r>
              <a:rPr lang="zh-CN" altLang="zh-CN" dirty="0">
                <a:solidFill>
                  <a:srgbClr val="FF0000"/>
                </a:solidFill>
              </a:rPr>
              <a:t>单播地址</a:t>
            </a:r>
            <a:endParaRPr lang="en-US" altLang="zh-CN" dirty="0">
              <a:solidFill>
                <a:srgbClr val="FF0000"/>
              </a:solidFill>
            </a:endParaRPr>
          </a:p>
          <a:p>
            <a:pPr lvl="1"/>
            <a:r>
              <a:rPr lang="en-US" altLang="zh-CN" dirty="0" smtClean="0"/>
              <a:t>IPv6 </a:t>
            </a:r>
            <a:r>
              <a:rPr lang="zh-CN" altLang="zh-CN" dirty="0" smtClean="0"/>
              <a:t>的</a:t>
            </a:r>
            <a:r>
              <a:rPr lang="zh-CN" altLang="zh-CN" dirty="0"/>
              <a:t>这一类单播地址是使用得最多的一类</a:t>
            </a:r>
            <a:r>
              <a:rPr lang="zh-CN" altLang="zh-CN" dirty="0" smtClean="0"/>
              <a:t>。</a:t>
            </a:r>
            <a:endParaRPr lang="en-US" altLang="zh-CN" dirty="0" smtClean="0"/>
          </a:p>
          <a:p>
            <a:pPr lvl="1"/>
            <a:r>
              <a:rPr lang="zh-CN" altLang="zh-CN" dirty="0"/>
              <a:t>曾提出过多种方案来进一步划分这</a:t>
            </a:r>
            <a:r>
              <a:rPr lang="en-US" altLang="zh-CN" dirty="0"/>
              <a:t>128</a:t>
            </a:r>
            <a:r>
              <a:rPr lang="zh-CN" altLang="zh-CN" dirty="0"/>
              <a:t>位的单播</a:t>
            </a:r>
            <a:r>
              <a:rPr lang="zh-CN" altLang="zh-CN" dirty="0" smtClean="0"/>
              <a:t>地址</a:t>
            </a:r>
            <a:r>
              <a:rPr lang="zh-CN" altLang="en-US" dirty="0" smtClean="0"/>
              <a:t>。</a:t>
            </a:r>
            <a:endParaRPr lang="en-US" altLang="zh-CN" dirty="0" smtClean="0"/>
          </a:p>
          <a:p>
            <a:pPr lvl="1"/>
            <a:r>
              <a:rPr lang="zh-CN" altLang="zh-CN" dirty="0"/>
              <a:t>根据</a:t>
            </a:r>
            <a:r>
              <a:rPr lang="en-US" altLang="zh-CN" dirty="0"/>
              <a:t>2006</a:t>
            </a:r>
            <a:r>
              <a:rPr lang="zh-CN" altLang="zh-CN" dirty="0"/>
              <a:t>年发布的草案标准</a:t>
            </a:r>
            <a:r>
              <a:rPr lang="en-US" altLang="zh-CN" dirty="0"/>
              <a:t>RFC 4291</a:t>
            </a:r>
            <a:r>
              <a:rPr lang="zh-CN" altLang="zh-CN" dirty="0"/>
              <a:t>的建议， </a:t>
            </a:r>
            <a:r>
              <a:rPr lang="en-US" altLang="zh-CN" dirty="0" smtClean="0"/>
              <a:t> IPv6 </a:t>
            </a:r>
            <a:r>
              <a:rPr lang="zh-CN" altLang="zh-CN" dirty="0" smtClean="0"/>
              <a:t>单</a:t>
            </a:r>
            <a:r>
              <a:rPr lang="zh-CN" altLang="zh-CN" dirty="0"/>
              <a:t>播地址的划分方法非常</a:t>
            </a:r>
            <a:r>
              <a:rPr lang="zh-CN" altLang="zh-CN" dirty="0" smtClean="0"/>
              <a:t>灵活</a:t>
            </a:r>
            <a:r>
              <a:rPr lang="zh-CN" altLang="en-US" dirty="0" smtClean="0"/>
              <a:t>。</a:t>
            </a:r>
            <a:endParaRPr lang="en-US" altLang="zh-CN" dirty="0" smtClean="0"/>
          </a:p>
        </p:txBody>
      </p:sp>
      <p:grpSp>
        <p:nvGrpSpPr>
          <p:cNvPr id="3" name="组合 2"/>
          <p:cNvGrpSpPr/>
          <p:nvPr/>
        </p:nvGrpSpPr>
        <p:grpSpPr>
          <a:xfrm>
            <a:off x="1118368" y="3933056"/>
            <a:ext cx="7939088" cy="2033765"/>
            <a:chOff x="1118368" y="3933056"/>
            <a:chExt cx="7939088" cy="2033765"/>
          </a:xfrm>
        </p:grpSpPr>
        <p:sp>
          <p:nvSpPr>
            <p:cNvPr id="6" name="Rectangle 2"/>
            <p:cNvSpPr>
              <a:spLocks noChangeArrowheads="1"/>
            </p:cNvSpPr>
            <p:nvPr/>
          </p:nvSpPr>
          <p:spPr bwMode="auto">
            <a:xfrm>
              <a:off x="1118368" y="5372919"/>
              <a:ext cx="7939088" cy="576361"/>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b="1" dirty="0">
                <a:solidFill>
                  <a:srgbClr val="000099"/>
                </a:solidFill>
                <a:latin typeface="+mn-lt"/>
                <a:ea typeface="黑体" panose="02010609060101010101" pitchFamily="2" charset="-122"/>
              </a:endParaRPr>
            </a:p>
          </p:txBody>
        </p:sp>
        <p:sp>
          <p:nvSpPr>
            <p:cNvPr id="8" name="Rectangle 110"/>
            <p:cNvSpPr>
              <a:spLocks noChangeArrowheads="1"/>
            </p:cNvSpPr>
            <p:nvPr/>
          </p:nvSpPr>
          <p:spPr bwMode="auto">
            <a:xfrm>
              <a:off x="6203737" y="5517232"/>
              <a:ext cx="282930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600" b="1" dirty="0" smtClean="0">
                  <a:solidFill>
                    <a:srgbClr val="000099"/>
                  </a:solidFill>
                  <a:latin typeface="+mn-lt"/>
                  <a:ea typeface="黑体" panose="02010609060101010101" pitchFamily="2" charset="-122"/>
                </a:rPr>
                <a:t>接口标识符</a:t>
              </a:r>
              <a:r>
                <a:rPr lang="en-US" altLang="zh-CN" sz="1600" b="1" dirty="0">
                  <a:solidFill>
                    <a:srgbClr val="000099"/>
                  </a:solidFill>
                  <a:latin typeface="+mn-lt"/>
                  <a:ea typeface="黑体" panose="02010609060101010101" pitchFamily="2" charset="-122"/>
                </a:rPr>
                <a:t>(128 – </a:t>
              </a:r>
              <a:r>
                <a:rPr lang="en-US" altLang="zh-CN" sz="1600" b="1" i="1" dirty="0">
                  <a:solidFill>
                    <a:srgbClr val="000099"/>
                  </a:solidFill>
                  <a:latin typeface="+mn-lt"/>
                  <a:ea typeface="黑体" panose="02010609060101010101" pitchFamily="2" charset="-122"/>
                </a:rPr>
                <a:t>n</a:t>
              </a:r>
              <a:r>
                <a:rPr lang="en-US" altLang="zh-CN" sz="1600" b="1" dirty="0">
                  <a:solidFill>
                    <a:srgbClr val="000099"/>
                  </a:solidFill>
                  <a:latin typeface="+mn-lt"/>
                  <a:ea typeface="黑体" panose="02010609060101010101" pitchFamily="2" charset="-122"/>
                </a:rPr>
                <a:t> – </a:t>
              </a:r>
              <a:r>
                <a:rPr lang="en-US" altLang="zh-CN" sz="1600" b="1" i="1" dirty="0">
                  <a:solidFill>
                    <a:srgbClr val="000099"/>
                  </a:solidFill>
                  <a:latin typeface="+mn-lt"/>
                  <a:ea typeface="黑体" panose="02010609060101010101" pitchFamily="2" charset="-122"/>
                </a:rPr>
                <a:t>m</a:t>
              </a:r>
              <a:r>
                <a:rPr lang="en-US" altLang="zh-CN" sz="1600" b="1" dirty="0">
                  <a:solidFill>
                    <a:srgbClr val="000099"/>
                  </a:solidFill>
                  <a:latin typeface="+mn-lt"/>
                  <a:ea typeface="黑体" panose="02010609060101010101" pitchFamily="2" charset="-122"/>
                </a:rPr>
                <a:t> ) bit</a:t>
              </a:r>
              <a:endParaRPr lang="zh-CN" altLang="en-US" sz="1600" b="1" dirty="0">
                <a:solidFill>
                  <a:srgbClr val="000099"/>
                </a:solidFill>
                <a:latin typeface="+mn-lt"/>
                <a:ea typeface="黑体" panose="02010609060101010101" pitchFamily="2" charset="-122"/>
              </a:endParaRPr>
            </a:p>
          </p:txBody>
        </p:sp>
        <p:sp>
          <p:nvSpPr>
            <p:cNvPr id="10" name="Line 165"/>
            <p:cNvSpPr>
              <a:spLocks noChangeShapeType="1"/>
            </p:cNvSpPr>
            <p:nvPr/>
          </p:nvSpPr>
          <p:spPr bwMode="auto">
            <a:xfrm>
              <a:off x="4140968" y="5372919"/>
              <a:ext cx="1588" cy="59390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1" name="Line 166"/>
            <p:cNvSpPr>
              <a:spLocks noChangeShapeType="1"/>
            </p:cNvSpPr>
            <p:nvPr/>
          </p:nvSpPr>
          <p:spPr bwMode="auto">
            <a:xfrm>
              <a:off x="6230118" y="5372919"/>
              <a:ext cx="0" cy="58638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2" name="Rectangle 2"/>
            <p:cNvSpPr>
              <a:spLocks noChangeArrowheads="1"/>
            </p:cNvSpPr>
            <p:nvPr/>
          </p:nvSpPr>
          <p:spPr bwMode="auto">
            <a:xfrm>
              <a:off x="1118368" y="4652194"/>
              <a:ext cx="7939088" cy="576361"/>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b="1">
                <a:solidFill>
                  <a:srgbClr val="000099"/>
                </a:solidFill>
                <a:latin typeface="+mn-lt"/>
                <a:ea typeface="黑体" panose="02010609060101010101" pitchFamily="2" charset="-122"/>
              </a:endParaRPr>
            </a:p>
          </p:txBody>
        </p:sp>
        <p:sp>
          <p:nvSpPr>
            <p:cNvPr id="13" name="Rectangle 2"/>
            <p:cNvSpPr>
              <a:spLocks noChangeArrowheads="1"/>
            </p:cNvSpPr>
            <p:nvPr/>
          </p:nvSpPr>
          <p:spPr bwMode="auto">
            <a:xfrm>
              <a:off x="1118368" y="3933056"/>
              <a:ext cx="7939088" cy="576361"/>
            </a:xfrm>
            <a:prstGeom prst="rect">
              <a:avLst/>
            </a:prstGeom>
            <a:solidFill>
              <a:srgbClr val="FFFF66"/>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b="1">
                <a:solidFill>
                  <a:srgbClr val="000099"/>
                </a:solidFill>
                <a:latin typeface="+mn-lt"/>
                <a:ea typeface="黑体" panose="02010609060101010101" pitchFamily="2" charset="-122"/>
              </a:endParaRPr>
            </a:p>
          </p:txBody>
        </p:sp>
        <p:sp>
          <p:nvSpPr>
            <p:cNvPr id="14" name="Rectangle 126"/>
            <p:cNvSpPr>
              <a:spLocks noChangeArrowheads="1"/>
            </p:cNvSpPr>
            <p:nvPr/>
          </p:nvSpPr>
          <p:spPr bwMode="auto">
            <a:xfrm>
              <a:off x="2969736" y="4005064"/>
              <a:ext cx="3704541"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2400" b="1">
                  <a:solidFill>
                    <a:srgbClr val="000099"/>
                  </a:solidFill>
                  <a:latin typeface="+mn-lt"/>
                  <a:ea typeface="黑体" panose="02010609060101010101" pitchFamily="2" charset="-122"/>
                </a:rPr>
                <a:t>结    点    地    址 </a:t>
              </a:r>
              <a:r>
                <a:rPr lang="en-US" altLang="zh-CN" sz="2400" b="1">
                  <a:solidFill>
                    <a:srgbClr val="000099"/>
                  </a:solidFill>
                  <a:latin typeface="+mn-lt"/>
                  <a:ea typeface="黑体" panose="02010609060101010101" pitchFamily="2" charset="-122"/>
                </a:rPr>
                <a:t>(128 bit)</a:t>
              </a:r>
              <a:endParaRPr lang="zh-CN" altLang="en-US" sz="2400" b="1">
                <a:solidFill>
                  <a:srgbClr val="000099"/>
                </a:solidFill>
                <a:latin typeface="+mn-lt"/>
                <a:ea typeface="黑体" panose="02010609060101010101" pitchFamily="2" charset="-122"/>
              </a:endParaRPr>
            </a:p>
          </p:txBody>
        </p:sp>
        <p:sp>
          <p:nvSpPr>
            <p:cNvPr id="15" name="Line 166"/>
            <p:cNvSpPr>
              <a:spLocks noChangeShapeType="1"/>
            </p:cNvSpPr>
            <p:nvPr/>
          </p:nvSpPr>
          <p:spPr bwMode="auto">
            <a:xfrm>
              <a:off x="5385048" y="4652194"/>
              <a:ext cx="0" cy="58638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b="1">
                <a:solidFill>
                  <a:srgbClr val="000099"/>
                </a:solidFill>
                <a:latin typeface="+mn-lt"/>
                <a:ea typeface="黑体" panose="02010609060101010101" pitchFamily="2" charset="-122"/>
              </a:endParaRPr>
            </a:p>
          </p:txBody>
        </p:sp>
        <p:sp>
          <p:nvSpPr>
            <p:cNvPr id="16" name="Rectangle 110"/>
            <p:cNvSpPr>
              <a:spLocks noChangeArrowheads="1"/>
            </p:cNvSpPr>
            <p:nvPr/>
          </p:nvSpPr>
          <p:spPr bwMode="auto">
            <a:xfrm>
              <a:off x="5545734" y="4728319"/>
              <a:ext cx="331821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2000" b="1" dirty="0">
                  <a:solidFill>
                    <a:srgbClr val="000099"/>
                  </a:solidFill>
                  <a:latin typeface="+mn-lt"/>
                  <a:ea typeface="黑体" panose="02010609060101010101" pitchFamily="2" charset="-122"/>
                </a:rPr>
                <a:t>接 </a:t>
              </a:r>
              <a:r>
                <a:rPr lang="zh-CN" altLang="en-US" sz="2000" b="1" dirty="0" smtClean="0">
                  <a:solidFill>
                    <a:srgbClr val="000099"/>
                  </a:solidFill>
                  <a:latin typeface="+mn-lt"/>
                  <a:ea typeface="黑体" panose="02010609060101010101" pitchFamily="2" charset="-122"/>
                </a:rPr>
                <a:t>口 标 识 </a:t>
              </a:r>
              <a:r>
                <a:rPr lang="zh-CN" altLang="en-US" sz="2000" b="1" dirty="0">
                  <a:solidFill>
                    <a:srgbClr val="000099"/>
                  </a:solidFill>
                  <a:latin typeface="+mn-lt"/>
                  <a:ea typeface="黑体" panose="02010609060101010101" pitchFamily="2" charset="-122"/>
                </a:rPr>
                <a:t>符 </a:t>
              </a:r>
              <a:r>
                <a:rPr lang="en-US" altLang="zh-CN" sz="2000" b="1" dirty="0">
                  <a:solidFill>
                    <a:srgbClr val="000099"/>
                  </a:solidFill>
                  <a:latin typeface="+mn-lt"/>
                  <a:ea typeface="黑体" panose="02010609060101010101" pitchFamily="2" charset="-122"/>
                </a:rPr>
                <a:t>(128 – </a:t>
              </a:r>
              <a:r>
                <a:rPr lang="en-US" altLang="zh-CN" sz="2000" b="1" i="1" dirty="0">
                  <a:solidFill>
                    <a:srgbClr val="000099"/>
                  </a:solidFill>
                  <a:latin typeface="+mn-lt"/>
                  <a:ea typeface="黑体" panose="02010609060101010101" pitchFamily="2" charset="-122"/>
                </a:rPr>
                <a:t>n</a:t>
              </a:r>
              <a:r>
                <a:rPr lang="en-US" altLang="zh-CN" sz="2000" b="1" dirty="0">
                  <a:solidFill>
                    <a:srgbClr val="000099"/>
                  </a:solidFill>
                  <a:latin typeface="+mn-lt"/>
                  <a:ea typeface="黑体" panose="02010609060101010101" pitchFamily="2" charset="-122"/>
                </a:rPr>
                <a:t> ) bit</a:t>
              </a:r>
              <a:endParaRPr lang="zh-CN" altLang="en-US" sz="2000" b="1" dirty="0">
                <a:solidFill>
                  <a:srgbClr val="000099"/>
                </a:solidFill>
                <a:latin typeface="+mn-lt"/>
                <a:ea typeface="黑体" panose="02010609060101010101" pitchFamily="2" charset="-122"/>
              </a:endParaRPr>
            </a:p>
          </p:txBody>
        </p:sp>
        <p:sp>
          <p:nvSpPr>
            <p:cNvPr id="2" name="矩形 1"/>
            <p:cNvSpPr/>
            <p:nvPr/>
          </p:nvSpPr>
          <p:spPr bwMode="auto">
            <a:xfrm>
              <a:off x="1151324" y="4678392"/>
              <a:ext cx="4201312" cy="523965"/>
            </a:xfrm>
            <a:prstGeom prst="rect">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99"/>
                </a:solidFill>
                <a:effectLst/>
                <a:latin typeface="Arial" panose="020B0604020202020204" pitchFamily="34" charset="0"/>
              </a:endParaRPr>
            </a:p>
          </p:txBody>
        </p:sp>
        <p:sp>
          <p:nvSpPr>
            <p:cNvPr id="17" name="Rectangle 126"/>
            <p:cNvSpPr>
              <a:spLocks noChangeArrowheads="1"/>
            </p:cNvSpPr>
            <p:nvPr/>
          </p:nvSpPr>
          <p:spPr bwMode="auto">
            <a:xfrm>
              <a:off x="2168143" y="4725144"/>
              <a:ext cx="220733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2000" b="1" dirty="0" smtClean="0">
                  <a:solidFill>
                    <a:srgbClr val="000099"/>
                  </a:solidFill>
                  <a:latin typeface="+mn-lt"/>
                  <a:ea typeface="黑体" panose="02010609060101010101" pitchFamily="2" charset="-122"/>
                </a:rPr>
                <a:t>子 网 前 缀 </a:t>
              </a:r>
              <a:r>
                <a:rPr lang="en-US" altLang="zh-CN" sz="2000" b="1" dirty="0" smtClean="0">
                  <a:solidFill>
                    <a:srgbClr val="000099"/>
                  </a:solidFill>
                  <a:latin typeface="+mn-lt"/>
                  <a:ea typeface="黑体" panose="02010609060101010101" pitchFamily="2" charset="-122"/>
                </a:rPr>
                <a:t>(</a:t>
              </a:r>
              <a:r>
                <a:rPr lang="en-US" altLang="zh-CN" sz="2000" b="1" i="1" dirty="0" smtClean="0">
                  <a:solidFill>
                    <a:srgbClr val="000099"/>
                  </a:solidFill>
                  <a:latin typeface="+mn-lt"/>
                  <a:ea typeface="黑体" panose="02010609060101010101" pitchFamily="2" charset="-122"/>
                </a:rPr>
                <a:t>n</a:t>
              </a:r>
              <a:r>
                <a:rPr lang="en-US" altLang="zh-CN" sz="2000" b="1" dirty="0" smtClean="0">
                  <a:solidFill>
                    <a:srgbClr val="000099"/>
                  </a:solidFill>
                  <a:latin typeface="+mn-lt"/>
                  <a:ea typeface="黑体" panose="02010609060101010101" pitchFamily="2" charset="-122"/>
                </a:rPr>
                <a:t> </a:t>
              </a:r>
              <a:r>
                <a:rPr lang="en-US" altLang="zh-CN" sz="2000" b="1" dirty="0">
                  <a:solidFill>
                    <a:srgbClr val="000099"/>
                  </a:solidFill>
                  <a:latin typeface="+mn-lt"/>
                  <a:ea typeface="黑体" panose="02010609060101010101" pitchFamily="2" charset="-122"/>
                </a:rPr>
                <a:t>bit)</a:t>
              </a:r>
              <a:endParaRPr lang="zh-CN" altLang="en-US" sz="2000" b="1" dirty="0">
                <a:solidFill>
                  <a:srgbClr val="000099"/>
                </a:solidFill>
                <a:latin typeface="+mn-lt"/>
                <a:ea typeface="黑体" panose="02010609060101010101" pitchFamily="2" charset="-122"/>
              </a:endParaRPr>
            </a:p>
          </p:txBody>
        </p:sp>
        <p:sp>
          <p:nvSpPr>
            <p:cNvPr id="19" name="矩形 18"/>
            <p:cNvSpPr/>
            <p:nvPr/>
          </p:nvSpPr>
          <p:spPr bwMode="auto">
            <a:xfrm>
              <a:off x="4175660" y="5402712"/>
              <a:ext cx="2024962" cy="523965"/>
            </a:xfrm>
            <a:prstGeom prst="rect">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99"/>
                </a:solidFill>
                <a:effectLst/>
                <a:latin typeface="Arial" panose="020B0604020202020204" pitchFamily="34" charset="0"/>
              </a:endParaRPr>
            </a:p>
          </p:txBody>
        </p:sp>
        <p:sp>
          <p:nvSpPr>
            <p:cNvPr id="9" name="Rectangle 126"/>
            <p:cNvSpPr>
              <a:spLocks noChangeArrowheads="1"/>
            </p:cNvSpPr>
            <p:nvPr/>
          </p:nvSpPr>
          <p:spPr bwMode="auto">
            <a:xfrm>
              <a:off x="4226216" y="5517232"/>
              <a:ext cx="190436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600" b="1" dirty="0" smtClean="0">
                  <a:solidFill>
                    <a:srgbClr val="000099"/>
                  </a:solidFill>
                  <a:latin typeface="+mn-lt"/>
                  <a:ea typeface="黑体" panose="02010609060101010101" pitchFamily="2" charset="-122"/>
                </a:rPr>
                <a:t>子网标识符 </a:t>
              </a:r>
              <a:r>
                <a:rPr lang="en-US" altLang="zh-CN" sz="1600" b="1" dirty="0" smtClean="0">
                  <a:solidFill>
                    <a:srgbClr val="000099"/>
                  </a:solidFill>
                  <a:latin typeface="+mn-lt"/>
                  <a:ea typeface="黑体" panose="02010609060101010101" pitchFamily="2" charset="-122"/>
                </a:rPr>
                <a:t>(</a:t>
              </a:r>
              <a:r>
                <a:rPr lang="en-US" altLang="zh-CN" sz="1600" b="1" i="1" dirty="0" smtClean="0">
                  <a:solidFill>
                    <a:srgbClr val="000099"/>
                  </a:solidFill>
                  <a:latin typeface="+mn-lt"/>
                  <a:ea typeface="黑体" panose="02010609060101010101" pitchFamily="2" charset="-122"/>
                </a:rPr>
                <a:t>m</a:t>
              </a:r>
              <a:r>
                <a:rPr lang="en-US" altLang="zh-CN" sz="1600" b="1" dirty="0" smtClean="0">
                  <a:solidFill>
                    <a:srgbClr val="000099"/>
                  </a:solidFill>
                  <a:latin typeface="+mn-lt"/>
                  <a:ea typeface="黑体" panose="02010609060101010101" pitchFamily="2" charset="-122"/>
                </a:rPr>
                <a:t> </a:t>
              </a:r>
              <a:r>
                <a:rPr lang="en-US" altLang="zh-CN" sz="1600" b="1" dirty="0">
                  <a:solidFill>
                    <a:srgbClr val="000099"/>
                  </a:solidFill>
                  <a:latin typeface="+mn-lt"/>
                  <a:ea typeface="黑体" panose="02010609060101010101" pitchFamily="2" charset="-122"/>
                </a:rPr>
                <a:t>bit)</a:t>
              </a:r>
              <a:endParaRPr lang="zh-CN" altLang="en-US" sz="1600" b="1" dirty="0">
                <a:solidFill>
                  <a:srgbClr val="000099"/>
                </a:solidFill>
                <a:latin typeface="+mn-lt"/>
                <a:ea typeface="黑体" panose="02010609060101010101" pitchFamily="2" charset="-122"/>
              </a:endParaRPr>
            </a:p>
          </p:txBody>
        </p:sp>
        <p:sp>
          <p:nvSpPr>
            <p:cNvPr id="20" name="矩形 19"/>
            <p:cNvSpPr/>
            <p:nvPr/>
          </p:nvSpPr>
          <p:spPr bwMode="auto">
            <a:xfrm>
              <a:off x="1151324" y="5404128"/>
              <a:ext cx="2961066" cy="522549"/>
            </a:xfrm>
            <a:prstGeom prst="rect">
              <a:avLst/>
            </a:prstGeom>
            <a:solidFill>
              <a:srgbClr val="FFCC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99"/>
                </a:solidFill>
                <a:effectLst/>
                <a:latin typeface="Arial" panose="020B0604020202020204" pitchFamily="34" charset="0"/>
              </a:endParaRPr>
            </a:p>
          </p:txBody>
        </p:sp>
        <p:sp>
          <p:nvSpPr>
            <p:cNvPr id="18" name="Rectangle 126"/>
            <p:cNvSpPr>
              <a:spLocks noChangeArrowheads="1"/>
            </p:cNvSpPr>
            <p:nvPr/>
          </p:nvSpPr>
          <p:spPr bwMode="auto">
            <a:xfrm>
              <a:off x="1383457" y="5517232"/>
              <a:ext cx="246702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600" b="1" dirty="0" smtClean="0">
                  <a:solidFill>
                    <a:srgbClr val="000099"/>
                  </a:solidFill>
                  <a:latin typeface="+mn-lt"/>
                  <a:ea typeface="黑体" panose="02010609060101010101" pitchFamily="2" charset="-122"/>
                </a:rPr>
                <a:t>全球路由选择前缀 </a:t>
              </a:r>
              <a:r>
                <a:rPr lang="en-US" altLang="zh-CN" sz="1600" b="1" dirty="0" smtClean="0">
                  <a:solidFill>
                    <a:srgbClr val="000099"/>
                  </a:solidFill>
                  <a:latin typeface="+mn-lt"/>
                  <a:ea typeface="黑体" panose="02010609060101010101" pitchFamily="2" charset="-122"/>
                </a:rPr>
                <a:t>(</a:t>
              </a:r>
              <a:r>
                <a:rPr lang="en-US" altLang="zh-CN" sz="1600" b="1" i="1" dirty="0" smtClean="0">
                  <a:solidFill>
                    <a:srgbClr val="000099"/>
                  </a:solidFill>
                  <a:latin typeface="+mn-lt"/>
                  <a:ea typeface="黑体" panose="02010609060101010101" pitchFamily="2" charset="-122"/>
                </a:rPr>
                <a:t>n</a:t>
              </a:r>
              <a:r>
                <a:rPr lang="en-US" altLang="zh-CN" sz="1600" b="1" dirty="0" smtClean="0">
                  <a:solidFill>
                    <a:srgbClr val="000099"/>
                  </a:solidFill>
                  <a:latin typeface="+mn-lt"/>
                  <a:ea typeface="黑体" panose="02010609060101010101" pitchFamily="2" charset="-122"/>
                </a:rPr>
                <a:t> </a:t>
              </a:r>
              <a:r>
                <a:rPr lang="en-US" altLang="zh-CN" sz="1600" b="1" dirty="0">
                  <a:solidFill>
                    <a:srgbClr val="000099"/>
                  </a:solidFill>
                  <a:latin typeface="+mn-lt"/>
                  <a:ea typeface="黑体" panose="02010609060101010101" pitchFamily="2" charset="-122"/>
                </a:rPr>
                <a:t>bit)</a:t>
              </a:r>
              <a:endParaRPr lang="zh-CN" altLang="en-US" sz="1600" b="1" dirty="0">
                <a:solidFill>
                  <a:srgbClr val="000099"/>
                </a:solidFill>
                <a:latin typeface="+mn-lt"/>
                <a:ea typeface="黑体" panose="02010609060101010101" pitchFamily="2" charset="-122"/>
              </a:endParaRPr>
            </a:p>
          </p:txBody>
        </p:sp>
      </p:grpSp>
      <p:sp>
        <p:nvSpPr>
          <p:cNvPr id="4" name="矩形 3"/>
          <p:cNvSpPr/>
          <p:nvPr/>
        </p:nvSpPr>
        <p:spPr>
          <a:xfrm>
            <a:off x="2000672" y="6093296"/>
            <a:ext cx="6336704"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IPv6 </a:t>
            </a:r>
            <a:r>
              <a:rPr lang="zh-CN" altLang="zh-CN" sz="2400" b="1" dirty="0" smtClean="0">
                <a:latin typeface="+mn-lt"/>
                <a:ea typeface="黑体" panose="02010609060101010101" pitchFamily="2" charset="-122"/>
              </a:rPr>
              <a:t>单</a:t>
            </a:r>
            <a:r>
              <a:rPr lang="zh-CN" altLang="zh-CN" sz="2400" b="1" dirty="0">
                <a:latin typeface="+mn-lt"/>
                <a:ea typeface="黑体" panose="02010609060101010101" pitchFamily="2" charset="-122"/>
              </a:rPr>
              <a:t>播地址的几种划分方法</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r>
              <a:rPr lang="en-US" altLang="zh-CN" dirty="0"/>
              <a:t>4.6.3  </a:t>
            </a:r>
            <a:r>
              <a:rPr lang="zh-CN" altLang="zh-CN" dirty="0" smtClean="0"/>
              <a:t>从</a:t>
            </a:r>
            <a:r>
              <a:rPr lang="en-US" altLang="zh-CN" dirty="0" smtClean="0"/>
              <a:t> IPv4 </a:t>
            </a:r>
            <a:r>
              <a:rPr lang="zh-CN" altLang="zh-CN" dirty="0" smtClean="0"/>
              <a:t>向</a:t>
            </a:r>
            <a:r>
              <a:rPr lang="en-US" altLang="zh-CN" dirty="0" smtClean="0"/>
              <a:t> IPv6 </a:t>
            </a:r>
            <a:r>
              <a:rPr lang="zh-CN" altLang="zh-CN" dirty="0" smtClean="0"/>
              <a:t>过渡</a:t>
            </a:r>
            <a:endParaRPr lang="zh-CN" altLang="en-US" dirty="0"/>
          </a:p>
        </p:txBody>
      </p:sp>
      <p:sp>
        <p:nvSpPr>
          <p:cNvPr id="665603"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向 </a:t>
            </a:r>
            <a:r>
              <a:rPr lang="en-US" altLang="zh-CN" dirty="0"/>
              <a:t>IPv6 </a:t>
            </a:r>
            <a:r>
              <a:rPr lang="zh-CN" altLang="en-US" dirty="0"/>
              <a:t>过渡</a:t>
            </a:r>
            <a:r>
              <a:rPr lang="zh-CN" altLang="en-US" dirty="0">
                <a:solidFill>
                  <a:srgbClr val="FF0000"/>
                </a:solidFill>
              </a:rPr>
              <a:t>只能采用逐步演进的办法，</a:t>
            </a:r>
            <a:r>
              <a:rPr lang="zh-CN" altLang="en-US" dirty="0"/>
              <a:t>同时，还必须使新安装的 </a:t>
            </a:r>
            <a:r>
              <a:rPr lang="en-US" altLang="zh-CN" dirty="0"/>
              <a:t>IPv6 </a:t>
            </a:r>
            <a:r>
              <a:rPr lang="zh-CN" altLang="en-US" dirty="0"/>
              <a:t>系统能够</a:t>
            </a:r>
            <a:r>
              <a:rPr lang="zh-CN" altLang="en-US" dirty="0">
                <a:solidFill>
                  <a:srgbClr val="FF0000"/>
                </a:solidFill>
              </a:rPr>
              <a:t>向后</a:t>
            </a:r>
            <a:r>
              <a:rPr lang="zh-CN" altLang="en-US" dirty="0" smtClean="0">
                <a:solidFill>
                  <a:srgbClr val="FF0000"/>
                </a:solidFill>
              </a:rPr>
              <a:t>兼容：</a:t>
            </a:r>
            <a:r>
              <a:rPr lang="en-US" altLang="zh-CN" dirty="0" smtClean="0">
                <a:solidFill>
                  <a:srgbClr val="0000CC"/>
                </a:solidFill>
              </a:rPr>
              <a:t>IPv6 </a:t>
            </a:r>
            <a:r>
              <a:rPr lang="zh-CN" altLang="en-US" dirty="0">
                <a:solidFill>
                  <a:srgbClr val="0000CC"/>
                </a:solidFill>
              </a:rPr>
              <a:t>系统必须能够接收和转发 </a:t>
            </a:r>
            <a:r>
              <a:rPr lang="en-US" altLang="zh-CN" dirty="0">
                <a:solidFill>
                  <a:srgbClr val="0000CC"/>
                </a:solidFill>
              </a:rPr>
              <a:t>IPv4 </a:t>
            </a:r>
            <a:r>
              <a:rPr lang="zh-CN" altLang="en-US" dirty="0">
                <a:solidFill>
                  <a:srgbClr val="0000CC"/>
                </a:solidFill>
              </a:rPr>
              <a:t>分组，并且能够为 </a:t>
            </a:r>
            <a:r>
              <a:rPr lang="en-US" altLang="zh-CN" dirty="0">
                <a:solidFill>
                  <a:srgbClr val="0000CC"/>
                </a:solidFill>
              </a:rPr>
              <a:t>IPv4 </a:t>
            </a:r>
            <a:r>
              <a:rPr lang="zh-CN" altLang="en-US" dirty="0">
                <a:solidFill>
                  <a:srgbClr val="0000CC"/>
                </a:solidFill>
              </a:rPr>
              <a:t>分组选择路由</a:t>
            </a:r>
            <a:r>
              <a:rPr lang="zh-CN" altLang="en-US" dirty="0" smtClean="0">
                <a:solidFill>
                  <a:srgbClr val="0000CC"/>
                </a:solidFill>
              </a:rPr>
              <a:t>。</a:t>
            </a:r>
            <a:endParaRPr lang="en-US" altLang="zh-CN" dirty="0" smtClean="0">
              <a:solidFill>
                <a:srgbClr val="0000CC"/>
              </a:solidFill>
            </a:endParaRPr>
          </a:p>
          <a:p>
            <a:r>
              <a:rPr lang="zh-CN" altLang="zh-CN" dirty="0"/>
              <a:t>两种</a:t>
            </a:r>
            <a:r>
              <a:rPr lang="zh-CN" altLang="zh-CN" dirty="0" smtClean="0"/>
              <a:t>向</a:t>
            </a:r>
            <a:r>
              <a:rPr lang="en-US" altLang="zh-CN" dirty="0" smtClean="0"/>
              <a:t> IPv6 </a:t>
            </a:r>
            <a:r>
              <a:rPr lang="zh-CN" altLang="zh-CN" dirty="0" smtClean="0"/>
              <a:t>过渡</a:t>
            </a:r>
            <a:r>
              <a:rPr lang="zh-CN" altLang="zh-CN" dirty="0"/>
              <a:t>的</a:t>
            </a:r>
            <a:r>
              <a:rPr lang="zh-CN" altLang="zh-CN" dirty="0" smtClean="0"/>
              <a:t>策略</a:t>
            </a:r>
            <a:r>
              <a:rPr lang="zh-CN" altLang="en-US" dirty="0" smtClean="0"/>
              <a:t>：</a:t>
            </a:r>
            <a:endParaRPr lang="en-US" altLang="zh-CN" dirty="0" smtClean="0"/>
          </a:p>
          <a:p>
            <a:pPr lvl="1"/>
            <a:r>
              <a:rPr lang="zh-CN" altLang="zh-CN" dirty="0" smtClean="0">
                <a:solidFill>
                  <a:srgbClr val="00B050"/>
                </a:solidFill>
              </a:rPr>
              <a:t>使用</a:t>
            </a:r>
            <a:r>
              <a:rPr lang="zh-CN" altLang="zh-CN" dirty="0">
                <a:solidFill>
                  <a:srgbClr val="00B050"/>
                </a:solidFill>
              </a:rPr>
              <a:t>双协议</a:t>
            </a:r>
            <a:r>
              <a:rPr lang="zh-CN" altLang="zh-CN" dirty="0" smtClean="0">
                <a:solidFill>
                  <a:srgbClr val="00B050"/>
                </a:solidFill>
              </a:rPr>
              <a:t>栈</a:t>
            </a:r>
            <a:endParaRPr lang="en-US" altLang="zh-CN" dirty="0" smtClean="0">
              <a:solidFill>
                <a:srgbClr val="00B050"/>
              </a:solidFill>
            </a:endParaRPr>
          </a:p>
          <a:p>
            <a:pPr lvl="1"/>
            <a:r>
              <a:rPr lang="zh-CN" altLang="zh-CN" dirty="0" smtClean="0">
                <a:solidFill>
                  <a:srgbClr val="00B050"/>
                </a:solidFill>
              </a:rPr>
              <a:t>使用</a:t>
            </a:r>
            <a:r>
              <a:rPr lang="zh-CN" altLang="zh-CN" dirty="0">
                <a:solidFill>
                  <a:srgbClr val="00B050"/>
                </a:solidFill>
              </a:rPr>
              <a:t>隧道技术</a:t>
            </a:r>
            <a:endParaRPr lang="zh-CN" altLang="en-US"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5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pPr algn="ctr"/>
            <a:r>
              <a:rPr lang="zh-CN" altLang="en-US" dirty="0"/>
              <a:t>双协议</a:t>
            </a:r>
            <a:r>
              <a:rPr lang="zh-CN" altLang="en-US" dirty="0" smtClean="0"/>
              <a:t>栈</a:t>
            </a:r>
            <a:endParaRPr lang="zh-CN" altLang="en-US" dirty="0"/>
          </a:p>
        </p:txBody>
      </p:sp>
      <p:sp>
        <p:nvSpPr>
          <p:cNvPr id="665603" name="Rectangle 3"/>
          <p:cNvSpPr>
            <a:spLocks noGrp="1" noChangeArrowheads="1"/>
          </p:cNvSpPr>
          <p:nvPr>
            <p:ph idx="1"/>
          </p:nvPr>
        </p:nvSpPr>
        <p:spPr>
          <a:xfrm>
            <a:off x="495300" y="1196752"/>
            <a:ext cx="9210228" cy="4934173"/>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smtClean="0">
                <a:solidFill>
                  <a:srgbClr val="00B050"/>
                </a:solidFill>
              </a:rPr>
              <a:t>双</a:t>
            </a:r>
            <a:r>
              <a:rPr lang="zh-CN" altLang="en-US" sz="2800" dirty="0">
                <a:solidFill>
                  <a:srgbClr val="00B050"/>
                </a:solidFill>
              </a:rPr>
              <a:t>协议栈</a:t>
            </a:r>
            <a:r>
              <a:rPr lang="en-US" altLang="zh-CN" sz="2800" dirty="0">
                <a:solidFill>
                  <a:srgbClr val="00B050"/>
                </a:solidFill>
              </a:rPr>
              <a:t>(dual stack)</a:t>
            </a:r>
            <a:r>
              <a:rPr lang="zh-CN" altLang="en-US" sz="2800" dirty="0">
                <a:solidFill>
                  <a:srgbClr val="00B050"/>
                </a:solidFill>
              </a:rPr>
              <a:t>是指在完全过渡到 </a:t>
            </a:r>
            <a:r>
              <a:rPr lang="en-US" altLang="zh-CN" sz="2800" dirty="0">
                <a:solidFill>
                  <a:srgbClr val="00B050"/>
                </a:solidFill>
              </a:rPr>
              <a:t>IPv6 </a:t>
            </a:r>
            <a:r>
              <a:rPr lang="zh-CN" altLang="en-US" sz="2800" dirty="0">
                <a:solidFill>
                  <a:srgbClr val="00B050"/>
                </a:solidFill>
              </a:rPr>
              <a:t>之前，使一部分主机（或路由器）装有两个协议栈，一个 </a:t>
            </a:r>
            <a:r>
              <a:rPr lang="en-US" altLang="zh-CN" sz="2800" dirty="0">
                <a:solidFill>
                  <a:srgbClr val="00B050"/>
                </a:solidFill>
              </a:rPr>
              <a:t>IPv4 </a:t>
            </a:r>
            <a:r>
              <a:rPr lang="zh-CN" altLang="en-US" sz="2800" dirty="0">
                <a:solidFill>
                  <a:srgbClr val="00B050"/>
                </a:solidFill>
              </a:rPr>
              <a:t>和一个 </a:t>
            </a:r>
            <a:r>
              <a:rPr lang="en-US" altLang="zh-CN" sz="2800" dirty="0">
                <a:solidFill>
                  <a:srgbClr val="00B050"/>
                </a:solidFill>
              </a:rPr>
              <a:t>IPv6</a:t>
            </a:r>
            <a:r>
              <a:rPr lang="zh-CN" altLang="en-US" sz="2800" dirty="0">
                <a:solidFill>
                  <a:srgbClr val="00B050"/>
                </a:solidFill>
              </a:rPr>
              <a:t>。 </a:t>
            </a:r>
            <a:endParaRPr lang="en-US" altLang="zh-CN" sz="2800" dirty="0" smtClean="0">
              <a:solidFill>
                <a:srgbClr val="00B050"/>
              </a:solidFill>
            </a:endParaRPr>
          </a:p>
          <a:p>
            <a:r>
              <a:rPr lang="zh-CN" altLang="zh-CN" sz="2800" dirty="0">
                <a:solidFill>
                  <a:srgbClr val="00B050"/>
                </a:solidFill>
              </a:rPr>
              <a:t>双协议栈的主机（或路由器）记</a:t>
            </a:r>
            <a:r>
              <a:rPr lang="zh-CN" altLang="zh-CN" sz="2800" dirty="0" smtClean="0">
                <a:solidFill>
                  <a:srgbClr val="00B050"/>
                </a:solidFill>
              </a:rPr>
              <a:t>为</a:t>
            </a:r>
            <a:r>
              <a:rPr lang="en-US" altLang="zh-CN" sz="2800" dirty="0" smtClean="0">
                <a:solidFill>
                  <a:srgbClr val="00B050"/>
                </a:solidFill>
              </a:rPr>
              <a:t> IPv6/IPv4</a:t>
            </a:r>
            <a:r>
              <a:rPr lang="zh-CN" altLang="zh-CN" sz="2800" dirty="0">
                <a:solidFill>
                  <a:srgbClr val="00B050"/>
                </a:solidFill>
              </a:rPr>
              <a:t>，表明它同时具有</a:t>
            </a:r>
            <a:r>
              <a:rPr lang="zh-CN" altLang="zh-CN" sz="2800" dirty="0" smtClean="0">
                <a:solidFill>
                  <a:srgbClr val="00B050"/>
                </a:solidFill>
              </a:rPr>
              <a:t>两种</a:t>
            </a:r>
            <a:r>
              <a:rPr lang="en-US" altLang="zh-CN" sz="2800" dirty="0" smtClean="0">
                <a:solidFill>
                  <a:srgbClr val="00B050"/>
                </a:solidFill>
              </a:rPr>
              <a:t> IP </a:t>
            </a:r>
            <a:r>
              <a:rPr lang="zh-CN" altLang="zh-CN" sz="2800" dirty="0" smtClean="0">
                <a:solidFill>
                  <a:srgbClr val="00B050"/>
                </a:solidFill>
              </a:rPr>
              <a:t>地址</a:t>
            </a:r>
            <a:r>
              <a:rPr lang="zh-CN" altLang="zh-CN" sz="2800" dirty="0">
                <a:solidFill>
                  <a:srgbClr val="00B050"/>
                </a:solidFill>
              </a:rPr>
              <a:t>：一</a:t>
            </a:r>
            <a:r>
              <a:rPr lang="zh-CN" altLang="zh-CN" sz="2800" dirty="0" smtClean="0">
                <a:solidFill>
                  <a:srgbClr val="00B050"/>
                </a:solidFill>
              </a:rPr>
              <a:t>个</a:t>
            </a:r>
            <a:r>
              <a:rPr lang="en-US" altLang="zh-CN" sz="2800" dirty="0" smtClean="0">
                <a:solidFill>
                  <a:srgbClr val="00B050"/>
                </a:solidFill>
              </a:rPr>
              <a:t> IPv6 </a:t>
            </a:r>
            <a:r>
              <a:rPr lang="zh-CN" altLang="zh-CN" sz="2800" dirty="0" smtClean="0">
                <a:solidFill>
                  <a:srgbClr val="00B050"/>
                </a:solidFill>
              </a:rPr>
              <a:t>地址</a:t>
            </a:r>
            <a:r>
              <a:rPr lang="zh-CN" altLang="zh-CN" sz="2800" dirty="0">
                <a:solidFill>
                  <a:srgbClr val="00B050"/>
                </a:solidFill>
              </a:rPr>
              <a:t>和一</a:t>
            </a:r>
            <a:r>
              <a:rPr lang="zh-CN" altLang="zh-CN" sz="2800" dirty="0" smtClean="0">
                <a:solidFill>
                  <a:srgbClr val="00B050"/>
                </a:solidFill>
              </a:rPr>
              <a:t>个</a:t>
            </a:r>
            <a:r>
              <a:rPr lang="en-US" altLang="zh-CN" sz="2800" dirty="0" smtClean="0">
                <a:solidFill>
                  <a:srgbClr val="00B050"/>
                </a:solidFill>
              </a:rPr>
              <a:t> IPv4 </a:t>
            </a:r>
            <a:r>
              <a:rPr lang="zh-CN" altLang="zh-CN" sz="2800" dirty="0" smtClean="0">
                <a:solidFill>
                  <a:srgbClr val="00B050"/>
                </a:solidFill>
              </a:rPr>
              <a:t>地址</a:t>
            </a:r>
            <a:r>
              <a:rPr lang="zh-CN" altLang="zh-CN" sz="2800" dirty="0">
                <a:solidFill>
                  <a:srgbClr val="00B050"/>
                </a:solidFill>
              </a:rPr>
              <a:t>。</a:t>
            </a:r>
          </a:p>
          <a:p>
            <a:r>
              <a:rPr lang="zh-CN" altLang="zh-CN" sz="2800" dirty="0"/>
              <a:t>双协议栈主机在</a:t>
            </a:r>
            <a:r>
              <a:rPr lang="zh-CN" altLang="zh-CN" sz="2800" dirty="0" smtClean="0"/>
              <a:t>和</a:t>
            </a:r>
            <a:r>
              <a:rPr lang="en-US" altLang="zh-CN" sz="2800" dirty="0" smtClean="0"/>
              <a:t> IPv6 </a:t>
            </a:r>
            <a:r>
              <a:rPr lang="zh-CN" altLang="zh-CN" sz="2800" dirty="0" smtClean="0"/>
              <a:t>主机</a:t>
            </a:r>
            <a:r>
              <a:rPr lang="zh-CN" altLang="zh-CN" sz="2800" dirty="0"/>
              <a:t>通信时是</a:t>
            </a:r>
            <a:r>
              <a:rPr lang="zh-CN" altLang="zh-CN" sz="2800" dirty="0" smtClean="0"/>
              <a:t>采用</a:t>
            </a:r>
            <a:r>
              <a:rPr lang="en-US" altLang="zh-CN" sz="2800" dirty="0" smtClean="0"/>
              <a:t> IPv6 </a:t>
            </a:r>
            <a:r>
              <a:rPr lang="zh-CN" altLang="zh-CN" sz="2800" dirty="0" smtClean="0"/>
              <a:t>地址</a:t>
            </a:r>
            <a:r>
              <a:rPr lang="zh-CN" altLang="zh-CN" sz="2800" dirty="0"/>
              <a:t>，而</a:t>
            </a:r>
            <a:r>
              <a:rPr lang="zh-CN" altLang="zh-CN" sz="2800" dirty="0" smtClean="0"/>
              <a:t>和</a:t>
            </a:r>
            <a:r>
              <a:rPr lang="en-US" altLang="zh-CN" sz="2800" dirty="0" smtClean="0"/>
              <a:t> IPv4 </a:t>
            </a:r>
            <a:r>
              <a:rPr lang="zh-CN" altLang="zh-CN" sz="2800" dirty="0" smtClean="0"/>
              <a:t>主机</a:t>
            </a:r>
            <a:r>
              <a:rPr lang="zh-CN" altLang="zh-CN" sz="2800" dirty="0"/>
              <a:t>通信时就</a:t>
            </a:r>
            <a:r>
              <a:rPr lang="zh-CN" altLang="zh-CN" sz="2800" dirty="0" smtClean="0"/>
              <a:t>采用</a:t>
            </a:r>
            <a:r>
              <a:rPr lang="en-US" altLang="zh-CN" sz="2800" dirty="0" smtClean="0"/>
              <a:t> IPv4 </a:t>
            </a:r>
            <a:r>
              <a:rPr lang="zh-CN" altLang="zh-CN" sz="2800" dirty="0" smtClean="0"/>
              <a:t>地址。</a:t>
            </a:r>
            <a:endParaRPr lang="en-US" altLang="zh-CN" sz="2800" dirty="0" smtClean="0"/>
          </a:p>
          <a:p>
            <a:r>
              <a:rPr lang="zh-CN" altLang="en-US" sz="2800" dirty="0" smtClean="0"/>
              <a:t>根据 </a:t>
            </a:r>
            <a:r>
              <a:rPr lang="en-US" altLang="zh-CN" sz="2800" dirty="0" smtClean="0"/>
              <a:t>DNS </a:t>
            </a:r>
            <a:r>
              <a:rPr lang="zh-CN" altLang="zh-CN" sz="2800" dirty="0" smtClean="0"/>
              <a:t>返回的</a:t>
            </a:r>
            <a:r>
              <a:rPr lang="zh-CN" altLang="en-US" sz="2800" dirty="0" smtClean="0"/>
              <a:t>地址类型可以确定使用 </a:t>
            </a:r>
            <a:r>
              <a:rPr lang="en-US" altLang="zh-CN" sz="2800" dirty="0" smtClean="0"/>
              <a:t>IPv4 </a:t>
            </a:r>
            <a:r>
              <a:rPr lang="zh-CN" altLang="zh-CN" sz="2800" dirty="0" smtClean="0"/>
              <a:t>地址</a:t>
            </a:r>
            <a:r>
              <a:rPr lang="zh-CN" altLang="en-US" sz="2800" dirty="0" smtClean="0"/>
              <a:t>还是 </a:t>
            </a:r>
            <a:r>
              <a:rPr lang="en-US" altLang="zh-CN" sz="2800" dirty="0" smtClean="0"/>
              <a:t>IPv6 </a:t>
            </a:r>
            <a:r>
              <a:rPr lang="zh-CN" altLang="en-US" sz="2800" dirty="0" smtClean="0"/>
              <a:t>地址。</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56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pPr algn="ctr"/>
            <a:r>
              <a:rPr lang="zh-CN" altLang="en-US" dirty="0"/>
              <a:t>双协议栈</a:t>
            </a:r>
          </a:p>
        </p:txBody>
      </p:sp>
      <p:grpSp>
        <p:nvGrpSpPr>
          <p:cNvPr id="667651" name="Group 3"/>
          <p:cNvGrpSpPr/>
          <p:nvPr/>
        </p:nvGrpSpPr>
        <p:grpSpPr bwMode="auto">
          <a:xfrm>
            <a:off x="2944357" y="1565747"/>
            <a:ext cx="4368271" cy="1223962"/>
            <a:chOff x="912" y="768"/>
            <a:chExt cx="2400" cy="1584"/>
          </a:xfrm>
        </p:grpSpPr>
        <p:sp>
          <p:nvSpPr>
            <p:cNvPr id="667652" name="Oval 4"/>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3" name="Oval 5"/>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4" name="Oval 6"/>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5" name="Oval 7"/>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6" name="Oval 8"/>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7" name="Oval 9"/>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8" name="Oval 10"/>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59" name="Oval 11"/>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0" name="Oval 12"/>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667661" name="Group 13"/>
            <p:cNvGrpSpPr/>
            <p:nvPr/>
          </p:nvGrpSpPr>
          <p:grpSpPr bwMode="auto">
            <a:xfrm>
              <a:off x="912" y="768"/>
              <a:ext cx="2386" cy="1553"/>
              <a:chOff x="912" y="768"/>
              <a:chExt cx="2386" cy="1553"/>
            </a:xfrm>
          </p:grpSpPr>
          <p:sp>
            <p:nvSpPr>
              <p:cNvPr id="667662" name="Oval 14"/>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3" name="Oval 15"/>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4" name="Oval 16"/>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5" name="Oval 17"/>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6" name="Oval 18"/>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7" name="Oval 19"/>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8" name="Oval 20"/>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69" name="Oval 21"/>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7670" name="Oval 22"/>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sp>
        <p:nvSpPr>
          <p:cNvPr id="667671" name="Freeform 23"/>
          <p:cNvSpPr/>
          <p:nvPr/>
        </p:nvSpPr>
        <p:spPr bwMode="auto">
          <a:xfrm flipH="1">
            <a:off x="7355622" y="2943697"/>
            <a:ext cx="749829"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72" name="Freeform 24"/>
          <p:cNvSpPr/>
          <p:nvPr/>
        </p:nvSpPr>
        <p:spPr bwMode="auto">
          <a:xfrm>
            <a:off x="1976114" y="2950047"/>
            <a:ext cx="99060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667673" name="Line 25"/>
          <p:cNvSpPr>
            <a:spLocks noChangeShapeType="1"/>
          </p:cNvSpPr>
          <p:nvPr/>
        </p:nvSpPr>
        <p:spPr bwMode="auto">
          <a:xfrm>
            <a:off x="841051" y="2321397"/>
            <a:ext cx="87503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pic>
        <p:nvPicPr>
          <p:cNvPr id="667674" name="Picture 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851" y="2018185"/>
            <a:ext cx="570971"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7675" name="Picture 2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9064" y="2071638"/>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67676" name="Text Box 28"/>
          <p:cNvSpPr txBox="1">
            <a:spLocks noChangeArrowheads="1"/>
          </p:cNvSpPr>
          <p:nvPr/>
        </p:nvSpPr>
        <p:spPr bwMode="auto">
          <a:xfrm>
            <a:off x="2072680" y="1412776"/>
            <a:ext cx="1309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p>
          <a:p>
            <a:pPr algn="ctr"/>
            <a:r>
              <a:rPr kumimoji="1" lang="en-US" altLang="zh-CN" sz="2000" b="1" dirty="0">
                <a:solidFill>
                  <a:srgbClr val="C00000"/>
                </a:solidFill>
                <a:latin typeface="+mn-lt"/>
                <a:ea typeface="黑体" panose="02010609060101010101" pitchFamily="2" charset="-122"/>
              </a:rPr>
              <a:t>IPv6/IPv4</a:t>
            </a:r>
          </a:p>
        </p:txBody>
      </p:sp>
      <p:pic>
        <p:nvPicPr>
          <p:cNvPr id="667677" name="Picture 2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6810" y="2071638"/>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7678" name="Picture 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2710" y="2071638"/>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7679" name="Picture 3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3576" y="2071638"/>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7680"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7969" y="2018185"/>
            <a:ext cx="570971"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7681" name="Text Box 33"/>
          <p:cNvSpPr txBox="1">
            <a:spLocks noChangeArrowheads="1"/>
          </p:cNvSpPr>
          <p:nvPr/>
        </p:nvSpPr>
        <p:spPr bwMode="auto">
          <a:xfrm>
            <a:off x="510851" y="1628800"/>
            <a:ext cx="71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IPv6</a:t>
            </a:r>
          </a:p>
        </p:txBody>
      </p:sp>
      <p:sp>
        <p:nvSpPr>
          <p:cNvPr id="667682" name="Text Box 34"/>
          <p:cNvSpPr txBox="1">
            <a:spLocks noChangeArrowheads="1"/>
          </p:cNvSpPr>
          <p:nvPr/>
        </p:nvSpPr>
        <p:spPr bwMode="auto">
          <a:xfrm>
            <a:off x="9078539" y="1628800"/>
            <a:ext cx="71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IPv6</a:t>
            </a:r>
          </a:p>
        </p:txBody>
      </p:sp>
      <p:sp>
        <p:nvSpPr>
          <p:cNvPr id="667683" name="Text Box 35"/>
          <p:cNvSpPr txBox="1">
            <a:spLocks noChangeArrowheads="1"/>
          </p:cNvSpPr>
          <p:nvPr/>
        </p:nvSpPr>
        <p:spPr bwMode="auto">
          <a:xfrm>
            <a:off x="4683066" y="1533997"/>
            <a:ext cx="12987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a:solidFill>
                  <a:srgbClr val="000099"/>
                </a:solidFill>
                <a:latin typeface="+mn-lt"/>
                <a:ea typeface="黑体" panose="02010609060101010101" pitchFamily="2" charset="-122"/>
              </a:rPr>
              <a:t>网络</a:t>
            </a:r>
          </a:p>
        </p:txBody>
      </p:sp>
      <p:sp>
        <p:nvSpPr>
          <p:cNvPr id="667684" name="Text Box 36"/>
          <p:cNvSpPr txBox="1">
            <a:spLocks noChangeArrowheads="1"/>
          </p:cNvSpPr>
          <p:nvPr/>
        </p:nvSpPr>
        <p:spPr bwMode="auto">
          <a:xfrm>
            <a:off x="235685" y="2004963"/>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A</a:t>
            </a:r>
          </a:p>
        </p:txBody>
      </p:sp>
      <p:sp>
        <p:nvSpPr>
          <p:cNvPr id="667685" name="Text Box 37"/>
          <p:cNvSpPr txBox="1">
            <a:spLocks noChangeArrowheads="1"/>
          </p:cNvSpPr>
          <p:nvPr/>
        </p:nvSpPr>
        <p:spPr bwMode="auto">
          <a:xfrm>
            <a:off x="2388864" y="1993850"/>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B</a:t>
            </a:r>
          </a:p>
        </p:txBody>
      </p:sp>
      <p:sp>
        <p:nvSpPr>
          <p:cNvPr id="667686" name="Text Box 38"/>
          <p:cNvSpPr txBox="1">
            <a:spLocks noChangeArrowheads="1"/>
          </p:cNvSpPr>
          <p:nvPr/>
        </p:nvSpPr>
        <p:spPr bwMode="auto">
          <a:xfrm>
            <a:off x="3797374" y="1982738"/>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C</a:t>
            </a:r>
          </a:p>
        </p:txBody>
      </p:sp>
      <p:sp>
        <p:nvSpPr>
          <p:cNvPr id="667687" name="Text Box 39"/>
          <p:cNvSpPr txBox="1">
            <a:spLocks noChangeArrowheads="1"/>
          </p:cNvSpPr>
          <p:nvPr/>
        </p:nvSpPr>
        <p:spPr bwMode="auto">
          <a:xfrm>
            <a:off x="5340026" y="1971625"/>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D</a:t>
            </a:r>
          </a:p>
        </p:txBody>
      </p:sp>
      <p:sp>
        <p:nvSpPr>
          <p:cNvPr id="667688" name="Text Box 40"/>
          <p:cNvSpPr txBox="1">
            <a:spLocks noChangeArrowheads="1"/>
          </p:cNvSpPr>
          <p:nvPr/>
        </p:nvSpPr>
        <p:spPr bwMode="auto">
          <a:xfrm>
            <a:off x="6757135" y="1960513"/>
            <a:ext cx="3385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E</a:t>
            </a:r>
          </a:p>
        </p:txBody>
      </p:sp>
      <p:sp>
        <p:nvSpPr>
          <p:cNvPr id="667689" name="Text Box 41"/>
          <p:cNvSpPr txBox="1">
            <a:spLocks noChangeArrowheads="1"/>
          </p:cNvSpPr>
          <p:nvPr/>
        </p:nvSpPr>
        <p:spPr bwMode="auto">
          <a:xfrm>
            <a:off x="8913440" y="1949400"/>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黑体" panose="02010609060101010101" pitchFamily="2" charset="-122"/>
              </a:rPr>
              <a:t>F</a:t>
            </a:r>
          </a:p>
        </p:txBody>
      </p:sp>
      <p:sp>
        <p:nvSpPr>
          <p:cNvPr id="667690" name="Rectangle 42"/>
          <p:cNvSpPr>
            <a:spLocks noChangeArrowheads="1"/>
          </p:cNvSpPr>
          <p:nvPr/>
        </p:nvSpPr>
        <p:spPr bwMode="auto">
          <a:xfrm>
            <a:off x="574484" y="2942109"/>
            <a:ext cx="1403350" cy="20574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691" name="Rectangle 43"/>
          <p:cNvSpPr>
            <a:spLocks noChangeArrowheads="1"/>
          </p:cNvSpPr>
          <p:nvPr/>
        </p:nvSpPr>
        <p:spPr bwMode="auto">
          <a:xfrm>
            <a:off x="610600" y="2962748"/>
            <a:ext cx="1368954"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692" name="Text Box 44"/>
          <p:cNvSpPr txBox="1">
            <a:spLocks noChangeArrowheads="1"/>
          </p:cNvSpPr>
          <p:nvPr/>
        </p:nvSpPr>
        <p:spPr bwMode="auto">
          <a:xfrm>
            <a:off x="574484" y="2942109"/>
            <a:ext cx="148418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a:t>
            </a:r>
            <a:r>
              <a:rPr kumimoji="1" lang="en-US" altLang="zh-CN" sz="1600" b="1">
                <a:solidFill>
                  <a:srgbClr val="000099"/>
                </a:solidFill>
                <a:latin typeface="+mn-lt"/>
                <a:ea typeface="黑体" panose="02010609060101010101" pitchFamily="2" charset="-122"/>
              </a:rPr>
              <a:t>X</a:t>
            </a: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p>
        </p:txBody>
      </p:sp>
      <p:sp>
        <p:nvSpPr>
          <p:cNvPr id="667693" name="Rectangle 45"/>
          <p:cNvSpPr>
            <a:spLocks noChangeArrowheads="1"/>
          </p:cNvSpPr>
          <p:nvPr/>
        </p:nvSpPr>
        <p:spPr bwMode="auto">
          <a:xfrm>
            <a:off x="8105452" y="2942109"/>
            <a:ext cx="1403350" cy="20574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694" name="Rectangle 46"/>
          <p:cNvSpPr>
            <a:spLocks noChangeArrowheads="1"/>
          </p:cNvSpPr>
          <p:nvPr/>
        </p:nvSpPr>
        <p:spPr bwMode="auto">
          <a:xfrm>
            <a:off x="8126089" y="2962748"/>
            <a:ext cx="1382713"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695" name="Text Box 47"/>
          <p:cNvSpPr txBox="1">
            <a:spLocks noChangeArrowheads="1"/>
          </p:cNvSpPr>
          <p:nvPr/>
        </p:nvSpPr>
        <p:spPr bwMode="auto">
          <a:xfrm>
            <a:off x="8105452" y="2942109"/>
            <a:ext cx="1504818"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流标号：无</a:t>
            </a: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p>
        </p:txBody>
      </p:sp>
      <p:sp>
        <p:nvSpPr>
          <p:cNvPr id="667696" name="Line 48"/>
          <p:cNvSpPr>
            <a:spLocks noChangeShapeType="1"/>
          </p:cNvSpPr>
          <p:nvPr/>
        </p:nvSpPr>
        <p:spPr bwMode="auto">
          <a:xfrm>
            <a:off x="758502" y="2789709"/>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97" name="Line 49"/>
          <p:cNvSpPr>
            <a:spLocks noChangeShapeType="1"/>
          </p:cNvSpPr>
          <p:nvPr/>
        </p:nvSpPr>
        <p:spPr bwMode="auto">
          <a:xfrm>
            <a:off x="3069902" y="2789709"/>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98" name="Line 50"/>
          <p:cNvSpPr>
            <a:spLocks noChangeShapeType="1"/>
          </p:cNvSpPr>
          <p:nvPr/>
        </p:nvSpPr>
        <p:spPr bwMode="auto">
          <a:xfrm>
            <a:off x="6124252" y="2789709"/>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699" name="Line 51"/>
          <p:cNvSpPr>
            <a:spLocks noChangeShapeType="1"/>
          </p:cNvSpPr>
          <p:nvPr/>
        </p:nvSpPr>
        <p:spPr bwMode="auto">
          <a:xfrm>
            <a:off x="8353102" y="2789709"/>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0" name="Text Box 52"/>
          <p:cNvSpPr txBox="1">
            <a:spLocks noChangeArrowheads="1"/>
          </p:cNvSpPr>
          <p:nvPr/>
        </p:nvSpPr>
        <p:spPr bwMode="auto">
          <a:xfrm>
            <a:off x="7027401" y="1412776"/>
            <a:ext cx="1309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p>
          <a:p>
            <a:pPr algn="ctr"/>
            <a:r>
              <a:rPr kumimoji="1" lang="en-US" altLang="zh-CN" sz="2000" b="1" dirty="0">
                <a:solidFill>
                  <a:srgbClr val="C00000"/>
                </a:solidFill>
                <a:latin typeface="+mn-lt"/>
                <a:ea typeface="黑体" panose="02010609060101010101" pitchFamily="2" charset="-122"/>
              </a:rPr>
              <a:t>IPv6/IPv4</a:t>
            </a:r>
          </a:p>
        </p:txBody>
      </p:sp>
      <p:sp>
        <p:nvSpPr>
          <p:cNvPr id="667701" name="Text Box 53"/>
          <p:cNvSpPr txBox="1">
            <a:spLocks noChangeArrowheads="1"/>
          </p:cNvSpPr>
          <p:nvPr/>
        </p:nvSpPr>
        <p:spPr bwMode="auto">
          <a:xfrm>
            <a:off x="4915238" y="321357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a:t>
            </a:r>
          </a:p>
        </p:txBody>
      </p:sp>
      <p:sp>
        <p:nvSpPr>
          <p:cNvPr id="667702" name="Text Box 54"/>
          <p:cNvSpPr txBox="1">
            <a:spLocks noChangeArrowheads="1"/>
          </p:cNvSpPr>
          <p:nvPr/>
        </p:nvSpPr>
        <p:spPr bwMode="auto">
          <a:xfrm>
            <a:off x="631237" y="5013797"/>
            <a:ext cx="13260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IPv6 </a:t>
            </a:r>
            <a:r>
              <a:rPr kumimoji="1" lang="zh-CN" altLang="en-US" sz="1600" b="1" dirty="0">
                <a:solidFill>
                  <a:srgbClr val="000099"/>
                </a:solidFill>
                <a:latin typeface="+mn-lt"/>
                <a:ea typeface="黑体" panose="02010609060101010101" pitchFamily="2" charset="-122"/>
              </a:rPr>
              <a:t>数据报</a:t>
            </a:r>
          </a:p>
        </p:txBody>
      </p:sp>
      <p:grpSp>
        <p:nvGrpSpPr>
          <p:cNvPr id="3" name="组合 2"/>
          <p:cNvGrpSpPr/>
          <p:nvPr/>
        </p:nvGrpSpPr>
        <p:grpSpPr>
          <a:xfrm>
            <a:off x="2850479" y="2492896"/>
            <a:ext cx="4622801" cy="2952328"/>
            <a:chOff x="2822251" y="2637309"/>
            <a:chExt cx="4622801" cy="2590800"/>
          </a:xfrm>
        </p:grpSpPr>
        <p:sp>
          <p:nvSpPr>
            <p:cNvPr id="667703" name="Line 55"/>
            <p:cNvSpPr>
              <a:spLocks noChangeShapeType="1"/>
            </p:cNvSpPr>
            <p:nvPr/>
          </p:nvSpPr>
          <p:spPr bwMode="auto">
            <a:xfrm>
              <a:off x="2822251" y="2637309"/>
              <a:ext cx="0" cy="2590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4" name="Line 56"/>
            <p:cNvSpPr>
              <a:spLocks noChangeShapeType="1"/>
            </p:cNvSpPr>
            <p:nvPr/>
          </p:nvSpPr>
          <p:spPr bwMode="auto">
            <a:xfrm>
              <a:off x="7445052" y="2637309"/>
              <a:ext cx="0" cy="2590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667705" name="Text Box 57"/>
          <p:cNvSpPr txBox="1">
            <a:spLocks noChangeArrowheads="1"/>
          </p:cNvSpPr>
          <p:nvPr/>
        </p:nvSpPr>
        <p:spPr bwMode="auto">
          <a:xfrm>
            <a:off x="8177683" y="5013797"/>
            <a:ext cx="13260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IPv6 </a:t>
            </a:r>
            <a:r>
              <a:rPr kumimoji="1" lang="zh-CN" altLang="en-US" sz="1600" b="1">
                <a:solidFill>
                  <a:srgbClr val="000099"/>
                </a:solidFill>
                <a:latin typeface="+mn-lt"/>
                <a:ea typeface="黑体" panose="02010609060101010101" pitchFamily="2" charset="-122"/>
              </a:rPr>
              <a:t>数据报</a:t>
            </a:r>
          </a:p>
        </p:txBody>
      </p:sp>
      <p:sp>
        <p:nvSpPr>
          <p:cNvPr id="667706" name="Line 58"/>
          <p:cNvSpPr>
            <a:spLocks noChangeShapeType="1"/>
          </p:cNvSpPr>
          <p:nvPr/>
        </p:nvSpPr>
        <p:spPr bwMode="auto">
          <a:xfrm>
            <a:off x="593402" y="4150197"/>
            <a:ext cx="14033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7" name="Line 59"/>
          <p:cNvSpPr>
            <a:spLocks noChangeShapeType="1"/>
          </p:cNvSpPr>
          <p:nvPr/>
        </p:nvSpPr>
        <p:spPr bwMode="auto">
          <a:xfrm>
            <a:off x="8105452" y="4150197"/>
            <a:ext cx="14033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08" name="Rectangle 60"/>
          <p:cNvSpPr>
            <a:spLocks noChangeArrowheads="1"/>
          </p:cNvSpPr>
          <p:nvPr/>
        </p:nvSpPr>
        <p:spPr bwMode="auto">
          <a:xfrm>
            <a:off x="2968434" y="2942109"/>
            <a:ext cx="1403350" cy="174148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709" name="Rectangle 61"/>
          <p:cNvSpPr>
            <a:spLocks noChangeArrowheads="1"/>
          </p:cNvSpPr>
          <p:nvPr/>
        </p:nvSpPr>
        <p:spPr bwMode="auto">
          <a:xfrm>
            <a:off x="2982192" y="2951635"/>
            <a:ext cx="1382713"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710" name="Text Box 62"/>
          <p:cNvSpPr txBox="1">
            <a:spLocks noChangeArrowheads="1"/>
          </p:cNvSpPr>
          <p:nvPr/>
        </p:nvSpPr>
        <p:spPr bwMode="auto">
          <a:xfrm>
            <a:off x="2968434" y="2942109"/>
            <a:ext cx="1504817"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7711" name="Line 63"/>
          <p:cNvSpPr>
            <a:spLocks noChangeShapeType="1"/>
          </p:cNvSpPr>
          <p:nvPr/>
        </p:nvSpPr>
        <p:spPr bwMode="auto">
          <a:xfrm>
            <a:off x="2987352" y="3845397"/>
            <a:ext cx="14033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12" name="Text Box 64"/>
          <p:cNvSpPr txBox="1">
            <a:spLocks noChangeArrowheads="1"/>
          </p:cNvSpPr>
          <p:nvPr/>
        </p:nvSpPr>
        <p:spPr bwMode="auto">
          <a:xfrm>
            <a:off x="3171370" y="4088284"/>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黑体" panose="02010609060101010101" pitchFamily="2" charset="-122"/>
              </a:rPr>
              <a:t>数据部分</a:t>
            </a:r>
          </a:p>
        </p:txBody>
      </p:sp>
      <p:sp>
        <p:nvSpPr>
          <p:cNvPr id="667713" name="Rectangle 65"/>
          <p:cNvSpPr>
            <a:spLocks noChangeArrowheads="1"/>
          </p:cNvSpPr>
          <p:nvPr/>
        </p:nvSpPr>
        <p:spPr bwMode="auto">
          <a:xfrm>
            <a:off x="5940234" y="2942109"/>
            <a:ext cx="1403350" cy="174148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7714" name="Rectangle 66"/>
          <p:cNvSpPr>
            <a:spLocks noChangeArrowheads="1"/>
          </p:cNvSpPr>
          <p:nvPr/>
        </p:nvSpPr>
        <p:spPr bwMode="auto">
          <a:xfrm>
            <a:off x="5964311" y="2957985"/>
            <a:ext cx="1367234"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7715" name="Text Box 67"/>
          <p:cNvSpPr txBox="1">
            <a:spLocks noChangeArrowheads="1"/>
          </p:cNvSpPr>
          <p:nvPr/>
        </p:nvSpPr>
        <p:spPr bwMode="auto">
          <a:xfrm>
            <a:off x="5940234" y="2942109"/>
            <a:ext cx="1504817"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7716" name="Line 68"/>
          <p:cNvSpPr>
            <a:spLocks noChangeShapeType="1"/>
          </p:cNvSpPr>
          <p:nvPr/>
        </p:nvSpPr>
        <p:spPr bwMode="auto">
          <a:xfrm>
            <a:off x="5959152" y="3845397"/>
            <a:ext cx="14033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17" name="Text Box 69"/>
          <p:cNvSpPr txBox="1">
            <a:spLocks noChangeArrowheads="1"/>
          </p:cNvSpPr>
          <p:nvPr/>
        </p:nvSpPr>
        <p:spPr bwMode="auto">
          <a:xfrm>
            <a:off x="6143170" y="4088284"/>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黑体" panose="02010609060101010101" pitchFamily="2" charset="-122"/>
              </a:rPr>
              <a:t>数据部分</a:t>
            </a:r>
          </a:p>
        </p:txBody>
      </p:sp>
      <p:sp>
        <p:nvSpPr>
          <p:cNvPr id="667718" name="Line 70"/>
          <p:cNvSpPr>
            <a:spLocks noChangeShapeType="1"/>
          </p:cNvSpPr>
          <p:nvPr/>
        </p:nvSpPr>
        <p:spPr bwMode="auto">
          <a:xfrm>
            <a:off x="2850480" y="5258455"/>
            <a:ext cx="4622800"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7719" name="Text Box 71"/>
          <p:cNvSpPr txBox="1">
            <a:spLocks noChangeArrowheads="1"/>
          </p:cNvSpPr>
          <p:nvPr/>
        </p:nvSpPr>
        <p:spPr bwMode="auto">
          <a:xfrm>
            <a:off x="4577150" y="5075892"/>
            <a:ext cx="129875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smtClean="0">
                <a:solidFill>
                  <a:srgbClr val="000099"/>
                </a:solidFill>
                <a:latin typeface="+mn-lt"/>
                <a:ea typeface="黑体" panose="02010609060101010101" pitchFamily="2" charset="-122"/>
              </a:rPr>
              <a:t>网络</a:t>
            </a:r>
            <a:endParaRPr kumimoji="1" lang="zh-CN" altLang="en-US" sz="2000" b="1" dirty="0">
              <a:solidFill>
                <a:srgbClr val="000099"/>
              </a:solidFill>
              <a:latin typeface="+mn-lt"/>
              <a:ea typeface="黑体" panose="02010609060101010101" pitchFamily="2" charset="-122"/>
            </a:endParaRPr>
          </a:p>
        </p:txBody>
      </p:sp>
      <p:sp>
        <p:nvSpPr>
          <p:cNvPr id="2" name="矩形 1"/>
          <p:cNvSpPr/>
          <p:nvPr/>
        </p:nvSpPr>
        <p:spPr>
          <a:xfrm>
            <a:off x="1751859" y="5589240"/>
            <a:ext cx="6801541"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使用</a:t>
            </a:r>
            <a:r>
              <a:rPr lang="zh-CN" altLang="zh-CN" sz="2400" b="1" dirty="0">
                <a:latin typeface="+mn-lt"/>
                <a:ea typeface="黑体" panose="02010609060101010101" pitchFamily="2" charset="-122"/>
              </a:rPr>
              <a:t>双协议栈进行</a:t>
            </a:r>
            <a:r>
              <a:rPr lang="zh-CN" altLang="zh-CN" sz="2400" b="1" dirty="0" smtClean="0">
                <a:latin typeface="+mn-lt"/>
                <a:ea typeface="黑体" panose="02010609060101010101" pitchFamily="2" charset="-122"/>
              </a:rPr>
              <a:t>从</a:t>
            </a:r>
            <a:r>
              <a:rPr lang="en-US" altLang="zh-CN" sz="2400" b="1" dirty="0" smtClean="0">
                <a:latin typeface="+mn-lt"/>
                <a:ea typeface="黑体" panose="02010609060101010101" pitchFamily="2" charset="-122"/>
              </a:rPr>
              <a:t> IPv4 </a:t>
            </a:r>
            <a:r>
              <a:rPr lang="zh-CN" altLang="zh-CN" sz="2400" b="1" dirty="0" smtClean="0">
                <a:latin typeface="+mn-lt"/>
                <a:ea typeface="黑体" panose="02010609060101010101" pitchFamily="2" charset="-122"/>
              </a:rPr>
              <a:t>到</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的</a:t>
            </a:r>
            <a:r>
              <a:rPr lang="zh-CN" altLang="zh-CN" sz="2400" b="1" dirty="0">
                <a:latin typeface="+mn-lt"/>
                <a:ea typeface="黑体" panose="02010609060101010101" pitchFamily="2" charset="-122"/>
              </a:rPr>
              <a:t>过渡</a:t>
            </a:r>
            <a:endParaRPr lang="zh-CN" altLang="en-US" sz="2400" b="1" dirty="0">
              <a:latin typeface="+mn-lt"/>
              <a:ea typeface="黑体" panose="02010609060101010101" pitchFamily="2" charset="-122"/>
            </a:endParaRPr>
          </a:p>
        </p:txBody>
      </p:sp>
      <p:sp>
        <p:nvSpPr>
          <p:cNvPr id="75" name="Text Box 64"/>
          <p:cNvSpPr txBox="1">
            <a:spLocks noChangeArrowheads="1"/>
          </p:cNvSpPr>
          <p:nvPr/>
        </p:nvSpPr>
        <p:spPr bwMode="auto">
          <a:xfrm>
            <a:off x="3011449" y="4746630"/>
            <a:ext cx="12843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IPv4 </a:t>
            </a:r>
            <a:r>
              <a:rPr kumimoji="1" lang="zh-CN" altLang="en-US" sz="1600" b="1" dirty="0">
                <a:solidFill>
                  <a:srgbClr val="000099"/>
                </a:solidFill>
                <a:latin typeface="+mn-lt"/>
                <a:ea typeface="黑体" panose="02010609060101010101" pitchFamily="2" charset="-122"/>
              </a:rPr>
              <a:t>数据报</a:t>
            </a:r>
          </a:p>
        </p:txBody>
      </p:sp>
      <p:sp>
        <p:nvSpPr>
          <p:cNvPr id="76" name="Text Box 65"/>
          <p:cNvSpPr txBox="1">
            <a:spLocks noChangeArrowheads="1"/>
          </p:cNvSpPr>
          <p:nvPr/>
        </p:nvSpPr>
        <p:spPr bwMode="auto">
          <a:xfrm>
            <a:off x="5972930" y="4746630"/>
            <a:ext cx="12843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IPv4 </a:t>
            </a:r>
            <a:r>
              <a:rPr kumimoji="1" lang="zh-CN" altLang="en-US" sz="1600" b="1">
                <a:solidFill>
                  <a:srgbClr val="000099"/>
                </a:solidFill>
                <a:latin typeface="+mn-lt"/>
                <a:ea typeface="黑体" panose="02010609060101010101" pitchFamily="2" charset="-122"/>
              </a:rPr>
              <a:t>数据报</a:t>
            </a:r>
          </a:p>
        </p:txBody>
      </p:sp>
    </p:spTree>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隧道技术</a:t>
            </a:r>
            <a:endParaRPr lang="zh-CN" altLang="en-US" dirty="0"/>
          </a:p>
        </p:txBody>
      </p:sp>
      <p:sp>
        <p:nvSpPr>
          <p:cNvPr id="3" name="内容占位符 2"/>
          <p:cNvSpPr>
            <a:spLocks noGrp="1"/>
          </p:cNvSpPr>
          <p:nvPr>
            <p:ph idx="1"/>
          </p:nvPr>
        </p:nvSpPr>
        <p:spPr/>
        <p:txBody>
          <a:bodyPr/>
          <a:lstStyle/>
          <a:p>
            <a:r>
              <a:rPr lang="zh-CN" altLang="zh-CN" dirty="0" smtClean="0">
                <a:solidFill>
                  <a:srgbClr val="00B050"/>
                </a:solidFill>
              </a:rPr>
              <a:t>在</a:t>
            </a:r>
            <a:r>
              <a:rPr lang="en-US" altLang="zh-CN" dirty="0" smtClean="0">
                <a:solidFill>
                  <a:srgbClr val="00B050"/>
                </a:solidFill>
              </a:rPr>
              <a:t> IPv6 </a:t>
            </a:r>
            <a:r>
              <a:rPr lang="zh-CN" altLang="zh-CN" dirty="0" smtClean="0">
                <a:solidFill>
                  <a:srgbClr val="00B050"/>
                </a:solidFill>
              </a:rPr>
              <a:t>数据报</a:t>
            </a:r>
            <a:r>
              <a:rPr lang="zh-CN" altLang="zh-CN" dirty="0">
                <a:solidFill>
                  <a:srgbClr val="00B050"/>
                </a:solidFill>
              </a:rPr>
              <a:t>要进入</a:t>
            </a:r>
            <a:r>
              <a:rPr lang="en-US" altLang="zh-CN" dirty="0">
                <a:solidFill>
                  <a:srgbClr val="00B050"/>
                </a:solidFill>
              </a:rPr>
              <a:t>IPv4</a:t>
            </a:r>
            <a:r>
              <a:rPr lang="zh-CN" altLang="zh-CN" dirty="0">
                <a:solidFill>
                  <a:srgbClr val="00B050"/>
                </a:solidFill>
              </a:rPr>
              <a:t>网络时，</a:t>
            </a:r>
            <a:r>
              <a:rPr lang="zh-CN" altLang="zh-CN" dirty="0" smtClean="0">
                <a:solidFill>
                  <a:srgbClr val="00B050"/>
                </a:solidFill>
              </a:rPr>
              <a:t>把</a:t>
            </a:r>
            <a:r>
              <a:rPr lang="en-US" altLang="zh-CN" dirty="0" smtClean="0">
                <a:solidFill>
                  <a:srgbClr val="00B050"/>
                </a:solidFill>
              </a:rPr>
              <a:t> IPv6 </a:t>
            </a:r>
            <a:r>
              <a:rPr lang="zh-CN" altLang="zh-CN" dirty="0" smtClean="0">
                <a:solidFill>
                  <a:srgbClr val="00B050"/>
                </a:solidFill>
              </a:rPr>
              <a:t>数据报</a:t>
            </a:r>
            <a:r>
              <a:rPr lang="zh-CN" altLang="zh-CN" dirty="0">
                <a:solidFill>
                  <a:srgbClr val="00B050"/>
                </a:solidFill>
              </a:rPr>
              <a:t>封装</a:t>
            </a:r>
            <a:r>
              <a:rPr lang="zh-CN" altLang="zh-CN" dirty="0" smtClean="0">
                <a:solidFill>
                  <a:srgbClr val="00B050"/>
                </a:solidFill>
              </a:rPr>
              <a:t>成为</a:t>
            </a:r>
            <a:r>
              <a:rPr lang="en-US" altLang="zh-CN" dirty="0" smtClean="0">
                <a:solidFill>
                  <a:srgbClr val="00B050"/>
                </a:solidFill>
              </a:rPr>
              <a:t> IPv4 </a:t>
            </a:r>
            <a:r>
              <a:rPr lang="zh-CN" altLang="zh-CN" dirty="0" smtClean="0">
                <a:solidFill>
                  <a:srgbClr val="00B050"/>
                </a:solidFill>
              </a:rPr>
              <a:t>数据报</a:t>
            </a:r>
            <a:r>
              <a:rPr lang="zh-CN" altLang="en-US" dirty="0">
                <a:solidFill>
                  <a:srgbClr val="00B050"/>
                </a:solidFill>
              </a:rPr>
              <a:t>，</a:t>
            </a:r>
            <a:r>
              <a:rPr lang="zh-CN" altLang="zh-CN" dirty="0" smtClean="0">
                <a:solidFill>
                  <a:srgbClr val="00B050"/>
                </a:solidFill>
              </a:rPr>
              <a:t>整个的</a:t>
            </a:r>
            <a:r>
              <a:rPr lang="en-US" altLang="zh-CN" dirty="0" smtClean="0">
                <a:solidFill>
                  <a:srgbClr val="00B050"/>
                </a:solidFill>
              </a:rPr>
              <a:t> IPv6 </a:t>
            </a:r>
            <a:r>
              <a:rPr lang="zh-CN" altLang="zh-CN" dirty="0" smtClean="0">
                <a:solidFill>
                  <a:srgbClr val="00B050"/>
                </a:solidFill>
              </a:rPr>
              <a:t>数据报</a:t>
            </a:r>
            <a:r>
              <a:rPr lang="zh-CN" altLang="zh-CN" dirty="0">
                <a:solidFill>
                  <a:srgbClr val="00B050"/>
                </a:solidFill>
              </a:rPr>
              <a:t>变成</a:t>
            </a:r>
            <a:r>
              <a:rPr lang="zh-CN" altLang="zh-CN" dirty="0" smtClean="0">
                <a:solidFill>
                  <a:srgbClr val="00B050"/>
                </a:solidFill>
              </a:rPr>
              <a:t>了</a:t>
            </a:r>
            <a:r>
              <a:rPr lang="en-US" altLang="zh-CN" dirty="0" smtClean="0">
                <a:solidFill>
                  <a:srgbClr val="00B050"/>
                </a:solidFill>
              </a:rPr>
              <a:t> IPv4 </a:t>
            </a:r>
            <a:r>
              <a:rPr lang="zh-CN" altLang="zh-CN" dirty="0" smtClean="0">
                <a:solidFill>
                  <a:srgbClr val="00B050"/>
                </a:solidFill>
              </a:rPr>
              <a:t>数据报</a:t>
            </a:r>
            <a:r>
              <a:rPr lang="zh-CN" altLang="zh-CN" dirty="0">
                <a:solidFill>
                  <a:srgbClr val="00B050"/>
                </a:solidFill>
              </a:rPr>
              <a:t>的数据部分。</a:t>
            </a:r>
            <a:endParaRPr lang="en-US" altLang="zh-CN" dirty="0" smtClean="0">
              <a:solidFill>
                <a:srgbClr val="00B050"/>
              </a:solidFill>
            </a:endParaRPr>
          </a:p>
          <a:p>
            <a:r>
              <a:rPr lang="zh-CN" altLang="zh-CN" dirty="0" smtClean="0">
                <a:solidFill>
                  <a:srgbClr val="00B050"/>
                </a:solidFill>
              </a:rPr>
              <a:t>当</a:t>
            </a:r>
            <a:r>
              <a:rPr lang="en-US" altLang="zh-CN" dirty="0" smtClean="0">
                <a:solidFill>
                  <a:srgbClr val="00B050"/>
                </a:solidFill>
              </a:rPr>
              <a:t> IPv4 </a:t>
            </a:r>
            <a:r>
              <a:rPr lang="zh-CN" altLang="zh-CN" dirty="0" smtClean="0">
                <a:solidFill>
                  <a:srgbClr val="00B050"/>
                </a:solidFill>
              </a:rPr>
              <a:t>数据报离开</a:t>
            </a:r>
            <a:r>
              <a:rPr lang="en-US" altLang="zh-CN" dirty="0" smtClean="0">
                <a:solidFill>
                  <a:srgbClr val="00B050"/>
                </a:solidFill>
              </a:rPr>
              <a:t> IPv4 </a:t>
            </a:r>
            <a:r>
              <a:rPr lang="zh-CN" altLang="zh-CN" dirty="0" smtClean="0">
                <a:solidFill>
                  <a:srgbClr val="00B050"/>
                </a:solidFill>
              </a:rPr>
              <a:t>网络</a:t>
            </a:r>
            <a:r>
              <a:rPr lang="zh-CN" altLang="zh-CN" dirty="0">
                <a:solidFill>
                  <a:srgbClr val="00B050"/>
                </a:solidFill>
              </a:rPr>
              <a:t>中的隧道时，再把数据部分（即原来</a:t>
            </a:r>
            <a:r>
              <a:rPr lang="zh-CN" altLang="zh-CN" dirty="0" smtClean="0">
                <a:solidFill>
                  <a:srgbClr val="00B050"/>
                </a:solidFill>
              </a:rPr>
              <a:t>的</a:t>
            </a:r>
            <a:r>
              <a:rPr lang="en-US" altLang="zh-CN" dirty="0" smtClean="0">
                <a:solidFill>
                  <a:srgbClr val="00B050"/>
                </a:solidFill>
              </a:rPr>
              <a:t> IPv6 </a:t>
            </a:r>
            <a:r>
              <a:rPr lang="zh-CN" altLang="zh-CN" dirty="0" smtClean="0">
                <a:solidFill>
                  <a:srgbClr val="00B050"/>
                </a:solidFill>
              </a:rPr>
              <a:t>数据报</a:t>
            </a:r>
            <a:r>
              <a:rPr lang="zh-CN" altLang="zh-CN" dirty="0">
                <a:solidFill>
                  <a:srgbClr val="00B050"/>
                </a:solidFill>
              </a:rPr>
              <a:t>）交给主机</a:t>
            </a:r>
            <a:r>
              <a:rPr lang="zh-CN" altLang="zh-CN" dirty="0" smtClean="0">
                <a:solidFill>
                  <a:srgbClr val="00B050"/>
                </a:solidFill>
              </a:rPr>
              <a:t>的</a:t>
            </a:r>
            <a:r>
              <a:rPr lang="en-US" altLang="zh-CN" dirty="0" smtClean="0">
                <a:solidFill>
                  <a:srgbClr val="00B050"/>
                </a:solidFill>
              </a:rPr>
              <a:t> IPv6 </a:t>
            </a:r>
            <a:r>
              <a:rPr lang="zh-CN" altLang="zh-CN" dirty="0" smtClean="0">
                <a:solidFill>
                  <a:srgbClr val="00B050"/>
                </a:solidFill>
              </a:rPr>
              <a:t>协议</a:t>
            </a:r>
            <a:r>
              <a:rPr lang="zh-CN" altLang="zh-CN" dirty="0">
                <a:solidFill>
                  <a:srgbClr val="00B050"/>
                </a:solidFill>
              </a:rPr>
              <a:t>栈。</a:t>
            </a:r>
            <a:endParaRPr lang="zh-CN" altLang="en-US" dirty="0">
              <a:solidFill>
                <a:srgbClr val="00B050"/>
              </a:solidFill>
            </a:endParaRP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695" name="Group 23"/>
          <p:cNvGrpSpPr/>
          <p:nvPr/>
        </p:nvGrpSpPr>
        <p:grpSpPr bwMode="auto">
          <a:xfrm>
            <a:off x="2621911" y="1484064"/>
            <a:ext cx="4995811" cy="1152848"/>
            <a:chOff x="912" y="768"/>
            <a:chExt cx="2505" cy="1584"/>
          </a:xfrm>
          <a:solidFill>
            <a:schemeClr val="bg1">
              <a:lumMod val="85000"/>
            </a:schemeClr>
          </a:solidFill>
          <a:effectLst>
            <a:outerShdw dist="38100" dir="2700000" algn="tl" rotWithShape="0">
              <a:schemeClr val="tx1"/>
            </a:outerShdw>
          </a:effectLst>
        </p:grpSpPr>
        <p:sp>
          <p:nvSpPr>
            <p:cNvPr id="668696" name="Oval 24"/>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697" name="Oval 25"/>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698" name="Oval 26"/>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699" name="Oval 27"/>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0" name="Oval 28"/>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1" name="Oval 29"/>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2" name="Oval 30"/>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3" name="Oval 31"/>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4" name="Oval 32"/>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668705" name="Group 33"/>
            <p:cNvGrpSpPr/>
            <p:nvPr/>
          </p:nvGrpSpPr>
          <p:grpSpPr bwMode="auto">
            <a:xfrm>
              <a:off x="912" y="768"/>
              <a:ext cx="2505" cy="1553"/>
              <a:chOff x="912" y="768"/>
              <a:chExt cx="2505" cy="1553"/>
            </a:xfrm>
            <a:grpFill/>
          </p:grpSpPr>
          <p:sp>
            <p:nvSpPr>
              <p:cNvPr id="668706" name="Oval 34"/>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7" name="Oval 35"/>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8" name="Oval 36"/>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0" name="Oval 38"/>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1" name="Oval 39"/>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2" name="Oval 40"/>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3" name="Oval 41"/>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14" name="Oval 42"/>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68709" name="Oval 37"/>
              <p:cNvSpPr>
                <a:spLocks noChangeArrowheads="1"/>
              </p:cNvSpPr>
              <p:nvPr/>
            </p:nvSpPr>
            <p:spPr bwMode="auto">
              <a:xfrm>
                <a:off x="995" y="1209"/>
                <a:ext cx="761"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dirty="0" smtClean="0">
                    <a:solidFill>
                      <a:srgbClr val="C00000"/>
                    </a:solidFill>
                    <a:latin typeface="+mn-lt"/>
                    <a:ea typeface="黑体" panose="02010609060101010101" pitchFamily="2" charset="-122"/>
                  </a:rPr>
                  <a:t>IPv6</a:t>
                </a:r>
                <a:r>
                  <a:rPr lang="zh-CN" altLang="en-US" sz="1600" b="1" dirty="0" smtClean="0">
                    <a:solidFill>
                      <a:srgbClr val="C00000"/>
                    </a:solidFill>
                    <a:latin typeface="+mn-lt"/>
                    <a:ea typeface="黑体" panose="02010609060101010101" pitchFamily="2" charset="-122"/>
                  </a:rPr>
                  <a:t>隧道</a:t>
                </a:r>
                <a:endParaRPr lang="zh-CN" altLang="en-US" sz="1600" b="1" dirty="0">
                  <a:solidFill>
                    <a:srgbClr val="C00000"/>
                  </a:solidFill>
                  <a:latin typeface="+mn-lt"/>
                  <a:ea typeface="黑体" panose="02010609060101010101" pitchFamily="2" charset="-122"/>
                </a:endParaRPr>
              </a:p>
            </p:txBody>
          </p:sp>
          <p:sp>
            <p:nvSpPr>
              <p:cNvPr id="109" name="Oval 37"/>
              <p:cNvSpPr>
                <a:spLocks noChangeArrowheads="1"/>
              </p:cNvSpPr>
              <p:nvPr/>
            </p:nvSpPr>
            <p:spPr bwMode="auto">
              <a:xfrm>
                <a:off x="1853" y="1209"/>
                <a:ext cx="769"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dirty="0" smtClean="0">
                    <a:solidFill>
                      <a:srgbClr val="C00000"/>
                    </a:solidFill>
                    <a:latin typeface="+mn-lt"/>
                    <a:ea typeface="黑体" panose="02010609060101010101" pitchFamily="2" charset="-122"/>
                  </a:rPr>
                  <a:t>IPv6</a:t>
                </a:r>
                <a:r>
                  <a:rPr lang="zh-CN" altLang="en-US" sz="1600" b="1" dirty="0" smtClean="0">
                    <a:solidFill>
                      <a:srgbClr val="C00000"/>
                    </a:solidFill>
                    <a:latin typeface="+mn-lt"/>
                    <a:ea typeface="黑体" panose="02010609060101010101" pitchFamily="2" charset="-122"/>
                  </a:rPr>
                  <a:t>隧道</a:t>
                </a:r>
                <a:endParaRPr lang="zh-CN" altLang="en-US" sz="1600" b="1" dirty="0">
                  <a:solidFill>
                    <a:srgbClr val="C00000"/>
                  </a:solidFill>
                  <a:latin typeface="+mn-lt"/>
                  <a:ea typeface="黑体" panose="02010609060101010101" pitchFamily="2" charset="-122"/>
                </a:endParaRPr>
              </a:p>
            </p:txBody>
          </p:sp>
          <p:sp>
            <p:nvSpPr>
              <p:cNvPr id="110" name="Oval 37"/>
              <p:cNvSpPr>
                <a:spLocks noChangeArrowheads="1"/>
              </p:cNvSpPr>
              <p:nvPr/>
            </p:nvSpPr>
            <p:spPr bwMode="auto">
              <a:xfrm>
                <a:off x="2673" y="1209"/>
                <a:ext cx="744"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r>
                  <a:rPr lang="en-US" altLang="zh-CN" sz="1600" b="1" dirty="0" smtClean="0">
                    <a:solidFill>
                      <a:srgbClr val="C00000"/>
                    </a:solidFill>
                    <a:latin typeface="+mn-lt"/>
                    <a:ea typeface="黑体" panose="02010609060101010101" pitchFamily="2" charset="-122"/>
                  </a:rPr>
                  <a:t>IPv6</a:t>
                </a:r>
                <a:r>
                  <a:rPr lang="zh-CN" altLang="en-US" sz="1600" b="1" dirty="0" smtClean="0">
                    <a:solidFill>
                      <a:srgbClr val="C00000"/>
                    </a:solidFill>
                    <a:latin typeface="+mn-lt"/>
                    <a:ea typeface="黑体" panose="02010609060101010101" pitchFamily="2" charset="-122"/>
                  </a:rPr>
                  <a:t>隧道</a:t>
                </a:r>
                <a:endParaRPr lang="zh-CN" altLang="en-US" sz="1600" b="1" dirty="0">
                  <a:solidFill>
                    <a:srgbClr val="C00000"/>
                  </a:solidFill>
                  <a:latin typeface="+mn-lt"/>
                  <a:ea typeface="黑体" panose="02010609060101010101" pitchFamily="2" charset="-122"/>
                </a:endParaRPr>
              </a:p>
            </p:txBody>
          </p:sp>
        </p:grpSp>
      </p:grpSp>
      <p:sp>
        <p:nvSpPr>
          <p:cNvPr id="668716" name="Line 44"/>
          <p:cNvSpPr>
            <a:spLocks noChangeShapeType="1"/>
          </p:cNvSpPr>
          <p:nvPr/>
        </p:nvSpPr>
        <p:spPr bwMode="auto">
          <a:xfrm>
            <a:off x="913059" y="2214786"/>
            <a:ext cx="87503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68717"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859" y="1911574"/>
            <a:ext cx="570971"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722"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7969" y="1911574"/>
            <a:ext cx="570971"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723" name="Text Box 51"/>
          <p:cNvSpPr txBox="1">
            <a:spLocks noChangeArrowheads="1"/>
          </p:cNvSpPr>
          <p:nvPr/>
        </p:nvSpPr>
        <p:spPr bwMode="auto">
          <a:xfrm>
            <a:off x="582859" y="1536924"/>
            <a:ext cx="659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IPv6</a:t>
            </a:r>
          </a:p>
        </p:txBody>
      </p:sp>
      <p:sp>
        <p:nvSpPr>
          <p:cNvPr id="668724" name="Text Box 52"/>
          <p:cNvSpPr txBox="1">
            <a:spLocks noChangeArrowheads="1"/>
          </p:cNvSpPr>
          <p:nvPr/>
        </p:nvSpPr>
        <p:spPr bwMode="auto">
          <a:xfrm>
            <a:off x="9078539" y="1536924"/>
            <a:ext cx="659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99"/>
                </a:solidFill>
                <a:latin typeface="+mn-lt"/>
                <a:ea typeface="黑体" panose="02010609060101010101" pitchFamily="2" charset="-122"/>
              </a:rPr>
              <a:t>IPv6</a:t>
            </a:r>
          </a:p>
        </p:txBody>
      </p:sp>
      <p:sp>
        <p:nvSpPr>
          <p:cNvPr id="668725" name="Text Box 53"/>
          <p:cNvSpPr txBox="1">
            <a:spLocks noChangeArrowheads="1"/>
          </p:cNvSpPr>
          <p:nvPr/>
        </p:nvSpPr>
        <p:spPr bwMode="auto">
          <a:xfrm>
            <a:off x="307693" y="1900387"/>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A</a:t>
            </a:r>
          </a:p>
        </p:txBody>
      </p:sp>
      <p:sp>
        <p:nvSpPr>
          <p:cNvPr id="668730" name="Text Box 58"/>
          <p:cNvSpPr txBox="1">
            <a:spLocks noChangeArrowheads="1"/>
          </p:cNvSpPr>
          <p:nvPr/>
        </p:nvSpPr>
        <p:spPr bwMode="auto">
          <a:xfrm>
            <a:off x="8913440" y="1844824"/>
            <a:ext cx="309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F</a:t>
            </a:r>
          </a:p>
        </p:txBody>
      </p:sp>
      <p:sp>
        <p:nvSpPr>
          <p:cNvPr id="668731" name="Line 59"/>
          <p:cNvSpPr>
            <a:spLocks noChangeShapeType="1"/>
          </p:cNvSpPr>
          <p:nvPr/>
        </p:nvSpPr>
        <p:spPr bwMode="auto">
          <a:xfrm>
            <a:off x="830510" y="2735425"/>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2" name="Line 60"/>
          <p:cNvSpPr>
            <a:spLocks noChangeShapeType="1"/>
          </p:cNvSpPr>
          <p:nvPr/>
        </p:nvSpPr>
        <p:spPr bwMode="auto">
          <a:xfrm>
            <a:off x="3141910" y="2735425"/>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3" name="Line 61"/>
          <p:cNvSpPr>
            <a:spLocks noChangeShapeType="1"/>
          </p:cNvSpPr>
          <p:nvPr/>
        </p:nvSpPr>
        <p:spPr bwMode="auto">
          <a:xfrm>
            <a:off x="6196260" y="2735425"/>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4" name="Line 62"/>
          <p:cNvSpPr>
            <a:spLocks noChangeShapeType="1"/>
          </p:cNvSpPr>
          <p:nvPr/>
        </p:nvSpPr>
        <p:spPr bwMode="auto">
          <a:xfrm>
            <a:off x="8425110" y="2735425"/>
            <a:ext cx="9906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5" name="Text Box 63"/>
          <p:cNvSpPr txBox="1">
            <a:spLocks noChangeArrowheads="1"/>
          </p:cNvSpPr>
          <p:nvPr/>
        </p:nvSpPr>
        <p:spPr bwMode="auto">
          <a:xfrm>
            <a:off x="5033680" y="334502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solidFill>
                  <a:srgbClr val="000099"/>
                </a:solidFill>
                <a:latin typeface="+mn-lt"/>
                <a:ea typeface="黑体" panose="02010609060101010101" pitchFamily="2" charset="-122"/>
              </a:rPr>
              <a:t>…</a:t>
            </a:r>
          </a:p>
        </p:txBody>
      </p:sp>
      <p:sp>
        <p:nvSpPr>
          <p:cNvPr id="668736" name="Text Box 64"/>
          <p:cNvSpPr txBox="1">
            <a:spLocks noChangeArrowheads="1"/>
          </p:cNvSpPr>
          <p:nvPr/>
        </p:nvSpPr>
        <p:spPr bwMode="auto">
          <a:xfrm>
            <a:off x="2897699" y="4653136"/>
            <a:ext cx="1608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a:solidFill>
                  <a:srgbClr val="000099"/>
                </a:solidFill>
                <a:latin typeface="+mn-lt"/>
                <a:ea typeface="黑体" panose="02010609060101010101" pitchFamily="2" charset="-122"/>
              </a:rPr>
              <a:t>数据报</a:t>
            </a:r>
          </a:p>
        </p:txBody>
      </p:sp>
      <p:sp>
        <p:nvSpPr>
          <p:cNvPr id="668737" name="Text Box 65"/>
          <p:cNvSpPr txBox="1">
            <a:spLocks noChangeArrowheads="1"/>
          </p:cNvSpPr>
          <p:nvPr/>
        </p:nvSpPr>
        <p:spPr bwMode="auto">
          <a:xfrm>
            <a:off x="5859180" y="4653136"/>
            <a:ext cx="1608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IPv4 </a:t>
            </a:r>
            <a:r>
              <a:rPr kumimoji="1" lang="zh-CN" altLang="en-US" sz="2000" b="1">
                <a:solidFill>
                  <a:srgbClr val="000099"/>
                </a:solidFill>
                <a:latin typeface="+mn-lt"/>
                <a:ea typeface="黑体" panose="02010609060101010101" pitchFamily="2" charset="-122"/>
              </a:rPr>
              <a:t>数据报</a:t>
            </a:r>
          </a:p>
        </p:txBody>
      </p:sp>
      <p:sp>
        <p:nvSpPr>
          <p:cNvPr id="668752" name="Rectangle 80"/>
          <p:cNvSpPr>
            <a:spLocks noChangeArrowheads="1"/>
          </p:cNvSpPr>
          <p:nvPr/>
        </p:nvSpPr>
        <p:spPr bwMode="auto">
          <a:xfrm>
            <a:off x="3040442" y="2887825"/>
            <a:ext cx="1403350" cy="161766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53" name="Text Box 81"/>
          <p:cNvSpPr txBox="1">
            <a:spLocks noChangeArrowheads="1"/>
          </p:cNvSpPr>
          <p:nvPr/>
        </p:nvSpPr>
        <p:spPr bwMode="auto">
          <a:xfrm>
            <a:off x="3040442" y="2887826"/>
            <a:ext cx="1504817"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B</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E</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8754" name="Rectangle 82"/>
          <p:cNvSpPr>
            <a:spLocks noChangeArrowheads="1"/>
          </p:cNvSpPr>
          <p:nvPr/>
        </p:nvSpPr>
        <p:spPr bwMode="auto">
          <a:xfrm>
            <a:off x="3159107" y="3486314"/>
            <a:ext cx="1155700" cy="814387"/>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8755" name="Text Box 83"/>
          <p:cNvSpPr txBox="1">
            <a:spLocks noChangeArrowheads="1"/>
          </p:cNvSpPr>
          <p:nvPr/>
        </p:nvSpPr>
        <p:spPr bwMode="auto">
          <a:xfrm>
            <a:off x="3321370" y="3573016"/>
            <a:ext cx="8002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dirty="0">
                <a:solidFill>
                  <a:srgbClr val="000099"/>
                </a:solidFill>
                <a:latin typeface="+mn-lt"/>
                <a:ea typeface="黑体" panose="02010609060101010101" pitchFamily="2" charset="-122"/>
              </a:rPr>
              <a:t>IPv6</a:t>
            </a:r>
          </a:p>
          <a:p>
            <a:pPr algn="ctr"/>
            <a:r>
              <a:rPr kumimoji="1" lang="zh-CN" altLang="en-US" sz="1600" b="1" dirty="0">
                <a:solidFill>
                  <a:srgbClr val="000099"/>
                </a:solidFill>
                <a:latin typeface="+mn-lt"/>
                <a:ea typeface="黑体" panose="02010609060101010101" pitchFamily="2" charset="-122"/>
              </a:rPr>
              <a:t>数据报</a:t>
            </a:r>
          </a:p>
        </p:txBody>
      </p:sp>
      <p:sp>
        <p:nvSpPr>
          <p:cNvPr id="668756" name="AutoShape 84"/>
          <p:cNvSpPr>
            <a:spLocks noChangeArrowheads="1"/>
          </p:cNvSpPr>
          <p:nvPr/>
        </p:nvSpPr>
        <p:spPr bwMode="auto">
          <a:xfrm>
            <a:off x="2151310" y="3717032"/>
            <a:ext cx="1238250" cy="228600"/>
          </a:xfrm>
          <a:prstGeom prst="rightArrow">
            <a:avLst>
              <a:gd name="adj1" fmla="val 50000"/>
              <a:gd name="adj2" fmla="val 125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8760" name="Text Box 88"/>
          <p:cNvSpPr txBox="1">
            <a:spLocks noChangeArrowheads="1"/>
          </p:cNvSpPr>
          <p:nvPr/>
        </p:nvSpPr>
        <p:spPr bwMode="auto">
          <a:xfrm>
            <a:off x="7171417" y="1126485"/>
            <a:ext cx="1309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p>
          <a:p>
            <a:pPr algn="ctr"/>
            <a:r>
              <a:rPr kumimoji="1" lang="en-US" altLang="zh-CN" sz="2000" b="1" dirty="0">
                <a:solidFill>
                  <a:srgbClr val="C00000"/>
                </a:solidFill>
                <a:latin typeface="+mn-lt"/>
                <a:ea typeface="黑体" panose="02010609060101010101" pitchFamily="2" charset="-122"/>
              </a:rPr>
              <a:t>IPv6/IPv4</a:t>
            </a:r>
          </a:p>
        </p:txBody>
      </p:sp>
      <p:sp>
        <p:nvSpPr>
          <p:cNvPr id="668762" name="Rectangle 90"/>
          <p:cNvSpPr>
            <a:spLocks noChangeArrowheads="1"/>
          </p:cNvSpPr>
          <p:nvPr/>
        </p:nvSpPr>
        <p:spPr bwMode="auto">
          <a:xfrm>
            <a:off x="646492" y="2887825"/>
            <a:ext cx="1403350" cy="1617662"/>
          </a:xfrm>
          <a:prstGeom prst="rect">
            <a:avLst/>
          </a:prstGeom>
          <a:solidFill>
            <a:srgbClr val="DDDDDD"/>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63" name="Text Box 91"/>
          <p:cNvSpPr txBox="1">
            <a:spLocks noChangeArrowheads="1"/>
          </p:cNvSpPr>
          <p:nvPr/>
        </p:nvSpPr>
        <p:spPr bwMode="auto">
          <a:xfrm>
            <a:off x="646492" y="2887826"/>
            <a:ext cx="1518576"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a:t>
            </a:r>
            <a:r>
              <a:rPr kumimoji="1" lang="en-US" altLang="zh-CN" sz="1600" b="1">
                <a:solidFill>
                  <a:srgbClr val="000099"/>
                </a:solidFill>
                <a:latin typeface="+mn-lt"/>
                <a:ea typeface="黑体" panose="02010609060101010101" pitchFamily="2" charset="-122"/>
              </a:rPr>
              <a:t>X</a:t>
            </a: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p>
        </p:txBody>
      </p:sp>
      <p:sp>
        <p:nvSpPr>
          <p:cNvPr id="668764" name="Text Box 92"/>
          <p:cNvSpPr txBox="1">
            <a:spLocks noChangeArrowheads="1"/>
          </p:cNvSpPr>
          <p:nvPr/>
        </p:nvSpPr>
        <p:spPr bwMode="auto">
          <a:xfrm>
            <a:off x="541585" y="4524538"/>
            <a:ext cx="1608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IPv6 </a:t>
            </a:r>
            <a:r>
              <a:rPr kumimoji="1" lang="zh-CN" altLang="en-US" sz="2000" b="1">
                <a:solidFill>
                  <a:srgbClr val="000099"/>
                </a:solidFill>
                <a:latin typeface="+mn-lt"/>
                <a:ea typeface="黑体" panose="02010609060101010101" pitchFamily="2" charset="-122"/>
              </a:rPr>
              <a:t>数据报</a:t>
            </a:r>
          </a:p>
        </p:txBody>
      </p:sp>
      <p:sp>
        <p:nvSpPr>
          <p:cNvPr id="668765" name="Line 93"/>
          <p:cNvSpPr>
            <a:spLocks noChangeShapeType="1"/>
          </p:cNvSpPr>
          <p:nvPr/>
        </p:nvSpPr>
        <p:spPr bwMode="auto">
          <a:xfrm>
            <a:off x="665410" y="3972087"/>
            <a:ext cx="13569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66" name="Line 94"/>
          <p:cNvSpPr>
            <a:spLocks noChangeShapeType="1"/>
          </p:cNvSpPr>
          <p:nvPr/>
        </p:nvSpPr>
        <p:spPr bwMode="auto">
          <a:xfrm>
            <a:off x="2068760" y="2927513"/>
            <a:ext cx="1090348" cy="57467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67" name="Line 95"/>
          <p:cNvSpPr>
            <a:spLocks noChangeShapeType="1"/>
          </p:cNvSpPr>
          <p:nvPr/>
        </p:nvSpPr>
        <p:spPr bwMode="auto">
          <a:xfrm flipV="1">
            <a:off x="2068760" y="4300702"/>
            <a:ext cx="1100596" cy="23971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68" name="Rectangle 96"/>
          <p:cNvSpPr>
            <a:spLocks noChangeArrowheads="1"/>
          </p:cNvSpPr>
          <p:nvPr/>
        </p:nvSpPr>
        <p:spPr bwMode="auto">
          <a:xfrm>
            <a:off x="8177460" y="2887825"/>
            <a:ext cx="1403350" cy="1617662"/>
          </a:xfrm>
          <a:prstGeom prst="rect">
            <a:avLst/>
          </a:prstGeom>
          <a:solidFill>
            <a:srgbClr val="DDDDDD"/>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69" name="Text Box 97"/>
          <p:cNvSpPr txBox="1">
            <a:spLocks noChangeArrowheads="1"/>
          </p:cNvSpPr>
          <p:nvPr/>
        </p:nvSpPr>
        <p:spPr bwMode="auto">
          <a:xfrm>
            <a:off x="8177460" y="2887826"/>
            <a:ext cx="1540933"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流标号：</a:t>
            </a:r>
            <a:r>
              <a:rPr kumimoji="1" lang="en-US" altLang="zh-CN" sz="1600" b="1">
                <a:solidFill>
                  <a:srgbClr val="000099"/>
                </a:solidFill>
                <a:latin typeface="+mn-lt"/>
                <a:ea typeface="黑体" panose="02010609060101010101" pitchFamily="2" charset="-122"/>
              </a:rPr>
              <a:t>X</a:t>
            </a:r>
          </a:p>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A</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F</a:t>
            </a:r>
          </a:p>
          <a:p>
            <a:r>
              <a:rPr kumimoji="1" lang="en-US" altLang="zh-CN" sz="1600" b="1">
                <a:solidFill>
                  <a:srgbClr val="000099"/>
                </a:solidFill>
                <a:latin typeface="+mn-lt"/>
                <a:ea typeface="黑体" panose="02010609060101010101" pitchFamily="2" charset="-122"/>
              </a:rPr>
              <a:t>……</a:t>
            </a:r>
          </a:p>
          <a:p>
            <a:endParaRPr kumimoji="1" lang="en-US" altLang="zh-CN" sz="1600" b="1">
              <a:solidFill>
                <a:srgbClr val="000099"/>
              </a:solidFill>
              <a:latin typeface="+mn-lt"/>
              <a:ea typeface="黑体" panose="02010609060101010101" pitchFamily="2" charset="-122"/>
            </a:endParaRPr>
          </a:p>
          <a:p>
            <a:r>
              <a:rPr kumimoji="1" lang="en-US" altLang="zh-CN" sz="1600" b="1">
                <a:solidFill>
                  <a:srgbClr val="000099"/>
                </a:solidFill>
                <a:latin typeface="+mn-lt"/>
                <a:ea typeface="黑体" panose="02010609060101010101" pitchFamily="2" charset="-122"/>
              </a:rPr>
              <a:t>   </a:t>
            </a:r>
            <a:r>
              <a:rPr kumimoji="1" lang="zh-CN" altLang="en-US" sz="1600" b="1">
                <a:solidFill>
                  <a:srgbClr val="000099"/>
                </a:solidFill>
                <a:latin typeface="+mn-lt"/>
                <a:ea typeface="黑体" panose="02010609060101010101" pitchFamily="2" charset="-122"/>
              </a:rPr>
              <a:t>数据部分</a:t>
            </a:r>
          </a:p>
        </p:txBody>
      </p:sp>
      <p:sp>
        <p:nvSpPr>
          <p:cNvPr id="668770" name="Text Box 98"/>
          <p:cNvSpPr txBox="1">
            <a:spLocks noChangeArrowheads="1"/>
          </p:cNvSpPr>
          <p:nvPr/>
        </p:nvSpPr>
        <p:spPr bwMode="auto">
          <a:xfrm>
            <a:off x="8072553" y="4524538"/>
            <a:ext cx="16081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IPv6 </a:t>
            </a:r>
            <a:r>
              <a:rPr kumimoji="1" lang="zh-CN" altLang="en-US" sz="2000" b="1">
                <a:solidFill>
                  <a:srgbClr val="000099"/>
                </a:solidFill>
                <a:latin typeface="+mn-lt"/>
                <a:ea typeface="黑体" panose="02010609060101010101" pitchFamily="2" charset="-122"/>
              </a:rPr>
              <a:t>数据报</a:t>
            </a:r>
          </a:p>
        </p:txBody>
      </p:sp>
      <p:sp>
        <p:nvSpPr>
          <p:cNvPr id="668771" name="Line 99"/>
          <p:cNvSpPr>
            <a:spLocks noChangeShapeType="1"/>
          </p:cNvSpPr>
          <p:nvPr/>
        </p:nvSpPr>
        <p:spPr bwMode="auto">
          <a:xfrm>
            <a:off x="8196378" y="3972087"/>
            <a:ext cx="135691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72" name="Rectangle 100"/>
          <p:cNvSpPr>
            <a:spLocks noChangeArrowheads="1"/>
          </p:cNvSpPr>
          <p:nvPr/>
        </p:nvSpPr>
        <p:spPr bwMode="auto">
          <a:xfrm>
            <a:off x="5929692" y="2887825"/>
            <a:ext cx="1403350" cy="161766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68773" name="Text Box 101"/>
          <p:cNvSpPr txBox="1">
            <a:spLocks noChangeArrowheads="1"/>
          </p:cNvSpPr>
          <p:nvPr/>
        </p:nvSpPr>
        <p:spPr bwMode="auto">
          <a:xfrm>
            <a:off x="5929692" y="2887826"/>
            <a:ext cx="1504817"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solidFill>
                  <a:srgbClr val="000099"/>
                </a:solidFill>
                <a:latin typeface="+mn-lt"/>
                <a:ea typeface="黑体" panose="02010609060101010101" pitchFamily="2" charset="-122"/>
              </a:rPr>
              <a:t>源地址：</a:t>
            </a:r>
            <a:r>
              <a:rPr kumimoji="1" lang="en-US" altLang="zh-CN" sz="1600" b="1">
                <a:solidFill>
                  <a:srgbClr val="000099"/>
                </a:solidFill>
                <a:latin typeface="+mn-lt"/>
                <a:ea typeface="黑体" panose="02010609060101010101" pitchFamily="2" charset="-122"/>
              </a:rPr>
              <a:t>B</a:t>
            </a:r>
          </a:p>
          <a:p>
            <a:r>
              <a:rPr kumimoji="1" lang="zh-CN" altLang="en-US" sz="1600" b="1">
                <a:solidFill>
                  <a:srgbClr val="000099"/>
                </a:solidFill>
                <a:latin typeface="+mn-lt"/>
                <a:ea typeface="黑体" panose="02010609060101010101" pitchFamily="2" charset="-122"/>
              </a:rPr>
              <a:t>目的地址：</a:t>
            </a:r>
            <a:r>
              <a:rPr kumimoji="1" lang="en-US" altLang="zh-CN" sz="1600" b="1">
                <a:solidFill>
                  <a:srgbClr val="000099"/>
                </a:solidFill>
                <a:latin typeface="+mn-lt"/>
                <a:ea typeface="黑体" panose="02010609060101010101" pitchFamily="2" charset="-122"/>
              </a:rPr>
              <a:t>E</a:t>
            </a:r>
          </a:p>
          <a:p>
            <a:endParaRPr kumimoji="1" lang="en-US" altLang="zh-CN" sz="1600" b="1">
              <a:solidFill>
                <a:srgbClr val="000099"/>
              </a:solidFill>
              <a:latin typeface="+mn-lt"/>
              <a:ea typeface="黑体" panose="02010609060101010101" pitchFamily="2" charset="-122"/>
            </a:endParaRPr>
          </a:p>
          <a:p>
            <a:endParaRPr kumimoji="1" lang="en-US" altLang="zh-CN" sz="1600" b="1">
              <a:solidFill>
                <a:srgbClr val="000099"/>
              </a:solidFill>
              <a:latin typeface="+mn-lt"/>
              <a:ea typeface="黑体" panose="02010609060101010101" pitchFamily="2" charset="-122"/>
            </a:endParaRPr>
          </a:p>
        </p:txBody>
      </p:sp>
      <p:sp>
        <p:nvSpPr>
          <p:cNvPr id="668774" name="Rectangle 102"/>
          <p:cNvSpPr>
            <a:spLocks noChangeArrowheads="1"/>
          </p:cNvSpPr>
          <p:nvPr/>
        </p:nvSpPr>
        <p:spPr bwMode="auto">
          <a:xfrm>
            <a:off x="6048357" y="3486314"/>
            <a:ext cx="1155700" cy="8143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68775" name="Text Box 103"/>
          <p:cNvSpPr txBox="1">
            <a:spLocks noChangeArrowheads="1"/>
          </p:cNvSpPr>
          <p:nvPr/>
        </p:nvSpPr>
        <p:spPr bwMode="auto">
          <a:xfrm>
            <a:off x="6210620" y="3573016"/>
            <a:ext cx="8002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a:solidFill>
                  <a:srgbClr val="000099"/>
                </a:solidFill>
                <a:latin typeface="+mn-lt"/>
                <a:ea typeface="黑体" panose="02010609060101010101" pitchFamily="2" charset="-122"/>
              </a:rPr>
              <a:t>IPv6</a:t>
            </a:r>
          </a:p>
          <a:p>
            <a:pPr algn="ctr"/>
            <a:r>
              <a:rPr kumimoji="1" lang="zh-CN" altLang="en-US" sz="1600" b="1">
                <a:solidFill>
                  <a:srgbClr val="000099"/>
                </a:solidFill>
                <a:latin typeface="+mn-lt"/>
                <a:ea typeface="黑体" panose="02010609060101010101" pitchFamily="2" charset="-122"/>
              </a:rPr>
              <a:t>数据报</a:t>
            </a:r>
          </a:p>
        </p:txBody>
      </p:sp>
      <p:sp>
        <p:nvSpPr>
          <p:cNvPr id="668776" name="Line 104"/>
          <p:cNvSpPr>
            <a:spLocks noChangeShapeType="1"/>
          </p:cNvSpPr>
          <p:nvPr/>
        </p:nvSpPr>
        <p:spPr bwMode="auto">
          <a:xfrm flipV="1">
            <a:off x="7229855" y="2902113"/>
            <a:ext cx="971682" cy="582613"/>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77" name="Line 105"/>
          <p:cNvSpPr>
            <a:spLocks noChangeShapeType="1"/>
          </p:cNvSpPr>
          <p:nvPr/>
        </p:nvSpPr>
        <p:spPr bwMode="auto">
          <a:xfrm>
            <a:off x="7186859" y="4300702"/>
            <a:ext cx="971683" cy="231773"/>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78" name="AutoShape 106"/>
          <p:cNvSpPr>
            <a:spLocks noChangeArrowheads="1"/>
          </p:cNvSpPr>
          <p:nvPr/>
        </p:nvSpPr>
        <p:spPr bwMode="auto">
          <a:xfrm>
            <a:off x="7113240" y="3803812"/>
            <a:ext cx="1088297" cy="228600"/>
          </a:xfrm>
          <a:prstGeom prst="rightArrow">
            <a:avLst>
              <a:gd name="adj1" fmla="val 50000"/>
              <a:gd name="adj2" fmla="val 9913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 name="标题 1"/>
          <p:cNvSpPr>
            <a:spLocks noGrp="1"/>
          </p:cNvSpPr>
          <p:nvPr>
            <p:ph type="title"/>
          </p:nvPr>
        </p:nvSpPr>
        <p:spPr/>
        <p:txBody>
          <a:bodyPr/>
          <a:lstStyle/>
          <a:p>
            <a:pPr algn="ctr"/>
            <a:r>
              <a:rPr lang="zh-CN" altLang="zh-CN" dirty="0"/>
              <a:t>隧道技术</a:t>
            </a:r>
            <a:endParaRPr lang="zh-CN" altLang="en-US" dirty="0"/>
          </a:p>
        </p:txBody>
      </p:sp>
      <p:cxnSp>
        <p:nvCxnSpPr>
          <p:cNvPr id="4" name="直接连接符 3"/>
          <p:cNvCxnSpPr/>
          <p:nvPr/>
        </p:nvCxnSpPr>
        <p:spPr bwMode="auto">
          <a:xfrm>
            <a:off x="2649832" y="2204864"/>
            <a:ext cx="5022868" cy="0"/>
          </a:xfrm>
          <a:prstGeom prst="line">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8715" name="Text Box 43"/>
          <p:cNvSpPr txBox="1">
            <a:spLocks noChangeArrowheads="1"/>
          </p:cNvSpPr>
          <p:nvPr/>
        </p:nvSpPr>
        <p:spPr bwMode="auto">
          <a:xfrm>
            <a:off x="4664968" y="1413497"/>
            <a:ext cx="12987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IPv4 </a:t>
            </a:r>
            <a:r>
              <a:rPr kumimoji="1" lang="zh-CN" altLang="en-US" sz="2000" b="1" dirty="0">
                <a:solidFill>
                  <a:srgbClr val="000099"/>
                </a:solidFill>
                <a:latin typeface="+mn-lt"/>
                <a:ea typeface="黑体" panose="02010609060101010101" pitchFamily="2" charset="-122"/>
              </a:rPr>
              <a:t>网络</a:t>
            </a:r>
          </a:p>
        </p:txBody>
      </p:sp>
      <p:pic>
        <p:nvPicPr>
          <p:cNvPr id="668718" name="Picture 4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9024" y="1986186"/>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8719"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8818" y="1986186"/>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8720" name="Picture 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4718" y="1986186"/>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8721" name="Picture 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5252" y="1986186"/>
            <a:ext cx="56409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68726" name="Text Box 54"/>
          <p:cNvSpPr txBox="1">
            <a:spLocks noChangeArrowheads="1"/>
          </p:cNvSpPr>
          <p:nvPr/>
        </p:nvSpPr>
        <p:spPr bwMode="auto">
          <a:xfrm>
            <a:off x="2432720" y="1679032"/>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B</a:t>
            </a:r>
          </a:p>
        </p:txBody>
      </p:sp>
      <p:sp>
        <p:nvSpPr>
          <p:cNvPr id="668727" name="Text Box 55"/>
          <p:cNvSpPr txBox="1">
            <a:spLocks noChangeArrowheads="1"/>
          </p:cNvSpPr>
          <p:nvPr/>
        </p:nvSpPr>
        <p:spPr bwMode="auto">
          <a:xfrm>
            <a:off x="4332826" y="1679032"/>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C</a:t>
            </a:r>
          </a:p>
        </p:txBody>
      </p:sp>
      <p:sp>
        <p:nvSpPr>
          <p:cNvPr id="668728" name="Text Box 56"/>
          <p:cNvSpPr txBox="1">
            <a:spLocks noChangeArrowheads="1"/>
          </p:cNvSpPr>
          <p:nvPr/>
        </p:nvSpPr>
        <p:spPr bwMode="auto">
          <a:xfrm>
            <a:off x="5817096" y="1679032"/>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D</a:t>
            </a:r>
          </a:p>
        </p:txBody>
      </p:sp>
      <p:sp>
        <p:nvSpPr>
          <p:cNvPr id="668729" name="Text Box 57"/>
          <p:cNvSpPr txBox="1">
            <a:spLocks noChangeArrowheads="1"/>
          </p:cNvSpPr>
          <p:nvPr/>
        </p:nvSpPr>
        <p:spPr bwMode="auto">
          <a:xfrm>
            <a:off x="7627209" y="1679032"/>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mn-lt"/>
                <a:ea typeface="黑体" panose="02010609060101010101" pitchFamily="2" charset="-122"/>
              </a:rPr>
              <a:t>E</a:t>
            </a:r>
          </a:p>
        </p:txBody>
      </p:sp>
      <p:sp>
        <p:nvSpPr>
          <p:cNvPr id="668759" name="Text Box 87"/>
          <p:cNvSpPr txBox="1">
            <a:spLocks noChangeArrowheads="1"/>
          </p:cNvSpPr>
          <p:nvPr/>
        </p:nvSpPr>
        <p:spPr bwMode="auto">
          <a:xfrm>
            <a:off x="1928664" y="1124744"/>
            <a:ext cx="1309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C00000"/>
                </a:solidFill>
                <a:latin typeface="+mn-lt"/>
                <a:ea typeface="黑体" panose="02010609060101010101" pitchFamily="2" charset="-122"/>
              </a:rPr>
              <a:t>双协议栈</a:t>
            </a:r>
          </a:p>
          <a:p>
            <a:pPr algn="ctr"/>
            <a:r>
              <a:rPr kumimoji="1" lang="en-US" altLang="zh-CN" sz="2000" b="1" dirty="0">
                <a:solidFill>
                  <a:srgbClr val="C00000"/>
                </a:solidFill>
                <a:latin typeface="+mn-lt"/>
                <a:ea typeface="黑体" panose="02010609060101010101" pitchFamily="2" charset="-122"/>
              </a:rPr>
              <a:t>IPv6/IPv4</a:t>
            </a:r>
          </a:p>
        </p:txBody>
      </p:sp>
      <p:grpSp>
        <p:nvGrpSpPr>
          <p:cNvPr id="5" name="组合 4"/>
          <p:cNvGrpSpPr/>
          <p:nvPr/>
        </p:nvGrpSpPr>
        <p:grpSpPr>
          <a:xfrm>
            <a:off x="2583651" y="2420888"/>
            <a:ext cx="5242753" cy="3168352"/>
            <a:chOff x="2922487" y="2420888"/>
            <a:chExt cx="4622801" cy="2590800"/>
          </a:xfrm>
        </p:grpSpPr>
        <p:sp>
          <p:nvSpPr>
            <p:cNvPr id="113" name="Line 55"/>
            <p:cNvSpPr>
              <a:spLocks noChangeShapeType="1"/>
            </p:cNvSpPr>
            <p:nvPr/>
          </p:nvSpPr>
          <p:spPr bwMode="auto">
            <a:xfrm>
              <a:off x="2922487" y="2420888"/>
              <a:ext cx="0" cy="2590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14" name="Line 56"/>
            <p:cNvSpPr>
              <a:spLocks noChangeShapeType="1"/>
            </p:cNvSpPr>
            <p:nvPr/>
          </p:nvSpPr>
          <p:spPr bwMode="auto">
            <a:xfrm>
              <a:off x="7545288" y="2420888"/>
              <a:ext cx="0" cy="25908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15" name="Line 70"/>
          <p:cNvSpPr>
            <a:spLocks noChangeShapeType="1"/>
          </p:cNvSpPr>
          <p:nvPr/>
        </p:nvSpPr>
        <p:spPr bwMode="auto">
          <a:xfrm>
            <a:off x="2598791" y="5274950"/>
            <a:ext cx="5162521"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68738" name="Text Box 66"/>
          <p:cNvSpPr txBox="1">
            <a:spLocks noChangeArrowheads="1"/>
          </p:cNvSpPr>
          <p:nvPr/>
        </p:nvSpPr>
        <p:spPr bwMode="auto">
          <a:xfrm>
            <a:off x="4664299" y="5058926"/>
            <a:ext cx="1240407" cy="400110"/>
          </a:xfrm>
          <a:prstGeom prst="rect">
            <a:avLst/>
          </a:prstGeom>
          <a:solidFill>
            <a:schemeClr val="bg1"/>
          </a:solidFill>
          <a:ln>
            <a:noFill/>
          </a:ln>
          <a:effectLst/>
        </p:spPr>
        <p:txBody>
          <a:bodyPr wrap="square">
            <a:spAutoFit/>
          </a:bodyPr>
          <a:lstStyle/>
          <a:p>
            <a:r>
              <a:rPr kumimoji="1" lang="en-US" altLang="zh-CN" sz="2000" b="1" dirty="0" smtClean="0">
                <a:solidFill>
                  <a:srgbClr val="000099"/>
                </a:solidFill>
                <a:latin typeface="+mn-lt"/>
                <a:ea typeface="黑体" panose="02010609060101010101" pitchFamily="2" charset="-122"/>
              </a:rPr>
              <a:t>IPv4</a:t>
            </a:r>
            <a:r>
              <a:rPr kumimoji="1" lang="zh-CN" altLang="en-US" sz="2000" b="1" dirty="0" smtClean="0">
                <a:solidFill>
                  <a:srgbClr val="000099"/>
                </a:solidFill>
                <a:latin typeface="+mn-lt"/>
                <a:ea typeface="黑体" panose="02010609060101010101" pitchFamily="2" charset="-122"/>
              </a:rPr>
              <a:t>网络 </a:t>
            </a:r>
            <a:endParaRPr kumimoji="1" lang="zh-CN" altLang="en-US" sz="2000" b="1" dirty="0">
              <a:solidFill>
                <a:srgbClr val="000099"/>
              </a:solidFill>
              <a:latin typeface="+mn-lt"/>
              <a:ea typeface="黑体" panose="02010609060101010101" pitchFamily="2" charset="-122"/>
            </a:endParaRPr>
          </a:p>
        </p:txBody>
      </p:sp>
      <p:sp>
        <p:nvSpPr>
          <p:cNvPr id="8" name="矩形 7"/>
          <p:cNvSpPr/>
          <p:nvPr/>
        </p:nvSpPr>
        <p:spPr>
          <a:xfrm>
            <a:off x="1855683" y="5631631"/>
            <a:ext cx="6569427"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使用</a:t>
            </a:r>
            <a:r>
              <a:rPr lang="zh-CN" altLang="zh-CN" sz="2400" b="1" dirty="0">
                <a:latin typeface="+mn-lt"/>
                <a:ea typeface="黑体" panose="02010609060101010101" pitchFamily="2" charset="-122"/>
              </a:rPr>
              <a:t>隧道技术进行</a:t>
            </a:r>
            <a:r>
              <a:rPr lang="zh-CN" altLang="zh-CN" sz="2400" b="1" dirty="0" smtClean="0">
                <a:latin typeface="+mn-lt"/>
                <a:ea typeface="黑体" panose="02010609060101010101" pitchFamily="2" charset="-122"/>
              </a:rPr>
              <a:t>从</a:t>
            </a:r>
            <a:r>
              <a:rPr lang="en-US" altLang="zh-CN" sz="2400" b="1" dirty="0" smtClean="0">
                <a:latin typeface="+mn-lt"/>
                <a:ea typeface="黑体" panose="02010609060101010101" pitchFamily="2" charset="-122"/>
              </a:rPr>
              <a:t> IPv4 </a:t>
            </a:r>
            <a:r>
              <a:rPr lang="zh-CN" altLang="zh-CN" sz="2400" b="1" dirty="0" smtClean="0">
                <a:latin typeface="+mn-lt"/>
                <a:ea typeface="黑体" panose="02010609060101010101" pitchFamily="2" charset="-122"/>
              </a:rPr>
              <a:t>到</a:t>
            </a:r>
            <a:r>
              <a:rPr lang="en-US" altLang="zh-CN" sz="2400" b="1" dirty="0" smtClean="0">
                <a:latin typeface="+mn-lt"/>
                <a:ea typeface="黑体" panose="02010609060101010101" pitchFamily="2" charset="-122"/>
              </a:rPr>
              <a:t> IPv6 </a:t>
            </a:r>
            <a:r>
              <a:rPr lang="zh-CN" altLang="zh-CN" sz="2400" b="1" dirty="0" smtClean="0">
                <a:latin typeface="+mn-lt"/>
                <a:ea typeface="黑体" panose="02010609060101010101" pitchFamily="2" charset="-122"/>
              </a:rPr>
              <a:t>的</a:t>
            </a:r>
            <a:r>
              <a:rPr lang="zh-CN" altLang="zh-CN" sz="2400" b="1" dirty="0">
                <a:latin typeface="+mn-lt"/>
                <a:ea typeface="黑体" panose="02010609060101010101" pitchFamily="2" charset="-122"/>
              </a:rPr>
              <a:t>过渡</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4.6.4  </a:t>
            </a:r>
            <a:r>
              <a:rPr lang="en-US" altLang="zh-CN" dirty="0" smtClean="0"/>
              <a:t>ICMPv6</a:t>
            </a:r>
            <a:endParaRPr lang="zh-CN" altLang="en-US" dirty="0"/>
          </a:p>
        </p:txBody>
      </p:sp>
      <p:sp>
        <p:nvSpPr>
          <p:cNvPr id="4" name="内容占位符 3"/>
          <p:cNvSpPr>
            <a:spLocks noGrp="1"/>
          </p:cNvSpPr>
          <p:nvPr>
            <p:ph idx="1"/>
          </p:nvPr>
        </p:nvSpPr>
        <p:spPr/>
        <p:txBody>
          <a:bodyPr/>
          <a:lstStyle/>
          <a:p>
            <a:r>
              <a:rPr lang="en-US" altLang="zh-CN" dirty="0" smtClean="0"/>
              <a:t>IPv6 </a:t>
            </a:r>
            <a:r>
              <a:rPr lang="zh-CN" altLang="zh-CN" dirty="0" smtClean="0"/>
              <a:t>也</a:t>
            </a:r>
            <a:r>
              <a:rPr lang="zh-CN" altLang="zh-CN" dirty="0"/>
              <a:t>不保证数据报的可靠交付，因为互联网中的路由器可能会丢弃数据报</a:t>
            </a:r>
            <a:r>
              <a:rPr lang="zh-CN" altLang="zh-CN" dirty="0" smtClean="0"/>
              <a:t>。</a:t>
            </a:r>
            <a:endParaRPr lang="en-US" altLang="zh-CN" dirty="0" smtClean="0"/>
          </a:p>
          <a:p>
            <a:r>
              <a:rPr lang="zh-CN" altLang="zh-CN" dirty="0" smtClean="0"/>
              <a:t>因此</a:t>
            </a:r>
            <a:r>
              <a:rPr lang="en-US" altLang="zh-CN" dirty="0" smtClean="0"/>
              <a:t> IPv6 </a:t>
            </a:r>
            <a:r>
              <a:rPr lang="zh-CN" altLang="zh-CN" dirty="0" smtClean="0"/>
              <a:t>也</a:t>
            </a:r>
            <a:r>
              <a:rPr lang="zh-CN" altLang="zh-CN" dirty="0"/>
              <a:t>需要</a:t>
            </a:r>
            <a:r>
              <a:rPr lang="zh-CN" altLang="zh-CN" dirty="0" smtClean="0"/>
              <a:t>使用</a:t>
            </a:r>
            <a:r>
              <a:rPr lang="en-US" altLang="zh-CN" dirty="0" smtClean="0"/>
              <a:t> ICMP </a:t>
            </a:r>
            <a:r>
              <a:rPr lang="zh-CN" altLang="zh-CN" dirty="0" smtClean="0"/>
              <a:t>来</a:t>
            </a:r>
            <a:r>
              <a:rPr lang="zh-CN" altLang="zh-CN" dirty="0"/>
              <a:t>反馈一些差错信息。新的版本</a:t>
            </a:r>
            <a:r>
              <a:rPr lang="zh-CN" altLang="zh-CN" dirty="0" smtClean="0"/>
              <a:t>称为</a:t>
            </a:r>
            <a:r>
              <a:rPr lang="en-US" altLang="zh-CN" dirty="0" smtClean="0"/>
              <a:t> ICMPv6</a:t>
            </a:r>
            <a:r>
              <a:rPr lang="zh-CN" altLang="en-US" dirty="0" smtClean="0"/>
              <a:t>。</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r>
              <a:rPr lang="en-US" altLang="zh-CN" dirty="0"/>
              <a:t>4.6.4  ICMPv6</a:t>
            </a:r>
          </a:p>
        </p:txBody>
      </p:sp>
      <p:sp>
        <p:nvSpPr>
          <p:cNvPr id="669699" name="Rectangle 3"/>
          <p:cNvSpPr>
            <a:spLocks noGrp="1" noChangeArrowheads="1"/>
          </p:cNvSpPr>
          <p:nvPr>
            <p:ph idx="1"/>
          </p:nvPr>
        </p:nvSpPr>
        <p:spPr/>
        <p:txBody>
          <a:bodyPr/>
          <a:lstStyle/>
          <a:p>
            <a:r>
              <a:rPr lang="zh-CN" altLang="en-US" dirty="0" smtClean="0"/>
              <a:t>地址</a:t>
            </a:r>
            <a:r>
              <a:rPr lang="zh-CN" altLang="en-US" dirty="0"/>
              <a:t>解析协议 </a:t>
            </a:r>
            <a:r>
              <a:rPr lang="en-US" altLang="zh-CN" dirty="0"/>
              <a:t>ARP </a:t>
            </a:r>
            <a:r>
              <a:rPr lang="zh-CN" altLang="en-US" dirty="0"/>
              <a:t>和网际组管理协议 </a:t>
            </a:r>
            <a:r>
              <a:rPr lang="en-US" altLang="zh-CN" dirty="0"/>
              <a:t>IGMP </a:t>
            </a:r>
            <a:r>
              <a:rPr lang="zh-CN" altLang="en-US" dirty="0"/>
              <a:t>协议的功能都已被合并到 </a:t>
            </a:r>
            <a:r>
              <a:rPr lang="en-US" altLang="zh-CN" dirty="0"/>
              <a:t>ICMPv6 </a:t>
            </a:r>
            <a:r>
              <a:rPr lang="zh-CN" altLang="en-US" dirty="0"/>
              <a:t>中。 </a:t>
            </a:r>
          </a:p>
        </p:txBody>
      </p:sp>
      <p:sp>
        <p:nvSpPr>
          <p:cNvPr id="669700" name="Text Box 4"/>
          <p:cNvSpPr txBox="1">
            <a:spLocks noChangeArrowheads="1"/>
          </p:cNvSpPr>
          <p:nvPr/>
        </p:nvSpPr>
        <p:spPr bwMode="auto">
          <a:xfrm>
            <a:off x="1479568" y="4628653"/>
            <a:ext cx="269176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000099"/>
                </a:solidFill>
                <a:latin typeface="+mn-lt"/>
                <a:ea typeface="黑体" panose="02010609060101010101" pitchFamily="2" charset="-122"/>
              </a:rPr>
              <a:t>版本 </a:t>
            </a:r>
            <a:r>
              <a:rPr kumimoji="1" lang="en-US" altLang="zh-CN" sz="2400" b="1" dirty="0">
                <a:solidFill>
                  <a:srgbClr val="000099"/>
                </a:solidFill>
                <a:latin typeface="+mn-lt"/>
                <a:ea typeface="黑体" panose="02010609060101010101" pitchFamily="2" charset="-122"/>
              </a:rPr>
              <a:t>4 </a:t>
            </a:r>
            <a:r>
              <a:rPr kumimoji="1" lang="zh-CN" altLang="en-US" sz="2400" b="1" dirty="0">
                <a:solidFill>
                  <a:srgbClr val="000099"/>
                </a:solidFill>
                <a:latin typeface="+mn-lt"/>
                <a:ea typeface="黑体" panose="02010609060101010101" pitchFamily="2" charset="-122"/>
              </a:rPr>
              <a:t>中的网络层</a:t>
            </a:r>
          </a:p>
        </p:txBody>
      </p:sp>
      <p:sp>
        <p:nvSpPr>
          <p:cNvPr id="669702" name="Rectangle 6"/>
          <p:cNvSpPr>
            <a:spLocks noChangeArrowheads="1"/>
          </p:cNvSpPr>
          <p:nvPr/>
        </p:nvSpPr>
        <p:spPr bwMode="auto">
          <a:xfrm>
            <a:off x="698459" y="2564904"/>
            <a:ext cx="4182533" cy="1978025"/>
          </a:xfrm>
          <a:prstGeom prst="rect">
            <a:avLst/>
          </a:prstGeom>
          <a:solidFill>
            <a:srgbClr val="FFFF66"/>
          </a:solidFill>
          <a:ln w="9525">
            <a:solidFill>
              <a:schemeClr val="tx1"/>
            </a:solidFill>
            <a:miter lim="800000"/>
          </a:ln>
          <a:effectLst/>
        </p:spPr>
        <p:txBody>
          <a:bodyPr wrap="none" anchor="ctr"/>
          <a:lstStyle/>
          <a:p>
            <a:pPr algn="ctr"/>
            <a:endParaRPr kumimoji="1" lang="zh-CN" altLang="zh-CN" sz="2400" b="1">
              <a:solidFill>
                <a:srgbClr val="000099"/>
              </a:solidFill>
              <a:latin typeface="+mn-lt"/>
              <a:ea typeface="黑体" panose="02010609060101010101" pitchFamily="2" charset="-122"/>
            </a:endParaRPr>
          </a:p>
        </p:txBody>
      </p:sp>
      <p:sp>
        <p:nvSpPr>
          <p:cNvPr id="669703" name="Rectangle 7"/>
          <p:cNvSpPr>
            <a:spLocks noChangeArrowheads="1"/>
          </p:cNvSpPr>
          <p:nvPr/>
        </p:nvSpPr>
        <p:spPr bwMode="auto">
          <a:xfrm>
            <a:off x="786169" y="2653803"/>
            <a:ext cx="997479" cy="487362"/>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dirty="0">
                <a:solidFill>
                  <a:srgbClr val="000099"/>
                </a:solidFill>
                <a:latin typeface="+mn-lt"/>
                <a:ea typeface="黑体" panose="02010609060101010101" pitchFamily="2" charset="-122"/>
              </a:rPr>
              <a:t>ICMP</a:t>
            </a:r>
          </a:p>
        </p:txBody>
      </p:sp>
      <p:sp>
        <p:nvSpPr>
          <p:cNvPr id="669704" name="Text Box 8"/>
          <p:cNvSpPr txBox="1">
            <a:spLocks noChangeArrowheads="1"/>
          </p:cNvSpPr>
          <p:nvPr/>
        </p:nvSpPr>
        <p:spPr bwMode="auto">
          <a:xfrm>
            <a:off x="2476724" y="3404690"/>
            <a:ext cx="9236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latin typeface="+mn-lt"/>
                <a:ea typeface="黑体" panose="02010609060101010101" pitchFamily="2" charset="-122"/>
              </a:rPr>
              <a:t>IPv4</a:t>
            </a:r>
          </a:p>
        </p:txBody>
      </p:sp>
      <p:sp>
        <p:nvSpPr>
          <p:cNvPr id="669705" name="Rectangle 9"/>
          <p:cNvSpPr>
            <a:spLocks noChangeArrowheads="1"/>
          </p:cNvSpPr>
          <p:nvPr/>
        </p:nvSpPr>
        <p:spPr bwMode="auto">
          <a:xfrm>
            <a:off x="3885234" y="4053978"/>
            <a:ext cx="908050" cy="4889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ARP</a:t>
            </a:r>
          </a:p>
        </p:txBody>
      </p:sp>
      <p:sp>
        <p:nvSpPr>
          <p:cNvPr id="669706" name="Rectangle 10"/>
          <p:cNvSpPr>
            <a:spLocks noChangeArrowheads="1"/>
          </p:cNvSpPr>
          <p:nvPr/>
        </p:nvSpPr>
        <p:spPr bwMode="auto">
          <a:xfrm>
            <a:off x="1831802" y="2653803"/>
            <a:ext cx="995759" cy="487362"/>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000099"/>
                </a:solidFill>
                <a:latin typeface="+mn-lt"/>
                <a:ea typeface="黑体" panose="02010609060101010101" pitchFamily="2" charset="-122"/>
              </a:rPr>
              <a:t>IGMP</a:t>
            </a:r>
          </a:p>
        </p:txBody>
      </p:sp>
      <p:sp>
        <p:nvSpPr>
          <p:cNvPr id="669707" name="Text Box 11"/>
          <p:cNvSpPr txBox="1">
            <a:spLocks noChangeArrowheads="1"/>
          </p:cNvSpPr>
          <p:nvPr/>
        </p:nvSpPr>
        <p:spPr bwMode="auto">
          <a:xfrm>
            <a:off x="6183205" y="4620715"/>
            <a:ext cx="2691763"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rgbClr val="000099"/>
                </a:solidFill>
                <a:latin typeface="+mn-lt"/>
                <a:ea typeface="黑体" panose="02010609060101010101" pitchFamily="2" charset="-122"/>
              </a:rPr>
              <a:t>版本 </a:t>
            </a:r>
            <a:r>
              <a:rPr kumimoji="1" lang="en-US" altLang="zh-CN" sz="2400" b="1" dirty="0">
                <a:solidFill>
                  <a:srgbClr val="000099"/>
                </a:solidFill>
                <a:latin typeface="+mn-lt"/>
                <a:ea typeface="黑体" panose="02010609060101010101" pitchFamily="2" charset="-122"/>
              </a:rPr>
              <a:t>6 </a:t>
            </a:r>
            <a:r>
              <a:rPr kumimoji="1" lang="zh-CN" altLang="en-US" sz="2400" b="1" dirty="0">
                <a:solidFill>
                  <a:srgbClr val="000099"/>
                </a:solidFill>
                <a:latin typeface="+mn-lt"/>
                <a:ea typeface="黑体" panose="02010609060101010101" pitchFamily="2" charset="-122"/>
              </a:rPr>
              <a:t>中的网络层</a:t>
            </a:r>
          </a:p>
        </p:txBody>
      </p:sp>
      <p:sp>
        <p:nvSpPr>
          <p:cNvPr id="669709" name="Rectangle 13"/>
          <p:cNvSpPr>
            <a:spLocks noChangeArrowheads="1"/>
          </p:cNvSpPr>
          <p:nvPr/>
        </p:nvSpPr>
        <p:spPr bwMode="auto">
          <a:xfrm>
            <a:off x="5313040" y="2564904"/>
            <a:ext cx="4182533" cy="1978025"/>
          </a:xfrm>
          <a:prstGeom prst="rect">
            <a:avLst/>
          </a:prstGeom>
          <a:solidFill>
            <a:srgbClr val="FF99FF"/>
          </a:solidFill>
          <a:ln w="9525">
            <a:solidFill>
              <a:schemeClr val="tx1"/>
            </a:solidFill>
            <a:miter lim="800000"/>
          </a:ln>
          <a:effectLst/>
        </p:spPr>
        <p:txBody>
          <a:bodyPr wrap="none" anchor="ctr"/>
          <a:lstStyle/>
          <a:p>
            <a:pPr algn="ctr"/>
            <a:endParaRPr kumimoji="1" lang="zh-CN" altLang="zh-CN" sz="2400" b="1">
              <a:solidFill>
                <a:srgbClr val="000099"/>
              </a:solidFill>
              <a:latin typeface="+mn-lt"/>
              <a:ea typeface="黑体" panose="02010609060101010101" pitchFamily="2" charset="-122"/>
            </a:endParaRPr>
          </a:p>
        </p:txBody>
      </p:sp>
      <p:sp>
        <p:nvSpPr>
          <p:cNvPr id="669710" name="Rectangle 14"/>
          <p:cNvSpPr>
            <a:spLocks noChangeArrowheads="1"/>
          </p:cNvSpPr>
          <p:nvPr/>
        </p:nvSpPr>
        <p:spPr bwMode="auto">
          <a:xfrm>
            <a:off x="5816939" y="2645866"/>
            <a:ext cx="1179777" cy="48736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dirty="0">
                <a:solidFill>
                  <a:srgbClr val="000099"/>
                </a:solidFill>
                <a:latin typeface="+mn-lt"/>
                <a:ea typeface="黑体" panose="02010609060101010101" pitchFamily="2" charset="-122"/>
              </a:rPr>
              <a:t>ICMPv6</a:t>
            </a:r>
          </a:p>
        </p:txBody>
      </p:sp>
      <p:sp>
        <p:nvSpPr>
          <p:cNvPr id="669711" name="Text Box 15"/>
          <p:cNvSpPr txBox="1">
            <a:spLocks noChangeArrowheads="1"/>
          </p:cNvSpPr>
          <p:nvPr/>
        </p:nvSpPr>
        <p:spPr bwMode="auto">
          <a:xfrm>
            <a:off x="7091305" y="3396753"/>
            <a:ext cx="9236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latin typeface="+mn-lt"/>
                <a:ea typeface="黑体" panose="02010609060101010101" pitchFamily="2" charset="-122"/>
              </a:rPr>
              <a:t>IPv6</a:t>
            </a:r>
          </a:p>
        </p:txBody>
      </p:sp>
      <p:sp>
        <p:nvSpPr>
          <p:cNvPr id="2" name="矩形 1"/>
          <p:cNvSpPr/>
          <p:nvPr/>
        </p:nvSpPr>
        <p:spPr>
          <a:xfrm>
            <a:off x="2456162" y="5229200"/>
            <a:ext cx="4993675"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新</a:t>
            </a:r>
            <a:r>
              <a:rPr lang="zh-CN" altLang="zh-CN" sz="2400" b="1" dirty="0">
                <a:latin typeface="+mn-lt"/>
                <a:ea typeface="黑体" panose="02010609060101010101" pitchFamily="2" charset="-122"/>
              </a:rPr>
              <a:t>旧版本中的网络层的比较</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FF"/>
                  </a:solidFill>
                  <a:latin typeface="+mn-lt"/>
                  <a:ea typeface="黑体" panose="02010609060101010101" pitchFamily="2" charset="-122"/>
                </a:rPr>
                <a:t>A </a:t>
              </a:r>
              <a:r>
                <a:rPr kumimoji="1" lang="zh-CN" altLang="en-US" sz="2000" b="1" dirty="0">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79972" name="Rectangle 4"/>
          <p:cNvSpPr>
            <a:spLocks noGrp="1" noChangeArrowheads="1"/>
          </p:cNvSpPr>
          <p:nvPr>
            <p:ph type="title"/>
          </p:nvPr>
        </p:nvSpPr>
        <p:spPr/>
        <p:txBody>
          <a:bodyPr/>
          <a:lstStyle/>
          <a:p>
            <a:pPr algn="ctr"/>
            <a:r>
              <a:rPr lang="en-US" altLang="zh-CN" dirty="0"/>
              <a:t>ICMPv6 </a:t>
            </a:r>
            <a:r>
              <a:rPr lang="zh-CN" altLang="en-US" dirty="0"/>
              <a:t>报文的分类</a:t>
            </a:r>
            <a:endParaRPr lang="zh-CN" altLang="en-US" sz="4800" dirty="0">
              <a:solidFill>
                <a:srgbClr val="0000CC"/>
              </a:solidFill>
              <a:latin typeface="黑体" panose="02010609060101010101" pitchFamily="2" charset="-122"/>
            </a:endParaRPr>
          </a:p>
        </p:txBody>
      </p:sp>
      <p:sp>
        <p:nvSpPr>
          <p:cNvPr id="2" name="内容占位符 1"/>
          <p:cNvSpPr>
            <a:spLocks noGrp="1"/>
          </p:cNvSpPr>
          <p:nvPr>
            <p:ph idx="1"/>
          </p:nvPr>
        </p:nvSpPr>
        <p:spPr/>
        <p:txBody>
          <a:bodyPr/>
          <a:lstStyle/>
          <a:p>
            <a:r>
              <a:rPr lang="en-US" altLang="zh-CN" dirty="0" smtClean="0"/>
              <a:t>CMPv6 </a:t>
            </a:r>
            <a:r>
              <a:rPr lang="zh-CN" altLang="zh-CN" dirty="0" smtClean="0"/>
              <a:t>是</a:t>
            </a:r>
            <a:r>
              <a:rPr lang="zh-CN" altLang="zh-CN" dirty="0"/>
              <a:t>面向报文的协议，它利用报文来报告差错，获取信息，探测邻站或管理多播通信</a:t>
            </a:r>
            <a:r>
              <a:rPr lang="zh-CN" altLang="zh-CN" dirty="0" smtClean="0"/>
              <a:t>。</a:t>
            </a:r>
            <a:endParaRPr lang="en-US" altLang="zh-CN" dirty="0" smtClean="0"/>
          </a:p>
          <a:p>
            <a:r>
              <a:rPr lang="en-US" altLang="zh-CN" dirty="0" smtClean="0"/>
              <a:t>ICMPv6 </a:t>
            </a:r>
            <a:r>
              <a:rPr lang="zh-CN" altLang="zh-CN" dirty="0" smtClean="0"/>
              <a:t>还</a:t>
            </a:r>
            <a:r>
              <a:rPr lang="zh-CN" altLang="zh-CN" dirty="0"/>
              <a:t>增加了几个定义报文的功能及含义的其他协议。</a:t>
            </a:r>
            <a:endParaRPr lang="zh-CN" altLang="en-US" dirty="0"/>
          </a:p>
        </p:txBody>
      </p:sp>
      <p:sp>
        <p:nvSpPr>
          <p:cNvPr id="3" name="矩形 2"/>
          <p:cNvSpPr/>
          <p:nvPr/>
        </p:nvSpPr>
        <p:spPr>
          <a:xfrm>
            <a:off x="2812698" y="5805264"/>
            <a:ext cx="3940502"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ICMPv6 </a:t>
            </a:r>
            <a:r>
              <a:rPr lang="zh-CN" altLang="zh-CN" sz="2400" b="1" dirty="0" smtClean="0">
                <a:latin typeface="+mn-lt"/>
                <a:ea typeface="黑体" panose="02010609060101010101" pitchFamily="2" charset="-122"/>
              </a:rPr>
              <a:t>报文</a:t>
            </a:r>
            <a:r>
              <a:rPr lang="zh-CN" altLang="zh-CN" sz="2400" b="1" dirty="0">
                <a:latin typeface="+mn-lt"/>
                <a:ea typeface="黑体" panose="02010609060101010101" pitchFamily="2" charset="-122"/>
              </a:rPr>
              <a:t>的分类</a:t>
            </a:r>
            <a:endParaRPr lang="zh-CN" altLang="en-US" sz="2400" b="1" dirty="0">
              <a:latin typeface="+mn-lt"/>
              <a:ea typeface="黑体" panose="02010609060101010101" pitchFamily="2" charset="-122"/>
            </a:endParaRPr>
          </a:p>
        </p:txBody>
      </p:sp>
      <p:grpSp>
        <p:nvGrpSpPr>
          <p:cNvPr id="6" name="组合 5"/>
          <p:cNvGrpSpPr/>
          <p:nvPr/>
        </p:nvGrpSpPr>
        <p:grpSpPr>
          <a:xfrm>
            <a:off x="752962" y="3140968"/>
            <a:ext cx="8760116" cy="2590547"/>
            <a:chOff x="752962" y="3140968"/>
            <a:chExt cx="8760116" cy="2590547"/>
          </a:xfrm>
        </p:grpSpPr>
        <p:grpSp>
          <p:nvGrpSpPr>
            <p:cNvPr id="4" name="组合 3"/>
            <p:cNvGrpSpPr/>
            <p:nvPr/>
          </p:nvGrpSpPr>
          <p:grpSpPr>
            <a:xfrm>
              <a:off x="776536" y="3140968"/>
              <a:ext cx="8736542" cy="1977009"/>
              <a:chOff x="752962" y="3212976"/>
              <a:chExt cx="8736542" cy="2265041"/>
            </a:xfrm>
          </p:grpSpPr>
          <p:sp>
            <p:nvSpPr>
              <p:cNvPr id="979973" name="Rectangle 5"/>
              <p:cNvSpPr>
                <a:spLocks noChangeArrowheads="1"/>
              </p:cNvSpPr>
              <p:nvPr/>
            </p:nvSpPr>
            <p:spPr bwMode="auto">
              <a:xfrm>
                <a:off x="4034325" y="3212976"/>
                <a:ext cx="1730110" cy="568612"/>
              </a:xfrm>
              <a:prstGeom prst="rect">
                <a:avLst/>
              </a:prstGeom>
              <a:solidFill>
                <a:srgbClr val="FF99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dirty="0" smtClean="0">
                    <a:solidFill>
                      <a:srgbClr val="000099"/>
                    </a:solidFill>
                    <a:latin typeface="+mn-lt"/>
                    <a:ea typeface="黑体" panose="02010609060101010101" pitchFamily="2" charset="-122"/>
                  </a:rPr>
                  <a:t>ICMPv6 </a:t>
                </a:r>
                <a:r>
                  <a:rPr kumimoji="1" lang="zh-CN" altLang="en-US" sz="2000" b="1" dirty="0" smtClean="0">
                    <a:solidFill>
                      <a:srgbClr val="000099"/>
                    </a:solidFill>
                    <a:latin typeface="+mn-lt"/>
                    <a:ea typeface="黑体" panose="02010609060101010101" pitchFamily="2" charset="-122"/>
                  </a:rPr>
                  <a:t>报文</a:t>
                </a:r>
                <a:endParaRPr kumimoji="1" lang="zh-CN" altLang="en-US" sz="2000" b="1" dirty="0">
                  <a:solidFill>
                    <a:srgbClr val="000099"/>
                  </a:solidFill>
                  <a:latin typeface="+mn-lt"/>
                  <a:ea typeface="黑体" panose="02010609060101010101" pitchFamily="2" charset="-122"/>
                </a:endParaRPr>
              </a:p>
            </p:txBody>
          </p:sp>
          <p:sp>
            <p:nvSpPr>
              <p:cNvPr id="979974" name="Rectangle 6"/>
              <p:cNvSpPr>
                <a:spLocks noChangeArrowheads="1"/>
              </p:cNvSpPr>
              <p:nvPr/>
            </p:nvSpPr>
            <p:spPr bwMode="auto">
              <a:xfrm>
                <a:off x="752962" y="4435637"/>
                <a:ext cx="1638962" cy="577539"/>
              </a:xfrm>
              <a:prstGeom prst="rect">
                <a:avLst/>
              </a:prstGeom>
              <a:solidFill>
                <a:srgbClr val="FF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差错报文</a:t>
                </a:r>
              </a:p>
            </p:txBody>
          </p:sp>
          <p:sp>
            <p:nvSpPr>
              <p:cNvPr id="979975" name="Rectangle 7"/>
              <p:cNvSpPr>
                <a:spLocks noChangeArrowheads="1"/>
              </p:cNvSpPr>
              <p:nvPr/>
            </p:nvSpPr>
            <p:spPr bwMode="auto">
              <a:xfrm>
                <a:off x="7305369" y="4435637"/>
                <a:ext cx="2184135" cy="577539"/>
              </a:xfrm>
              <a:prstGeom prst="rect">
                <a:avLst/>
              </a:prstGeom>
              <a:solidFill>
                <a:srgbClr val="99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组成员关系报文</a:t>
                </a:r>
              </a:p>
            </p:txBody>
          </p:sp>
          <p:sp>
            <p:nvSpPr>
              <p:cNvPr id="979976" name="Rectangle 8"/>
              <p:cNvSpPr>
                <a:spLocks noChangeArrowheads="1"/>
              </p:cNvSpPr>
              <p:nvPr/>
            </p:nvSpPr>
            <p:spPr bwMode="auto">
              <a:xfrm>
                <a:off x="5043843" y="4435637"/>
                <a:ext cx="1871133" cy="577539"/>
              </a:xfrm>
              <a:prstGeom prst="rect">
                <a:avLst/>
              </a:prstGeom>
              <a:solidFill>
                <a:srgbClr val="99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邻站发现报文</a:t>
                </a:r>
              </a:p>
            </p:txBody>
          </p:sp>
          <p:sp>
            <p:nvSpPr>
              <p:cNvPr id="979977" name="Rectangle 9"/>
              <p:cNvSpPr>
                <a:spLocks noChangeArrowheads="1"/>
              </p:cNvSpPr>
              <p:nvPr/>
            </p:nvSpPr>
            <p:spPr bwMode="auto">
              <a:xfrm>
                <a:off x="2969775" y="4435637"/>
                <a:ext cx="1638961" cy="577539"/>
              </a:xfrm>
              <a:prstGeom prst="rect">
                <a:avLst/>
              </a:prstGeom>
              <a:solidFill>
                <a:srgbClr val="FFFF66"/>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信息报文</a:t>
                </a:r>
              </a:p>
            </p:txBody>
          </p:sp>
          <p:sp>
            <p:nvSpPr>
              <p:cNvPr id="979978" name="Freeform 10"/>
              <p:cNvSpPr/>
              <p:nvPr/>
            </p:nvSpPr>
            <p:spPr bwMode="auto">
              <a:xfrm>
                <a:off x="1573304" y="4108613"/>
                <a:ext cx="6836171" cy="327025"/>
              </a:xfrm>
              <a:custGeom>
                <a:avLst/>
                <a:gdLst>
                  <a:gd name="T0" fmla="*/ 0 w 3311"/>
                  <a:gd name="T1" fmla="*/ 136 h 136"/>
                  <a:gd name="T2" fmla="*/ 0 w 3311"/>
                  <a:gd name="T3" fmla="*/ 0 h 136"/>
                  <a:gd name="T4" fmla="*/ 3311 w 3311"/>
                  <a:gd name="T5" fmla="*/ 0 h 136"/>
                  <a:gd name="T6" fmla="*/ 3311 w 3311"/>
                  <a:gd name="T7" fmla="*/ 136 h 136"/>
                </a:gdLst>
                <a:ahLst/>
                <a:cxnLst>
                  <a:cxn ang="0">
                    <a:pos x="T0" y="T1"/>
                  </a:cxn>
                  <a:cxn ang="0">
                    <a:pos x="T2" y="T3"/>
                  </a:cxn>
                  <a:cxn ang="0">
                    <a:pos x="T4" y="T5"/>
                  </a:cxn>
                  <a:cxn ang="0">
                    <a:pos x="T6" y="T7"/>
                  </a:cxn>
                </a:cxnLst>
                <a:rect l="0" t="0" r="r" b="b"/>
                <a:pathLst>
                  <a:path w="3311" h="136">
                    <a:moveTo>
                      <a:pt x="0" y="136"/>
                    </a:moveTo>
                    <a:lnTo>
                      <a:pt x="0" y="0"/>
                    </a:lnTo>
                    <a:lnTo>
                      <a:pt x="3311" y="0"/>
                    </a:lnTo>
                    <a:lnTo>
                      <a:pt x="3311" y="136"/>
                    </a:lnTo>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79" name="Line 11"/>
              <p:cNvSpPr>
                <a:spLocks noChangeShapeType="1"/>
              </p:cNvSpPr>
              <p:nvPr/>
            </p:nvSpPr>
            <p:spPr bwMode="auto">
              <a:xfrm>
                <a:off x="3784955" y="4108613"/>
                <a:ext cx="0" cy="3270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80" name="Line 12"/>
              <p:cNvSpPr>
                <a:spLocks noChangeShapeType="1"/>
              </p:cNvSpPr>
              <p:nvPr/>
            </p:nvSpPr>
            <p:spPr bwMode="auto">
              <a:xfrm>
                <a:off x="6039602" y="4108613"/>
                <a:ext cx="0" cy="3270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81" name="Line 13"/>
              <p:cNvSpPr>
                <a:spLocks noChangeShapeType="1"/>
              </p:cNvSpPr>
              <p:nvPr/>
            </p:nvSpPr>
            <p:spPr bwMode="auto">
              <a:xfrm>
                <a:off x="4907979" y="3781588"/>
                <a:ext cx="0" cy="3270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9982" name="Text Box 14"/>
              <p:cNvSpPr txBox="1">
                <a:spLocks noChangeArrowheads="1"/>
              </p:cNvSpPr>
              <p:nvPr/>
            </p:nvSpPr>
            <p:spPr bwMode="auto">
              <a:xfrm>
                <a:off x="5372592" y="5016352"/>
                <a:ext cx="133402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dirty="0">
                    <a:solidFill>
                      <a:srgbClr val="000099"/>
                    </a:solidFill>
                    <a:latin typeface="+mn-lt"/>
                    <a:ea typeface="黑体" panose="02010609060101010101" pitchFamily="2" charset="-122"/>
                  </a:rPr>
                  <a:t>ND </a:t>
                </a:r>
                <a:r>
                  <a:rPr kumimoji="1" lang="zh-CN" altLang="en-US" sz="2400" b="1" dirty="0">
                    <a:solidFill>
                      <a:srgbClr val="000099"/>
                    </a:solidFill>
                    <a:latin typeface="+mn-lt"/>
                    <a:ea typeface="黑体" panose="02010609060101010101" pitchFamily="2" charset="-122"/>
                  </a:rPr>
                  <a:t>协议</a:t>
                </a:r>
              </a:p>
            </p:txBody>
          </p:sp>
          <p:sp>
            <p:nvSpPr>
              <p:cNvPr id="979983" name="Text Box 15"/>
              <p:cNvSpPr txBox="1">
                <a:spLocks noChangeArrowheads="1"/>
              </p:cNvSpPr>
              <p:nvPr/>
            </p:nvSpPr>
            <p:spPr bwMode="auto">
              <a:xfrm>
                <a:off x="7669694" y="5013176"/>
                <a:ext cx="155523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a:solidFill>
                      <a:srgbClr val="000099"/>
                    </a:solidFill>
                    <a:latin typeface="+mn-lt"/>
                    <a:ea typeface="黑体" panose="02010609060101010101" pitchFamily="2" charset="-122"/>
                  </a:rPr>
                  <a:t>MLD </a:t>
                </a:r>
                <a:r>
                  <a:rPr kumimoji="1" lang="zh-CN" altLang="en-US" sz="2400" b="1">
                    <a:solidFill>
                      <a:srgbClr val="000099"/>
                    </a:solidFill>
                    <a:latin typeface="+mn-lt"/>
                    <a:ea typeface="黑体" panose="02010609060101010101" pitchFamily="2" charset="-122"/>
                  </a:rPr>
                  <a:t>协议</a:t>
                </a:r>
              </a:p>
            </p:txBody>
          </p:sp>
        </p:grpSp>
        <p:sp>
          <p:nvSpPr>
            <p:cNvPr id="5" name="矩形 4"/>
            <p:cNvSpPr/>
            <p:nvPr/>
          </p:nvSpPr>
          <p:spPr>
            <a:xfrm>
              <a:off x="752962" y="5085184"/>
              <a:ext cx="5453737" cy="646331"/>
            </a:xfrm>
            <a:prstGeom prst="rect">
              <a:avLst/>
            </a:prstGeom>
          </p:spPr>
          <p:txBody>
            <a:bodyPr wrap="none">
              <a:spAutoFit/>
            </a:bodyPr>
            <a:lstStyle/>
            <a:p>
              <a:r>
                <a:rPr lang="en-US" altLang="zh-CN" b="1" dirty="0" smtClean="0">
                  <a:solidFill>
                    <a:srgbClr val="000099"/>
                  </a:solidFill>
                  <a:latin typeface="+mn-lt"/>
                  <a:ea typeface="黑体" panose="02010609060101010101" pitchFamily="2" charset="-122"/>
                </a:rPr>
                <a:t>ND </a:t>
              </a:r>
              <a:r>
                <a:rPr lang="en-US" altLang="zh-CN" b="1" dirty="0">
                  <a:solidFill>
                    <a:srgbClr val="000099"/>
                  </a:solidFill>
                  <a:latin typeface="+mn-lt"/>
                  <a:ea typeface="黑体" panose="02010609060101010101" pitchFamily="2" charset="-122"/>
                </a:rPr>
                <a:t>(Neighbor-Discovery</a:t>
              </a:r>
              <a:r>
                <a:rPr lang="en-US" altLang="zh-CN" b="1" dirty="0" smtClean="0">
                  <a:solidFill>
                    <a:srgbClr val="000099"/>
                  </a:solidFill>
                  <a:latin typeface="+mn-lt"/>
                  <a:ea typeface="黑体" panose="02010609060101010101" pitchFamily="2" charset="-122"/>
                </a:rPr>
                <a:t>)</a:t>
              </a:r>
              <a:r>
                <a:rPr lang="zh-CN" altLang="en-US" b="1" dirty="0" smtClean="0">
                  <a:solidFill>
                    <a:srgbClr val="000099"/>
                  </a:solidFill>
                  <a:latin typeface="+mn-lt"/>
                  <a:ea typeface="黑体" panose="02010609060101010101" pitchFamily="2" charset="-122"/>
                </a:rPr>
                <a:t>：</a:t>
              </a:r>
              <a:r>
                <a:rPr lang="zh-CN" altLang="zh-CN" b="1" dirty="0">
                  <a:solidFill>
                    <a:srgbClr val="000099"/>
                  </a:solidFill>
                  <a:latin typeface="+mn-lt"/>
                  <a:ea typeface="黑体" panose="02010609060101010101" pitchFamily="2" charset="-122"/>
                </a:rPr>
                <a:t>邻站</a:t>
              </a:r>
              <a:r>
                <a:rPr lang="zh-CN" altLang="zh-CN" b="1" dirty="0" smtClean="0">
                  <a:solidFill>
                    <a:srgbClr val="000099"/>
                  </a:solidFill>
                  <a:latin typeface="+mn-lt"/>
                  <a:ea typeface="黑体" panose="02010609060101010101" pitchFamily="2" charset="-122"/>
                </a:rPr>
                <a:t>发现</a:t>
              </a:r>
              <a:endParaRPr lang="en-US" altLang="zh-CN" b="1" dirty="0" smtClean="0">
                <a:solidFill>
                  <a:srgbClr val="000099"/>
                </a:solidFill>
                <a:latin typeface="+mn-lt"/>
                <a:ea typeface="黑体" panose="02010609060101010101" pitchFamily="2" charset="-122"/>
              </a:endParaRPr>
            </a:p>
            <a:p>
              <a:r>
                <a:rPr lang="en-US" altLang="zh-CN" b="1" dirty="0" smtClean="0">
                  <a:solidFill>
                    <a:srgbClr val="000099"/>
                  </a:solidFill>
                  <a:latin typeface="+mn-lt"/>
                  <a:ea typeface="黑体" panose="02010609060101010101" pitchFamily="2" charset="-122"/>
                </a:rPr>
                <a:t>MLD </a:t>
              </a:r>
              <a:r>
                <a:rPr lang="en-US" altLang="zh-CN" b="1" dirty="0">
                  <a:solidFill>
                    <a:srgbClr val="000099"/>
                  </a:solidFill>
                  <a:latin typeface="+mn-lt"/>
                  <a:ea typeface="黑体" panose="02010609060101010101" pitchFamily="2" charset="-122"/>
                </a:rPr>
                <a:t>(Multicast Listener Delivery</a:t>
              </a:r>
              <a:r>
                <a:rPr lang="en-US" altLang="zh-CN" b="1" dirty="0" smtClean="0">
                  <a:solidFill>
                    <a:srgbClr val="000099"/>
                  </a:solidFill>
                  <a:latin typeface="+mn-lt"/>
                  <a:ea typeface="黑体" panose="02010609060101010101" pitchFamily="2" charset="-122"/>
                </a:rPr>
                <a:t>)</a:t>
              </a:r>
              <a:r>
                <a:rPr lang="zh-CN" altLang="en-US" b="1" dirty="0" smtClean="0">
                  <a:solidFill>
                    <a:srgbClr val="000099"/>
                  </a:solidFill>
                  <a:latin typeface="+mn-lt"/>
                  <a:ea typeface="黑体" panose="02010609060101010101" pitchFamily="2" charset="-122"/>
                </a:rPr>
                <a:t>：</a:t>
              </a:r>
              <a:r>
                <a:rPr lang="zh-CN" altLang="zh-CN" b="1" dirty="0">
                  <a:solidFill>
                    <a:srgbClr val="000099"/>
                  </a:solidFill>
                  <a:latin typeface="+mn-lt"/>
                  <a:ea typeface="黑体" panose="02010609060101010101" pitchFamily="2" charset="-122"/>
                </a:rPr>
                <a:t>多播听众交付</a:t>
              </a:r>
              <a:endParaRPr lang="zh-CN" altLang="en-US"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4.7  </a:t>
            </a:r>
            <a:r>
              <a:rPr lang="en-US" altLang="zh-CN" dirty="0" smtClean="0"/>
              <a:t>IP </a:t>
            </a:r>
            <a:r>
              <a:rPr lang="zh-CN" altLang="zh-CN" dirty="0" smtClean="0"/>
              <a:t>多</a:t>
            </a:r>
            <a:r>
              <a:rPr lang="zh-CN" altLang="zh-CN" dirty="0"/>
              <a:t>播</a:t>
            </a:r>
            <a:endParaRPr lang="zh-CN" altLang="en-US" dirty="0"/>
          </a:p>
        </p:txBody>
      </p:sp>
      <p:sp>
        <p:nvSpPr>
          <p:cNvPr id="931843" name="Rectangle 3"/>
          <p:cNvSpPr>
            <a:spLocks noGrp="1" noChangeArrowheads="1"/>
          </p:cNvSpPr>
          <p:nvPr>
            <p:ph idx="1"/>
          </p:nvPr>
        </p:nvSpPr>
        <p:spPr/>
        <p:txBody>
          <a:bodyPr/>
          <a:lstStyle/>
          <a:p>
            <a:r>
              <a:rPr lang="en-US" altLang="zh-CN" dirty="0"/>
              <a:t>4.7.1  </a:t>
            </a:r>
            <a:r>
              <a:rPr lang="en-US" altLang="zh-CN" dirty="0" smtClean="0"/>
              <a:t>IP </a:t>
            </a:r>
            <a:r>
              <a:rPr lang="zh-CN" altLang="zh-CN" dirty="0" smtClean="0"/>
              <a:t>多</a:t>
            </a:r>
            <a:r>
              <a:rPr lang="zh-CN" altLang="zh-CN" dirty="0"/>
              <a:t>播的基本概念</a:t>
            </a:r>
          </a:p>
          <a:p>
            <a:r>
              <a:rPr lang="en-US" altLang="zh-CN" dirty="0" smtClean="0"/>
              <a:t>4.7.2  </a:t>
            </a:r>
            <a:r>
              <a:rPr lang="zh-CN" altLang="zh-CN" dirty="0"/>
              <a:t>在局域网上进行硬件多播</a:t>
            </a:r>
          </a:p>
          <a:p>
            <a:r>
              <a:rPr lang="en-US" altLang="zh-CN" dirty="0" smtClean="0"/>
              <a:t>4.7.3  </a:t>
            </a:r>
            <a:r>
              <a:rPr lang="zh-CN" altLang="zh-CN" sz="3100" dirty="0"/>
              <a:t>网际组管理</a:t>
            </a:r>
            <a:r>
              <a:rPr lang="zh-CN" altLang="zh-CN" sz="3100" dirty="0" smtClean="0"/>
              <a:t>协议</a:t>
            </a:r>
            <a:r>
              <a:rPr lang="en-US" altLang="zh-CN" sz="3100" dirty="0" smtClean="0"/>
              <a:t> IGMP </a:t>
            </a:r>
            <a:r>
              <a:rPr lang="zh-CN" altLang="zh-CN" sz="3100" dirty="0" smtClean="0"/>
              <a:t>和</a:t>
            </a:r>
            <a:r>
              <a:rPr lang="zh-CN" altLang="zh-CN" sz="3100" dirty="0"/>
              <a:t>多播</a:t>
            </a:r>
            <a:r>
              <a:rPr lang="zh-CN" altLang="zh-CN" sz="3100" dirty="0" smtClean="0"/>
              <a:t>路由选择协议</a:t>
            </a:r>
            <a:endParaRPr lang="zh-CN" altLang="en-US" sz="3100" dirty="0">
              <a:solidFill>
                <a:srgbClr val="0000CC"/>
              </a:solidFill>
            </a:endParaRPr>
          </a:p>
        </p:txBody>
      </p:sp>
    </p:spTree>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r>
              <a:rPr lang="en-US" altLang="zh-CN" dirty="0"/>
              <a:t>4.7.1  </a:t>
            </a:r>
            <a:r>
              <a:rPr lang="en-US" altLang="zh-CN" dirty="0" smtClean="0"/>
              <a:t>IP </a:t>
            </a:r>
            <a:r>
              <a:rPr lang="zh-CN" altLang="zh-CN" dirty="0" smtClean="0"/>
              <a:t>多</a:t>
            </a:r>
            <a:r>
              <a:rPr lang="zh-CN" altLang="zh-CN" dirty="0"/>
              <a:t>播的基本概念</a:t>
            </a:r>
          </a:p>
        </p:txBody>
      </p:sp>
      <p:sp>
        <p:nvSpPr>
          <p:cNvPr id="932867" name="Rectangle 3"/>
          <p:cNvSpPr>
            <a:spLocks noGrp="1" noChangeArrowheads="1"/>
          </p:cNvSpPr>
          <p:nvPr>
            <p:ph idx="1"/>
          </p:nvPr>
        </p:nvSpPr>
        <p:spPr/>
        <p:txBody>
          <a:bodyPr/>
          <a:lstStyle/>
          <a:p>
            <a:r>
              <a:rPr lang="en-US" altLang="zh-CN" dirty="0" smtClean="0"/>
              <a:t>IP </a:t>
            </a:r>
            <a:r>
              <a:rPr lang="zh-CN" altLang="zh-CN" dirty="0" smtClean="0">
                <a:solidFill>
                  <a:srgbClr val="FF0000"/>
                </a:solidFill>
              </a:rPr>
              <a:t>多播</a:t>
            </a:r>
            <a:r>
              <a:rPr lang="en-US" altLang="zh-CN" dirty="0" smtClean="0">
                <a:solidFill>
                  <a:srgbClr val="FF0000"/>
                </a:solidFill>
              </a:rPr>
              <a:t> </a:t>
            </a:r>
            <a:r>
              <a:rPr lang="en-US" altLang="zh-CN" dirty="0" smtClean="0"/>
              <a:t>(</a:t>
            </a:r>
            <a:r>
              <a:rPr lang="en-US" altLang="zh-CN" dirty="0"/>
              <a:t>multicast</a:t>
            </a:r>
            <a:r>
              <a:rPr lang="zh-CN" altLang="zh-CN" dirty="0"/>
              <a:t>，以前曾译为</a:t>
            </a:r>
            <a:r>
              <a:rPr lang="zh-CN" altLang="zh-CN" dirty="0">
                <a:solidFill>
                  <a:srgbClr val="FF0000"/>
                </a:solidFill>
              </a:rPr>
              <a:t>组播</a:t>
            </a:r>
            <a:r>
              <a:rPr lang="en-US" altLang="zh-CN" dirty="0" smtClean="0"/>
              <a:t>) </a:t>
            </a:r>
            <a:r>
              <a:rPr lang="zh-CN" altLang="zh-CN" dirty="0" smtClean="0"/>
              <a:t>已</a:t>
            </a:r>
            <a:r>
              <a:rPr lang="zh-CN" altLang="zh-CN" dirty="0"/>
              <a:t>成为互联网的一个热门课题</a:t>
            </a:r>
            <a:r>
              <a:rPr lang="zh-CN" altLang="zh-CN" dirty="0" smtClean="0"/>
              <a:t>。</a:t>
            </a:r>
            <a:endParaRPr lang="en-US" altLang="zh-CN" dirty="0" smtClean="0"/>
          </a:p>
          <a:p>
            <a:r>
              <a:rPr lang="zh-CN" altLang="en-US" dirty="0" smtClean="0">
                <a:solidFill>
                  <a:srgbClr val="0000FF"/>
                </a:solidFill>
              </a:rPr>
              <a:t>目的：</a:t>
            </a:r>
            <a:r>
              <a:rPr lang="zh-CN" altLang="en-US" dirty="0" smtClean="0"/>
              <a:t>更好第支持</a:t>
            </a:r>
            <a:r>
              <a:rPr lang="zh-CN" altLang="en-US" dirty="0" smtClean="0">
                <a:solidFill>
                  <a:srgbClr val="FF0000"/>
                </a:solidFill>
              </a:rPr>
              <a:t>一对多</a:t>
            </a:r>
            <a:r>
              <a:rPr lang="zh-CN" altLang="en-US" dirty="0">
                <a:solidFill>
                  <a:srgbClr val="FF0000"/>
                </a:solidFill>
              </a:rPr>
              <a:t>通信。</a:t>
            </a:r>
            <a:endParaRPr lang="en-US" altLang="zh-CN" dirty="0">
              <a:solidFill>
                <a:srgbClr val="FF0000"/>
              </a:solidFill>
            </a:endParaRPr>
          </a:p>
          <a:p>
            <a:r>
              <a:rPr lang="zh-CN" altLang="en-US" dirty="0"/>
              <a:t>一对多</a:t>
            </a:r>
            <a:r>
              <a:rPr lang="zh-CN" altLang="en-US" dirty="0" smtClean="0"/>
              <a:t>通信：</a:t>
            </a:r>
            <a:r>
              <a:rPr lang="zh-CN" altLang="zh-CN" dirty="0"/>
              <a:t>一个源点发送到许多个</a:t>
            </a:r>
            <a:r>
              <a:rPr lang="zh-CN" altLang="zh-CN" dirty="0" smtClean="0"/>
              <a:t>终点</a:t>
            </a:r>
            <a:r>
              <a:rPr lang="zh-CN" altLang="en-US" dirty="0" smtClean="0"/>
              <a:t>。</a:t>
            </a:r>
            <a:endParaRPr lang="en-US" altLang="zh-CN" dirty="0" smtClean="0"/>
          </a:p>
          <a:p>
            <a:pPr lvl="1"/>
            <a:r>
              <a:rPr lang="zh-CN" altLang="zh-CN" dirty="0"/>
              <a:t>例如，实时信息的交付（如新闻、股市行情等），软件更新，交互式</a:t>
            </a:r>
            <a:r>
              <a:rPr lang="zh-CN" altLang="zh-CN" dirty="0" smtClean="0"/>
              <a:t>会议</a:t>
            </a:r>
            <a:r>
              <a:rPr lang="zh-CN" altLang="en-US" dirty="0" smtClean="0"/>
              <a:t>及其他多媒体通信。</a:t>
            </a:r>
            <a:endParaRPr lang="zh-CN" altLang="en-US" dirty="0"/>
          </a:p>
        </p:txBody>
      </p:sp>
    </p:spTree>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01599" name="Rectangle 127"/>
          <p:cNvSpPr>
            <a:spLocks noGrp="1" noChangeArrowheads="1"/>
          </p:cNvSpPr>
          <p:nvPr>
            <p:ph type="title"/>
          </p:nvPr>
        </p:nvSpPr>
        <p:spPr>
          <a:noFill/>
        </p:spPr>
        <p:txBody>
          <a:bodyPr/>
          <a:lstStyle/>
          <a:p>
            <a:pPr algn="ctr"/>
            <a:r>
              <a:rPr lang="zh-CN" altLang="zh-CN" dirty="0" smtClean="0"/>
              <a:t>多</a:t>
            </a:r>
            <a:r>
              <a:rPr lang="zh-CN" altLang="zh-CN" dirty="0"/>
              <a:t>播可大大节约网络资源</a:t>
            </a:r>
            <a:endParaRPr lang="zh-CN" altLang="en-US" sz="4000" dirty="0"/>
          </a:p>
        </p:txBody>
      </p:sp>
      <p:grpSp>
        <p:nvGrpSpPr>
          <p:cNvPr id="4" name="组合 3"/>
          <p:cNvGrpSpPr/>
          <p:nvPr/>
        </p:nvGrpSpPr>
        <p:grpSpPr>
          <a:xfrm>
            <a:off x="560512" y="1196752"/>
            <a:ext cx="5914746" cy="5021495"/>
            <a:chOff x="704528" y="1196752"/>
            <a:chExt cx="5914746" cy="5021495"/>
          </a:xfrm>
        </p:grpSpPr>
        <p:sp>
          <p:nvSpPr>
            <p:cNvPr id="1001549" name="Line 77"/>
            <p:cNvSpPr>
              <a:spLocks noChangeShapeType="1"/>
            </p:cNvSpPr>
            <p:nvPr/>
          </p:nvSpPr>
          <p:spPr bwMode="auto">
            <a:xfrm>
              <a:off x="2355672"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5" name="Picture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5917"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1524" name="Line 52"/>
            <p:cNvSpPr>
              <a:spLocks noChangeShapeType="1"/>
            </p:cNvSpPr>
            <p:nvPr/>
          </p:nvSpPr>
          <p:spPr bwMode="auto">
            <a:xfrm flipV="1">
              <a:off x="2075345" y="3131914"/>
              <a:ext cx="1401631"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5" name="Line 53"/>
            <p:cNvSpPr>
              <a:spLocks noChangeShapeType="1"/>
            </p:cNvSpPr>
            <p:nvPr/>
          </p:nvSpPr>
          <p:spPr bwMode="auto">
            <a:xfrm flipV="1">
              <a:off x="3571564" y="1952401"/>
              <a:ext cx="0" cy="996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6" name="Line 54"/>
            <p:cNvSpPr>
              <a:spLocks noChangeShapeType="1"/>
            </p:cNvSpPr>
            <p:nvPr/>
          </p:nvSpPr>
          <p:spPr bwMode="auto">
            <a:xfrm flipH="1" flipV="1">
              <a:off x="3571564" y="3131914"/>
              <a:ext cx="0"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7" name="Line 55"/>
            <p:cNvSpPr>
              <a:spLocks noChangeShapeType="1"/>
            </p:cNvSpPr>
            <p:nvPr/>
          </p:nvSpPr>
          <p:spPr bwMode="auto">
            <a:xfrm>
              <a:off x="5349828"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8" name="Line 56"/>
            <p:cNvSpPr>
              <a:spLocks noChangeShapeType="1"/>
            </p:cNvSpPr>
            <p:nvPr/>
          </p:nvSpPr>
          <p:spPr bwMode="auto">
            <a:xfrm flipV="1">
              <a:off x="3571564"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9" name="Line 57"/>
            <p:cNvSpPr>
              <a:spLocks noChangeShapeType="1"/>
            </p:cNvSpPr>
            <p:nvPr/>
          </p:nvSpPr>
          <p:spPr bwMode="auto">
            <a:xfrm>
              <a:off x="1982476"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0" name="Line 58"/>
            <p:cNvSpPr>
              <a:spLocks noChangeShapeType="1"/>
            </p:cNvSpPr>
            <p:nvPr/>
          </p:nvSpPr>
          <p:spPr bwMode="auto">
            <a:xfrm>
              <a:off x="3760741" y="3131914"/>
              <a:ext cx="1589088"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1" name="Text Box 59"/>
            <p:cNvSpPr txBox="1">
              <a:spLocks noChangeArrowheads="1"/>
            </p:cNvSpPr>
            <p:nvPr/>
          </p:nvSpPr>
          <p:spPr bwMode="auto">
            <a:xfrm>
              <a:off x="1496616" y="5695027"/>
              <a:ext cx="47516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mn-lt"/>
                  <a:ea typeface="黑体" panose="02010609060101010101" pitchFamily="2" charset="-122"/>
                </a:rPr>
                <a:t>共有 </a:t>
              </a:r>
              <a:r>
                <a:rPr kumimoji="1" lang="en-US" altLang="zh-CN" sz="2800" b="1" dirty="0">
                  <a:solidFill>
                    <a:srgbClr val="000099"/>
                  </a:solidFill>
                  <a:latin typeface="+mn-lt"/>
                  <a:ea typeface="黑体" panose="02010609060101010101" pitchFamily="2" charset="-122"/>
                </a:rPr>
                <a:t>90 </a:t>
              </a:r>
              <a:r>
                <a:rPr kumimoji="1" lang="zh-CN" altLang="en-US" sz="2800" b="1" dirty="0">
                  <a:solidFill>
                    <a:srgbClr val="000099"/>
                  </a:solidFill>
                  <a:latin typeface="+mn-lt"/>
                  <a:ea typeface="黑体" panose="02010609060101010101" pitchFamily="2" charset="-122"/>
                </a:rPr>
                <a:t>个主机接收视频节目</a:t>
              </a:r>
            </a:p>
          </p:txBody>
        </p:sp>
        <p:sp>
          <p:nvSpPr>
            <p:cNvPr id="1001532" name="AutoShape 60"/>
            <p:cNvSpPr>
              <a:spLocks noChangeArrowheads="1"/>
            </p:cNvSpPr>
            <p:nvPr/>
          </p:nvSpPr>
          <p:spPr bwMode="auto">
            <a:xfrm rot="5400000">
              <a:off x="3469634" y="2510210"/>
              <a:ext cx="504825" cy="211535"/>
            </a:xfrm>
            <a:prstGeom prst="rightArrow">
              <a:avLst>
                <a:gd name="adj1" fmla="val 37500"/>
                <a:gd name="adj2" fmla="val 10388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3" name="AutoShape 61"/>
            <p:cNvSpPr>
              <a:spLocks noChangeArrowheads="1"/>
            </p:cNvSpPr>
            <p:nvPr/>
          </p:nvSpPr>
          <p:spPr bwMode="auto">
            <a:xfrm rot="8740270">
              <a:off x="2446821" y="3362101"/>
              <a:ext cx="521097" cy="204788"/>
            </a:xfrm>
            <a:prstGeom prst="rightArrow">
              <a:avLst>
                <a:gd name="adj1" fmla="val 37500"/>
                <a:gd name="adj2" fmla="val 94377"/>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pic>
          <p:nvPicPr>
            <p:cNvPr id="1001534" name="Picture 6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0475" y="2933476"/>
              <a:ext cx="53313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01535" name="Text Box 63"/>
            <p:cNvSpPr txBox="1">
              <a:spLocks noChangeArrowheads="1"/>
            </p:cNvSpPr>
            <p:nvPr/>
          </p:nvSpPr>
          <p:spPr bwMode="auto">
            <a:xfrm>
              <a:off x="2916324" y="249373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1</a:t>
              </a:r>
              <a:endParaRPr kumimoji="1" lang="en-US" altLang="zh-CN" sz="2400" b="1">
                <a:solidFill>
                  <a:srgbClr val="000099"/>
                </a:solidFill>
                <a:latin typeface="+mn-lt"/>
                <a:ea typeface="黑体" panose="02010609060101010101" pitchFamily="2" charset="-122"/>
              </a:endParaRPr>
            </a:p>
          </p:txBody>
        </p:sp>
        <p:sp>
          <p:nvSpPr>
            <p:cNvPr id="1001536" name="Text Box 64"/>
            <p:cNvSpPr txBox="1">
              <a:spLocks noChangeArrowheads="1"/>
            </p:cNvSpPr>
            <p:nvPr/>
          </p:nvSpPr>
          <p:spPr bwMode="auto">
            <a:xfrm>
              <a:off x="2863010" y="364308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3</a:t>
              </a:r>
              <a:endParaRPr kumimoji="1" lang="en-US" altLang="zh-CN" sz="2400" b="1">
                <a:solidFill>
                  <a:srgbClr val="000099"/>
                </a:solidFill>
                <a:latin typeface="+mn-lt"/>
                <a:ea typeface="黑体" panose="02010609060101010101" pitchFamily="2" charset="-122"/>
              </a:endParaRPr>
            </a:p>
          </p:txBody>
        </p:sp>
        <p:sp>
          <p:nvSpPr>
            <p:cNvPr id="1001537" name="Text Box 65"/>
            <p:cNvSpPr txBox="1">
              <a:spLocks noChangeArrowheads="1"/>
            </p:cNvSpPr>
            <p:nvPr/>
          </p:nvSpPr>
          <p:spPr bwMode="auto">
            <a:xfrm>
              <a:off x="4579362" y="371770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4</a:t>
              </a:r>
              <a:endParaRPr kumimoji="1" lang="en-US" altLang="zh-CN" sz="2400" b="1">
                <a:solidFill>
                  <a:srgbClr val="000099"/>
                </a:solidFill>
                <a:latin typeface="+mn-lt"/>
                <a:ea typeface="黑体" panose="02010609060101010101" pitchFamily="2" charset="-122"/>
              </a:endParaRPr>
            </a:p>
          </p:txBody>
        </p:sp>
        <p:sp>
          <p:nvSpPr>
            <p:cNvPr id="1001538" name="Text Box 66"/>
            <p:cNvSpPr txBox="1">
              <a:spLocks noChangeArrowheads="1"/>
            </p:cNvSpPr>
            <p:nvPr/>
          </p:nvSpPr>
          <p:spPr bwMode="auto">
            <a:xfrm>
              <a:off x="1234368" y="367166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2</a:t>
              </a:r>
              <a:endParaRPr kumimoji="1" lang="en-US" altLang="zh-CN" sz="2400" b="1">
                <a:solidFill>
                  <a:srgbClr val="000099"/>
                </a:solidFill>
                <a:latin typeface="+mn-lt"/>
                <a:ea typeface="黑体" panose="02010609060101010101" pitchFamily="2" charset="-122"/>
              </a:endParaRPr>
            </a:p>
          </p:txBody>
        </p:sp>
        <p:sp>
          <p:nvSpPr>
            <p:cNvPr id="1001539" name="Text Box 67"/>
            <p:cNvSpPr txBox="1">
              <a:spLocks noChangeArrowheads="1"/>
            </p:cNvSpPr>
            <p:nvPr/>
          </p:nvSpPr>
          <p:spPr bwMode="auto">
            <a:xfrm>
              <a:off x="704528" y="1196752"/>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mn-lt"/>
                  <a:ea typeface="黑体" panose="02010609060101010101" pitchFamily="2" charset="-122"/>
                </a:rPr>
                <a:t>视频服务器 </a:t>
              </a:r>
              <a:r>
                <a:rPr kumimoji="1" lang="en-US" altLang="zh-CN" sz="2800" b="1" dirty="0">
                  <a:solidFill>
                    <a:srgbClr val="000099"/>
                  </a:solidFill>
                  <a:latin typeface="+mn-lt"/>
                  <a:ea typeface="黑体" panose="02010609060101010101" pitchFamily="2" charset="-122"/>
                </a:rPr>
                <a:t>M</a:t>
              </a:r>
            </a:p>
          </p:txBody>
        </p:sp>
        <p:pic>
          <p:nvPicPr>
            <p:cNvPr id="1001540" name="Picture 6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9503" y="3897090"/>
              <a:ext cx="53141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1541" name="Picture 6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0475" y="3897090"/>
              <a:ext cx="53313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1542" name="Picture 7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2151" y="3930427"/>
              <a:ext cx="53141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aphicFrame>
          <p:nvGraphicFramePr>
            <p:cNvPr id="1001543" name="Object 71">
              <a:hlinkClick r:id="" action="ppaction://ole?verb=0"/>
            </p:cNvPr>
            <p:cNvGraphicFramePr/>
            <p:nvPr/>
          </p:nvGraphicFramePr>
          <p:xfrm>
            <a:off x="3200442" y="1233264"/>
            <a:ext cx="672438" cy="952500"/>
          </p:xfrm>
          <a:graphic>
            <a:graphicData uri="http://schemas.openxmlformats.org/presentationml/2006/ole">
              <mc:AlternateContent xmlns:mc="http://schemas.openxmlformats.org/markup-compatibility/2006">
                <mc:Choice xmlns:v="urn:schemas-microsoft-com:vml" Requires="v">
                  <p:oleObj spid="_x0000_s3688" name="Microsoft ClipArt Gallery" r:id="rId6" imgW="2735580" imgH="3825875" progId="">
                    <p:embed/>
                  </p:oleObj>
                </mc:Choice>
                <mc:Fallback>
                  <p:oleObj name="Microsoft ClipArt Gallery" r:id="rId6" imgW="2735580" imgH="3825875" progId="">
                    <p:embed/>
                    <p:pic>
                      <p:nvPicPr>
                        <p:cNvPr id="0" name="Picture 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42" y="1233264"/>
                          <a:ext cx="672438"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1544" name="Line 72"/>
            <p:cNvSpPr>
              <a:spLocks noChangeShapeType="1"/>
            </p:cNvSpPr>
            <p:nvPr/>
          </p:nvSpPr>
          <p:spPr bwMode="auto">
            <a:xfrm>
              <a:off x="1138059" y="4854351"/>
              <a:ext cx="1497938"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5" name="Line 73"/>
            <p:cNvSpPr>
              <a:spLocks noChangeShapeType="1"/>
            </p:cNvSpPr>
            <p:nvPr/>
          </p:nvSpPr>
          <p:spPr bwMode="auto">
            <a:xfrm>
              <a:off x="2916324" y="4854351"/>
              <a:ext cx="1497938"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6" name="Line 74"/>
            <p:cNvSpPr>
              <a:spLocks noChangeShapeType="1"/>
            </p:cNvSpPr>
            <p:nvPr/>
          </p:nvSpPr>
          <p:spPr bwMode="auto">
            <a:xfrm>
              <a:off x="4694589" y="4854351"/>
              <a:ext cx="1496219"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7" name="AutoShape 75"/>
            <p:cNvSpPr>
              <a:spLocks noChangeArrowheads="1"/>
            </p:cNvSpPr>
            <p:nvPr/>
          </p:nvSpPr>
          <p:spPr bwMode="auto">
            <a:xfrm rot="1858546">
              <a:off x="4295596" y="3312889"/>
              <a:ext cx="522817" cy="206375"/>
            </a:xfrm>
            <a:prstGeom prst="rightArrow">
              <a:avLst>
                <a:gd name="adj1" fmla="val 37500"/>
                <a:gd name="adj2" fmla="val 9396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48" name="Line 76"/>
            <p:cNvSpPr>
              <a:spLocks noChangeShapeType="1"/>
            </p:cNvSpPr>
            <p:nvPr/>
          </p:nvSpPr>
          <p:spPr bwMode="auto">
            <a:xfrm>
              <a:off x="1421824"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0" name="Line 78"/>
            <p:cNvSpPr>
              <a:spLocks noChangeShapeType="1"/>
            </p:cNvSpPr>
            <p:nvPr/>
          </p:nvSpPr>
          <p:spPr bwMode="auto">
            <a:xfrm>
              <a:off x="3103780"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1" name="Line 79"/>
            <p:cNvSpPr>
              <a:spLocks noChangeShapeType="1"/>
            </p:cNvSpPr>
            <p:nvPr/>
          </p:nvSpPr>
          <p:spPr bwMode="auto">
            <a:xfrm>
              <a:off x="4133936"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2" name="Line 80"/>
            <p:cNvSpPr>
              <a:spLocks noChangeShapeType="1"/>
            </p:cNvSpPr>
            <p:nvPr/>
          </p:nvSpPr>
          <p:spPr bwMode="auto">
            <a:xfrm>
              <a:off x="4882045"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3" name="Line 81"/>
            <p:cNvSpPr>
              <a:spLocks noChangeShapeType="1"/>
            </p:cNvSpPr>
            <p:nvPr/>
          </p:nvSpPr>
          <p:spPr bwMode="auto">
            <a:xfrm>
              <a:off x="6003349"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4" name="Picture 8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070"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6" name="Picture 8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3900"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7" name="Picture 8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137"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8" name="Picture 8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1846"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9" name="Picture 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1112"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1560" name="Text Box 88"/>
            <p:cNvSpPr txBox="1">
              <a:spLocks noChangeArrowheads="1"/>
            </p:cNvSpPr>
            <p:nvPr/>
          </p:nvSpPr>
          <p:spPr bwMode="auto">
            <a:xfrm>
              <a:off x="1531891" y="466702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p>
          </p:txBody>
        </p:sp>
        <p:sp>
          <p:nvSpPr>
            <p:cNvPr id="1001561" name="Text Box 89"/>
            <p:cNvSpPr txBox="1">
              <a:spLocks noChangeArrowheads="1"/>
            </p:cNvSpPr>
            <p:nvPr/>
          </p:nvSpPr>
          <p:spPr bwMode="auto">
            <a:xfrm>
              <a:off x="5069503" y="466702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p>
          </p:txBody>
        </p:sp>
        <p:sp>
          <p:nvSpPr>
            <p:cNvPr id="1001562" name="Text Box 90"/>
            <p:cNvSpPr txBox="1">
              <a:spLocks noChangeArrowheads="1"/>
            </p:cNvSpPr>
            <p:nvPr/>
          </p:nvSpPr>
          <p:spPr bwMode="auto">
            <a:xfrm>
              <a:off x="3291239" y="4854351"/>
              <a:ext cx="63632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b="1">
                  <a:solidFill>
                    <a:srgbClr val="000099"/>
                  </a:solidFill>
                  <a:latin typeface="+mn-lt"/>
                  <a:ea typeface="黑体" panose="02010609060101010101" pitchFamily="2" charset="-122"/>
                </a:rPr>
                <a:t>…</a:t>
              </a:r>
            </a:p>
          </p:txBody>
        </p:sp>
        <p:sp>
          <p:nvSpPr>
            <p:cNvPr id="1001563" name="Text Box 91"/>
            <p:cNvSpPr txBox="1">
              <a:spLocks noChangeArrowheads="1"/>
            </p:cNvSpPr>
            <p:nvPr/>
          </p:nvSpPr>
          <p:spPr bwMode="auto">
            <a:xfrm>
              <a:off x="2341913" y="4268564"/>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p>
          </p:txBody>
        </p:sp>
        <p:sp>
          <p:nvSpPr>
            <p:cNvPr id="1001564" name="Text Box 92"/>
            <p:cNvSpPr txBox="1">
              <a:spLocks noChangeArrowheads="1"/>
            </p:cNvSpPr>
            <p:nvPr/>
          </p:nvSpPr>
          <p:spPr bwMode="auto">
            <a:xfrm>
              <a:off x="3877687" y="4220939"/>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p>
          </p:txBody>
        </p:sp>
        <p:sp>
          <p:nvSpPr>
            <p:cNvPr id="1001565" name="Text Box 93"/>
            <p:cNvSpPr txBox="1">
              <a:spLocks noChangeArrowheads="1"/>
            </p:cNvSpPr>
            <p:nvPr/>
          </p:nvSpPr>
          <p:spPr bwMode="auto">
            <a:xfrm>
              <a:off x="5697227" y="4149501"/>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p>
          </p:txBody>
        </p:sp>
        <p:sp>
          <p:nvSpPr>
            <p:cNvPr id="1001566" name="Text Box 94"/>
            <p:cNvSpPr txBox="1">
              <a:spLocks noChangeArrowheads="1"/>
            </p:cNvSpPr>
            <p:nvPr/>
          </p:nvSpPr>
          <p:spPr bwMode="auto">
            <a:xfrm>
              <a:off x="4735863" y="2925540"/>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 </a:t>
              </a:r>
              <a:r>
                <a:rPr kumimoji="1" lang="zh-CN" altLang="en-US" sz="2400" b="1">
                  <a:solidFill>
                    <a:srgbClr val="C00000"/>
                  </a:solidFill>
                  <a:latin typeface="+mn-lt"/>
                  <a:ea typeface="黑体" panose="02010609060101010101" pitchFamily="2" charset="-122"/>
                </a:rPr>
                <a:t>个</a:t>
              </a:r>
            </a:p>
          </p:txBody>
        </p:sp>
        <p:sp>
          <p:nvSpPr>
            <p:cNvPr id="1001567" name="Text Box 95"/>
            <p:cNvSpPr txBox="1">
              <a:spLocks noChangeArrowheads="1"/>
            </p:cNvSpPr>
            <p:nvPr/>
          </p:nvSpPr>
          <p:spPr bwMode="auto">
            <a:xfrm>
              <a:off x="3915523" y="3476401"/>
              <a:ext cx="8354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C00000"/>
                  </a:solidFill>
                  <a:latin typeface="+mn-lt"/>
                  <a:ea typeface="黑体" panose="02010609060101010101" pitchFamily="2" charset="-122"/>
                </a:rPr>
                <a:t>30</a:t>
              </a:r>
              <a:r>
                <a:rPr kumimoji="1" lang="zh-CN" altLang="en-US" sz="2400" b="1">
                  <a:solidFill>
                    <a:srgbClr val="C00000"/>
                  </a:solidFill>
                  <a:latin typeface="+mn-lt"/>
                  <a:ea typeface="黑体" panose="02010609060101010101" pitchFamily="2" charset="-122"/>
                </a:rPr>
                <a:t>个</a:t>
              </a:r>
            </a:p>
          </p:txBody>
        </p:sp>
        <p:sp>
          <p:nvSpPr>
            <p:cNvPr id="1001568" name="Text Box 96"/>
            <p:cNvSpPr txBox="1">
              <a:spLocks noChangeArrowheads="1"/>
            </p:cNvSpPr>
            <p:nvPr/>
          </p:nvSpPr>
          <p:spPr bwMode="auto">
            <a:xfrm>
              <a:off x="1693552" y="2925540"/>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30 </a:t>
              </a:r>
              <a:r>
                <a:rPr kumimoji="1" lang="zh-CN" altLang="en-US" sz="2400" b="1" dirty="0">
                  <a:solidFill>
                    <a:srgbClr val="C00000"/>
                  </a:solidFill>
                  <a:latin typeface="+mn-lt"/>
                  <a:ea typeface="黑体" panose="02010609060101010101" pitchFamily="2" charset="-122"/>
                </a:rPr>
                <a:t>个</a:t>
              </a:r>
            </a:p>
          </p:txBody>
        </p:sp>
        <p:sp>
          <p:nvSpPr>
            <p:cNvPr id="1001569" name="Text Box 97"/>
            <p:cNvSpPr txBox="1">
              <a:spLocks noChangeArrowheads="1"/>
            </p:cNvSpPr>
            <p:nvPr/>
          </p:nvSpPr>
          <p:spPr bwMode="auto">
            <a:xfrm>
              <a:off x="3980875" y="2160364"/>
              <a:ext cx="9220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C00000"/>
                  </a:solidFill>
                  <a:latin typeface="+mn-lt"/>
                  <a:ea typeface="黑体" panose="02010609060101010101" pitchFamily="2" charset="-122"/>
                </a:rPr>
                <a:t>90 </a:t>
              </a:r>
              <a:r>
                <a:rPr kumimoji="1" lang="zh-CN" altLang="en-US" sz="2400" b="1" dirty="0">
                  <a:solidFill>
                    <a:srgbClr val="C00000"/>
                  </a:solidFill>
                  <a:latin typeface="+mn-lt"/>
                  <a:ea typeface="黑体" panose="02010609060101010101" pitchFamily="2" charset="-122"/>
                </a:rPr>
                <a:t>个</a:t>
              </a:r>
            </a:p>
          </p:txBody>
        </p:sp>
        <p:sp>
          <p:nvSpPr>
            <p:cNvPr id="1001571" name="AutoShape 99"/>
            <p:cNvSpPr>
              <a:spLocks noChangeArrowheads="1"/>
            </p:cNvSpPr>
            <p:nvPr/>
          </p:nvSpPr>
          <p:spPr bwMode="auto">
            <a:xfrm rot="5400000">
              <a:off x="3569315" y="2573643"/>
              <a:ext cx="503238" cy="213254"/>
            </a:xfrm>
            <a:prstGeom prst="rightArrow">
              <a:avLst>
                <a:gd name="adj1" fmla="val 37500"/>
                <a:gd name="adj2" fmla="val 102720"/>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2" name="AutoShape 100"/>
            <p:cNvSpPr>
              <a:spLocks noChangeArrowheads="1"/>
            </p:cNvSpPr>
            <p:nvPr/>
          </p:nvSpPr>
          <p:spPr bwMode="auto">
            <a:xfrm rot="5400000">
              <a:off x="3668203" y="2636416"/>
              <a:ext cx="503237" cy="211534"/>
            </a:xfrm>
            <a:prstGeom prst="rightArrow">
              <a:avLst>
                <a:gd name="adj1" fmla="val 37500"/>
                <a:gd name="adj2" fmla="val 103555"/>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3" name="AutoShape 101"/>
            <p:cNvSpPr>
              <a:spLocks noChangeArrowheads="1"/>
            </p:cNvSpPr>
            <p:nvPr/>
          </p:nvSpPr>
          <p:spPr bwMode="auto">
            <a:xfrm rot="1858546">
              <a:off x="4414262" y="3287490"/>
              <a:ext cx="521097" cy="206375"/>
            </a:xfrm>
            <a:prstGeom prst="rightArrow">
              <a:avLst>
                <a:gd name="adj1" fmla="val 37500"/>
                <a:gd name="adj2" fmla="val 93652"/>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4" name="AutoShape 102"/>
            <p:cNvSpPr>
              <a:spLocks noChangeArrowheads="1"/>
            </p:cNvSpPr>
            <p:nvPr/>
          </p:nvSpPr>
          <p:spPr bwMode="auto">
            <a:xfrm rot="1858546">
              <a:off x="4531208" y="3262090"/>
              <a:ext cx="521097" cy="204787"/>
            </a:xfrm>
            <a:prstGeom prst="rightArrow">
              <a:avLst>
                <a:gd name="adj1" fmla="val 37500"/>
                <a:gd name="adj2" fmla="val 94378"/>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001575" name="Group 103"/>
            <p:cNvGrpSpPr/>
            <p:nvPr/>
          </p:nvGrpSpPr>
          <p:grpSpPr bwMode="auto">
            <a:xfrm>
              <a:off x="5396264" y="4235226"/>
              <a:ext cx="441986" cy="655638"/>
              <a:chOff x="2222" y="1578"/>
              <a:chExt cx="215" cy="328"/>
            </a:xfrm>
            <a:solidFill>
              <a:schemeClr val="accent2"/>
            </a:solidFill>
          </p:grpSpPr>
          <p:sp>
            <p:nvSpPr>
              <p:cNvPr id="1001576" name="AutoShape 104"/>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7" name="AutoShape 105"/>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78" name="AutoShape 106"/>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1001579" name="AutoShape 107"/>
            <p:cNvSpPr>
              <a:spLocks noChangeArrowheads="1"/>
            </p:cNvSpPr>
            <p:nvPr/>
          </p:nvSpPr>
          <p:spPr bwMode="auto">
            <a:xfrm rot="5400000">
              <a:off x="3767091" y="2699056"/>
              <a:ext cx="503237" cy="213254"/>
            </a:xfrm>
            <a:prstGeom prst="rightArrow">
              <a:avLst>
                <a:gd name="adj1" fmla="val 37500"/>
                <a:gd name="adj2" fmla="val 102720"/>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0" name="AutoShape 108"/>
            <p:cNvSpPr>
              <a:spLocks noChangeArrowheads="1"/>
            </p:cNvSpPr>
            <p:nvPr/>
          </p:nvSpPr>
          <p:spPr bwMode="auto">
            <a:xfrm rot="5400000">
              <a:off x="3865979" y="2761828"/>
              <a:ext cx="503238" cy="211535"/>
            </a:xfrm>
            <a:prstGeom prst="rightArrow">
              <a:avLst>
                <a:gd name="adj1" fmla="val 37500"/>
                <a:gd name="adj2" fmla="val 103555"/>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1" name="AutoShape 109"/>
            <p:cNvSpPr>
              <a:spLocks noChangeArrowheads="1"/>
            </p:cNvSpPr>
            <p:nvPr/>
          </p:nvSpPr>
          <p:spPr bwMode="auto">
            <a:xfrm rot="5400000">
              <a:off x="3963147" y="2822881"/>
              <a:ext cx="503237" cy="213254"/>
            </a:xfrm>
            <a:prstGeom prst="rightArrow">
              <a:avLst>
                <a:gd name="adj1" fmla="val 37500"/>
                <a:gd name="adj2" fmla="val 102720"/>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2" name="AutoShape 110"/>
            <p:cNvSpPr>
              <a:spLocks noChangeArrowheads="1"/>
            </p:cNvSpPr>
            <p:nvPr/>
          </p:nvSpPr>
          <p:spPr bwMode="auto">
            <a:xfrm rot="8740270">
              <a:off x="2355672" y="3325590"/>
              <a:ext cx="521096" cy="206375"/>
            </a:xfrm>
            <a:prstGeom prst="rightArrow">
              <a:avLst>
                <a:gd name="adj1" fmla="val 37500"/>
                <a:gd name="adj2" fmla="val 93652"/>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3" name="AutoShape 111"/>
            <p:cNvSpPr>
              <a:spLocks noChangeArrowheads="1"/>
            </p:cNvSpPr>
            <p:nvPr/>
          </p:nvSpPr>
          <p:spPr bwMode="auto">
            <a:xfrm rot="8740270">
              <a:off x="2262803" y="3287490"/>
              <a:ext cx="521096" cy="206375"/>
            </a:xfrm>
            <a:prstGeom prst="rightArrow">
              <a:avLst>
                <a:gd name="adj1" fmla="val 37500"/>
                <a:gd name="adj2" fmla="val 93652"/>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001584" name="Group 112"/>
            <p:cNvGrpSpPr/>
            <p:nvPr/>
          </p:nvGrpSpPr>
          <p:grpSpPr bwMode="auto">
            <a:xfrm>
              <a:off x="3571564" y="4219351"/>
              <a:ext cx="443706" cy="655638"/>
              <a:chOff x="2222" y="1578"/>
              <a:chExt cx="215" cy="328"/>
            </a:xfrm>
            <a:solidFill>
              <a:schemeClr val="accent2"/>
            </a:solidFill>
          </p:grpSpPr>
          <p:sp>
            <p:nvSpPr>
              <p:cNvPr id="1001585" name="AutoShape 113"/>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6" name="AutoShape 114"/>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7" name="AutoShape 115"/>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nvGrpSpPr>
            <p:cNvPr id="1001588" name="Group 116"/>
            <p:cNvGrpSpPr/>
            <p:nvPr/>
          </p:nvGrpSpPr>
          <p:grpSpPr bwMode="auto">
            <a:xfrm>
              <a:off x="2004835" y="4289201"/>
              <a:ext cx="443706" cy="655638"/>
              <a:chOff x="2222" y="1578"/>
              <a:chExt cx="215" cy="328"/>
            </a:xfrm>
            <a:solidFill>
              <a:schemeClr val="accent2"/>
            </a:solidFill>
          </p:grpSpPr>
          <p:sp>
            <p:nvSpPr>
              <p:cNvPr id="1001589" name="AutoShape 117"/>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0" name="AutoShape 118"/>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1" name="AutoShape 119"/>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nvGrpSpPr>
            <p:cNvPr id="1001592" name="Group 120"/>
            <p:cNvGrpSpPr/>
            <p:nvPr/>
          </p:nvGrpSpPr>
          <p:grpSpPr bwMode="auto">
            <a:xfrm>
              <a:off x="3571564" y="3292251"/>
              <a:ext cx="443706" cy="655638"/>
              <a:chOff x="2222" y="1578"/>
              <a:chExt cx="215" cy="328"/>
            </a:xfrm>
            <a:solidFill>
              <a:schemeClr val="accent2"/>
            </a:solidFill>
          </p:grpSpPr>
          <p:sp>
            <p:nvSpPr>
              <p:cNvPr id="1001593" name="AutoShape 121"/>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4" name="AutoShape 122"/>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5" name="AutoShape 123"/>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grpSp>
      <p:sp>
        <p:nvSpPr>
          <p:cNvPr id="1001598" name="Text Box 126"/>
          <p:cNvSpPr txBox="1">
            <a:spLocks noChangeArrowheads="1"/>
          </p:cNvSpPr>
          <p:nvPr/>
        </p:nvSpPr>
        <p:spPr bwMode="auto">
          <a:xfrm>
            <a:off x="6177136" y="1829142"/>
            <a:ext cx="3647368" cy="1815882"/>
          </a:xfrm>
          <a:prstGeom prst="rect">
            <a:avLst/>
          </a:prstGeom>
          <a:solidFill>
            <a:srgbClr val="FFFF99"/>
          </a:solidFill>
          <a:ln w="9525">
            <a:solidFill>
              <a:schemeClr val="folHlink"/>
            </a:solidFill>
            <a:miter lim="800000"/>
          </a:ln>
          <a:effectLst>
            <a:outerShdw dist="35921" dir="2700000" algn="ctr" rotWithShape="0">
              <a:schemeClr val="bg2"/>
            </a:outerShdw>
          </a:effectLst>
        </p:spPr>
        <p:txBody>
          <a:bodyPr wrap="square">
            <a:spAutoFit/>
          </a:bodyPr>
          <a:lstStyle/>
          <a:p>
            <a:pPr algn="ctr"/>
            <a:r>
              <a:rPr kumimoji="1" lang="zh-CN" altLang="en-US" sz="2800" b="1" dirty="0" smtClean="0">
                <a:solidFill>
                  <a:srgbClr val="000099"/>
                </a:solidFill>
                <a:ea typeface="黑体" panose="02010609060101010101" pitchFamily="2" charset="-122"/>
              </a:rPr>
              <a:t>采用</a:t>
            </a:r>
            <a:r>
              <a:rPr kumimoji="1" lang="zh-CN" altLang="zh-CN" sz="2800" b="1" dirty="0" smtClean="0">
                <a:solidFill>
                  <a:srgbClr val="000099"/>
                </a:solidFill>
                <a:latin typeface="+mn-lt"/>
                <a:ea typeface="黑体" panose="02010609060101010101" pitchFamily="2" charset="-122"/>
              </a:rPr>
              <a:t>单</a:t>
            </a:r>
            <a:r>
              <a:rPr kumimoji="1" lang="zh-CN" altLang="zh-CN" sz="2800" b="1" dirty="0">
                <a:solidFill>
                  <a:srgbClr val="000099"/>
                </a:solidFill>
                <a:latin typeface="+mn-lt"/>
                <a:ea typeface="黑体" panose="02010609060101010101" pitchFamily="2" charset="-122"/>
              </a:rPr>
              <a:t>播</a:t>
            </a:r>
            <a:r>
              <a:rPr kumimoji="1" lang="zh-CN" altLang="zh-CN" sz="2800" b="1" dirty="0" smtClean="0">
                <a:solidFill>
                  <a:srgbClr val="000099"/>
                </a:solidFill>
                <a:latin typeface="+mn-lt"/>
                <a:ea typeface="黑体" panose="02010609060101010101" pitchFamily="2" charset="-122"/>
              </a:rPr>
              <a:t>方式</a:t>
            </a:r>
            <a:r>
              <a:rPr kumimoji="1" lang="zh-CN" altLang="en-US" sz="2800" b="1" dirty="0" smtClean="0">
                <a:solidFill>
                  <a:srgbClr val="000099"/>
                </a:solidFill>
                <a:latin typeface="+mn-lt"/>
                <a:ea typeface="黑体" panose="02010609060101010101" pitchFamily="2" charset="-122"/>
              </a:rPr>
              <a:t>，</a:t>
            </a:r>
            <a:endParaRPr kumimoji="1" lang="en-US" altLang="zh-CN" sz="2800" b="1" dirty="0" smtClean="0">
              <a:solidFill>
                <a:srgbClr val="000099"/>
              </a:solidFill>
              <a:latin typeface="+mn-lt"/>
              <a:ea typeface="黑体" panose="02010609060101010101" pitchFamily="2" charset="-122"/>
            </a:endParaRPr>
          </a:p>
          <a:p>
            <a:pPr algn="ctr"/>
            <a:r>
              <a:rPr kumimoji="1" lang="zh-CN" altLang="zh-CN" sz="2800" b="1" dirty="0" smtClean="0">
                <a:solidFill>
                  <a:srgbClr val="000099"/>
                </a:solidFill>
                <a:latin typeface="+mn-lt"/>
                <a:ea typeface="黑体" panose="02010609060101010101" pitchFamily="2" charset="-122"/>
              </a:rPr>
              <a:t>向</a:t>
            </a:r>
            <a:r>
              <a:rPr kumimoji="1" lang="en-US" altLang="zh-CN" sz="2800" b="1" dirty="0" smtClean="0">
                <a:solidFill>
                  <a:srgbClr val="000099"/>
                </a:solidFill>
                <a:latin typeface="+mn-lt"/>
                <a:ea typeface="黑体" panose="02010609060101010101" pitchFamily="2" charset="-122"/>
              </a:rPr>
              <a:t> 90 </a:t>
            </a:r>
            <a:r>
              <a:rPr kumimoji="1" lang="zh-CN" altLang="zh-CN" sz="2800" b="1" dirty="0" smtClean="0">
                <a:solidFill>
                  <a:srgbClr val="000099"/>
                </a:solidFill>
                <a:latin typeface="+mn-lt"/>
                <a:ea typeface="黑体" panose="02010609060101010101" pitchFamily="2" charset="-122"/>
              </a:rPr>
              <a:t>台</a:t>
            </a:r>
            <a:r>
              <a:rPr kumimoji="1" lang="zh-CN" altLang="zh-CN" sz="2800" b="1" dirty="0">
                <a:solidFill>
                  <a:srgbClr val="000099"/>
                </a:solidFill>
                <a:latin typeface="+mn-lt"/>
                <a:ea typeface="黑体" panose="02010609060101010101" pitchFamily="2" charset="-122"/>
              </a:rPr>
              <a:t>主机</a:t>
            </a:r>
            <a:r>
              <a:rPr kumimoji="1" lang="zh-CN" altLang="zh-CN" sz="2800" b="1" dirty="0" smtClean="0">
                <a:solidFill>
                  <a:srgbClr val="000099"/>
                </a:solidFill>
                <a:latin typeface="+mn-lt"/>
                <a:ea typeface="黑体" panose="02010609060101010101" pitchFamily="2" charset="-122"/>
              </a:rPr>
              <a:t>传送</a:t>
            </a:r>
            <a:endParaRPr kumimoji="1" lang="en-US" altLang="zh-CN" sz="2800" b="1" dirty="0" smtClean="0">
              <a:solidFill>
                <a:srgbClr val="000099"/>
              </a:solidFill>
              <a:latin typeface="+mn-lt"/>
              <a:ea typeface="黑体" panose="02010609060101010101" pitchFamily="2" charset="-122"/>
            </a:endParaRPr>
          </a:p>
          <a:p>
            <a:pPr algn="ctr"/>
            <a:r>
              <a:rPr kumimoji="1" lang="zh-CN" altLang="zh-CN" sz="2800" b="1" dirty="0" smtClean="0">
                <a:solidFill>
                  <a:srgbClr val="000099"/>
                </a:solidFill>
                <a:latin typeface="+mn-lt"/>
                <a:ea typeface="黑体" panose="02010609060101010101" pitchFamily="2" charset="-122"/>
              </a:rPr>
              <a:t>同样</a:t>
            </a:r>
            <a:r>
              <a:rPr kumimoji="1" lang="zh-CN" altLang="zh-CN" sz="2800" b="1" dirty="0">
                <a:solidFill>
                  <a:srgbClr val="000099"/>
                </a:solidFill>
                <a:latin typeface="+mn-lt"/>
                <a:ea typeface="黑体" panose="02010609060101010101" pitchFamily="2" charset="-122"/>
              </a:rPr>
              <a:t>的视频</a:t>
            </a:r>
            <a:r>
              <a:rPr kumimoji="1" lang="zh-CN" altLang="zh-CN" sz="2800" b="1" dirty="0" smtClean="0">
                <a:solidFill>
                  <a:srgbClr val="000099"/>
                </a:solidFill>
                <a:latin typeface="+mn-lt"/>
                <a:ea typeface="黑体" panose="02010609060101010101" pitchFamily="2" charset="-122"/>
              </a:rPr>
              <a:t>节目</a:t>
            </a:r>
            <a:endParaRPr kumimoji="1" lang="en-US" altLang="zh-CN" sz="2800" b="1" dirty="0" smtClean="0">
              <a:solidFill>
                <a:srgbClr val="000099"/>
              </a:solidFill>
              <a:latin typeface="+mn-lt"/>
              <a:ea typeface="黑体" panose="02010609060101010101" pitchFamily="2" charset="-122"/>
            </a:endParaRPr>
          </a:p>
          <a:p>
            <a:pPr algn="ctr"/>
            <a:r>
              <a:rPr kumimoji="1" lang="zh-CN" altLang="zh-CN" sz="2800" b="1" dirty="0" smtClean="0">
                <a:solidFill>
                  <a:srgbClr val="000099"/>
                </a:solidFill>
                <a:latin typeface="+mn-lt"/>
                <a:ea typeface="黑体" panose="02010609060101010101" pitchFamily="2" charset="-122"/>
              </a:rPr>
              <a:t>需要发送</a:t>
            </a:r>
            <a:r>
              <a:rPr kumimoji="1" lang="en-US" altLang="zh-CN" sz="2800" b="1" dirty="0" smtClean="0">
                <a:solidFill>
                  <a:srgbClr val="000099"/>
                </a:solidFill>
                <a:latin typeface="+mn-lt"/>
                <a:ea typeface="黑体" panose="02010609060101010101" pitchFamily="2" charset="-122"/>
              </a:rPr>
              <a:t> 90 </a:t>
            </a:r>
            <a:r>
              <a:rPr kumimoji="1" lang="zh-CN" altLang="zh-CN" sz="2800" b="1" dirty="0" smtClean="0">
                <a:solidFill>
                  <a:srgbClr val="000099"/>
                </a:solidFill>
                <a:latin typeface="+mn-lt"/>
                <a:ea typeface="黑体" panose="02010609060101010101" pitchFamily="2" charset="-122"/>
              </a:rPr>
              <a:t>个</a:t>
            </a:r>
            <a:r>
              <a:rPr kumimoji="1" lang="zh-CN" altLang="zh-CN" sz="2800" b="1" dirty="0">
                <a:solidFill>
                  <a:srgbClr val="000099"/>
                </a:solidFill>
                <a:latin typeface="+mn-lt"/>
                <a:ea typeface="黑体" panose="02010609060101010101" pitchFamily="2" charset="-122"/>
              </a:rPr>
              <a:t>单</a:t>
            </a:r>
            <a:r>
              <a:rPr kumimoji="1" lang="zh-CN" altLang="zh-CN" sz="2800" b="1" dirty="0" smtClean="0">
                <a:solidFill>
                  <a:srgbClr val="000099"/>
                </a:solidFill>
                <a:latin typeface="+mn-lt"/>
                <a:ea typeface="黑体" panose="02010609060101010101" pitchFamily="2" charset="-122"/>
              </a:rPr>
              <a:t>播</a:t>
            </a:r>
            <a:endParaRPr kumimoji="1" lang="zh-CN" altLang="en-US" sz="2800" b="1" dirty="0">
              <a:solidFill>
                <a:srgbClr val="000099"/>
              </a:solidFill>
              <a:latin typeface="+mn-lt"/>
              <a:ea typeface="黑体" panose="02010609060101010101" pitchFamily="2" charset="-122"/>
            </a:endParaRPr>
          </a:p>
        </p:txBody>
      </p:sp>
      <p:sp>
        <p:nvSpPr>
          <p:cNvPr id="79" name="矩形 78"/>
          <p:cNvSpPr/>
          <p:nvPr/>
        </p:nvSpPr>
        <p:spPr>
          <a:xfrm>
            <a:off x="2734853" y="6219283"/>
            <a:ext cx="1872139"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单播</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01599" name="Rectangle 127"/>
          <p:cNvSpPr>
            <a:spLocks noGrp="1" noChangeArrowheads="1"/>
          </p:cNvSpPr>
          <p:nvPr>
            <p:ph type="title"/>
          </p:nvPr>
        </p:nvSpPr>
        <p:spPr>
          <a:noFill/>
        </p:spPr>
        <p:txBody>
          <a:bodyPr/>
          <a:lstStyle/>
          <a:p>
            <a:pPr algn="ctr"/>
            <a:r>
              <a:rPr lang="zh-CN" altLang="zh-CN" dirty="0" smtClean="0"/>
              <a:t>多</a:t>
            </a:r>
            <a:r>
              <a:rPr lang="zh-CN" altLang="zh-CN" dirty="0"/>
              <a:t>播可大大节约网络资源</a:t>
            </a:r>
            <a:endParaRPr lang="zh-CN" altLang="en-US" sz="4000" dirty="0"/>
          </a:p>
        </p:txBody>
      </p:sp>
      <p:sp>
        <p:nvSpPr>
          <p:cNvPr id="1001598" name="Text Box 126"/>
          <p:cNvSpPr txBox="1">
            <a:spLocks noChangeArrowheads="1"/>
          </p:cNvSpPr>
          <p:nvPr/>
        </p:nvSpPr>
        <p:spPr bwMode="auto">
          <a:xfrm>
            <a:off x="5859333" y="1268760"/>
            <a:ext cx="3990211" cy="1938992"/>
          </a:xfrm>
          <a:prstGeom prst="rect">
            <a:avLst/>
          </a:prstGeom>
          <a:solidFill>
            <a:srgbClr val="FFFF99"/>
          </a:solidFill>
          <a:ln w="9525">
            <a:solidFill>
              <a:schemeClr val="folHlink"/>
            </a:solidFill>
            <a:miter lim="800000"/>
          </a:ln>
          <a:effectLst>
            <a:outerShdw dist="35921" dir="2700000" algn="ctr" rotWithShape="0">
              <a:schemeClr val="bg2"/>
            </a:outerShdw>
          </a:effectLst>
        </p:spPr>
        <p:txBody>
          <a:bodyPr wrap="square">
            <a:spAutoFit/>
          </a:bodyPr>
          <a:lstStyle/>
          <a:p>
            <a:pPr algn="ctr"/>
            <a:r>
              <a:rPr kumimoji="1" lang="zh-CN" altLang="en-US" sz="2400" b="1" dirty="0">
                <a:solidFill>
                  <a:srgbClr val="000099"/>
                </a:solidFill>
                <a:latin typeface="+mn-lt"/>
                <a:ea typeface="黑体" panose="02010609060101010101" pitchFamily="2" charset="-122"/>
              </a:rPr>
              <a:t>采用</a:t>
            </a:r>
            <a:r>
              <a:rPr kumimoji="1" lang="zh-CN" altLang="zh-CN" sz="2400" b="1" dirty="0">
                <a:solidFill>
                  <a:srgbClr val="000099"/>
                </a:solidFill>
                <a:latin typeface="+mn-lt"/>
                <a:ea typeface="黑体" panose="02010609060101010101" pitchFamily="2" charset="-122"/>
              </a:rPr>
              <a:t>多播</a:t>
            </a:r>
            <a:r>
              <a:rPr kumimoji="1" lang="zh-CN" altLang="en-US" sz="2400" b="1" dirty="0">
                <a:solidFill>
                  <a:srgbClr val="000099"/>
                </a:solidFill>
                <a:latin typeface="+mn-lt"/>
                <a:ea typeface="黑体" panose="02010609060101010101" pitchFamily="2" charset="-122"/>
              </a:rPr>
              <a:t>方式，</a:t>
            </a:r>
            <a:endParaRPr kumimoji="1" lang="en-US" altLang="zh-CN" sz="2400" b="1" dirty="0">
              <a:solidFill>
                <a:srgbClr val="000099"/>
              </a:solidFill>
              <a:latin typeface="+mn-lt"/>
              <a:ea typeface="黑体" panose="02010609060101010101" pitchFamily="2" charset="-122"/>
            </a:endParaRPr>
          </a:p>
          <a:p>
            <a:pPr algn="ctr"/>
            <a:r>
              <a:rPr kumimoji="1" lang="zh-CN" altLang="zh-CN" sz="2400" b="1" dirty="0">
                <a:solidFill>
                  <a:srgbClr val="000099"/>
                </a:solidFill>
                <a:latin typeface="+mn-lt"/>
                <a:ea typeface="黑体" panose="02010609060101010101" pitchFamily="2" charset="-122"/>
              </a:rPr>
              <a:t>只需发送一</a:t>
            </a:r>
            <a:r>
              <a:rPr kumimoji="1" lang="zh-CN" altLang="zh-CN" sz="2400" b="1" dirty="0" smtClean="0">
                <a:solidFill>
                  <a:srgbClr val="000099"/>
                </a:solidFill>
                <a:latin typeface="+mn-lt"/>
                <a:ea typeface="黑体" panose="02010609060101010101" pitchFamily="2" charset="-122"/>
              </a:rPr>
              <a:t>次</a:t>
            </a:r>
            <a:r>
              <a:rPr kumimoji="1" lang="zh-CN" altLang="en-US" sz="2400" b="1" dirty="0" smtClean="0">
                <a:solidFill>
                  <a:srgbClr val="000099"/>
                </a:solidFill>
                <a:latin typeface="+mn-lt"/>
                <a:ea typeface="黑体" panose="02010609060101010101" pitchFamily="2" charset="-122"/>
              </a:rPr>
              <a:t>到多播组</a:t>
            </a:r>
            <a:r>
              <a:rPr kumimoji="1" lang="zh-CN" altLang="zh-CN" sz="2400" b="1" dirty="0" smtClean="0">
                <a:solidFill>
                  <a:srgbClr val="000099"/>
                </a:solidFill>
                <a:latin typeface="+mn-lt"/>
                <a:ea typeface="黑体" panose="02010609060101010101" pitchFamily="2" charset="-122"/>
              </a:rPr>
              <a:t>。</a:t>
            </a:r>
            <a:endParaRPr kumimoji="1" lang="en-US" altLang="zh-CN" sz="2400" b="1" dirty="0" smtClean="0">
              <a:solidFill>
                <a:srgbClr val="000099"/>
              </a:solidFill>
              <a:latin typeface="+mn-lt"/>
              <a:ea typeface="黑体" panose="02010609060101010101" pitchFamily="2" charset="-122"/>
            </a:endParaRPr>
          </a:p>
          <a:p>
            <a:pPr algn="ctr"/>
            <a:r>
              <a:rPr kumimoji="1" lang="zh-CN" altLang="zh-CN" sz="2400" b="1" dirty="0">
                <a:solidFill>
                  <a:srgbClr val="000099"/>
                </a:solidFill>
                <a:latin typeface="+mn-lt"/>
                <a:ea typeface="黑体" panose="02010609060101010101" pitchFamily="2" charset="-122"/>
              </a:rPr>
              <a:t>路由器复制</a:t>
            </a:r>
            <a:r>
              <a:rPr kumimoji="1" lang="zh-CN" altLang="en-US" sz="2400" b="1" dirty="0" smtClean="0">
                <a:solidFill>
                  <a:srgbClr val="000099"/>
                </a:solidFill>
                <a:latin typeface="+mn-lt"/>
                <a:ea typeface="黑体" panose="02010609060101010101" pitchFamily="2" charset="-122"/>
              </a:rPr>
              <a:t>分组。</a:t>
            </a:r>
            <a:endParaRPr kumimoji="1" lang="en-US" altLang="zh-CN" sz="2400" b="1" dirty="0">
              <a:solidFill>
                <a:srgbClr val="000099"/>
              </a:solidFill>
              <a:latin typeface="+mn-lt"/>
              <a:ea typeface="黑体" panose="02010609060101010101" pitchFamily="2" charset="-122"/>
            </a:endParaRPr>
          </a:p>
          <a:p>
            <a:pPr algn="ctr"/>
            <a:r>
              <a:rPr kumimoji="1" lang="zh-CN" altLang="zh-CN" sz="2400" b="1" dirty="0">
                <a:solidFill>
                  <a:srgbClr val="000099"/>
                </a:solidFill>
                <a:latin typeface="+mn-lt"/>
                <a:ea typeface="黑体" panose="02010609060101010101" pitchFamily="2" charset="-122"/>
              </a:rPr>
              <a:t>局域网具有硬件多播功能，不需要复制</a:t>
            </a:r>
            <a:r>
              <a:rPr kumimoji="1" lang="zh-CN" altLang="zh-CN" sz="2400" b="1" dirty="0" smtClean="0">
                <a:solidFill>
                  <a:srgbClr val="000099"/>
                </a:solidFill>
                <a:latin typeface="+mn-lt"/>
                <a:ea typeface="黑体" panose="02010609060101010101" pitchFamily="2" charset="-122"/>
              </a:rPr>
              <a:t>分组</a:t>
            </a:r>
            <a:r>
              <a:rPr kumimoji="1" lang="zh-CN" altLang="en-US" sz="2400" b="1" dirty="0" smtClean="0">
                <a:solidFill>
                  <a:srgbClr val="000099"/>
                </a:solidFill>
                <a:latin typeface="+mn-lt"/>
                <a:ea typeface="黑体" panose="02010609060101010101" pitchFamily="2" charset="-122"/>
              </a:rPr>
              <a:t>。</a:t>
            </a:r>
            <a:endParaRPr kumimoji="1" lang="zh-CN" altLang="en-US" sz="2400" b="1" dirty="0">
              <a:solidFill>
                <a:srgbClr val="000099"/>
              </a:solidFill>
              <a:latin typeface="+mn-lt"/>
              <a:ea typeface="黑体" panose="02010609060101010101" pitchFamily="2" charset="-122"/>
            </a:endParaRPr>
          </a:p>
        </p:txBody>
      </p:sp>
      <p:sp>
        <p:nvSpPr>
          <p:cNvPr id="81" name="Text Box 126"/>
          <p:cNvSpPr txBox="1">
            <a:spLocks noChangeArrowheads="1"/>
          </p:cNvSpPr>
          <p:nvPr/>
        </p:nvSpPr>
        <p:spPr bwMode="auto">
          <a:xfrm>
            <a:off x="6262816" y="3356992"/>
            <a:ext cx="3586728" cy="1569660"/>
          </a:xfrm>
          <a:prstGeom prst="rect">
            <a:avLst/>
          </a:prstGeom>
          <a:solidFill>
            <a:srgbClr val="66FF66"/>
          </a:solidFill>
          <a:ln w="9525">
            <a:solidFill>
              <a:schemeClr val="folHlink"/>
            </a:solidFill>
            <a:miter lim="800000"/>
          </a:ln>
          <a:effectLst>
            <a:outerShdw dist="35921" dir="2700000" algn="ctr" rotWithShape="0">
              <a:schemeClr val="bg2"/>
            </a:outerShdw>
          </a:effectLst>
        </p:spPr>
        <p:txBody>
          <a:bodyPr wrap="square">
            <a:spAutoFit/>
          </a:bodyPr>
          <a:lstStyle/>
          <a:p>
            <a:pPr algn="ctr"/>
            <a:r>
              <a:rPr kumimoji="1" lang="zh-CN" altLang="zh-CN" sz="2400" b="1" dirty="0" smtClean="0">
                <a:solidFill>
                  <a:srgbClr val="000099"/>
                </a:solidFill>
                <a:latin typeface="+mn-lt"/>
                <a:ea typeface="黑体" panose="02010609060101010101" pitchFamily="2" charset="-122"/>
              </a:rPr>
              <a:t>当</a:t>
            </a:r>
            <a:r>
              <a:rPr kumimoji="1" lang="zh-CN" altLang="zh-CN" sz="2400" b="1" dirty="0">
                <a:solidFill>
                  <a:srgbClr val="000099"/>
                </a:solidFill>
                <a:latin typeface="+mn-lt"/>
                <a:ea typeface="黑体" panose="02010609060101010101" pitchFamily="2" charset="-122"/>
              </a:rPr>
              <a:t>多播组的主机数很大时（如成千上万个），采用多播方式就可明显地减轻网络中各种资源的</a:t>
            </a:r>
            <a:r>
              <a:rPr kumimoji="1" lang="zh-CN" altLang="zh-CN" sz="2400" b="1" dirty="0" smtClean="0">
                <a:solidFill>
                  <a:srgbClr val="000099"/>
                </a:solidFill>
                <a:latin typeface="+mn-lt"/>
                <a:ea typeface="黑体" panose="02010609060101010101" pitchFamily="2" charset="-122"/>
              </a:rPr>
              <a:t>消耗</a:t>
            </a:r>
            <a:r>
              <a:rPr kumimoji="1" lang="zh-CN" altLang="en-US" sz="2400" b="1" dirty="0" smtClean="0">
                <a:solidFill>
                  <a:srgbClr val="000099"/>
                </a:solidFill>
                <a:latin typeface="+mn-lt"/>
                <a:ea typeface="黑体" panose="02010609060101010101" pitchFamily="2" charset="-122"/>
              </a:rPr>
              <a:t>。</a:t>
            </a:r>
            <a:endParaRPr kumimoji="1" lang="zh-CN" altLang="en-US" sz="2400" b="1" dirty="0">
              <a:solidFill>
                <a:srgbClr val="000099"/>
              </a:solidFill>
              <a:latin typeface="+mn-lt"/>
              <a:ea typeface="黑体" panose="02010609060101010101" pitchFamily="2" charset="-122"/>
            </a:endParaRPr>
          </a:p>
        </p:txBody>
      </p:sp>
      <p:grpSp>
        <p:nvGrpSpPr>
          <p:cNvPr id="5" name="组合 4"/>
          <p:cNvGrpSpPr/>
          <p:nvPr/>
        </p:nvGrpSpPr>
        <p:grpSpPr>
          <a:xfrm>
            <a:off x="560512" y="1196752"/>
            <a:ext cx="5647070" cy="5484196"/>
            <a:chOff x="560512" y="1196752"/>
            <a:chExt cx="5647070" cy="5484196"/>
          </a:xfrm>
        </p:grpSpPr>
        <p:sp>
          <p:nvSpPr>
            <p:cNvPr id="1001549" name="Line 77"/>
            <p:cNvSpPr>
              <a:spLocks noChangeShapeType="1"/>
            </p:cNvSpPr>
            <p:nvPr/>
          </p:nvSpPr>
          <p:spPr bwMode="auto">
            <a:xfrm>
              <a:off x="2211656"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5" name="Picture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1901"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1524" name="Line 52"/>
            <p:cNvSpPr>
              <a:spLocks noChangeShapeType="1"/>
            </p:cNvSpPr>
            <p:nvPr/>
          </p:nvSpPr>
          <p:spPr bwMode="auto">
            <a:xfrm flipV="1">
              <a:off x="1931329" y="3131914"/>
              <a:ext cx="1401631"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5" name="Line 53"/>
            <p:cNvSpPr>
              <a:spLocks noChangeShapeType="1"/>
            </p:cNvSpPr>
            <p:nvPr/>
          </p:nvSpPr>
          <p:spPr bwMode="auto">
            <a:xfrm flipV="1">
              <a:off x="3427548" y="1952401"/>
              <a:ext cx="0" cy="996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6" name="Line 54"/>
            <p:cNvSpPr>
              <a:spLocks noChangeShapeType="1"/>
            </p:cNvSpPr>
            <p:nvPr/>
          </p:nvSpPr>
          <p:spPr bwMode="auto">
            <a:xfrm flipH="1" flipV="1">
              <a:off x="3427548" y="3131914"/>
              <a:ext cx="0"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7" name="Line 55"/>
            <p:cNvSpPr>
              <a:spLocks noChangeShapeType="1"/>
            </p:cNvSpPr>
            <p:nvPr/>
          </p:nvSpPr>
          <p:spPr bwMode="auto">
            <a:xfrm>
              <a:off x="5205812"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8" name="Line 56"/>
            <p:cNvSpPr>
              <a:spLocks noChangeShapeType="1"/>
            </p:cNvSpPr>
            <p:nvPr/>
          </p:nvSpPr>
          <p:spPr bwMode="auto">
            <a:xfrm flipV="1">
              <a:off x="3427548"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29" name="Line 57"/>
            <p:cNvSpPr>
              <a:spLocks noChangeShapeType="1"/>
            </p:cNvSpPr>
            <p:nvPr/>
          </p:nvSpPr>
          <p:spPr bwMode="auto">
            <a:xfrm>
              <a:off x="1838460" y="4038377"/>
              <a:ext cx="0" cy="8159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0" name="Line 58"/>
            <p:cNvSpPr>
              <a:spLocks noChangeShapeType="1"/>
            </p:cNvSpPr>
            <p:nvPr/>
          </p:nvSpPr>
          <p:spPr bwMode="auto">
            <a:xfrm>
              <a:off x="3616725" y="3131914"/>
              <a:ext cx="1589088" cy="9064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1" name="Text Box 59"/>
            <p:cNvSpPr txBox="1">
              <a:spLocks noChangeArrowheads="1"/>
            </p:cNvSpPr>
            <p:nvPr/>
          </p:nvSpPr>
          <p:spPr bwMode="auto">
            <a:xfrm>
              <a:off x="1686480" y="5695027"/>
              <a:ext cx="36695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smtClean="0">
                  <a:solidFill>
                    <a:srgbClr val="000099"/>
                  </a:solidFill>
                  <a:ea typeface="黑体" panose="02010609060101010101" pitchFamily="2" charset="-122"/>
                </a:rPr>
                <a:t>多</a:t>
              </a:r>
              <a:r>
                <a:rPr kumimoji="1" lang="zh-CN" altLang="en-US" sz="2800" b="1" dirty="0">
                  <a:solidFill>
                    <a:srgbClr val="000099"/>
                  </a:solidFill>
                  <a:ea typeface="黑体" panose="02010609060101010101" pitchFamily="2" charset="-122"/>
                </a:rPr>
                <a:t>播组</a:t>
              </a:r>
              <a:r>
                <a:rPr kumimoji="1" lang="zh-CN" altLang="en-US" sz="2800" b="1" dirty="0" smtClean="0">
                  <a:solidFill>
                    <a:srgbClr val="000099"/>
                  </a:solidFill>
                  <a:ea typeface="黑体" panose="02010609060101010101" pitchFamily="2" charset="-122"/>
                </a:rPr>
                <a:t>成员共有 </a:t>
              </a:r>
              <a:r>
                <a:rPr kumimoji="1" lang="en-US" altLang="zh-CN" sz="2800" b="1" dirty="0">
                  <a:solidFill>
                    <a:srgbClr val="000099"/>
                  </a:solidFill>
                  <a:ea typeface="黑体" panose="02010609060101010101" pitchFamily="2" charset="-122"/>
                </a:rPr>
                <a:t>90 </a:t>
              </a:r>
              <a:r>
                <a:rPr kumimoji="1" lang="zh-CN" altLang="en-US" sz="2800" b="1" dirty="0">
                  <a:solidFill>
                    <a:srgbClr val="000099"/>
                  </a:solidFill>
                  <a:ea typeface="黑体" panose="02010609060101010101" pitchFamily="2" charset="-122"/>
                </a:rPr>
                <a:t>个</a:t>
              </a:r>
              <a:endParaRPr kumimoji="1" lang="zh-CN" altLang="en-US" sz="2800" b="1" dirty="0">
                <a:solidFill>
                  <a:srgbClr val="000099"/>
                </a:solidFill>
                <a:latin typeface="+mn-lt"/>
                <a:ea typeface="黑体" panose="02010609060101010101" pitchFamily="2" charset="-122"/>
              </a:endParaRPr>
            </a:p>
          </p:txBody>
        </p:sp>
        <p:sp>
          <p:nvSpPr>
            <p:cNvPr id="1001532" name="AutoShape 60"/>
            <p:cNvSpPr>
              <a:spLocks noChangeArrowheads="1"/>
            </p:cNvSpPr>
            <p:nvPr/>
          </p:nvSpPr>
          <p:spPr bwMode="auto">
            <a:xfrm rot="5400000">
              <a:off x="3325618" y="2510210"/>
              <a:ext cx="504825" cy="211535"/>
            </a:xfrm>
            <a:prstGeom prst="rightArrow">
              <a:avLst>
                <a:gd name="adj1" fmla="val 37500"/>
                <a:gd name="adj2" fmla="val 10388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33" name="AutoShape 61"/>
            <p:cNvSpPr>
              <a:spLocks noChangeArrowheads="1"/>
            </p:cNvSpPr>
            <p:nvPr/>
          </p:nvSpPr>
          <p:spPr bwMode="auto">
            <a:xfrm rot="8740270">
              <a:off x="2302805" y="3362101"/>
              <a:ext cx="521097" cy="204788"/>
            </a:xfrm>
            <a:prstGeom prst="rightArrow">
              <a:avLst>
                <a:gd name="adj1" fmla="val 37500"/>
                <a:gd name="adj2" fmla="val 94377"/>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pic>
          <p:nvPicPr>
            <p:cNvPr id="1001534" name="Picture 6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6459" y="2933476"/>
              <a:ext cx="53313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01535" name="Text Box 63"/>
            <p:cNvSpPr txBox="1">
              <a:spLocks noChangeArrowheads="1"/>
            </p:cNvSpPr>
            <p:nvPr/>
          </p:nvSpPr>
          <p:spPr bwMode="auto">
            <a:xfrm>
              <a:off x="2772308" y="249373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1</a:t>
              </a:r>
              <a:endParaRPr kumimoji="1" lang="en-US" altLang="zh-CN" sz="2400" b="1">
                <a:solidFill>
                  <a:srgbClr val="000099"/>
                </a:solidFill>
                <a:latin typeface="+mn-lt"/>
                <a:ea typeface="黑体" panose="02010609060101010101" pitchFamily="2" charset="-122"/>
              </a:endParaRPr>
            </a:p>
          </p:txBody>
        </p:sp>
        <p:sp>
          <p:nvSpPr>
            <p:cNvPr id="1001536" name="Text Box 64"/>
            <p:cNvSpPr txBox="1">
              <a:spLocks noChangeArrowheads="1"/>
            </p:cNvSpPr>
            <p:nvPr/>
          </p:nvSpPr>
          <p:spPr bwMode="auto">
            <a:xfrm>
              <a:off x="2718994" y="364308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3</a:t>
              </a:r>
              <a:endParaRPr kumimoji="1" lang="en-US" altLang="zh-CN" sz="2400" b="1">
                <a:solidFill>
                  <a:srgbClr val="000099"/>
                </a:solidFill>
                <a:latin typeface="+mn-lt"/>
                <a:ea typeface="黑体" panose="02010609060101010101" pitchFamily="2" charset="-122"/>
              </a:endParaRPr>
            </a:p>
          </p:txBody>
        </p:sp>
        <p:sp>
          <p:nvSpPr>
            <p:cNvPr id="1001537" name="Text Box 65"/>
            <p:cNvSpPr txBox="1">
              <a:spLocks noChangeArrowheads="1"/>
            </p:cNvSpPr>
            <p:nvPr/>
          </p:nvSpPr>
          <p:spPr bwMode="auto">
            <a:xfrm>
              <a:off x="4435346" y="371770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4</a:t>
              </a:r>
              <a:endParaRPr kumimoji="1" lang="en-US" altLang="zh-CN" sz="2400" b="1">
                <a:solidFill>
                  <a:srgbClr val="000099"/>
                </a:solidFill>
                <a:latin typeface="+mn-lt"/>
                <a:ea typeface="黑体" panose="02010609060101010101" pitchFamily="2" charset="-122"/>
              </a:endParaRPr>
            </a:p>
          </p:txBody>
        </p:sp>
        <p:sp>
          <p:nvSpPr>
            <p:cNvPr id="1001538" name="Text Box 66"/>
            <p:cNvSpPr txBox="1">
              <a:spLocks noChangeArrowheads="1"/>
            </p:cNvSpPr>
            <p:nvPr/>
          </p:nvSpPr>
          <p:spPr bwMode="auto">
            <a:xfrm>
              <a:off x="1090352" y="367166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R</a:t>
              </a:r>
              <a:r>
                <a:rPr kumimoji="1" lang="en-US" altLang="zh-CN" sz="2400" b="1" baseline="-25000">
                  <a:solidFill>
                    <a:srgbClr val="000099"/>
                  </a:solidFill>
                  <a:latin typeface="+mn-lt"/>
                  <a:ea typeface="黑体" panose="02010609060101010101" pitchFamily="2" charset="-122"/>
                </a:rPr>
                <a:t>2</a:t>
              </a:r>
              <a:endParaRPr kumimoji="1" lang="en-US" altLang="zh-CN" sz="2400" b="1">
                <a:solidFill>
                  <a:srgbClr val="000099"/>
                </a:solidFill>
                <a:latin typeface="+mn-lt"/>
                <a:ea typeface="黑体" panose="02010609060101010101" pitchFamily="2" charset="-122"/>
              </a:endParaRPr>
            </a:p>
          </p:txBody>
        </p:sp>
        <p:sp>
          <p:nvSpPr>
            <p:cNvPr id="1001539" name="Text Box 67"/>
            <p:cNvSpPr txBox="1">
              <a:spLocks noChangeArrowheads="1"/>
            </p:cNvSpPr>
            <p:nvPr/>
          </p:nvSpPr>
          <p:spPr bwMode="auto">
            <a:xfrm>
              <a:off x="560512" y="1196752"/>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mn-lt"/>
                  <a:ea typeface="黑体" panose="02010609060101010101" pitchFamily="2" charset="-122"/>
                </a:rPr>
                <a:t>视频服务器 </a:t>
              </a:r>
              <a:r>
                <a:rPr kumimoji="1" lang="en-US" altLang="zh-CN" sz="2800" b="1" dirty="0">
                  <a:solidFill>
                    <a:srgbClr val="000099"/>
                  </a:solidFill>
                  <a:latin typeface="+mn-lt"/>
                  <a:ea typeface="黑体" panose="02010609060101010101" pitchFamily="2" charset="-122"/>
                </a:rPr>
                <a:t>M</a:t>
              </a:r>
            </a:p>
          </p:txBody>
        </p:sp>
        <p:pic>
          <p:nvPicPr>
            <p:cNvPr id="1001540" name="Picture 6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5487" y="3897090"/>
              <a:ext cx="53141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1541" name="Picture 6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6459" y="3897090"/>
              <a:ext cx="53313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1542" name="Picture 7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8135" y="3930427"/>
              <a:ext cx="53141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aphicFrame>
          <p:nvGraphicFramePr>
            <p:cNvPr id="1001543" name="Object 71">
              <a:hlinkClick r:id="" action="ppaction://ole?verb=0"/>
            </p:cNvPr>
            <p:cNvGraphicFramePr/>
            <p:nvPr/>
          </p:nvGraphicFramePr>
          <p:xfrm>
            <a:off x="3056426" y="1233264"/>
            <a:ext cx="672438" cy="952500"/>
          </p:xfrm>
          <a:graphic>
            <a:graphicData uri="http://schemas.openxmlformats.org/presentationml/2006/ole">
              <mc:AlternateContent xmlns:mc="http://schemas.openxmlformats.org/markup-compatibility/2006">
                <mc:Choice xmlns:v="urn:schemas-microsoft-com:vml" Requires="v">
                  <p:oleObj spid="_x0000_s4712" name="Microsoft ClipArt Gallery" r:id="rId6" imgW="2735580" imgH="3825875" progId="">
                    <p:embed/>
                  </p:oleObj>
                </mc:Choice>
                <mc:Fallback>
                  <p:oleObj name="Microsoft ClipArt Gallery" r:id="rId6" imgW="2735580" imgH="3825875" progId="">
                    <p:embed/>
                    <p:pic>
                      <p:nvPicPr>
                        <p:cNvPr id="0" name="Picture 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6426" y="1233264"/>
                          <a:ext cx="672438"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1544" name="Line 72"/>
            <p:cNvSpPr>
              <a:spLocks noChangeShapeType="1"/>
            </p:cNvSpPr>
            <p:nvPr/>
          </p:nvSpPr>
          <p:spPr bwMode="auto">
            <a:xfrm>
              <a:off x="994043" y="4854351"/>
              <a:ext cx="1497938"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5" name="Line 73"/>
            <p:cNvSpPr>
              <a:spLocks noChangeShapeType="1"/>
            </p:cNvSpPr>
            <p:nvPr/>
          </p:nvSpPr>
          <p:spPr bwMode="auto">
            <a:xfrm>
              <a:off x="2772308" y="4854351"/>
              <a:ext cx="1497938"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6" name="Line 74"/>
            <p:cNvSpPr>
              <a:spLocks noChangeShapeType="1"/>
            </p:cNvSpPr>
            <p:nvPr/>
          </p:nvSpPr>
          <p:spPr bwMode="auto">
            <a:xfrm>
              <a:off x="4550573" y="4854351"/>
              <a:ext cx="1496219"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47" name="AutoShape 75"/>
            <p:cNvSpPr>
              <a:spLocks noChangeArrowheads="1"/>
            </p:cNvSpPr>
            <p:nvPr/>
          </p:nvSpPr>
          <p:spPr bwMode="auto">
            <a:xfrm rot="1858546">
              <a:off x="4151580" y="3312889"/>
              <a:ext cx="522817" cy="206375"/>
            </a:xfrm>
            <a:prstGeom prst="rightArrow">
              <a:avLst>
                <a:gd name="adj1" fmla="val 37500"/>
                <a:gd name="adj2" fmla="val 93961"/>
              </a:avLst>
            </a:prstGeom>
            <a:solidFill>
              <a:schemeClr val="accent2"/>
            </a:solidFill>
            <a:ln w="9525">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001548" name="Line 76"/>
            <p:cNvSpPr>
              <a:spLocks noChangeShapeType="1"/>
            </p:cNvSpPr>
            <p:nvPr/>
          </p:nvSpPr>
          <p:spPr bwMode="auto">
            <a:xfrm>
              <a:off x="1277808"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0" name="Line 78"/>
            <p:cNvSpPr>
              <a:spLocks noChangeShapeType="1"/>
            </p:cNvSpPr>
            <p:nvPr/>
          </p:nvSpPr>
          <p:spPr bwMode="auto">
            <a:xfrm>
              <a:off x="2959764"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1" name="Line 79"/>
            <p:cNvSpPr>
              <a:spLocks noChangeShapeType="1"/>
            </p:cNvSpPr>
            <p:nvPr/>
          </p:nvSpPr>
          <p:spPr bwMode="auto">
            <a:xfrm>
              <a:off x="3989920"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2" name="Line 80"/>
            <p:cNvSpPr>
              <a:spLocks noChangeShapeType="1"/>
            </p:cNvSpPr>
            <p:nvPr/>
          </p:nvSpPr>
          <p:spPr bwMode="auto">
            <a:xfrm>
              <a:off x="4738029" y="4854351"/>
              <a:ext cx="0" cy="3619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1553" name="Line 81"/>
            <p:cNvSpPr>
              <a:spLocks noChangeShapeType="1"/>
            </p:cNvSpPr>
            <p:nvPr/>
          </p:nvSpPr>
          <p:spPr bwMode="auto">
            <a:xfrm>
              <a:off x="5859333" y="4854352"/>
              <a:ext cx="0" cy="4540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1554" name="Picture 8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8054"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6" name="Picture 8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9884"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7" name="Picture 8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121"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8" name="Picture 8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7830"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1559" name="Picture 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7096" y="5078189"/>
              <a:ext cx="650081"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1560" name="Text Box 88"/>
            <p:cNvSpPr txBox="1">
              <a:spLocks noChangeArrowheads="1"/>
            </p:cNvSpPr>
            <p:nvPr/>
          </p:nvSpPr>
          <p:spPr bwMode="auto">
            <a:xfrm>
              <a:off x="1387875" y="466702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p>
          </p:txBody>
        </p:sp>
        <p:sp>
          <p:nvSpPr>
            <p:cNvPr id="1001561" name="Text Box 89"/>
            <p:cNvSpPr txBox="1">
              <a:spLocks noChangeArrowheads="1"/>
            </p:cNvSpPr>
            <p:nvPr/>
          </p:nvSpPr>
          <p:spPr bwMode="auto">
            <a:xfrm>
              <a:off x="4925487" y="466702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srgbClr val="000099"/>
                  </a:solidFill>
                  <a:latin typeface="+mn-lt"/>
                  <a:ea typeface="黑体" panose="02010609060101010101" pitchFamily="2" charset="-122"/>
                </a:rPr>
                <a:t>…</a:t>
              </a:r>
            </a:p>
          </p:txBody>
        </p:sp>
        <p:sp>
          <p:nvSpPr>
            <p:cNvPr id="1001562" name="Text Box 90"/>
            <p:cNvSpPr txBox="1">
              <a:spLocks noChangeArrowheads="1"/>
            </p:cNvSpPr>
            <p:nvPr/>
          </p:nvSpPr>
          <p:spPr bwMode="auto">
            <a:xfrm>
              <a:off x="3147223" y="4854351"/>
              <a:ext cx="63632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b="1">
                  <a:solidFill>
                    <a:srgbClr val="000099"/>
                  </a:solidFill>
                  <a:latin typeface="+mn-lt"/>
                  <a:ea typeface="黑体" panose="02010609060101010101" pitchFamily="2" charset="-122"/>
                </a:rPr>
                <a:t>…</a:t>
              </a:r>
            </a:p>
          </p:txBody>
        </p:sp>
        <p:sp>
          <p:nvSpPr>
            <p:cNvPr id="1001563" name="Text Box 91"/>
            <p:cNvSpPr txBox="1">
              <a:spLocks noChangeArrowheads="1"/>
            </p:cNvSpPr>
            <p:nvPr/>
          </p:nvSpPr>
          <p:spPr bwMode="auto">
            <a:xfrm>
              <a:off x="2072680" y="4268564"/>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4" name="Text Box 92"/>
            <p:cNvSpPr txBox="1">
              <a:spLocks noChangeArrowheads="1"/>
            </p:cNvSpPr>
            <p:nvPr/>
          </p:nvSpPr>
          <p:spPr bwMode="auto">
            <a:xfrm>
              <a:off x="3656856" y="4220939"/>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5" name="Text Box 93"/>
            <p:cNvSpPr txBox="1">
              <a:spLocks noChangeArrowheads="1"/>
            </p:cNvSpPr>
            <p:nvPr/>
          </p:nvSpPr>
          <p:spPr bwMode="auto">
            <a:xfrm>
              <a:off x="5457056" y="4191471"/>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6" name="Text Box 94"/>
            <p:cNvSpPr txBox="1">
              <a:spLocks noChangeArrowheads="1"/>
            </p:cNvSpPr>
            <p:nvPr/>
          </p:nvSpPr>
          <p:spPr bwMode="auto">
            <a:xfrm>
              <a:off x="4520952" y="3039343"/>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7" name="Text Box 95"/>
            <p:cNvSpPr txBox="1">
              <a:spLocks noChangeArrowheads="1"/>
            </p:cNvSpPr>
            <p:nvPr/>
          </p:nvSpPr>
          <p:spPr bwMode="auto">
            <a:xfrm>
              <a:off x="3626410" y="3429000"/>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smtClean="0">
                  <a:solidFill>
                    <a:srgbClr val="C00000"/>
                  </a:solidFill>
                  <a:latin typeface="+mn-lt"/>
                  <a:ea typeface="黑体" panose="02010609060101010101" pitchFamily="2" charset="-122"/>
                </a:rPr>
                <a:t>个</a:t>
              </a:r>
              <a:endParaRPr kumimoji="1" lang="zh-CN" altLang="en-US" sz="2400" b="1" dirty="0">
                <a:solidFill>
                  <a:srgbClr val="C00000"/>
                </a:solidFill>
                <a:latin typeface="+mn-lt"/>
                <a:ea typeface="黑体" panose="02010609060101010101" pitchFamily="2" charset="-122"/>
              </a:endParaRPr>
            </a:p>
          </p:txBody>
        </p:sp>
        <p:sp>
          <p:nvSpPr>
            <p:cNvPr id="1001568" name="Text Box 96"/>
            <p:cNvSpPr txBox="1">
              <a:spLocks noChangeArrowheads="1"/>
            </p:cNvSpPr>
            <p:nvPr/>
          </p:nvSpPr>
          <p:spPr bwMode="auto">
            <a:xfrm>
              <a:off x="1784648" y="3111351"/>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a:solidFill>
                    <a:srgbClr val="C00000"/>
                  </a:solidFill>
                  <a:latin typeface="+mn-lt"/>
                  <a:ea typeface="黑体" panose="02010609060101010101" pitchFamily="2" charset="-122"/>
                </a:rPr>
                <a:t>个</a:t>
              </a:r>
            </a:p>
          </p:txBody>
        </p:sp>
        <p:sp>
          <p:nvSpPr>
            <p:cNvPr id="1001569" name="Text Box 97"/>
            <p:cNvSpPr txBox="1">
              <a:spLocks noChangeArrowheads="1"/>
            </p:cNvSpPr>
            <p:nvPr/>
          </p:nvSpPr>
          <p:spPr bwMode="auto">
            <a:xfrm>
              <a:off x="3698418" y="2319263"/>
              <a:ext cx="750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rgbClr val="C00000"/>
                  </a:solidFill>
                  <a:latin typeface="+mn-lt"/>
                  <a:ea typeface="黑体" panose="02010609060101010101" pitchFamily="2" charset="-122"/>
                </a:rPr>
                <a:t>1 </a:t>
              </a:r>
              <a:r>
                <a:rPr kumimoji="1" lang="zh-CN" altLang="en-US" sz="2400" b="1" dirty="0" smtClean="0">
                  <a:solidFill>
                    <a:srgbClr val="C00000"/>
                  </a:solidFill>
                  <a:latin typeface="+mn-lt"/>
                  <a:ea typeface="黑体" panose="02010609060101010101" pitchFamily="2" charset="-122"/>
                </a:rPr>
                <a:t>个</a:t>
              </a:r>
              <a:endParaRPr kumimoji="1" lang="en-US" altLang="zh-CN" sz="2400" b="1" dirty="0" smtClean="0">
                <a:solidFill>
                  <a:srgbClr val="C00000"/>
                </a:solidFill>
                <a:latin typeface="+mn-lt"/>
                <a:ea typeface="黑体" panose="02010609060101010101" pitchFamily="2" charset="-122"/>
              </a:endParaRPr>
            </a:p>
          </p:txBody>
        </p:sp>
        <p:sp>
          <p:nvSpPr>
            <p:cNvPr id="1001576" name="AutoShape 104"/>
            <p:cNvSpPr>
              <a:spLocks noChangeArrowheads="1"/>
            </p:cNvSpPr>
            <p:nvPr/>
          </p:nvSpPr>
          <p:spPr bwMode="auto">
            <a:xfrm rot="5400000">
              <a:off x="5107286" y="4380216"/>
              <a:ext cx="503722" cy="211742"/>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5" name="AutoShape 113"/>
            <p:cNvSpPr>
              <a:spLocks noChangeArrowheads="1"/>
            </p:cNvSpPr>
            <p:nvPr/>
          </p:nvSpPr>
          <p:spPr bwMode="auto">
            <a:xfrm rot="5400000">
              <a:off x="3283002" y="4363929"/>
              <a:ext cx="503722" cy="212566"/>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89" name="AutoShape 117"/>
            <p:cNvSpPr>
              <a:spLocks noChangeArrowheads="1"/>
            </p:cNvSpPr>
            <p:nvPr/>
          </p:nvSpPr>
          <p:spPr bwMode="auto">
            <a:xfrm rot="5400000">
              <a:off x="1716273" y="4433779"/>
              <a:ext cx="503722" cy="212566"/>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01593" name="AutoShape 121"/>
            <p:cNvSpPr>
              <a:spLocks noChangeArrowheads="1"/>
            </p:cNvSpPr>
            <p:nvPr/>
          </p:nvSpPr>
          <p:spPr bwMode="auto">
            <a:xfrm rot="5400000">
              <a:off x="3283002" y="3436829"/>
              <a:ext cx="503722" cy="212566"/>
            </a:xfrm>
            <a:prstGeom prst="rightArrow">
              <a:avLst>
                <a:gd name="adj1" fmla="val 37500"/>
                <a:gd name="adj2" fmla="val 98306"/>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2" name="矩形 1"/>
            <p:cNvSpPr/>
            <p:nvPr/>
          </p:nvSpPr>
          <p:spPr>
            <a:xfrm>
              <a:off x="3584848" y="2852936"/>
              <a:ext cx="649537" cy="369332"/>
            </a:xfrm>
            <a:prstGeom prst="rect">
              <a:avLst/>
            </a:prstGeom>
          </p:spPr>
          <p:txBody>
            <a:bodyPr wrap="none">
              <a:spAutoFit/>
            </a:bodyPr>
            <a:lstStyle/>
            <a:p>
              <a:r>
                <a:rPr kumimoji="1" lang="zh-CN" altLang="en-US" b="1" dirty="0">
                  <a:solidFill>
                    <a:srgbClr val="C00000"/>
                  </a:solidFill>
                  <a:ea typeface="黑体" panose="02010609060101010101" pitchFamily="2" charset="-122"/>
                </a:rPr>
                <a:t>复制</a:t>
              </a:r>
            </a:p>
          </p:txBody>
        </p:sp>
        <p:sp>
          <p:nvSpPr>
            <p:cNvPr id="78" name="Text Box 105"/>
            <p:cNvSpPr txBox="1">
              <a:spLocks noChangeArrowheads="1"/>
            </p:cNvSpPr>
            <p:nvPr/>
          </p:nvSpPr>
          <p:spPr bwMode="auto">
            <a:xfrm>
              <a:off x="1064568" y="446905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C00000"/>
                  </a:solidFill>
                  <a:latin typeface="Arial" panose="020B0604020202020204" pitchFamily="34" charset="0"/>
                </a:rPr>
                <a:t>多播</a:t>
              </a:r>
            </a:p>
          </p:txBody>
        </p:sp>
        <p:sp>
          <p:nvSpPr>
            <p:cNvPr id="79" name="Text Box 107"/>
            <p:cNvSpPr txBox="1">
              <a:spLocks noChangeArrowheads="1"/>
            </p:cNvSpPr>
            <p:nvPr/>
          </p:nvSpPr>
          <p:spPr bwMode="auto">
            <a:xfrm>
              <a:off x="4468191" y="446905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C00000"/>
                  </a:solidFill>
                  <a:latin typeface="Arial" panose="020B0604020202020204" pitchFamily="34" charset="0"/>
                </a:rPr>
                <a:t>多播</a:t>
              </a:r>
            </a:p>
          </p:txBody>
        </p:sp>
        <p:sp>
          <p:nvSpPr>
            <p:cNvPr id="80" name="Text Box 106"/>
            <p:cNvSpPr txBox="1">
              <a:spLocks noChangeArrowheads="1"/>
            </p:cNvSpPr>
            <p:nvPr/>
          </p:nvSpPr>
          <p:spPr bwMode="auto">
            <a:xfrm>
              <a:off x="2720752" y="446905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C00000"/>
                  </a:solidFill>
                  <a:latin typeface="Arial" panose="020B0604020202020204" pitchFamily="34" charset="0"/>
                </a:rPr>
                <a:t>多播</a:t>
              </a:r>
            </a:p>
          </p:txBody>
        </p:sp>
        <p:sp>
          <p:nvSpPr>
            <p:cNvPr id="3" name="矩形 2"/>
            <p:cNvSpPr/>
            <p:nvPr/>
          </p:nvSpPr>
          <p:spPr>
            <a:xfrm>
              <a:off x="2734853" y="6219283"/>
              <a:ext cx="1297266"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多</a:t>
              </a:r>
              <a:r>
                <a:rPr lang="zh-CN" altLang="zh-CN" sz="2400" b="1" dirty="0">
                  <a:latin typeface="+mn-lt"/>
                  <a:ea typeface="黑体" panose="02010609060101010101" pitchFamily="2" charset="-122"/>
                </a:rPr>
                <a:t>播</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 </a:t>
            </a:r>
            <a:r>
              <a:rPr lang="zh-CN" altLang="en-US" dirty="0" smtClean="0"/>
              <a:t>多播</a:t>
            </a:r>
            <a:endParaRPr lang="zh-CN" altLang="en-US" dirty="0"/>
          </a:p>
        </p:txBody>
      </p:sp>
      <p:sp>
        <p:nvSpPr>
          <p:cNvPr id="3" name="内容占位符 2"/>
          <p:cNvSpPr>
            <a:spLocks noGrp="1"/>
          </p:cNvSpPr>
          <p:nvPr>
            <p:ph idx="1"/>
          </p:nvPr>
        </p:nvSpPr>
        <p:spPr/>
        <p:txBody>
          <a:bodyPr/>
          <a:lstStyle/>
          <a:p>
            <a:pPr>
              <a:lnSpc>
                <a:spcPct val="100000"/>
              </a:lnSpc>
            </a:pPr>
            <a:r>
              <a:rPr lang="zh-CN" altLang="zh-CN" dirty="0"/>
              <a:t>在互联网上进行多播就</a:t>
            </a:r>
            <a:r>
              <a:rPr lang="zh-CN" altLang="zh-CN" dirty="0" smtClean="0"/>
              <a:t>叫</a:t>
            </a:r>
            <a:r>
              <a:rPr lang="zh-CN" altLang="en-US" dirty="0" smtClean="0"/>
              <a:t>作 </a:t>
            </a:r>
            <a:r>
              <a:rPr lang="en-US" altLang="zh-CN" dirty="0" smtClean="0">
                <a:solidFill>
                  <a:srgbClr val="FF0000"/>
                </a:solidFill>
              </a:rPr>
              <a:t>IP </a:t>
            </a:r>
            <a:r>
              <a:rPr lang="zh-CN" altLang="zh-CN" dirty="0" smtClean="0">
                <a:solidFill>
                  <a:srgbClr val="FF0000"/>
                </a:solidFill>
              </a:rPr>
              <a:t>多</a:t>
            </a:r>
            <a:r>
              <a:rPr lang="zh-CN" altLang="zh-CN" dirty="0">
                <a:solidFill>
                  <a:srgbClr val="FF0000"/>
                </a:solidFill>
              </a:rPr>
              <a:t>播</a:t>
            </a:r>
            <a:r>
              <a:rPr lang="zh-CN" altLang="en-US" dirty="0">
                <a:solidFill>
                  <a:srgbClr val="FF0000"/>
                </a:solidFill>
              </a:rPr>
              <a:t>。</a:t>
            </a:r>
            <a:endParaRPr lang="en-US" altLang="zh-CN" dirty="0">
              <a:solidFill>
                <a:srgbClr val="FF0000"/>
              </a:solidFill>
            </a:endParaRPr>
          </a:p>
          <a:p>
            <a:pPr>
              <a:lnSpc>
                <a:spcPct val="100000"/>
              </a:lnSpc>
            </a:pPr>
            <a:r>
              <a:rPr lang="zh-CN" altLang="zh-CN" dirty="0"/>
              <a:t>互联网范围的多播要靠路由器来</a:t>
            </a:r>
            <a:r>
              <a:rPr lang="zh-CN" altLang="zh-CN" dirty="0" smtClean="0"/>
              <a:t>实现。</a:t>
            </a:r>
            <a:endParaRPr lang="en-US" altLang="zh-CN" dirty="0" smtClean="0"/>
          </a:p>
          <a:p>
            <a:pPr>
              <a:lnSpc>
                <a:spcPct val="100000"/>
              </a:lnSpc>
            </a:pPr>
            <a:r>
              <a:rPr lang="zh-CN" altLang="zh-CN" dirty="0" smtClean="0"/>
              <a:t>能够</a:t>
            </a:r>
            <a:r>
              <a:rPr lang="zh-CN" altLang="zh-CN" dirty="0"/>
              <a:t>运行多播协议的路由器称为</a:t>
            </a:r>
            <a:r>
              <a:rPr lang="zh-CN" altLang="zh-CN" dirty="0">
                <a:solidFill>
                  <a:srgbClr val="FF0000"/>
                </a:solidFill>
              </a:rPr>
              <a:t>多播路由器</a:t>
            </a:r>
            <a:r>
              <a:rPr lang="en-US" altLang="zh-CN" dirty="0"/>
              <a:t>(multicast router)</a:t>
            </a:r>
            <a:r>
              <a:rPr lang="zh-CN" altLang="zh-CN" dirty="0" smtClean="0"/>
              <a:t>。当然</a:t>
            </a:r>
            <a:r>
              <a:rPr lang="zh-CN" altLang="en-US" dirty="0" smtClean="0"/>
              <a:t>它</a:t>
            </a:r>
            <a:r>
              <a:rPr lang="zh-CN" altLang="zh-CN" dirty="0" smtClean="0"/>
              <a:t>也</a:t>
            </a:r>
            <a:r>
              <a:rPr lang="zh-CN" altLang="zh-CN" dirty="0"/>
              <a:t>可以转发普通的单播</a:t>
            </a:r>
            <a:r>
              <a:rPr lang="en-US" altLang="zh-CN" dirty="0"/>
              <a:t>IP</a:t>
            </a:r>
            <a:r>
              <a:rPr lang="zh-CN" altLang="zh-CN" dirty="0"/>
              <a:t>数据报</a:t>
            </a:r>
            <a:r>
              <a:rPr lang="zh-CN" altLang="zh-CN" dirty="0" smtClean="0"/>
              <a:t>。</a:t>
            </a:r>
            <a:endParaRPr lang="en-US" altLang="zh-CN" dirty="0" smtClean="0"/>
          </a:p>
          <a:p>
            <a:pPr>
              <a:lnSpc>
                <a:spcPct val="100000"/>
              </a:lnSpc>
            </a:pPr>
            <a:r>
              <a:rPr lang="zh-CN" altLang="zh-CN" dirty="0"/>
              <a:t>从</a:t>
            </a:r>
            <a:r>
              <a:rPr lang="en-US" altLang="zh-CN" dirty="0"/>
              <a:t>1992</a:t>
            </a:r>
            <a:r>
              <a:rPr lang="zh-CN" altLang="zh-CN" dirty="0"/>
              <a:t>年起，在互联网上开始试验虚拟的</a:t>
            </a:r>
            <a:r>
              <a:rPr lang="zh-CN" altLang="zh-CN" dirty="0">
                <a:solidFill>
                  <a:srgbClr val="FF0000"/>
                </a:solidFill>
              </a:rPr>
              <a:t>多播主干网</a:t>
            </a:r>
            <a:r>
              <a:rPr lang="en-US" altLang="zh-CN" dirty="0">
                <a:solidFill>
                  <a:srgbClr val="FF0000"/>
                </a:solidFill>
              </a:rPr>
              <a:t>MBONE</a:t>
            </a:r>
            <a:r>
              <a:rPr lang="en-US" altLang="zh-CN" dirty="0"/>
              <a:t> (Multicast Backbone On the </a:t>
            </a:r>
            <a:r>
              <a:rPr lang="en-US" altLang="zh-CN" dirty="0" err="1"/>
              <a:t>InterNEt</a:t>
            </a:r>
            <a:r>
              <a:rPr lang="en-US" altLang="zh-CN" dirty="0"/>
              <a:t>)</a:t>
            </a:r>
            <a:r>
              <a:rPr lang="zh-CN" altLang="zh-CN" dirty="0"/>
              <a:t>。 </a:t>
            </a:r>
            <a:r>
              <a:rPr lang="zh-CN" altLang="zh-CN" dirty="0" smtClean="0"/>
              <a:t>现在</a:t>
            </a:r>
            <a:r>
              <a:rPr lang="zh-CN" altLang="zh-CN" dirty="0"/>
              <a:t>多播主干网已经有了相当大的规模。</a:t>
            </a:r>
          </a:p>
          <a:p>
            <a:pPr>
              <a:lnSpc>
                <a:spcPct val="100000"/>
              </a:lnSpc>
            </a:pPr>
            <a:endParaRPr lang="zh-CN" altLang="en-US" dirty="0"/>
          </a:p>
        </p:txBody>
      </p:sp>
    </p:spTree>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多</a:t>
            </a:r>
            <a:r>
              <a:rPr lang="zh-CN" altLang="zh-CN" dirty="0" smtClean="0"/>
              <a:t>播</a:t>
            </a:r>
            <a:r>
              <a:rPr lang="en-US" altLang="zh-CN" dirty="0" smtClean="0"/>
              <a:t> IP </a:t>
            </a:r>
            <a:r>
              <a:rPr lang="zh-CN" altLang="zh-CN" dirty="0" smtClean="0"/>
              <a:t>地址</a:t>
            </a:r>
            <a:endParaRPr lang="zh-CN" altLang="en-US" dirty="0"/>
          </a:p>
        </p:txBody>
      </p:sp>
      <p:sp>
        <p:nvSpPr>
          <p:cNvPr id="3" name="内容占位符 2"/>
          <p:cNvSpPr>
            <a:spLocks noGrp="1"/>
          </p:cNvSpPr>
          <p:nvPr>
            <p:ph idx="1"/>
          </p:nvPr>
        </p:nvSpPr>
        <p:spPr/>
        <p:txBody>
          <a:bodyPr/>
          <a:lstStyle/>
          <a:p>
            <a:r>
              <a:rPr lang="en-US" altLang="zh-CN" dirty="0" smtClean="0"/>
              <a:t>IP </a:t>
            </a:r>
            <a:r>
              <a:rPr lang="zh-CN" altLang="zh-CN" dirty="0" smtClean="0"/>
              <a:t>多</a:t>
            </a:r>
            <a:r>
              <a:rPr lang="zh-CN" altLang="zh-CN" dirty="0"/>
              <a:t>播所传送的分组需要使用</a:t>
            </a:r>
            <a:r>
              <a:rPr lang="zh-CN" altLang="zh-CN" dirty="0">
                <a:solidFill>
                  <a:srgbClr val="FF0000"/>
                </a:solidFill>
              </a:rPr>
              <a:t>多</a:t>
            </a:r>
            <a:r>
              <a:rPr lang="zh-CN" altLang="zh-CN" dirty="0" smtClean="0">
                <a:solidFill>
                  <a:srgbClr val="FF0000"/>
                </a:solidFill>
              </a:rPr>
              <a:t>播</a:t>
            </a:r>
            <a:r>
              <a:rPr lang="en-US" altLang="zh-CN" dirty="0" smtClean="0">
                <a:solidFill>
                  <a:srgbClr val="FF0000"/>
                </a:solidFill>
              </a:rPr>
              <a:t> IP </a:t>
            </a:r>
            <a:r>
              <a:rPr lang="zh-CN" altLang="zh-CN" dirty="0" smtClean="0">
                <a:solidFill>
                  <a:srgbClr val="FF0000"/>
                </a:solidFill>
              </a:rPr>
              <a:t>地址</a:t>
            </a:r>
            <a:r>
              <a:rPr lang="zh-CN" altLang="zh-CN" dirty="0">
                <a:solidFill>
                  <a:srgbClr val="FF0000"/>
                </a:solidFill>
              </a:rPr>
              <a:t>。</a:t>
            </a:r>
            <a:endParaRPr lang="en-US" altLang="zh-CN" dirty="0">
              <a:solidFill>
                <a:srgbClr val="FF0000"/>
              </a:solidFill>
            </a:endParaRPr>
          </a:p>
          <a:p>
            <a:r>
              <a:rPr lang="zh-CN" altLang="zh-CN" dirty="0"/>
              <a:t>在多播数据报的目的地址写入的是</a:t>
            </a:r>
            <a:r>
              <a:rPr lang="zh-CN" altLang="zh-CN" dirty="0">
                <a:solidFill>
                  <a:srgbClr val="FF0000"/>
                </a:solidFill>
              </a:rPr>
              <a:t>多播组</a:t>
            </a:r>
            <a:r>
              <a:rPr lang="zh-CN" altLang="zh-CN" dirty="0"/>
              <a:t>的</a:t>
            </a:r>
            <a:r>
              <a:rPr lang="zh-CN" altLang="zh-CN" dirty="0" smtClean="0"/>
              <a:t>标识符</a:t>
            </a:r>
            <a:r>
              <a:rPr lang="zh-CN" altLang="en-US" dirty="0" smtClean="0"/>
              <a:t>。</a:t>
            </a:r>
            <a:endParaRPr lang="en-US" altLang="zh-CN" dirty="0" smtClean="0"/>
          </a:p>
          <a:p>
            <a:r>
              <a:rPr lang="zh-CN" altLang="zh-CN" dirty="0">
                <a:solidFill>
                  <a:srgbClr val="FF0000"/>
                </a:solidFill>
              </a:rPr>
              <a:t>多播组的标识符</a:t>
            </a:r>
            <a:r>
              <a:rPr lang="zh-CN" altLang="zh-CN" dirty="0" smtClean="0">
                <a:solidFill>
                  <a:srgbClr val="FF0000"/>
                </a:solidFill>
              </a:rPr>
              <a:t>就是</a:t>
            </a:r>
            <a:r>
              <a:rPr lang="en-US" altLang="zh-CN" dirty="0" smtClean="0">
                <a:solidFill>
                  <a:srgbClr val="FF0000"/>
                </a:solidFill>
              </a:rPr>
              <a:t> IP </a:t>
            </a:r>
            <a:r>
              <a:rPr lang="zh-CN" altLang="zh-CN" dirty="0" smtClean="0">
                <a:solidFill>
                  <a:srgbClr val="FF0000"/>
                </a:solidFill>
              </a:rPr>
              <a:t>地址</a:t>
            </a:r>
            <a:r>
              <a:rPr lang="zh-CN" altLang="zh-CN" dirty="0">
                <a:solidFill>
                  <a:srgbClr val="FF0000"/>
                </a:solidFill>
              </a:rPr>
              <a:t>中</a:t>
            </a:r>
            <a:r>
              <a:rPr lang="zh-CN" altLang="zh-CN" dirty="0" smtClean="0">
                <a:solidFill>
                  <a:srgbClr val="FF0000"/>
                </a:solidFill>
              </a:rPr>
              <a:t>的</a:t>
            </a:r>
            <a:r>
              <a:rPr lang="en-US" altLang="zh-CN" dirty="0" smtClean="0">
                <a:solidFill>
                  <a:srgbClr val="FF0000"/>
                </a:solidFill>
              </a:rPr>
              <a:t> D </a:t>
            </a:r>
            <a:r>
              <a:rPr lang="zh-CN" altLang="zh-CN" dirty="0" smtClean="0">
                <a:solidFill>
                  <a:srgbClr val="FF0000"/>
                </a:solidFill>
              </a:rPr>
              <a:t>类地址</a:t>
            </a:r>
            <a:r>
              <a:rPr lang="zh-CN" altLang="en-US" dirty="0" smtClean="0">
                <a:solidFill>
                  <a:srgbClr val="FF0000"/>
                </a:solidFill>
              </a:rPr>
              <a:t>（</a:t>
            </a:r>
            <a:r>
              <a:rPr lang="zh-CN" altLang="en-US" dirty="0" smtClean="0">
                <a:solidFill>
                  <a:srgbClr val="0000FF"/>
                </a:solidFill>
              </a:rPr>
              <a:t>多播地址</a:t>
            </a:r>
            <a:r>
              <a:rPr lang="zh-CN" altLang="en-US" dirty="0" smtClean="0">
                <a:solidFill>
                  <a:srgbClr val="FF0000"/>
                </a:solidFill>
              </a:rPr>
              <a:t>）</a:t>
            </a:r>
            <a:r>
              <a:rPr lang="zh-CN" altLang="zh-CN" dirty="0" smtClean="0">
                <a:solidFill>
                  <a:srgbClr val="FF0000"/>
                </a:solidFill>
              </a:rPr>
              <a:t>。</a:t>
            </a:r>
            <a:endParaRPr lang="en-US" altLang="zh-CN" dirty="0" smtClean="0">
              <a:solidFill>
                <a:srgbClr val="FF0000"/>
              </a:solidFill>
            </a:endParaRPr>
          </a:p>
          <a:p>
            <a:r>
              <a:rPr lang="zh-CN" altLang="zh-CN" dirty="0"/>
              <a:t>每一个</a:t>
            </a:r>
            <a:r>
              <a:rPr lang="en-US" altLang="zh-CN" dirty="0"/>
              <a:t>D</a:t>
            </a:r>
            <a:r>
              <a:rPr lang="zh-CN" altLang="zh-CN" dirty="0"/>
              <a:t>类地址标志一个多播组</a:t>
            </a:r>
            <a:r>
              <a:rPr lang="zh-CN" altLang="zh-CN" dirty="0" smtClean="0"/>
              <a:t>。</a:t>
            </a:r>
            <a:endParaRPr lang="en-US" altLang="zh-CN" dirty="0" smtClean="0"/>
          </a:p>
          <a:p>
            <a:r>
              <a:rPr lang="zh-CN" altLang="zh-CN" dirty="0"/>
              <a:t>多播地址</a:t>
            </a:r>
            <a:r>
              <a:rPr lang="zh-CN" altLang="zh-CN" dirty="0">
                <a:solidFill>
                  <a:srgbClr val="FF0000"/>
                </a:solidFill>
              </a:rPr>
              <a:t>只能</a:t>
            </a:r>
            <a:r>
              <a:rPr lang="zh-CN" altLang="zh-CN" dirty="0"/>
              <a:t>用于目的地址</a:t>
            </a:r>
            <a:r>
              <a:rPr lang="zh-CN" altLang="zh-CN" dirty="0" smtClean="0"/>
              <a:t>，</a:t>
            </a:r>
            <a:r>
              <a:rPr lang="zh-CN" altLang="zh-CN" dirty="0" smtClean="0">
                <a:solidFill>
                  <a:srgbClr val="FF0000"/>
                </a:solidFill>
              </a:rPr>
              <a:t>不能</a:t>
            </a:r>
            <a:r>
              <a:rPr lang="zh-CN" altLang="zh-CN" dirty="0"/>
              <a:t>用于源地址。</a:t>
            </a:r>
            <a:endParaRPr lang="zh-CN" altLang="en-US" dirty="0"/>
          </a:p>
        </p:txBody>
      </p:sp>
    </p:spTree>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多播数据报</a:t>
            </a:r>
            <a:endParaRPr lang="zh-CN" altLang="en-US" dirty="0"/>
          </a:p>
        </p:txBody>
      </p:sp>
      <p:sp>
        <p:nvSpPr>
          <p:cNvPr id="3" name="内容占位符 2"/>
          <p:cNvSpPr>
            <a:spLocks noGrp="1"/>
          </p:cNvSpPr>
          <p:nvPr>
            <p:ph idx="1"/>
          </p:nvPr>
        </p:nvSpPr>
        <p:spPr/>
        <p:txBody>
          <a:bodyPr/>
          <a:lstStyle/>
          <a:p>
            <a:r>
              <a:rPr lang="zh-CN" altLang="zh-CN" dirty="0"/>
              <a:t>多播数据报和一般</a:t>
            </a:r>
            <a:r>
              <a:rPr lang="zh-CN" altLang="zh-CN" dirty="0" smtClean="0"/>
              <a:t>的</a:t>
            </a:r>
            <a:r>
              <a:rPr lang="en-US" altLang="zh-CN" dirty="0" smtClean="0"/>
              <a:t> IP </a:t>
            </a:r>
            <a:r>
              <a:rPr lang="zh-CN" altLang="zh-CN" dirty="0" smtClean="0"/>
              <a:t>数据报</a:t>
            </a:r>
            <a:r>
              <a:rPr lang="zh-CN" altLang="zh-CN" dirty="0"/>
              <a:t>的区别就是它</a:t>
            </a:r>
            <a:r>
              <a:rPr lang="zh-CN" altLang="zh-CN" dirty="0" smtClean="0">
                <a:solidFill>
                  <a:srgbClr val="FF0000"/>
                </a:solidFill>
              </a:rPr>
              <a:t>使用</a:t>
            </a:r>
            <a:r>
              <a:rPr lang="en-US" altLang="zh-CN" dirty="0" smtClean="0">
                <a:solidFill>
                  <a:srgbClr val="FF0000"/>
                </a:solidFill>
              </a:rPr>
              <a:t> D </a:t>
            </a:r>
            <a:r>
              <a:rPr lang="zh-CN" altLang="zh-CN" dirty="0" smtClean="0">
                <a:solidFill>
                  <a:srgbClr val="FF0000"/>
                </a:solidFill>
              </a:rPr>
              <a:t>类</a:t>
            </a:r>
            <a:r>
              <a:rPr lang="en-US" altLang="zh-CN" dirty="0" smtClean="0">
                <a:solidFill>
                  <a:srgbClr val="FF0000"/>
                </a:solidFill>
              </a:rPr>
              <a:t> IP </a:t>
            </a:r>
            <a:r>
              <a:rPr lang="zh-CN" altLang="zh-CN" dirty="0" smtClean="0">
                <a:solidFill>
                  <a:srgbClr val="FF0000"/>
                </a:solidFill>
              </a:rPr>
              <a:t>地址</a:t>
            </a:r>
            <a:r>
              <a:rPr lang="zh-CN" altLang="zh-CN" dirty="0"/>
              <a:t>作为目的地址，并且首部中的协议字段值是</a:t>
            </a:r>
            <a:r>
              <a:rPr lang="en-US" altLang="zh-CN" dirty="0"/>
              <a:t>2</a:t>
            </a:r>
            <a:r>
              <a:rPr lang="zh-CN" altLang="zh-CN" dirty="0"/>
              <a:t>，表明</a:t>
            </a:r>
            <a:r>
              <a:rPr lang="zh-CN" altLang="zh-CN" dirty="0">
                <a:solidFill>
                  <a:srgbClr val="FF0000"/>
                </a:solidFill>
              </a:rPr>
              <a:t>使用网际组管理</a:t>
            </a:r>
            <a:r>
              <a:rPr lang="zh-CN" altLang="zh-CN" dirty="0" smtClean="0">
                <a:solidFill>
                  <a:srgbClr val="FF0000"/>
                </a:solidFill>
              </a:rPr>
              <a:t>协议</a:t>
            </a:r>
            <a:r>
              <a:rPr lang="en-US" altLang="zh-CN" dirty="0" smtClean="0">
                <a:solidFill>
                  <a:srgbClr val="FF0000"/>
                </a:solidFill>
              </a:rPr>
              <a:t> </a:t>
            </a:r>
            <a:r>
              <a:rPr lang="en-US" altLang="zh-CN" dirty="0" smtClean="0"/>
              <a:t>IGMP</a:t>
            </a:r>
            <a:r>
              <a:rPr lang="zh-CN" altLang="zh-CN" dirty="0" smtClean="0"/>
              <a:t>。</a:t>
            </a:r>
            <a:endParaRPr lang="en-US" altLang="zh-CN" dirty="0" smtClean="0"/>
          </a:p>
          <a:p>
            <a:r>
              <a:rPr lang="zh-CN" altLang="zh-CN" dirty="0"/>
              <a:t>多播数据报也是“</a:t>
            </a:r>
            <a:r>
              <a:rPr lang="zh-CN" altLang="zh-CN" dirty="0">
                <a:solidFill>
                  <a:srgbClr val="FF0000"/>
                </a:solidFill>
              </a:rPr>
              <a:t>尽最大努力交付</a:t>
            </a:r>
            <a:r>
              <a:rPr lang="zh-CN" altLang="zh-CN" dirty="0"/>
              <a:t>”，不保证一定能够交付多播组内的所有成员</a:t>
            </a:r>
            <a:r>
              <a:rPr lang="zh-CN" altLang="zh-CN" dirty="0" smtClean="0"/>
              <a:t>。</a:t>
            </a:r>
            <a:endParaRPr lang="en-US" altLang="zh-CN" dirty="0" smtClean="0"/>
          </a:p>
          <a:p>
            <a:r>
              <a:rPr lang="zh-CN" altLang="zh-CN" dirty="0"/>
              <a:t>对多播数据报</a:t>
            </a:r>
            <a:r>
              <a:rPr lang="zh-CN" altLang="zh-CN" dirty="0">
                <a:solidFill>
                  <a:srgbClr val="FF0000"/>
                </a:solidFill>
              </a:rPr>
              <a:t>不</a:t>
            </a:r>
            <a:r>
              <a:rPr lang="zh-CN" altLang="zh-CN" dirty="0" smtClean="0">
                <a:solidFill>
                  <a:srgbClr val="FF0000"/>
                </a:solidFill>
              </a:rPr>
              <a:t>产生</a:t>
            </a:r>
            <a:r>
              <a:rPr lang="en-US" altLang="zh-CN" dirty="0" smtClean="0">
                <a:solidFill>
                  <a:srgbClr val="FF0000"/>
                </a:solidFill>
              </a:rPr>
              <a:t> ICMP </a:t>
            </a:r>
            <a:r>
              <a:rPr lang="zh-CN" altLang="zh-CN" dirty="0" smtClean="0">
                <a:solidFill>
                  <a:srgbClr val="FF0000"/>
                </a:solidFill>
              </a:rPr>
              <a:t>差错</a:t>
            </a:r>
            <a:r>
              <a:rPr lang="zh-CN" altLang="zh-CN" dirty="0">
                <a:solidFill>
                  <a:srgbClr val="FF0000"/>
                </a:solidFill>
              </a:rPr>
              <a:t>报文。</a:t>
            </a:r>
            <a:r>
              <a:rPr lang="zh-CN" altLang="zh-CN" dirty="0"/>
              <a:t>因此，若</a:t>
            </a:r>
            <a:r>
              <a:rPr lang="zh-CN" altLang="zh-CN" dirty="0" smtClean="0"/>
              <a:t>在</a:t>
            </a:r>
            <a:r>
              <a:rPr lang="en-US" altLang="zh-CN" dirty="0" smtClean="0"/>
              <a:t> PING </a:t>
            </a:r>
            <a:r>
              <a:rPr lang="zh-CN" altLang="zh-CN" dirty="0" smtClean="0"/>
              <a:t>命令</a:t>
            </a:r>
            <a:r>
              <a:rPr lang="zh-CN" altLang="zh-CN" dirty="0"/>
              <a:t>后面键入多播地址，将永远不会收到响应。</a:t>
            </a:r>
            <a:endParaRPr lang="zh-CN" altLang="en-US" dirty="0"/>
          </a:p>
        </p:txBody>
      </p:sp>
    </p:spTree>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r>
              <a:rPr lang="en-US" altLang="zh-CN" dirty="0" smtClean="0"/>
              <a:t>4.7.2  </a:t>
            </a:r>
            <a:r>
              <a:rPr lang="zh-CN" altLang="en-US" dirty="0"/>
              <a:t>在局域网上进行硬件多播 </a:t>
            </a:r>
          </a:p>
        </p:txBody>
      </p:sp>
      <p:sp>
        <p:nvSpPr>
          <p:cNvPr id="1003523" name="Rectangle 3"/>
          <p:cNvSpPr>
            <a:spLocks noGrp="1" noChangeArrowheads="1"/>
          </p:cNvSpPr>
          <p:nvPr>
            <p:ph type="body" idx="1"/>
          </p:nvPr>
        </p:nvSpPr>
        <p:spPr/>
        <p:txBody>
          <a:bodyPr/>
          <a:lstStyle/>
          <a:p>
            <a:r>
              <a:rPr lang="zh-CN" altLang="en-US" sz="2800" dirty="0"/>
              <a:t>互联</a:t>
            </a:r>
            <a:r>
              <a:rPr lang="zh-CN" altLang="en-US" sz="2800" dirty="0" smtClean="0"/>
              <a:t>网</a:t>
            </a:r>
            <a:r>
              <a:rPr lang="zh-CN" altLang="en-US" sz="2800" dirty="0"/>
              <a:t>号码指派管理局 </a:t>
            </a:r>
            <a:r>
              <a:rPr lang="en-US" altLang="zh-CN" sz="2800" dirty="0"/>
              <a:t>IANA </a:t>
            </a:r>
            <a:r>
              <a:rPr lang="zh-CN" altLang="en-US" sz="2800" dirty="0"/>
              <a:t>拥有的以太网地址块的高 </a:t>
            </a:r>
            <a:r>
              <a:rPr lang="en-US" altLang="zh-CN" sz="2800" dirty="0"/>
              <a:t>24 </a:t>
            </a:r>
            <a:r>
              <a:rPr lang="zh-CN" altLang="en-US" sz="2800" dirty="0"/>
              <a:t>位为 </a:t>
            </a:r>
            <a:r>
              <a:rPr lang="en-US" altLang="zh-CN" sz="2800" dirty="0"/>
              <a:t>00-00-5E</a:t>
            </a:r>
            <a:r>
              <a:rPr lang="zh-CN" altLang="en-US" sz="2800" dirty="0"/>
              <a:t>。</a:t>
            </a:r>
          </a:p>
          <a:p>
            <a:r>
              <a:rPr lang="zh-CN" altLang="en-US" sz="2800" dirty="0"/>
              <a:t>因此 </a:t>
            </a:r>
            <a:r>
              <a:rPr lang="en-US" altLang="zh-CN" sz="2800" dirty="0"/>
              <a:t>TCP/IP </a:t>
            </a:r>
            <a:r>
              <a:rPr lang="zh-CN" altLang="en-US" sz="2800" dirty="0"/>
              <a:t>协议使用的</a:t>
            </a:r>
            <a:r>
              <a:rPr lang="zh-CN" altLang="en-US" sz="2800" dirty="0">
                <a:solidFill>
                  <a:srgbClr val="FF0000"/>
                </a:solidFill>
              </a:rPr>
              <a:t>以太网多播地址块</a:t>
            </a:r>
            <a:r>
              <a:rPr lang="zh-CN" altLang="en-US" sz="2800" dirty="0"/>
              <a:t>的范围</a:t>
            </a:r>
            <a:r>
              <a:rPr lang="zh-CN" altLang="en-US" sz="2800" dirty="0" smtClean="0"/>
              <a:t>是</a:t>
            </a:r>
            <a:endParaRPr lang="en-US" altLang="zh-CN" sz="2800" dirty="0"/>
          </a:p>
          <a:p>
            <a:pPr marL="0" indent="0">
              <a:buNone/>
            </a:pPr>
            <a:r>
              <a:rPr lang="en-US" altLang="zh-CN" dirty="0" smtClean="0"/>
              <a:t>	</a:t>
            </a:r>
            <a:r>
              <a:rPr lang="zh-CN" altLang="en-US" dirty="0" smtClean="0"/>
              <a:t>从   </a:t>
            </a:r>
            <a:r>
              <a:rPr lang="en-US" altLang="zh-CN" dirty="0" smtClean="0">
                <a:solidFill>
                  <a:srgbClr val="0000FF"/>
                </a:solidFill>
              </a:rPr>
              <a:t>00-00-5E-00-00-00</a:t>
            </a:r>
            <a:r>
              <a:rPr lang="en-US" altLang="zh-CN" dirty="0" smtClean="0"/>
              <a:t> </a:t>
            </a:r>
          </a:p>
          <a:p>
            <a:pPr marL="0" indent="0">
              <a:buNone/>
            </a:pPr>
            <a:r>
              <a:rPr lang="en-US" altLang="zh-CN" dirty="0"/>
              <a:t>	</a:t>
            </a:r>
            <a:r>
              <a:rPr lang="zh-CN" altLang="en-US" dirty="0" smtClean="0"/>
              <a:t>到   </a:t>
            </a:r>
            <a:r>
              <a:rPr lang="en-US" altLang="zh-CN" dirty="0" smtClean="0">
                <a:solidFill>
                  <a:srgbClr val="0000FF"/>
                </a:solidFill>
              </a:rPr>
              <a:t>00-00-5E-FF-FF-FF</a:t>
            </a:r>
            <a:r>
              <a:rPr lang="en-US" altLang="zh-CN" dirty="0" smtClean="0"/>
              <a:t> </a:t>
            </a:r>
            <a:endParaRPr lang="en-US" altLang="zh-CN" dirty="0"/>
          </a:p>
          <a:p>
            <a:r>
              <a:rPr lang="zh-CN" altLang="zh-CN" sz="2800" dirty="0"/>
              <a:t>不难看出，在每一个地址中，只有</a:t>
            </a:r>
            <a:r>
              <a:rPr lang="en-US" altLang="zh-CN" sz="2800" dirty="0"/>
              <a:t>23</a:t>
            </a:r>
            <a:r>
              <a:rPr lang="zh-CN" altLang="zh-CN" sz="2800" dirty="0"/>
              <a:t>位可用作多</a:t>
            </a:r>
            <a:r>
              <a:rPr lang="zh-CN" altLang="zh-CN" sz="2800" dirty="0" smtClean="0"/>
              <a:t>播</a:t>
            </a:r>
            <a:r>
              <a:rPr lang="zh-CN" altLang="en-US" sz="2800" dirty="0" smtClean="0"/>
              <a:t>。</a:t>
            </a:r>
            <a:endParaRPr lang="en-US" altLang="zh-CN" sz="2800" dirty="0" smtClean="0"/>
          </a:p>
          <a:p>
            <a:r>
              <a:rPr lang="en-US" altLang="zh-CN" sz="2800" dirty="0" smtClean="0"/>
              <a:t>D </a:t>
            </a:r>
            <a:r>
              <a:rPr lang="zh-CN" altLang="en-US" sz="2800" dirty="0"/>
              <a:t>类 </a:t>
            </a:r>
            <a:r>
              <a:rPr lang="en-US" altLang="zh-CN" sz="2800" dirty="0"/>
              <a:t>IP </a:t>
            </a:r>
            <a:r>
              <a:rPr lang="zh-CN" altLang="en-US" sz="2800" dirty="0"/>
              <a:t>地址可供分配的有 </a:t>
            </a:r>
            <a:r>
              <a:rPr lang="en-US" altLang="zh-CN" sz="2800" dirty="0"/>
              <a:t>28 </a:t>
            </a:r>
            <a:r>
              <a:rPr lang="zh-CN" altLang="en-US" sz="2800" dirty="0"/>
              <a:t>位，在这 </a:t>
            </a:r>
            <a:r>
              <a:rPr lang="en-US" altLang="zh-CN" sz="2800" dirty="0"/>
              <a:t>28 </a:t>
            </a:r>
            <a:r>
              <a:rPr lang="zh-CN" altLang="en-US" sz="2800" dirty="0"/>
              <a:t>位中的前 </a:t>
            </a:r>
            <a:r>
              <a:rPr lang="en-US" altLang="zh-CN" sz="2800" dirty="0"/>
              <a:t>5 </a:t>
            </a:r>
            <a:r>
              <a:rPr lang="zh-CN" altLang="en-US" sz="2800" dirty="0"/>
              <a:t>位不能用来构成以太网硬件地址。</a:t>
            </a:r>
            <a:r>
              <a:rPr lang="zh-CN" altLang="en-US" dirty="0"/>
              <a:t> </a:t>
            </a:r>
          </a:p>
        </p:txBody>
      </p:sp>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a:xfrm>
            <a:off x="495300" y="188640"/>
            <a:ext cx="9066212" cy="1512168"/>
          </a:xfrm>
        </p:spPr>
        <p:txBody>
          <a:bodyPr/>
          <a:lstStyle/>
          <a:p>
            <a:pPr algn="ctr"/>
            <a:r>
              <a:rPr lang="en-US" altLang="zh-CN" dirty="0"/>
              <a:t>D </a:t>
            </a:r>
            <a:r>
              <a:rPr lang="zh-CN" altLang="en-US" dirty="0"/>
              <a:t>类 </a:t>
            </a:r>
            <a:r>
              <a:rPr lang="en-US" altLang="zh-CN" dirty="0"/>
              <a:t>IP </a:t>
            </a:r>
            <a:r>
              <a:rPr lang="zh-CN" altLang="en-US" dirty="0"/>
              <a:t>地址</a:t>
            </a:r>
            <a:br>
              <a:rPr lang="zh-CN" altLang="en-US" dirty="0"/>
            </a:br>
            <a:r>
              <a:rPr lang="zh-CN" altLang="en-US" dirty="0"/>
              <a:t>与以太网多播地址的映射关系 </a:t>
            </a:r>
          </a:p>
        </p:txBody>
      </p:sp>
      <p:grpSp>
        <p:nvGrpSpPr>
          <p:cNvPr id="5" name="组合 4"/>
          <p:cNvGrpSpPr/>
          <p:nvPr/>
        </p:nvGrpSpPr>
        <p:grpSpPr>
          <a:xfrm>
            <a:off x="1335756" y="1949042"/>
            <a:ext cx="7721700" cy="3640198"/>
            <a:chOff x="1198939" y="1789181"/>
            <a:chExt cx="7721700" cy="3640198"/>
          </a:xfrm>
        </p:grpSpPr>
        <p:sp>
          <p:nvSpPr>
            <p:cNvPr id="146" name="Rectangle 3"/>
            <p:cNvSpPr>
              <a:spLocks noChangeArrowheads="1"/>
            </p:cNvSpPr>
            <p:nvPr/>
          </p:nvSpPr>
          <p:spPr bwMode="auto">
            <a:xfrm>
              <a:off x="1275139" y="4148206"/>
              <a:ext cx="7467600" cy="4572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4"/>
            <p:cNvSpPr>
              <a:spLocks noChangeShapeType="1"/>
            </p:cNvSpPr>
            <p:nvPr/>
          </p:nvSpPr>
          <p:spPr bwMode="auto">
            <a:xfrm>
              <a:off x="14307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5"/>
            <p:cNvSpPr>
              <a:spLocks noChangeShapeType="1"/>
            </p:cNvSpPr>
            <p:nvPr/>
          </p:nvSpPr>
          <p:spPr bwMode="auto">
            <a:xfrm>
              <a:off x="15862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6"/>
            <p:cNvSpPr>
              <a:spLocks noChangeShapeType="1"/>
            </p:cNvSpPr>
            <p:nvPr/>
          </p:nvSpPr>
          <p:spPr bwMode="auto">
            <a:xfrm>
              <a:off x="17418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7"/>
            <p:cNvSpPr>
              <a:spLocks noChangeShapeType="1"/>
            </p:cNvSpPr>
            <p:nvPr/>
          </p:nvSpPr>
          <p:spPr bwMode="auto">
            <a:xfrm>
              <a:off x="18974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8"/>
            <p:cNvSpPr>
              <a:spLocks noChangeShapeType="1"/>
            </p:cNvSpPr>
            <p:nvPr/>
          </p:nvSpPr>
          <p:spPr bwMode="auto">
            <a:xfrm>
              <a:off x="20530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9"/>
            <p:cNvSpPr>
              <a:spLocks noChangeShapeType="1"/>
            </p:cNvSpPr>
            <p:nvPr/>
          </p:nvSpPr>
          <p:spPr bwMode="auto">
            <a:xfrm>
              <a:off x="22085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10"/>
            <p:cNvSpPr>
              <a:spLocks noChangeShapeType="1"/>
            </p:cNvSpPr>
            <p:nvPr/>
          </p:nvSpPr>
          <p:spPr bwMode="auto">
            <a:xfrm>
              <a:off x="23641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11"/>
            <p:cNvSpPr>
              <a:spLocks noChangeShapeType="1"/>
            </p:cNvSpPr>
            <p:nvPr/>
          </p:nvSpPr>
          <p:spPr bwMode="auto">
            <a:xfrm>
              <a:off x="25197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12"/>
            <p:cNvSpPr>
              <a:spLocks noChangeShapeType="1"/>
            </p:cNvSpPr>
            <p:nvPr/>
          </p:nvSpPr>
          <p:spPr bwMode="auto">
            <a:xfrm>
              <a:off x="26753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13"/>
            <p:cNvSpPr>
              <a:spLocks noChangeShapeType="1"/>
            </p:cNvSpPr>
            <p:nvPr/>
          </p:nvSpPr>
          <p:spPr bwMode="auto">
            <a:xfrm>
              <a:off x="28308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14"/>
            <p:cNvSpPr>
              <a:spLocks noChangeShapeType="1"/>
            </p:cNvSpPr>
            <p:nvPr/>
          </p:nvSpPr>
          <p:spPr bwMode="auto">
            <a:xfrm>
              <a:off x="29864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15"/>
            <p:cNvSpPr>
              <a:spLocks noChangeShapeType="1"/>
            </p:cNvSpPr>
            <p:nvPr/>
          </p:nvSpPr>
          <p:spPr bwMode="auto">
            <a:xfrm>
              <a:off x="31420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16"/>
            <p:cNvSpPr>
              <a:spLocks noChangeShapeType="1"/>
            </p:cNvSpPr>
            <p:nvPr/>
          </p:nvSpPr>
          <p:spPr bwMode="auto">
            <a:xfrm>
              <a:off x="32976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17"/>
            <p:cNvSpPr>
              <a:spLocks noChangeShapeType="1"/>
            </p:cNvSpPr>
            <p:nvPr/>
          </p:nvSpPr>
          <p:spPr bwMode="auto">
            <a:xfrm>
              <a:off x="34531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18"/>
            <p:cNvSpPr>
              <a:spLocks noChangeShapeType="1"/>
            </p:cNvSpPr>
            <p:nvPr/>
          </p:nvSpPr>
          <p:spPr bwMode="auto">
            <a:xfrm>
              <a:off x="36087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Line 19"/>
            <p:cNvSpPr>
              <a:spLocks noChangeShapeType="1"/>
            </p:cNvSpPr>
            <p:nvPr/>
          </p:nvSpPr>
          <p:spPr bwMode="auto">
            <a:xfrm>
              <a:off x="37643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Line 20"/>
            <p:cNvSpPr>
              <a:spLocks noChangeShapeType="1"/>
            </p:cNvSpPr>
            <p:nvPr/>
          </p:nvSpPr>
          <p:spPr bwMode="auto">
            <a:xfrm>
              <a:off x="39199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21"/>
            <p:cNvSpPr>
              <a:spLocks noChangeShapeType="1"/>
            </p:cNvSpPr>
            <p:nvPr/>
          </p:nvSpPr>
          <p:spPr bwMode="auto">
            <a:xfrm>
              <a:off x="40754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Line 22"/>
            <p:cNvSpPr>
              <a:spLocks noChangeShapeType="1"/>
            </p:cNvSpPr>
            <p:nvPr/>
          </p:nvSpPr>
          <p:spPr bwMode="auto">
            <a:xfrm>
              <a:off x="42310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Line 23"/>
            <p:cNvSpPr>
              <a:spLocks noChangeShapeType="1"/>
            </p:cNvSpPr>
            <p:nvPr/>
          </p:nvSpPr>
          <p:spPr bwMode="auto">
            <a:xfrm>
              <a:off x="43866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Line 24"/>
            <p:cNvSpPr>
              <a:spLocks noChangeShapeType="1"/>
            </p:cNvSpPr>
            <p:nvPr/>
          </p:nvSpPr>
          <p:spPr bwMode="auto">
            <a:xfrm>
              <a:off x="45422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Line 25"/>
            <p:cNvSpPr>
              <a:spLocks noChangeShapeType="1"/>
            </p:cNvSpPr>
            <p:nvPr/>
          </p:nvSpPr>
          <p:spPr bwMode="auto">
            <a:xfrm>
              <a:off x="46977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Line 26"/>
            <p:cNvSpPr>
              <a:spLocks noChangeShapeType="1"/>
            </p:cNvSpPr>
            <p:nvPr/>
          </p:nvSpPr>
          <p:spPr bwMode="auto">
            <a:xfrm>
              <a:off x="48533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Line 27"/>
            <p:cNvSpPr>
              <a:spLocks noChangeShapeType="1"/>
            </p:cNvSpPr>
            <p:nvPr/>
          </p:nvSpPr>
          <p:spPr bwMode="auto">
            <a:xfrm>
              <a:off x="50089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Rectangle 28"/>
            <p:cNvSpPr>
              <a:spLocks noChangeArrowheads="1"/>
            </p:cNvSpPr>
            <p:nvPr/>
          </p:nvSpPr>
          <p:spPr bwMode="auto">
            <a:xfrm>
              <a:off x="5170864" y="4170431"/>
              <a:ext cx="3563938" cy="425450"/>
            </a:xfrm>
            <a:prstGeom prst="rect">
              <a:avLst/>
            </a:prstGeom>
            <a:solidFill>
              <a:srgbClr val="FF66FF"/>
            </a:solidFill>
            <a:ln>
              <a:noFill/>
            </a:ln>
            <a:effectLst/>
          </p:spPr>
          <p:txBody>
            <a:bodyPr wrap="none" anchor="ctr"/>
            <a:lstStyle/>
            <a:p>
              <a:endParaRPr lang="zh-CN" altLang="en-US"/>
            </a:p>
          </p:txBody>
        </p:sp>
        <p:sp>
          <p:nvSpPr>
            <p:cNvPr id="172" name="Line 29"/>
            <p:cNvSpPr>
              <a:spLocks noChangeShapeType="1"/>
            </p:cNvSpPr>
            <p:nvPr/>
          </p:nvSpPr>
          <p:spPr bwMode="auto">
            <a:xfrm>
              <a:off x="5164514" y="4148206"/>
              <a:ext cx="0" cy="4572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 name="Line 30"/>
            <p:cNvSpPr>
              <a:spLocks noChangeShapeType="1"/>
            </p:cNvSpPr>
            <p:nvPr/>
          </p:nvSpPr>
          <p:spPr bwMode="auto">
            <a:xfrm>
              <a:off x="53200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31"/>
            <p:cNvSpPr>
              <a:spLocks noChangeShapeType="1"/>
            </p:cNvSpPr>
            <p:nvPr/>
          </p:nvSpPr>
          <p:spPr bwMode="auto">
            <a:xfrm>
              <a:off x="54756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32"/>
            <p:cNvSpPr>
              <a:spLocks noChangeShapeType="1"/>
            </p:cNvSpPr>
            <p:nvPr/>
          </p:nvSpPr>
          <p:spPr bwMode="auto">
            <a:xfrm>
              <a:off x="56312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Line 33"/>
            <p:cNvSpPr>
              <a:spLocks noChangeShapeType="1"/>
            </p:cNvSpPr>
            <p:nvPr/>
          </p:nvSpPr>
          <p:spPr bwMode="auto">
            <a:xfrm>
              <a:off x="57868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 name="Line 34"/>
            <p:cNvSpPr>
              <a:spLocks noChangeShapeType="1"/>
            </p:cNvSpPr>
            <p:nvPr/>
          </p:nvSpPr>
          <p:spPr bwMode="auto">
            <a:xfrm>
              <a:off x="59423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Line 35"/>
            <p:cNvSpPr>
              <a:spLocks noChangeShapeType="1"/>
            </p:cNvSpPr>
            <p:nvPr/>
          </p:nvSpPr>
          <p:spPr bwMode="auto">
            <a:xfrm>
              <a:off x="60979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 name="Line 36"/>
            <p:cNvSpPr>
              <a:spLocks noChangeShapeType="1"/>
            </p:cNvSpPr>
            <p:nvPr/>
          </p:nvSpPr>
          <p:spPr bwMode="auto">
            <a:xfrm>
              <a:off x="62535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 name="Line 37"/>
            <p:cNvSpPr>
              <a:spLocks noChangeShapeType="1"/>
            </p:cNvSpPr>
            <p:nvPr/>
          </p:nvSpPr>
          <p:spPr bwMode="auto">
            <a:xfrm>
              <a:off x="64091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 name="Line 38"/>
            <p:cNvSpPr>
              <a:spLocks noChangeShapeType="1"/>
            </p:cNvSpPr>
            <p:nvPr/>
          </p:nvSpPr>
          <p:spPr bwMode="auto">
            <a:xfrm>
              <a:off x="65646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Line 39"/>
            <p:cNvSpPr>
              <a:spLocks noChangeShapeType="1"/>
            </p:cNvSpPr>
            <p:nvPr/>
          </p:nvSpPr>
          <p:spPr bwMode="auto">
            <a:xfrm>
              <a:off x="67202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 name="Line 40"/>
            <p:cNvSpPr>
              <a:spLocks noChangeShapeType="1"/>
            </p:cNvSpPr>
            <p:nvPr/>
          </p:nvSpPr>
          <p:spPr bwMode="auto">
            <a:xfrm>
              <a:off x="68758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 name="Line 41"/>
            <p:cNvSpPr>
              <a:spLocks noChangeShapeType="1"/>
            </p:cNvSpPr>
            <p:nvPr/>
          </p:nvSpPr>
          <p:spPr bwMode="auto">
            <a:xfrm>
              <a:off x="70314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 name="Line 42"/>
            <p:cNvSpPr>
              <a:spLocks noChangeShapeType="1"/>
            </p:cNvSpPr>
            <p:nvPr/>
          </p:nvSpPr>
          <p:spPr bwMode="auto">
            <a:xfrm>
              <a:off x="71869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 name="Line 43"/>
            <p:cNvSpPr>
              <a:spLocks noChangeShapeType="1"/>
            </p:cNvSpPr>
            <p:nvPr/>
          </p:nvSpPr>
          <p:spPr bwMode="auto">
            <a:xfrm>
              <a:off x="73425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 name="Line 44"/>
            <p:cNvSpPr>
              <a:spLocks noChangeShapeType="1"/>
            </p:cNvSpPr>
            <p:nvPr/>
          </p:nvSpPr>
          <p:spPr bwMode="auto">
            <a:xfrm>
              <a:off x="74981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 name="Line 45"/>
            <p:cNvSpPr>
              <a:spLocks noChangeShapeType="1"/>
            </p:cNvSpPr>
            <p:nvPr/>
          </p:nvSpPr>
          <p:spPr bwMode="auto">
            <a:xfrm>
              <a:off x="76537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 name="Line 46"/>
            <p:cNvSpPr>
              <a:spLocks noChangeShapeType="1"/>
            </p:cNvSpPr>
            <p:nvPr/>
          </p:nvSpPr>
          <p:spPr bwMode="auto">
            <a:xfrm>
              <a:off x="78092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 name="Line 47"/>
            <p:cNvSpPr>
              <a:spLocks noChangeShapeType="1"/>
            </p:cNvSpPr>
            <p:nvPr/>
          </p:nvSpPr>
          <p:spPr bwMode="auto">
            <a:xfrm>
              <a:off x="79648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 name="Line 48"/>
            <p:cNvSpPr>
              <a:spLocks noChangeShapeType="1"/>
            </p:cNvSpPr>
            <p:nvPr/>
          </p:nvSpPr>
          <p:spPr bwMode="auto">
            <a:xfrm>
              <a:off x="812043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 name="Line 49"/>
            <p:cNvSpPr>
              <a:spLocks noChangeShapeType="1"/>
            </p:cNvSpPr>
            <p:nvPr/>
          </p:nvSpPr>
          <p:spPr bwMode="auto">
            <a:xfrm>
              <a:off x="827601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 name="Line 50"/>
            <p:cNvSpPr>
              <a:spLocks noChangeShapeType="1"/>
            </p:cNvSpPr>
            <p:nvPr/>
          </p:nvSpPr>
          <p:spPr bwMode="auto">
            <a:xfrm>
              <a:off x="8431589"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Line 51"/>
            <p:cNvSpPr>
              <a:spLocks noChangeShapeType="1"/>
            </p:cNvSpPr>
            <p:nvPr/>
          </p:nvSpPr>
          <p:spPr bwMode="auto">
            <a:xfrm>
              <a:off x="8587164" y="41482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 name="Rectangle 52"/>
            <p:cNvSpPr>
              <a:spLocks noChangeArrowheads="1"/>
            </p:cNvSpPr>
            <p:nvPr/>
          </p:nvSpPr>
          <p:spPr bwMode="auto">
            <a:xfrm>
              <a:off x="13529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Rectangle 53"/>
            <p:cNvSpPr>
              <a:spLocks noChangeArrowheads="1"/>
            </p:cNvSpPr>
            <p:nvPr/>
          </p:nvSpPr>
          <p:spPr bwMode="auto">
            <a:xfrm>
              <a:off x="19752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 name="Rectangle 54"/>
            <p:cNvSpPr>
              <a:spLocks noChangeArrowheads="1"/>
            </p:cNvSpPr>
            <p:nvPr/>
          </p:nvSpPr>
          <p:spPr bwMode="auto">
            <a:xfrm>
              <a:off x="25975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Rectangle 55"/>
            <p:cNvSpPr>
              <a:spLocks noChangeArrowheads="1"/>
            </p:cNvSpPr>
            <p:nvPr/>
          </p:nvSpPr>
          <p:spPr bwMode="auto">
            <a:xfrm>
              <a:off x="32198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 name="Rectangle 56"/>
            <p:cNvSpPr>
              <a:spLocks noChangeArrowheads="1"/>
            </p:cNvSpPr>
            <p:nvPr/>
          </p:nvSpPr>
          <p:spPr bwMode="auto">
            <a:xfrm>
              <a:off x="38421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 name="Rectangle 57"/>
            <p:cNvSpPr>
              <a:spLocks noChangeArrowheads="1"/>
            </p:cNvSpPr>
            <p:nvPr/>
          </p:nvSpPr>
          <p:spPr bwMode="auto">
            <a:xfrm>
              <a:off x="4464427" y="4224406"/>
              <a:ext cx="466725"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 name="Rectangle 58"/>
            <p:cNvSpPr>
              <a:spLocks noChangeArrowheads="1"/>
            </p:cNvSpPr>
            <p:nvPr/>
          </p:nvSpPr>
          <p:spPr bwMode="auto">
            <a:xfrm>
              <a:off x="5172452" y="4224406"/>
              <a:ext cx="381000" cy="304800"/>
            </a:xfrm>
            <a:prstGeom prst="rect">
              <a:avLst/>
            </a:prstGeom>
            <a:solidFill>
              <a:srgbClr val="FF66FF"/>
            </a:solidFill>
            <a:ln>
              <a:noFill/>
            </a:ln>
            <a:effectLst/>
          </p:spPr>
          <p:txBody>
            <a:bodyPr wrap="none" anchor="ctr"/>
            <a:lstStyle/>
            <a:p>
              <a:endParaRPr lang="zh-CN" altLang="en-US"/>
            </a:p>
          </p:txBody>
        </p:sp>
        <p:sp>
          <p:nvSpPr>
            <p:cNvPr id="202" name="Rectangle 59"/>
            <p:cNvSpPr>
              <a:spLocks noChangeArrowheads="1"/>
            </p:cNvSpPr>
            <p:nvPr/>
          </p:nvSpPr>
          <p:spPr bwMode="auto">
            <a:xfrm>
              <a:off x="5709027" y="4224406"/>
              <a:ext cx="466725" cy="304800"/>
            </a:xfrm>
            <a:prstGeom prst="rect">
              <a:avLst/>
            </a:prstGeom>
            <a:solidFill>
              <a:srgbClr val="FF66FF"/>
            </a:solidFill>
            <a:ln>
              <a:noFill/>
            </a:ln>
            <a:effectLst/>
          </p:spPr>
          <p:txBody>
            <a:bodyPr wrap="none" anchor="ctr"/>
            <a:lstStyle/>
            <a:p>
              <a:endParaRPr lang="zh-CN" altLang="en-US"/>
            </a:p>
          </p:txBody>
        </p:sp>
        <p:sp>
          <p:nvSpPr>
            <p:cNvPr id="203" name="Rectangle 60"/>
            <p:cNvSpPr>
              <a:spLocks noChangeArrowheads="1"/>
            </p:cNvSpPr>
            <p:nvPr/>
          </p:nvSpPr>
          <p:spPr bwMode="auto">
            <a:xfrm>
              <a:off x="6331327" y="4224406"/>
              <a:ext cx="466725" cy="304800"/>
            </a:xfrm>
            <a:prstGeom prst="rect">
              <a:avLst/>
            </a:prstGeom>
            <a:solidFill>
              <a:srgbClr val="FF66FF"/>
            </a:solidFill>
            <a:ln>
              <a:noFill/>
            </a:ln>
            <a:effectLst/>
          </p:spPr>
          <p:txBody>
            <a:bodyPr wrap="none" anchor="ctr"/>
            <a:lstStyle/>
            <a:p>
              <a:endParaRPr lang="zh-CN" altLang="en-US"/>
            </a:p>
          </p:txBody>
        </p:sp>
        <p:sp>
          <p:nvSpPr>
            <p:cNvPr id="204" name="Rectangle 61"/>
            <p:cNvSpPr>
              <a:spLocks noChangeArrowheads="1"/>
            </p:cNvSpPr>
            <p:nvPr/>
          </p:nvSpPr>
          <p:spPr bwMode="auto">
            <a:xfrm>
              <a:off x="6953627" y="4224406"/>
              <a:ext cx="466725" cy="304800"/>
            </a:xfrm>
            <a:prstGeom prst="rect">
              <a:avLst/>
            </a:prstGeom>
            <a:solidFill>
              <a:srgbClr val="FF66FF"/>
            </a:solidFill>
            <a:ln>
              <a:noFill/>
            </a:ln>
            <a:effectLst/>
          </p:spPr>
          <p:txBody>
            <a:bodyPr wrap="none" anchor="ctr"/>
            <a:lstStyle/>
            <a:p>
              <a:endParaRPr lang="zh-CN" altLang="en-US"/>
            </a:p>
          </p:txBody>
        </p:sp>
        <p:sp>
          <p:nvSpPr>
            <p:cNvPr id="205" name="Rectangle 62"/>
            <p:cNvSpPr>
              <a:spLocks noChangeArrowheads="1"/>
            </p:cNvSpPr>
            <p:nvPr/>
          </p:nvSpPr>
          <p:spPr bwMode="auto">
            <a:xfrm>
              <a:off x="7575927" y="4224406"/>
              <a:ext cx="466725" cy="304800"/>
            </a:xfrm>
            <a:prstGeom prst="rect">
              <a:avLst/>
            </a:prstGeom>
            <a:solidFill>
              <a:srgbClr val="FF66FF"/>
            </a:solidFill>
            <a:ln>
              <a:noFill/>
            </a:ln>
            <a:effectLst/>
          </p:spPr>
          <p:txBody>
            <a:bodyPr wrap="none" anchor="ctr"/>
            <a:lstStyle/>
            <a:p>
              <a:endParaRPr lang="zh-CN" altLang="en-US"/>
            </a:p>
          </p:txBody>
        </p:sp>
        <p:sp>
          <p:nvSpPr>
            <p:cNvPr id="206" name="Rectangle 63"/>
            <p:cNvSpPr>
              <a:spLocks noChangeArrowheads="1"/>
            </p:cNvSpPr>
            <p:nvPr/>
          </p:nvSpPr>
          <p:spPr bwMode="auto">
            <a:xfrm>
              <a:off x="8198227" y="4224406"/>
              <a:ext cx="466725" cy="304800"/>
            </a:xfrm>
            <a:prstGeom prst="rect">
              <a:avLst/>
            </a:prstGeom>
            <a:solidFill>
              <a:srgbClr val="FF66FF"/>
            </a:solidFill>
            <a:ln>
              <a:noFill/>
            </a:ln>
            <a:effectLst/>
          </p:spPr>
          <p:txBody>
            <a:bodyPr wrap="none" anchor="ctr"/>
            <a:lstStyle/>
            <a:p>
              <a:endParaRPr lang="zh-CN" altLang="en-US"/>
            </a:p>
          </p:txBody>
        </p:sp>
        <p:sp>
          <p:nvSpPr>
            <p:cNvPr id="207" name="Rectangle 64"/>
            <p:cNvSpPr>
              <a:spLocks noChangeArrowheads="1"/>
            </p:cNvSpPr>
            <p:nvPr/>
          </p:nvSpPr>
          <p:spPr bwMode="auto">
            <a:xfrm>
              <a:off x="1819652" y="4262506"/>
              <a:ext cx="155575"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 name="Rectangle 65"/>
            <p:cNvSpPr>
              <a:spLocks noChangeArrowheads="1"/>
            </p:cNvSpPr>
            <p:nvPr/>
          </p:nvSpPr>
          <p:spPr bwMode="auto">
            <a:xfrm>
              <a:off x="3064252" y="4262506"/>
              <a:ext cx="155575"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 name="Rectangle 66"/>
            <p:cNvSpPr>
              <a:spLocks noChangeArrowheads="1"/>
            </p:cNvSpPr>
            <p:nvPr/>
          </p:nvSpPr>
          <p:spPr bwMode="auto">
            <a:xfrm>
              <a:off x="4321552" y="4262506"/>
              <a:ext cx="155575"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Rectangle 67"/>
            <p:cNvSpPr>
              <a:spLocks noChangeArrowheads="1"/>
            </p:cNvSpPr>
            <p:nvPr/>
          </p:nvSpPr>
          <p:spPr bwMode="auto">
            <a:xfrm>
              <a:off x="5540752" y="4262506"/>
              <a:ext cx="155575" cy="228600"/>
            </a:xfrm>
            <a:prstGeom prst="rect">
              <a:avLst/>
            </a:prstGeom>
            <a:solidFill>
              <a:srgbClr val="FF66FF"/>
            </a:solidFill>
            <a:ln>
              <a:noFill/>
            </a:ln>
            <a:effectLst/>
          </p:spPr>
          <p:txBody>
            <a:bodyPr wrap="none" anchor="ctr"/>
            <a:lstStyle/>
            <a:p>
              <a:endParaRPr lang="zh-CN" altLang="en-US"/>
            </a:p>
          </p:txBody>
        </p:sp>
        <p:sp>
          <p:nvSpPr>
            <p:cNvPr id="211" name="Rectangle 68"/>
            <p:cNvSpPr>
              <a:spLocks noChangeArrowheads="1"/>
            </p:cNvSpPr>
            <p:nvPr/>
          </p:nvSpPr>
          <p:spPr bwMode="auto">
            <a:xfrm>
              <a:off x="6759952" y="4262506"/>
              <a:ext cx="155575" cy="228600"/>
            </a:xfrm>
            <a:prstGeom prst="rect">
              <a:avLst/>
            </a:prstGeom>
            <a:solidFill>
              <a:srgbClr val="FF66FF"/>
            </a:solidFill>
            <a:ln>
              <a:noFill/>
            </a:ln>
            <a:effectLst/>
          </p:spPr>
          <p:txBody>
            <a:bodyPr wrap="none" anchor="ctr"/>
            <a:lstStyle/>
            <a:p>
              <a:endParaRPr lang="zh-CN" altLang="en-US"/>
            </a:p>
          </p:txBody>
        </p:sp>
        <p:sp>
          <p:nvSpPr>
            <p:cNvPr id="212" name="Rectangle 69"/>
            <p:cNvSpPr>
              <a:spLocks noChangeArrowheads="1"/>
            </p:cNvSpPr>
            <p:nvPr/>
          </p:nvSpPr>
          <p:spPr bwMode="auto">
            <a:xfrm>
              <a:off x="8082339" y="4262506"/>
              <a:ext cx="155575" cy="228600"/>
            </a:xfrm>
            <a:prstGeom prst="rect">
              <a:avLst/>
            </a:prstGeom>
            <a:solidFill>
              <a:srgbClr val="FF66FF"/>
            </a:solidFill>
            <a:ln>
              <a:noFill/>
            </a:ln>
            <a:effectLst/>
          </p:spPr>
          <p:txBody>
            <a:bodyPr wrap="none" anchor="ctr"/>
            <a:lstStyle/>
            <a:p>
              <a:endParaRPr lang="zh-CN" altLang="en-US"/>
            </a:p>
          </p:txBody>
        </p:sp>
        <p:sp>
          <p:nvSpPr>
            <p:cNvPr id="213" name="Rectangle 70"/>
            <p:cNvSpPr>
              <a:spLocks noChangeArrowheads="1"/>
            </p:cNvSpPr>
            <p:nvPr/>
          </p:nvSpPr>
          <p:spPr bwMode="auto">
            <a:xfrm>
              <a:off x="3764339" y="2852806"/>
              <a:ext cx="4965700" cy="457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 name="Line 71"/>
            <p:cNvSpPr>
              <a:spLocks noChangeShapeType="1"/>
            </p:cNvSpPr>
            <p:nvPr/>
          </p:nvSpPr>
          <p:spPr bwMode="auto">
            <a:xfrm>
              <a:off x="391991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 name="Line 72"/>
            <p:cNvSpPr>
              <a:spLocks noChangeShapeType="1"/>
            </p:cNvSpPr>
            <p:nvPr/>
          </p:nvSpPr>
          <p:spPr bwMode="auto">
            <a:xfrm>
              <a:off x="407548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 name="Line 73"/>
            <p:cNvSpPr>
              <a:spLocks noChangeShapeType="1"/>
            </p:cNvSpPr>
            <p:nvPr/>
          </p:nvSpPr>
          <p:spPr bwMode="auto">
            <a:xfrm>
              <a:off x="422947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 name="Line 74"/>
            <p:cNvSpPr>
              <a:spLocks noChangeShapeType="1"/>
            </p:cNvSpPr>
            <p:nvPr/>
          </p:nvSpPr>
          <p:spPr bwMode="auto">
            <a:xfrm>
              <a:off x="438505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 name="Line 75"/>
            <p:cNvSpPr>
              <a:spLocks noChangeShapeType="1"/>
            </p:cNvSpPr>
            <p:nvPr/>
          </p:nvSpPr>
          <p:spPr bwMode="auto">
            <a:xfrm>
              <a:off x="454062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 name="Line 76"/>
            <p:cNvSpPr>
              <a:spLocks noChangeShapeType="1"/>
            </p:cNvSpPr>
            <p:nvPr/>
          </p:nvSpPr>
          <p:spPr bwMode="auto">
            <a:xfrm>
              <a:off x="469620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 name="Line 77"/>
            <p:cNvSpPr>
              <a:spLocks noChangeShapeType="1"/>
            </p:cNvSpPr>
            <p:nvPr/>
          </p:nvSpPr>
          <p:spPr bwMode="auto">
            <a:xfrm>
              <a:off x="485018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 name="Line 78"/>
            <p:cNvSpPr>
              <a:spLocks noChangeShapeType="1"/>
            </p:cNvSpPr>
            <p:nvPr/>
          </p:nvSpPr>
          <p:spPr bwMode="auto">
            <a:xfrm>
              <a:off x="500576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 name="Line 79"/>
            <p:cNvSpPr>
              <a:spLocks noChangeShapeType="1"/>
            </p:cNvSpPr>
            <p:nvPr/>
          </p:nvSpPr>
          <p:spPr bwMode="auto">
            <a:xfrm>
              <a:off x="516133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 name="Rectangle 80"/>
            <p:cNvSpPr>
              <a:spLocks noChangeArrowheads="1"/>
            </p:cNvSpPr>
            <p:nvPr/>
          </p:nvSpPr>
          <p:spPr bwMode="auto">
            <a:xfrm>
              <a:off x="5161339" y="2871856"/>
              <a:ext cx="3562350" cy="428625"/>
            </a:xfrm>
            <a:prstGeom prst="rect">
              <a:avLst/>
            </a:prstGeom>
            <a:solidFill>
              <a:srgbClr val="FF66FF"/>
            </a:solidFill>
            <a:ln>
              <a:noFill/>
            </a:ln>
            <a:effectLst/>
          </p:spPr>
          <p:txBody>
            <a:bodyPr wrap="none" anchor="ctr"/>
            <a:lstStyle/>
            <a:p>
              <a:endParaRPr lang="zh-CN" altLang="en-US"/>
            </a:p>
          </p:txBody>
        </p:sp>
        <p:sp>
          <p:nvSpPr>
            <p:cNvPr id="224" name="Line 81"/>
            <p:cNvSpPr>
              <a:spLocks noChangeShapeType="1"/>
            </p:cNvSpPr>
            <p:nvPr/>
          </p:nvSpPr>
          <p:spPr bwMode="auto">
            <a:xfrm>
              <a:off x="531691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 name="Line 82"/>
            <p:cNvSpPr>
              <a:spLocks noChangeShapeType="1"/>
            </p:cNvSpPr>
            <p:nvPr/>
          </p:nvSpPr>
          <p:spPr bwMode="auto">
            <a:xfrm>
              <a:off x="547090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 name="Line 83"/>
            <p:cNvSpPr>
              <a:spLocks noChangeShapeType="1"/>
            </p:cNvSpPr>
            <p:nvPr/>
          </p:nvSpPr>
          <p:spPr bwMode="auto">
            <a:xfrm>
              <a:off x="562647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 name="Line 84"/>
            <p:cNvSpPr>
              <a:spLocks noChangeShapeType="1"/>
            </p:cNvSpPr>
            <p:nvPr/>
          </p:nvSpPr>
          <p:spPr bwMode="auto">
            <a:xfrm>
              <a:off x="578205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 name="Line 85"/>
            <p:cNvSpPr>
              <a:spLocks noChangeShapeType="1"/>
            </p:cNvSpPr>
            <p:nvPr/>
          </p:nvSpPr>
          <p:spPr bwMode="auto">
            <a:xfrm>
              <a:off x="593762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Line 86"/>
            <p:cNvSpPr>
              <a:spLocks noChangeShapeType="1"/>
            </p:cNvSpPr>
            <p:nvPr/>
          </p:nvSpPr>
          <p:spPr bwMode="auto">
            <a:xfrm>
              <a:off x="609161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0" name="Line 87"/>
            <p:cNvSpPr>
              <a:spLocks noChangeShapeType="1"/>
            </p:cNvSpPr>
            <p:nvPr/>
          </p:nvSpPr>
          <p:spPr bwMode="auto">
            <a:xfrm>
              <a:off x="624718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 name="Line 88"/>
            <p:cNvSpPr>
              <a:spLocks noChangeShapeType="1"/>
            </p:cNvSpPr>
            <p:nvPr/>
          </p:nvSpPr>
          <p:spPr bwMode="auto">
            <a:xfrm>
              <a:off x="640276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 name="Line 89"/>
            <p:cNvSpPr>
              <a:spLocks noChangeShapeType="1"/>
            </p:cNvSpPr>
            <p:nvPr/>
          </p:nvSpPr>
          <p:spPr bwMode="auto">
            <a:xfrm>
              <a:off x="655833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 name="Line 90"/>
            <p:cNvSpPr>
              <a:spLocks noChangeShapeType="1"/>
            </p:cNvSpPr>
            <p:nvPr/>
          </p:nvSpPr>
          <p:spPr bwMode="auto">
            <a:xfrm>
              <a:off x="671232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 name="Line 91"/>
            <p:cNvSpPr>
              <a:spLocks noChangeShapeType="1"/>
            </p:cNvSpPr>
            <p:nvPr/>
          </p:nvSpPr>
          <p:spPr bwMode="auto">
            <a:xfrm>
              <a:off x="686790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 name="Line 92"/>
            <p:cNvSpPr>
              <a:spLocks noChangeShapeType="1"/>
            </p:cNvSpPr>
            <p:nvPr/>
          </p:nvSpPr>
          <p:spPr bwMode="auto">
            <a:xfrm>
              <a:off x="702347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 name="Line 93"/>
            <p:cNvSpPr>
              <a:spLocks noChangeShapeType="1"/>
            </p:cNvSpPr>
            <p:nvPr/>
          </p:nvSpPr>
          <p:spPr bwMode="auto">
            <a:xfrm>
              <a:off x="717905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 name="Line 94"/>
            <p:cNvSpPr>
              <a:spLocks noChangeShapeType="1"/>
            </p:cNvSpPr>
            <p:nvPr/>
          </p:nvSpPr>
          <p:spPr bwMode="auto">
            <a:xfrm>
              <a:off x="733303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 name="Line 95"/>
            <p:cNvSpPr>
              <a:spLocks noChangeShapeType="1"/>
            </p:cNvSpPr>
            <p:nvPr/>
          </p:nvSpPr>
          <p:spPr bwMode="auto">
            <a:xfrm>
              <a:off x="748861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 name="Line 96"/>
            <p:cNvSpPr>
              <a:spLocks noChangeShapeType="1"/>
            </p:cNvSpPr>
            <p:nvPr/>
          </p:nvSpPr>
          <p:spPr bwMode="auto">
            <a:xfrm>
              <a:off x="7644189"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 name="Line 97"/>
            <p:cNvSpPr>
              <a:spLocks noChangeShapeType="1"/>
            </p:cNvSpPr>
            <p:nvPr/>
          </p:nvSpPr>
          <p:spPr bwMode="auto">
            <a:xfrm>
              <a:off x="779976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1" name="Line 98"/>
            <p:cNvSpPr>
              <a:spLocks noChangeShapeType="1"/>
            </p:cNvSpPr>
            <p:nvPr/>
          </p:nvSpPr>
          <p:spPr bwMode="auto">
            <a:xfrm>
              <a:off x="795375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2" name="Line 99"/>
            <p:cNvSpPr>
              <a:spLocks noChangeShapeType="1"/>
            </p:cNvSpPr>
            <p:nvPr/>
          </p:nvSpPr>
          <p:spPr bwMode="auto">
            <a:xfrm>
              <a:off x="810932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 name="Line 100"/>
            <p:cNvSpPr>
              <a:spLocks noChangeShapeType="1"/>
            </p:cNvSpPr>
            <p:nvPr/>
          </p:nvSpPr>
          <p:spPr bwMode="auto">
            <a:xfrm>
              <a:off x="8264902"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 name="Line 101"/>
            <p:cNvSpPr>
              <a:spLocks noChangeShapeType="1"/>
            </p:cNvSpPr>
            <p:nvPr/>
          </p:nvSpPr>
          <p:spPr bwMode="auto">
            <a:xfrm>
              <a:off x="8420477"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 name="Line 102"/>
            <p:cNvSpPr>
              <a:spLocks noChangeShapeType="1"/>
            </p:cNvSpPr>
            <p:nvPr/>
          </p:nvSpPr>
          <p:spPr bwMode="auto">
            <a:xfrm>
              <a:off x="8574464" y="2852806"/>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 name="Rectangle 103"/>
            <p:cNvSpPr>
              <a:spLocks noChangeArrowheads="1"/>
            </p:cNvSpPr>
            <p:nvPr/>
          </p:nvSpPr>
          <p:spPr bwMode="auto">
            <a:xfrm>
              <a:off x="3842127" y="2929006"/>
              <a:ext cx="465137"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 name="Rectangle 104"/>
            <p:cNvSpPr>
              <a:spLocks noChangeArrowheads="1"/>
            </p:cNvSpPr>
            <p:nvPr/>
          </p:nvSpPr>
          <p:spPr bwMode="auto">
            <a:xfrm>
              <a:off x="5159752" y="2929006"/>
              <a:ext cx="388937" cy="304800"/>
            </a:xfrm>
            <a:prstGeom prst="rect">
              <a:avLst/>
            </a:prstGeom>
            <a:solidFill>
              <a:srgbClr val="FF66FF"/>
            </a:solidFill>
            <a:ln>
              <a:noFill/>
            </a:ln>
            <a:effectLst/>
          </p:spPr>
          <p:txBody>
            <a:bodyPr wrap="none" anchor="ctr"/>
            <a:lstStyle/>
            <a:p>
              <a:endParaRPr lang="zh-CN" altLang="en-US"/>
            </a:p>
          </p:txBody>
        </p:sp>
        <p:sp>
          <p:nvSpPr>
            <p:cNvPr id="248" name="Rectangle 105"/>
            <p:cNvSpPr>
              <a:spLocks noChangeArrowheads="1"/>
            </p:cNvSpPr>
            <p:nvPr/>
          </p:nvSpPr>
          <p:spPr bwMode="auto">
            <a:xfrm>
              <a:off x="4462839" y="2929006"/>
              <a:ext cx="465138" cy="3048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 name="Rectangle 106"/>
            <p:cNvSpPr>
              <a:spLocks noChangeArrowheads="1"/>
            </p:cNvSpPr>
            <p:nvPr/>
          </p:nvSpPr>
          <p:spPr bwMode="auto">
            <a:xfrm>
              <a:off x="5704264" y="2929006"/>
              <a:ext cx="465138" cy="304800"/>
            </a:xfrm>
            <a:prstGeom prst="rect">
              <a:avLst/>
            </a:prstGeom>
            <a:solidFill>
              <a:srgbClr val="FF66FF"/>
            </a:solidFill>
            <a:ln>
              <a:noFill/>
            </a:ln>
            <a:effectLst/>
          </p:spPr>
          <p:txBody>
            <a:bodyPr wrap="none" anchor="ctr"/>
            <a:lstStyle/>
            <a:p>
              <a:endParaRPr lang="zh-CN" altLang="en-US"/>
            </a:p>
          </p:txBody>
        </p:sp>
        <p:sp>
          <p:nvSpPr>
            <p:cNvPr id="250" name="Rectangle 107"/>
            <p:cNvSpPr>
              <a:spLocks noChangeArrowheads="1"/>
            </p:cNvSpPr>
            <p:nvPr/>
          </p:nvSpPr>
          <p:spPr bwMode="auto">
            <a:xfrm>
              <a:off x="6324977" y="2929006"/>
              <a:ext cx="465137" cy="304800"/>
            </a:xfrm>
            <a:prstGeom prst="rect">
              <a:avLst/>
            </a:prstGeom>
            <a:solidFill>
              <a:srgbClr val="FF66FF"/>
            </a:solidFill>
            <a:ln>
              <a:noFill/>
            </a:ln>
            <a:effectLst/>
          </p:spPr>
          <p:txBody>
            <a:bodyPr wrap="none" anchor="ctr"/>
            <a:lstStyle/>
            <a:p>
              <a:endParaRPr lang="zh-CN" altLang="en-US"/>
            </a:p>
          </p:txBody>
        </p:sp>
        <p:sp>
          <p:nvSpPr>
            <p:cNvPr id="251" name="Rectangle 108"/>
            <p:cNvSpPr>
              <a:spLocks noChangeArrowheads="1"/>
            </p:cNvSpPr>
            <p:nvPr/>
          </p:nvSpPr>
          <p:spPr bwMode="auto">
            <a:xfrm>
              <a:off x="6945689" y="2929006"/>
              <a:ext cx="465138" cy="304800"/>
            </a:xfrm>
            <a:prstGeom prst="rect">
              <a:avLst/>
            </a:prstGeom>
            <a:solidFill>
              <a:srgbClr val="FF66FF"/>
            </a:solidFill>
            <a:ln>
              <a:noFill/>
            </a:ln>
            <a:effectLst/>
          </p:spPr>
          <p:txBody>
            <a:bodyPr wrap="none" anchor="ctr"/>
            <a:lstStyle/>
            <a:p>
              <a:endParaRPr lang="zh-CN" altLang="en-US"/>
            </a:p>
          </p:txBody>
        </p:sp>
        <p:sp>
          <p:nvSpPr>
            <p:cNvPr id="252" name="Rectangle 109"/>
            <p:cNvSpPr>
              <a:spLocks noChangeArrowheads="1"/>
            </p:cNvSpPr>
            <p:nvPr/>
          </p:nvSpPr>
          <p:spPr bwMode="auto">
            <a:xfrm>
              <a:off x="7566402" y="2929006"/>
              <a:ext cx="465137" cy="304800"/>
            </a:xfrm>
            <a:prstGeom prst="rect">
              <a:avLst/>
            </a:prstGeom>
            <a:solidFill>
              <a:srgbClr val="FF66FF"/>
            </a:solidFill>
            <a:ln>
              <a:noFill/>
            </a:ln>
            <a:effectLst/>
          </p:spPr>
          <p:txBody>
            <a:bodyPr wrap="none" anchor="ctr"/>
            <a:lstStyle/>
            <a:p>
              <a:endParaRPr lang="zh-CN" altLang="en-US"/>
            </a:p>
          </p:txBody>
        </p:sp>
        <p:sp>
          <p:nvSpPr>
            <p:cNvPr id="253" name="Rectangle 110"/>
            <p:cNvSpPr>
              <a:spLocks noChangeArrowheads="1"/>
            </p:cNvSpPr>
            <p:nvPr/>
          </p:nvSpPr>
          <p:spPr bwMode="auto">
            <a:xfrm>
              <a:off x="8187114" y="2929006"/>
              <a:ext cx="465138" cy="304800"/>
            </a:xfrm>
            <a:prstGeom prst="rect">
              <a:avLst/>
            </a:prstGeom>
            <a:solidFill>
              <a:srgbClr val="FF66FF"/>
            </a:solidFill>
            <a:ln>
              <a:noFill/>
            </a:ln>
            <a:effectLst/>
          </p:spPr>
          <p:txBody>
            <a:bodyPr wrap="none" anchor="ctr"/>
            <a:lstStyle/>
            <a:p>
              <a:endParaRPr lang="zh-CN" altLang="en-US"/>
            </a:p>
          </p:txBody>
        </p:sp>
        <p:sp>
          <p:nvSpPr>
            <p:cNvPr id="254" name="Rectangle 111"/>
            <p:cNvSpPr>
              <a:spLocks noChangeArrowheads="1"/>
            </p:cNvSpPr>
            <p:nvPr/>
          </p:nvSpPr>
          <p:spPr bwMode="auto">
            <a:xfrm>
              <a:off x="4319964" y="2967106"/>
              <a:ext cx="155575"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 name="Rectangle 112"/>
            <p:cNvSpPr>
              <a:spLocks noChangeArrowheads="1"/>
            </p:cNvSpPr>
            <p:nvPr/>
          </p:nvSpPr>
          <p:spPr bwMode="auto">
            <a:xfrm>
              <a:off x="5535989" y="2967106"/>
              <a:ext cx="155575" cy="228600"/>
            </a:xfrm>
            <a:prstGeom prst="rect">
              <a:avLst/>
            </a:prstGeom>
            <a:solidFill>
              <a:srgbClr val="FF66FF"/>
            </a:solidFill>
            <a:ln>
              <a:noFill/>
            </a:ln>
            <a:effectLst/>
          </p:spPr>
          <p:txBody>
            <a:bodyPr wrap="none" anchor="ctr"/>
            <a:lstStyle/>
            <a:p>
              <a:endParaRPr lang="zh-CN" altLang="en-US"/>
            </a:p>
          </p:txBody>
        </p:sp>
        <p:sp>
          <p:nvSpPr>
            <p:cNvPr id="256" name="Rectangle 113"/>
            <p:cNvSpPr>
              <a:spLocks noChangeArrowheads="1"/>
            </p:cNvSpPr>
            <p:nvPr/>
          </p:nvSpPr>
          <p:spPr bwMode="auto">
            <a:xfrm>
              <a:off x="6752014" y="2967106"/>
              <a:ext cx="153988" cy="228600"/>
            </a:xfrm>
            <a:prstGeom prst="rect">
              <a:avLst/>
            </a:prstGeom>
            <a:solidFill>
              <a:srgbClr val="FF66FF"/>
            </a:solidFill>
            <a:ln>
              <a:noFill/>
            </a:ln>
            <a:effectLst/>
          </p:spPr>
          <p:txBody>
            <a:bodyPr wrap="none" anchor="ctr"/>
            <a:lstStyle/>
            <a:p>
              <a:endParaRPr lang="zh-CN" altLang="en-US"/>
            </a:p>
          </p:txBody>
        </p:sp>
        <p:sp>
          <p:nvSpPr>
            <p:cNvPr id="257" name="Rectangle 114"/>
            <p:cNvSpPr>
              <a:spLocks noChangeArrowheads="1"/>
            </p:cNvSpPr>
            <p:nvPr/>
          </p:nvSpPr>
          <p:spPr bwMode="auto">
            <a:xfrm>
              <a:off x="8071227" y="2967106"/>
              <a:ext cx="153987" cy="228600"/>
            </a:xfrm>
            <a:prstGeom prst="rect">
              <a:avLst/>
            </a:prstGeom>
            <a:solidFill>
              <a:srgbClr val="FF66FF"/>
            </a:solidFill>
            <a:ln>
              <a:noFill/>
            </a:ln>
            <a:effectLst/>
          </p:spPr>
          <p:txBody>
            <a:bodyPr wrap="none" anchor="ctr"/>
            <a:lstStyle/>
            <a:p>
              <a:endParaRPr lang="zh-CN" altLang="en-US"/>
            </a:p>
          </p:txBody>
        </p:sp>
        <p:sp>
          <p:nvSpPr>
            <p:cNvPr id="258" name="Text Box 115"/>
            <p:cNvSpPr txBox="1">
              <a:spLocks noChangeArrowheads="1"/>
            </p:cNvSpPr>
            <p:nvPr/>
          </p:nvSpPr>
          <p:spPr bwMode="auto">
            <a:xfrm>
              <a:off x="2443539" y="4192656"/>
              <a:ext cx="1403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Courier New" panose="02070309020205020404" pitchFamily="49" charset="0"/>
                </a:rPr>
                <a:t>00000000</a:t>
              </a:r>
            </a:p>
          </p:txBody>
        </p:sp>
        <p:sp>
          <p:nvSpPr>
            <p:cNvPr id="259" name="Text Box 116"/>
            <p:cNvSpPr txBox="1">
              <a:spLocks noChangeArrowheads="1"/>
            </p:cNvSpPr>
            <p:nvPr/>
          </p:nvSpPr>
          <p:spPr bwMode="auto">
            <a:xfrm>
              <a:off x="1198939" y="4192656"/>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dirty="0">
                  <a:solidFill>
                    <a:srgbClr val="333399"/>
                  </a:solidFill>
                  <a:latin typeface="Courier New" panose="02070309020205020404" pitchFamily="49" charset="0"/>
                </a:rPr>
                <a:t>0000000</a:t>
              </a:r>
              <a:r>
                <a:rPr kumimoji="1" lang="en-US" altLang="zh-CN" sz="2000" b="1" dirty="0">
                  <a:solidFill>
                    <a:srgbClr val="C00000"/>
                  </a:solidFill>
                  <a:latin typeface="Courier New" panose="02070309020205020404" pitchFamily="49" charset="0"/>
                </a:rPr>
                <a:t>1</a:t>
              </a:r>
            </a:p>
          </p:txBody>
        </p:sp>
        <p:sp>
          <p:nvSpPr>
            <p:cNvPr id="260" name="Text Box 117"/>
            <p:cNvSpPr txBox="1">
              <a:spLocks noChangeArrowheads="1"/>
            </p:cNvSpPr>
            <p:nvPr/>
          </p:nvSpPr>
          <p:spPr bwMode="auto">
            <a:xfrm>
              <a:off x="3688139" y="4192656"/>
              <a:ext cx="1403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Courier New" panose="02070309020205020404" pitchFamily="49" charset="0"/>
                </a:rPr>
                <a:t>01011110</a:t>
              </a:r>
            </a:p>
          </p:txBody>
        </p:sp>
        <p:sp>
          <p:nvSpPr>
            <p:cNvPr id="261" name="Text Box 118"/>
            <p:cNvSpPr txBox="1">
              <a:spLocks noChangeArrowheads="1"/>
            </p:cNvSpPr>
            <p:nvPr/>
          </p:nvSpPr>
          <p:spPr bwMode="auto">
            <a:xfrm>
              <a:off x="4945439" y="4173606"/>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C00000"/>
                  </a:solidFill>
                  <a:latin typeface="Times New Roman" panose="02020603050405020304" pitchFamily="18" charset="0"/>
                </a:rPr>
                <a:t>0</a:t>
              </a:r>
            </a:p>
          </p:txBody>
        </p:sp>
        <p:sp>
          <p:nvSpPr>
            <p:cNvPr id="262" name="Text Box 119"/>
            <p:cNvSpPr txBox="1">
              <a:spLocks noChangeArrowheads="1"/>
            </p:cNvSpPr>
            <p:nvPr/>
          </p:nvSpPr>
          <p:spPr bwMode="auto">
            <a:xfrm>
              <a:off x="3688139" y="2890906"/>
              <a:ext cx="793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333399"/>
                  </a:solidFill>
                  <a:latin typeface="Courier New" panose="02070309020205020404" pitchFamily="49" charset="0"/>
                </a:rPr>
                <a:t>1110</a:t>
              </a:r>
            </a:p>
          </p:txBody>
        </p:sp>
        <p:sp>
          <p:nvSpPr>
            <p:cNvPr id="263" name="Line 120"/>
            <p:cNvSpPr>
              <a:spLocks noChangeShapeType="1"/>
            </p:cNvSpPr>
            <p:nvPr/>
          </p:nvSpPr>
          <p:spPr bwMode="auto">
            <a:xfrm>
              <a:off x="5161339" y="3386206"/>
              <a:ext cx="0" cy="76200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 name="Line 121"/>
            <p:cNvSpPr>
              <a:spLocks noChangeShapeType="1"/>
            </p:cNvSpPr>
            <p:nvPr/>
          </p:nvSpPr>
          <p:spPr bwMode="auto">
            <a:xfrm>
              <a:off x="8742739" y="3386206"/>
              <a:ext cx="0" cy="76200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5" name="Text Box 122"/>
            <p:cNvSpPr txBox="1">
              <a:spLocks noChangeArrowheads="1"/>
            </p:cNvSpPr>
            <p:nvPr/>
          </p:nvSpPr>
          <p:spPr bwMode="auto">
            <a:xfrm>
              <a:off x="3675439" y="2468631"/>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0</a:t>
              </a:r>
            </a:p>
          </p:txBody>
        </p:sp>
        <p:sp>
          <p:nvSpPr>
            <p:cNvPr id="266" name="Text Box 123"/>
            <p:cNvSpPr txBox="1">
              <a:spLocks noChangeArrowheads="1"/>
            </p:cNvSpPr>
            <p:nvPr/>
          </p:nvSpPr>
          <p:spPr bwMode="auto">
            <a:xfrm>
              <a:off x="4920039" y="2468631"/>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8</a:t>
              </a:r>
            </a:p>
          </p:txBody>
        </p:sp>
        <p:sp>
          <p:nvSpPr>
            <p:cNvPr id="267" name="Text Box 124"/>
            <p:cNvSpPr txBox="1">
              <a:spLocks noChangeArrowheads="1"/>
            </p:cNvSpPr>
            <p:nvPr/>
          </p:nvSpPr>
          <p:spPr bwMode="auto">
            <a:xfrm>
              <a:off x="6151939" y="2468631"/>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16</a:t>
              </a:r>
            </a:p>
          </p:txBody>
        </p:sp>
        <p:sp>
          <p:nvSpPr>
            <p:cNvPr id="268" name="Text Box 125"/>
            <p:cNvSpPr txBox="1">
              <a:spLocks noChangeArrowheads="1"/>
            </p:cNvSpPr>
            <p:nvPr/>
          </p:nvSpPr>
          <p:spPr bwMode="auto">
            <a:xfrm>
              <a:off x="7371139" y="2468631"/>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24</a:t>
              </a:r>
            </a:p>
          </p:txBody>
        </p:sp>
        <p:sp>
          <p:nvSpPr>
            <p:cNvPr id="269" name="Text Box 126"/>
            <p:cNvSpPr txBox="1">
              <a:spLocks noChangeArrowheads="1"/>
            </p:cNvSpPr>
            <p:nvPr/>
          </p:nvSpPr>
          <p:spPr bwMode="auto">
            <a:xfrm>
              <a:off x="8450639" y="2468631"/>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31</a:t>
              </a:r>
            </a:p>
          </p:txBody>
        </p:sp>
        <p:sp>
          <p:nvSpPr>
            <p:cNvPr id="270" name="Text Box 127"/>
            <p:cNvSpPr txBox="1">
              <a:spLocks noChangeArrowheads="1"/>
            </p:cNvSpPr>
            <p:nvPr/>
          </p:nvSpPr>
          <p:spPr bwMode="auto">
            <a:xfrm>
              <a:off x="1926014" y="2843281"/>
              <a:ext cx="18750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D </a:t>
              </a:r>
              <a:r>
                <a:rPr kumimoji="1" lang="zh-CN" altLang="zh-CN" sz="2400" b="1" dirty="0">
                  <a:solidFill>
                    <a:srgbClr val="000099"/>
                  </a:solidFill>
                  <a:latin typeface="+mn-lt"/>
                  <a:ea typeface="黑体" panose="02010609060101010101" pitchFamily="2" charset="-122"/>
                </a:rPr>
                <a:t>类 </a:t>
              </a:r>
              <a:r>
                <a:rPr kumimoji="1" lang="en-US" altLang="zh-CN" sz="2400" b="1" dirty="0">
                  <a:solidFill>
                    <a:srgbClr val="000099"/>
                  </a:solidFill>
                  <a:latin typeface="+mn-lt"/>
                  <a:ea typeface="黑体" panose="02010609060101010101" pitchFamily="2" charset="-122"/>
                </a:rPr>
                <a:t>IP </a:t>
              </a:r>
              <a:r>
                <a:rPr kumimoji="1" lang="zh-CN" altLang="zh-CN" sz="2400" b="1" dirty="0">
                  <a:solidFill>
                    <a:srgbClr val="000099"/>
                  </a:solidFill>
                  <a:latin typeface="+mn-lt"/>
                  <a:ea typeface="黑体" panose="02010609060101010101" pitchFamily="2" charset="-122"/>
                </a:rPr>
                <a:t>地址</a:t>
              </a:r>
              <a:endParaRPr kumimoji="1" lang="zh-CN" altLang="en-US" sz="2400" b="1" dirty="0">
                <a:solidFill>
                  <a:srgbClr val="000099"/>
                </a:solidFill>
                <a:latin typeface="+mn-lt"/>
                <a:ea typeface="黑体" panose="02010609060101010101" pitchFamily="2" charset="-122"/>
              </a:endParaRPr>
            </a:p>
          </p:txBody>
        </p:sp>
        <p:sp>
          <p:nvSpPr>
            <p:cNvPr id="271" name="Line 128"/>
            <p:cNvSpPr>
              <a:spLocks noChangeShapeType="1"/>
            </p:cNvSpPr>
            <p:nvPr/>
          </p:nvSpPr>
          <p:spPr bwMode="auto">
            <a:xfrm flipV="1">
              <a:off x="4386639" y="2395606"/>
              <a:ext cx="0" cy="3810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 name="Line 129"/>
            <p:cNvSpPr>
              <a:spLocks noChangeShapeType="1"/>
            </p:cNvSpPr>
            <p:nvPr/>
          </p:nvSpPr>
          <p:spPr bwMode="auto">
            <a:xfrm flipV="1">
              <a:off x="5161339" y="2395606"/>
              <a:ext cx="0" cy="90805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 name="Line 130"/>
            <p:cNvSpPr>
              <a:spLocks noChangeShapeType="1"/>
            </p:cNvSpPr>
            <p:nvPr/>
          </p:nvSpPr>
          <p:spPr bwMode="auto">
            <a:xfrm>
              <a:off x="4399339" y="2471806"/>
              <a:ext cx="76200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4" name="Line 131"/>
            <p:cNvSpPr>
              <a:spLocks noChangeShapeType="1"/>
            </p:cNvSpPr>
            <p:nvPr/>
          </p:nvSpPr>
          <p:spPr bwMode="auto">
            <a:xfrm>
              <a:off x="5170864" y="4870519"/>
              <a:ext cx="358140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 name="Text Box 133"/>
            <p:cNvSpPr txBox="1">
              <a:spLocks noChangeArrowheads="1"/>
            </p:cNvSpPr>
            <p:nvPr/>
          </p:nvSpPr>
          <p:spPr bwMode="auto">
            <a:xfrm>
              <a:off x="5161339" y="1789181"/>
              <a:ext cx="20730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FF0000"/>
                  </a:solidFill>
                  <a:latin typeface="+mn-lt"/>
                  <a:ea typeface="黑体" panose="02010609060101010101" pitchFamily="2" charset="-122"/>
                </a:rPr>
                <a:t>这</a:t>
              </a:r>
              <a:r>
                <a:rPr kumimoji="1" lang="zh-CN" altLang="zh-CN" sz="2400" b="1" dirty="0">
                  <a:solidFill>
                    <a:srgbClr val="FF0000"/>
                  </a:solidFill>
                  <a:latin typeface="+mn-lt"/>
                  <a:ea typeface="黑体" panose="02010609060101010101" pitchFamily="2" charset="-122"/>
                </a:rPr>
                <a:t> 5</a:t>
              </a:r>
              <a:r>
                <a:rPr kumimoji="1" lang="en-US" altLang="zh-CN" sz="2400" b="1" dirty="0">
                  <a:solidFill>
                    <a:srgbClr val="FF0000"/>
                  </a:solidFill>
                  <a:latin typeface="+mn-lt"/>
                  <a:ea typeface="黑体" panose="02010609060101010101" pitchFamily="2" charset="-122"/>
                </a:rPr>
                <a:t> </a:t>
              </a:r>
              <a:r>
                <a:rPr kumimoji="1" lang="zh-CN" altLang="en-US" sz="2400" b="1" dirty="0">
                  <a:solidFill>
                    <a:srgbClr val="FF0000"/>
                  </a:solidFill>
                  <a:latin typeface="+mn-lt"/>
                  <a:ea typeface="黑体" panose="02010609060101010101" pitchFamily="2" charset="-122"/>
                </a:rPr>
                <a:t>位不使用</a:t>
              </a:r>
            </a:p>
          </p:txBody>
        </p:sp>
        <p:sp>
          <p:nvSpPr>
            <p:cNvPr id="276" name="Arc 134"/>
            <p:cNvSpPr/>
            <p:nvPr/>
          </p:nvSpPr>
          <p:spPr bwMode="auto">
            <a:xfrm flipH="1">
              <a:off x="4781927" y="2243206"/>
              <a:ext cx="498475" cy="228600"/>
            </a:xfrm>
            <a:custGeom>
              <a:avLst/>
              <a:gdLst>
                <a:gd name="G0" fmla="+- 1956 0 0"/>
                <a:gd name="G1" fmla="+- 21600 0 0"/>
                <a:gd name="G2" fmla="+- 21600 0 0"/>
                <a:gd name="T0" fmla="*/ 0 w 23556"/>
                <a:gd name="T1" fmla="*/ 89 h 21600"/>
                <a:gd name="T2" fmla="*/ 23556 w 23556"/>
                <a:gd name="T3" fmla="*/ 21600 h 21600"/>
                <a:gd name="T4" fmla="*/ 1956 w 23556"/>
                <a:gd name="T5" fmla="*/ 21600 h 21600"/>
              </a:gdLst>
              <a:ahLst/>
              <a:cxnLst>
                <a:cxn ang="0">
                  <a:pos x="T0" y="T1"/>
                </a:cxn>
                <a:cxn ang="0">
                  <a:pos x="T2" y="T3"/>
                </a:cxn>
                <a:cxn ang="0">
                  <a:pos x="T4" y="T5"/>
                </a:cxn>
              </a:cxnLst>
              <a:rect l="0" t="0" r="r" b="b"/>
              <a:pathLst>
                <a:path w="23556" h="21600" fill="none" extrusionOk="0">
                  <a:moveTo>
                    <a:pt x="-1" y="88"/>
                  </a:moveTo>
                  <a:cubicBezTo>
                    <a:pt x="650" y="29"/>
                    <a:pt x="1302" y="-1"/>
                    <a:pt x="1956" y="0"/>
                  </a:cubicBezTo>
                  <a:cubicBezTo>
                    <a:pt x="13885" y="0"/>
                    <a:pt x="23556" y="9670"/>
                    <a:pt x="23556" y="21600"/>
                  </a:cubicBezTo>
                </a:path>
                <a:path w="23556" h="21600" stroke="0" extrusionOk="0">
                  <a:moveTo>
                    <a:pt x="-1" y="88"/>
                  </a:moveTo>
                  <a:cubicBezTo>
                    <a:pt x="650" y="29"/>
                    <a:pt x="1302" y="-1"/>
                    <a:pt x="1956" y="0"/>
                  </a:cubicBezTo>
                  <a:cubicBezTo>
                    <a:pt x="13885" y="0"/>
                    <a:pt x="23556" y="9670"/>
                    <a:pt x="23556" y="21600"/>
                  </a:cubicBezTo>
                  <a:lnTo>
                    <a:pt x="1956" y="21600"/>
                  </a:lnTo>
                  <a:close/>
                </a:path>
              </a:pathLst>
            </a:custGeom>
            <a:noFill/>
            <a:ln w="9525">
              <a:solidFill>
                <a:schemeClr val="tx1"/>
              </a:solidFill>
              <a:round/>
              <a:head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 name="Line 135"/>
            <p:cNvSpPr>
              <a:spLocks noChangeShapeType="1"/>
            </p:cNvSpPr>
            <p:nvPr/>
          </p:nvSpPr>
          <p:spPr bwMode="auto">
            <a:xfrm>
              <a:off x="1275139" y="4681606"/>
              <a:ext cx="0" cy="7413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 name="Line 136"/>
            <p:cNvSpPr>
              <a:spLocks noChangeShapeType="1"/>
            </p:cNvSpPr>
            <p:nvPr/>
          </p:nvSpPr>
          <p:spPr bwMode="auto">
            <a:xfrm flipH="1">
              <a:off x="8737977" y="4681606"/>
              <a:ext cx="4762" cy="6905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 name="Line 137"/>
            <p:cNvSpPr>
              <a:spLocks noChangeShapeType="1"/>
            </p:cNvSpPr>
            <p:nvPr/>
          </p:nvSpPr>
          <p:spPr bwMode="auto">
            <a:xfrm>
              <a:off x="1287839" y="5245169"/>
              <a:ext cx="746760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0" name="Text Box 138"/>
            <p:cNvSpPr txBox="1">
              <a:spLocks noChangeArrowheads="1"/>
            </p:cNvSpPr>
            <p:nvPr/>
          </p:nvSpPr>
          <p:spPr bwMode="auto">
            <a:xfrm>
              <a:off x="3942139" y="5029269"/>
              <a:ext cx="212269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2000" b="1">
                  <a:solidFill>
                    <a:srgbClr val="000099"/>
                  </a:solidFill>
                  <a:latin typeface="+mn-lt"/>
                  <a:ea typeface="黑体" panose="02010609060101010101" pitchFamily="2" charset="-122"/>
                </a:rPr>
                <a:t>48 </a:t>
              </a:r>
              <a:r>
                <a:rPr kumimoji="1" lang="zh-CN" altLang="en-US" sz="2000" b="1">
                  <a:solidFill>
                    <a:srgbClr val="000099"/>
                  </a:solidFill>
                  <a:latin typeface="+mn-lt"/>
                  <a:ea typeface="黑体" panose="02010609060101010101" pitchFamily="2" charset="-122"/>
                </a:rPr>
                <a:t>位</a:t>
              </a:r>
              <a:r>
                <a:rPr kumimoji="1" lang="zh-CN" altLang="zh-CN" sz="2000" b="1">
                  <a:solidFill>
                    <a:srgbClr val="000099"/>
                  </a:solidFill>
                  <a:latin typeface="+mn-lt"/>
                  <a:ea typeface="黑体" panose="02010609060101010101" pitchFamily="2" charset="-122"/>
                </a:rPr>
                <a:t>以太网地址</a:t>
              </a:r>
              <a:endParaRPr kumimoji="1" lang="zh-CN" altLang="en-US" sz="2000" b="1">
                <a:solidFill>
                  <a:srgbClr val="000099"/>
                </a:solidFill>
                <a:latin typeface="+mn-lt"/>
                <a:ea typeface="黑体" panose="02010609060101010101" pitchFamily="2" charset="-122"/>
              </a:endParaRPr>
            </a:p>
          </p:txBody>
        </p:sp>
        <p:sp>
          <p:nvSpPr>
            <p:cNvPr id="281" name="Text Box 139"/>
            <p:cNvSpPr txBox="1">
              <a:spLocks noChangeArrowheads="1"/>
            </p:cNvSpPr>
            <p:nvPr/>
          </p:nvSpPr>
          <p:spPr bwMode="auto">
            <a:xfrm>
              <a:off x="1448177" y="3754506"/>
              <a:ext cx="35381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333399"/>
                  </a:solidFill>
                  <a:latin typeface="+mn-lt"/>
                </a:rPr>
                <a:t>0      </a:t>
              </a:r>
              <a:r>
                <a:rPr kumimoji="1" lang="en-US" altLang="zh-CN" sz="2000" b="1" dirty="0" smtClean="0">
                  <a:solidFill>
                    <a:srgbClr val="333399"/>
                  </a:solidFill>
                  <a:latin typeface="+mn-lt"/>
                </a:rPr>
                <a:t>1        </a:t>
              </a:r>
              <a:r>
                <a:rPr kumimoji="1" lang="en-US" altLang="zh-CN" sz="2000" b="1" dirty="0">
                  <a:solidFill>
                    <a:srgbClr val="333399"/>
                  </a:solidFill>
                  <a:latin typeface="+mn-lt"/>
                </a:rPr>
                <a:t>0       </a:t>
              </a:r>
              <a:r>
                <a:rPr kumimoji="1" lang="en-US" altLang="zh-CN" sz="2000" b="1" dirty="0" smtClean="0">
                  <a:solidFill>
                    <a:srgbClr val="333399"/>
                  </a:solidFill>
                  <a:latin typeface="+mn-lt"/>
                </a:rPr>
                <a:t>0        </a:t>
              </a:r>
              <a:r>
                <a:rPr kumimoji="1" lang="en-US" altLang="zh-CN" sz="2000" b="1" dirty="0">
                  <a:solidFill>
                    <a:srgbClr val="333399"/>
                  </a:solidFill>
                  <a:latin typeface="+mn-lt"/>
                </a:rPr>
                <a:t>5      </a:t>
              </a:r>
              <a:r>
                <a:rPr kumimoji="1" lang="en-US" altLang="zh-CN" sz="2000" b="1" dirty="0" smtClean="0">
                  <a:solidFill>
                    <a:srgbClr val="333399"/>
                  </a:solidFill>
                  <a:latin typeface="+mn-lt"/>
                </a:rPr>
                <a:t>E</a:t>
              </a:r>
              <a:endParaRPr kumimoji="1" lang="en-US" altLang="zh-CN" sz="2000" b="1" dirty="0">
                <a:solidFill>
                  <a:srgbClr val="333399"/>
                </a:solidFill>
                <a:latin typeface="+mn-lt"/>
              </a:endParaRPr>
            </a:p>
          </p:txBody>
        </p:sp>
        <p:sp>
          <p:nvSpPr>
            <p:cNvPr id="282" name="Text Box 140"/>
            <p:cNvSpPr txBox="1">
              <a:spLocks noChangeArrowheads="1"/>
            </p:cNvSpPr>
            <p:nvPr/>
          </p:nvSpPr>
          <p:spPr bwMode="auto">
            <a:xfrm>
              <a:off x="1899066" y="465303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b="1">
                  <a:solidFill>
                    <a:srgbClr val="000099"/>
                  </a:solidFill>
                  <a:latin typeface="+mn-lt"/>
                  <a:ea typeface="黑体" panose="02010609060101010101" pitchFamily="2" charset="-122"/>
                </a:rPr>
                <a:t>表示多播</a:t>
              </a:r>
            </a:p>
          </p:txBody>
        </p:sp>
        <p:sp>
          <p:nvSpPr>
            <p:cNvPr id="283" name="Line 141"/>
            <p:cNvSpPr>
              <a:spLocks noChangeShapeType="1"/>
            </p:cNvSpPr>
            <p:nvPr/>
          </p:nvSpPr>
          <p:spPr bwMode="auto">
            <a:xfrm flipH="1" flipV="1">
              <a:off x="2443539" y="4503806"/>
              <a:ext cx="6350" cy="282575"/>
            </a:xfrm>
            <a:prstGeom prst="line">
              <a:avLst/>
            </a:prstGeom>
            <a:noFill/>
            <a:ln w="57150">
              <a:solidFill>
                <a:srgbClr val="C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4" name="Text Box 132"/>
            <p:cNvSpPr txBox="1">
              <a:spLocks noChangeArrowheads="1"/>
            </p:cNvSpPr>
            <p:nvPr/>
          </p:nvSpPr>
          <p:spPr bwMode="auto">
            <a:xfrm>
              <a:off x="5524877" y="4683194"/>
              <a:ext cx="3065904"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99"/>
                  </a:solidFill>
                  <a:latin typeface="+mn-lt"/>
                  <a:ea typeface="黑体" panose="02010609060101010101" pitchFamily="2" charset="-122"/>
                </a:rPr>
                <a:t>最</a:t>
              </a:r>
              <a:r>
                <a:rPr kumimoji="1" lang="zh-CN" altLang="zh-CN" sz="1800" b="1">
                  <a:solidFill>
                    <a:srgbClr val="000099"/>
                  </a:solidFill>
                  <a:latin typeface="+mn-lt"/>
                  <a:ea typeface="黑体" panose="02010609060101010101" pitchFamily="2" charset="-122"/>
                </a:rPr>
                <a:t>低 23</a:t>
              </a:r>
              <a:r>
                <a:rPr kumimoji="1" lang="en-US" altLang="zh-CN" sz="1800" b="1">
                  <a:solidFill>
                    <a:srgbClr val="000099"/>
                  </a:solidFill>
                  <a:latin typeface="+mn-lt"/>
                  <a:ea typeface="黑体" panose="02010609060101010101" pitchFamily="2" charset="-122"/>
                </a:rPr>
                <a:t> </a:t>
              </a:r>
              <a:r>
                <a:rPr kumimoji="1" lang="zh-CN" altLang="en-US" sz="1800" b="1">
                  <a:solidFill>
                    <a:srgbClr val="000099"/>
                  </a:solidFill>
                  <a:latin typeface="+mn-lt"/>
                  <a:ea typeface="黑体" panose="02010609060101010101" pitchFamily="2" charset="-122"/>
                </a:rPr>
                <a:t>位来自 </a:t>
              </a:r>
              <a:r>
                <a:rPr kumimoji="1" lang="en-US" altLang="zh-CN" sz="1800" b="1">
                  <a:solidFill>
                    <a:srgbClr val="000099"/>
                  </a:solidFill>
                  <a:latin typeface="+mn-lt"/>
                  <a:ea typeface="黑体" panose="02010609060101010101" pitchFamily="2" charset="-122"/>
                </a:rPr>
                <a:t>D </a:t>
              </a:r>
              <a:r>
                <a:rPr kumimoji="1" lang="zh-CN" altLang="en-US" sz="1800" b="1">
                  <a:solidFill>
                    <a:srgbClr val="000099"/>
                  </a:solidFill>
                  <a:latin typeface="+mn-lt"/>
                  <a:ea typeface="黑体" panose="02010609060101010101" pitchFamily="2" charset="-122"/>
                </a:rPr>
                <a:t>类 </a:t>
              </a:r>
              <a:r>
                <a:rPr kumimoji="1" lang="en-US" altLang="zh-CN" sz="1800" b="1">
                  <a:solidFill>
                    <a:srgbClr val="000099"/>
                  </a:solidFill>
                  <a:latin typeface="+mn-lt"/>
                  <a:ea typeface="黑体" panose="02010609060101010101" pitchFamily="2" charset="-122"/>
                </a:rPr>
                <a:t>IP </a:t>
              </a:r>
              <a:r>
                <a:rPr kumimoji="1" lang="zh-CN" altLang="zh-CN" sz="1800" b="1">
                  <a:solidFill>
                    <a:srgbClr val="000099"/>
                  </a:solidFill>
                  <a:latin typeface="+mn-lt"/>
                  <a:ea typeface="黑体" panose="02010609060101010101" pitchFamily="2" charset="-122"/>
                </a:rPr>
                <a:t>地址</a:t>
              </a:r>
              <a:endParaRPr kumimoji="1" lang="zh-CN" altLang="en-US" sz="1800" b="1">
                <a:solidFill>
                  <a:srgbClr val="000099"/>
                </a:solidFill>
                <a:latin typeface="+mn-lt"/>
                <a:ea typeface="黑体" panose="02010609060101010101" pitchFamily="2" charset="-122"/>
              </a:endParaRPr>
            </a:p>
          </p:txBody>
        </p:sp>
        <p:sp>
          <p:nvSpPr>
            <p:cNvPr id="285" name="Line 142"/>
            <p:cNvSpPr>
              <a:spLocks noChangeShapeType="1"/>
            </p:cNvSpPr>
            <p:nvPr/>
          </p:nvSpPr>
          <p:spPr bwMode="auto">
            <a:xfrm>
              <a:off x="5166102" y="4668906"/>
              <a:ext cx="0" cy="304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 name="AutoShape 143"/>
            <p:cNvSpPr>
              <a:spLocks noChangeArrowheads="1"/>
            </p:cNvSpPr>
            <p:nvPr/>
          </p:nvSpPr>
          <p:spPr bwMode="auto">
            <a:xfrm>
              <a:off x="6677402" y="3300481"/>
              <a:ext cx="431800" cy="1079500"/>
            </a:xfrm>
            <a:prstGeom prst="downArrow">
              <a:avLst>
                <a:gd name="adj1" fmla="val 50000"/>
                <a:gd name="adj2" fmla="val 62500"/>
              </a:avLst>
            </a:prstGeom>
            <a:solidFill>
              <a:srgbClr val="0066FF"/>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29950"/>
              <a:gd name="adj2" fmla="val -587616"/>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latin typeface="+mn-lt"/>
                <a:ea typeface="黑体" panose="02010609060101010101" pitchFamily="2" charset="-122"/>
              </a:rPr>
              <a:t>A </a:t>
            </a:r>
            <a:r>
              <a:rPr lang="zh-CN" altLang="en-US" sz="2400" b="1" dirty="0">
                <a:solidFill>
                  <a:srgbClr val="000066"/>
                </a:solidFill>
                <a:latin typeface="+mn-lt"/>
                <a:ea typeface="黑体" panose="02010609060101010101" pitchFamily="2" charset="-122"/>
              </a:rPr>
              <a:t>类地址的网络号字段 </a:t>
            </a:r>
            <a:r>
              <a:rPr lang="en-US" altLang="zh-CN" sz="2400" b="1" dirty="0">
                <a:solidFill>
                  <a:srgbClr val="000066"/>
                </a:solidFill>
                <a:latin typeface="+mn-lt"/>
                <a:ea typeface="黑体" panose="02010609060101010101" pitchFamily="2" charset="-122"/>
              </a:rPr>
              <a:t>net-id </a:t>
            </a:r>
            <a:r>
              <a:rPr lang="zh-CN" altLang="en-US" sz="2400" b="1" dirty="0">
                <a:solidFill>
                  <a:srgbClr val="000066"/>
                </a:solidFill>
                <a:latin typeface="+mn-lt"/>
                <a:ea typeface="黑体" panose="02010609060101010101" pitchFamily="2" charset="-122"/>
              </a:rPr>
              <a:t>为 </a:t>
            </a:r>
            <a:r>
              <a:rPr lang="en-US" altLang="zh-CN" sz="2400" b="1" dirty="0">
                <a:solidFill>
                  <a:srgbClr val="000066"/>
                </a:solidFill>
                <a:latin typeface="+mn-lt"/>
                <a:ea typeface="黑体" panose="02010609060101010101" pitchFamily="2" charset="-122"/>
              </a:rPr>
              <a:t>1 </a:t>
            </a:r>
            <a:r>
              <a:rPr lang="zh-CN" altLang="en-US" sz="2400" b="1" dirty="0">
                <a:solidFill>
                  <a:srgbClr val="000066"/>
                </a:solidFill>
                <a:latin typeface="+mn-lt"/>
                <a:ea typeface="黑体" panose="02010609060101010101" pitchFamily="2" charset="-122"/>
              </a:rPr>
              <a:t>字节</a:t>
            </a:r>
          </a:p>
        </p:txBody>
      </p:sp>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495300" y="188640"/>
            <a:ext cx="9066212" cy="1512168"/>
          </a:xfrm>
        </p:spPr>
        <p:txBody>
          <a:bodyPr/>
          <a:lstStyle/>
          <a:p>
            <a:pPr algn="ctr"/>
            <a:r>
              <a:rPr lang="en-US" altLang="zh-CN" dirty="0"/>
              <a:t>D </a:t>
            </a:r>
            <a:r>
              <a:rPr lang="zh-CN" altLang="en-US" dirty="0"/>
              <a:t>类 </a:t>
            </a:r>
            <a:r>
              <a:rPr lang="en-US" altLang="zh-CN" dirty="0"/>
              <a:t>IP </a:t>
            </a:r>
            <a:r>
              <a:rPr lang="zh-CN" altLang="en-US" dirty="0"/>
              <a:t>地址</a:t>
            </a:r>
            <a:br>
              <a:rPr lang="zh-CN" altLang="en-US" dirty="0"/>
            </a:br>
            <a:r>
              <a:rPr lang="zh-CN" altLang="en-US" dirty="0"/>
              <a:t>与以太网多播地址的映射关系 </a:t>
            </a:r>
          </a:p>
        </p:txBody>
      </p:sp>
      <p:sp>
        <p:nvSpPr>
          <p:cNvPr id="4" name="内容占位符 3"/>
          <p:cNvSpPr>
            <a:spLocks noGrp="1"/>
          </p:cNvSpPr>
          <p:nvPr>
            <p:ph idx="1"/>
          </p:nvPr>
        </p:nvSpPr>
        <p:spPr>
          <a:xfrm>
            <a:off x="495300" y="1844824"/>
            <a:ext cx="9066212" cy="4286101"/>
          </a:xfrm>
        </p:spPr>
        <p:txBody>
          <a:bodyPr/>
          <a:lstStyle/>
          <a:p>
            <a:r>
              <a:rPr lang="zh-CN" altLang="zh-CN" dirty="0"/>
              <a:t>由于多播</a:t>
            </a:r>
            <a:r>
              <a:rPr lang="en-US" altLang="zh-CN" dirty="0"/>
              <a:t>IP</a:t>
            </a:r>
            <a:r>
              <a:rPr lang="zh-CN" altLang="zh-CN" dirty="0"/>
              <a:t>地址与以太网硬件地址的映射关系</a:t>
            </a:r>
            <a:r>
              <a:rPr lang="zh-CN" altLang="zh-CN" dirty="0">
                <a:solidFill>
                  <a:srgbClr val="FF0000"/>
                </a:solidFill>
              </a:rPr>
              <a:t>不是唯一</a:t>
            </a:r>
            <a:r>
              <a:rPr lang="zh-CN" altLang="zh-CN" dirty="0"/>
              <a:t>的，因此收到多播数据报的主机，</a:t>
            </a:r>
            <a:r>
              <a:rPr lang="zh-CN" altLang="zh-CN" dirty="0">
                <a:solidFill>
                  <a:srgbClr val="FF0000"/>
                </a:solidFill>
              </a:rPr>
              <a:t>还要</a:t>
            </a:r>
            <a:r>
              <a:rPr lang="zh-CN" altLang="zh-CN" dirty="0" smtClean="0">
                <a:solidFill>
                  <a:srgbClr val="FF0000"/>
                </a:solidFill>
              </a:rPr>
              <a:t>在</a:t>
            </a:r>
            <a:r>
              <a:rPr lang="en-US" altLang="zh-CN" dirty="0" smtClean="0">
                <a:solidFill>
                  <a:srgbClr val="FF0000"/>
                </a:solidFill>
              </a:rPr>
              <a:t> IP </a:t>
            </a:r>
            <a:r>
              <a:rPr lang="zh-CN" altLang="zh-CN" dirty="0" smtClean="0">
                <a:solidFill>
                  <a:srgbClr val="FF0000"/>
                </a:solidFill>
              </a:rPr>
              <a:t>层</a:t>
            </a:r>
            <a:r>
              <a:rPr lang="zh-CN" altLang="zh-CN" dirty="0">
                <a:solidFill>
                  <a:srgbClr val="FF0000"/>
                </a:solidFill>
              </a:rPr>
              <a:t>利用软件进行过滤，</a:t>
            </a:r>
            <a:r>
              <a:rPr lang="zh-CN" altLang="zh-CN" dirty="0"/>
              <a:t>把不是本主机要接收的数据报丢弃。</a:t>
            </a:r>
            <a:endParaRPr lang="zh-CN" altLang="en-US" dirty="0"/>
          </a:p>
        </p:txBody>
      </p:sp>
    </p:spTree>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a:xfrm>
            <a:off x="495300" y="188640"/>
            <a:ext cx="9066212" cy="1512168"/>
          </a:xfrm>
        </p:spPr>
        <p:txBody>
          <a:bodyPr/>
          <a:lstStyle/>
          <a:p>
            <a:r>
              <a:rPr lang="en-US" altLang="zh-CN" dirty="0" smtClean="0"/>
              <a:t>4.7.3  </a:t>
            </a:r>
            <a:r>
              <a:rPr lang="zh-CN" altLang="en-US" dirty="0"/>
              <a:t>网际组管理协议 </a:t>
            </a:r>
            <a:r>
              <a:rPr lang="en-US" altLang="zh-CN" dirty="0" smtClean="0"/>
              <a:t>IGMP </a:t>
            </a:r>
            <a:r>
              <a:rPr lang="en-US" altLang="zh-CN" dirty="0"/>
              <a:t/>
            </a:r>
            <a:br>
              <a:rPr lang="en-US" altLang="zh-CN" dirty="0"/>
            </a:br>
            <a:r>
              <a:rPr lang="en-US" altLang="zh-CN" dirty="0" smtClean="0"/>
              <a:t>		</a:t>
            </a:r>
            <a:r>
              <a:rPr lang="zh-CN" altLang="en-US" dirty="0" smtClean="0"/>
              <a:t>和</a:t>
            </a:r>
            <a:r>
              <a:rPr lang="zh-CN" altLang="en-US" dirty="0"/>
              <a:t>多播路由选择协议</a:t>
            </a:r>
          </a:p>
        </p:txBody>
      </p:sp>
      <p:sp>
        <p:nvSpPr>
          <p:cNvPr id="615427" name="Rectangle 3"/>
          <p:cNvSpPr>
            <a:spLocks noGrp="1" noChangeArrowheads="1"/>
          </p:cNvSpPr>
          <p:nvPr>
            <p:ph idx="1"/>
          </p:nvPr>
        </p:nvSpPr>
        <p:spPr>
          <a:xfrm>
            <a:off x="495300" y="1844824"/>
            <a:ext cx="9066212" cy="4286101"/>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indent="0">
              <a:buNone/>
            </a:pPr>
            <a:r>
              <a:rPr lang="en-US" altLang="zh-CN" sz="4000" dirty="0" smtClean="0">
                <a:solidFill>
                  <a:srgbClr val="333399"/>
                </a:solidFill>
              </a:rPr>
              <a:t>1</a:t>
            </a:r>
            <a:r>
              <a:rPr lang="en-US" altLang="zh-CN" sz="4000" dirty="0">
                <a:solidFill>
                  <a:srgbClr val="333399"/>
                </a:solidFill>
              </a:rPr>
              <a:t>.  </a:t>
            </a:r>
            <a:r>
              <a:rPr lang="en-US" altLang="zh-CN" sz="4000" dirty="0" smtClean="0">
                <a:solidFill>
                  <a:srgbClr val="333399"/>
                </a:solidFill>
              </a:rPr>
              <a:t>IP </a:t>
            </a:r>
            <a:r>
              <a:rPr lang="zh-CN" altLang="en-US" sz="4000" dirty="0" smtClean="0">
                <a:solidFill>
                  <a:srgbClr val="333399"/>
                </a:solidFill>
              </a:rPr>
              <a:t>多</a:t>
            </a:r>
            <a:r>
              <a:rPr lang="zh-CN" altLang="en-US" sz="4000" dirty="0">
                <a:solidFill>
                  <a:srgbClr val="333399"/>
                </a:solidFill>
              </a:rPr>
              <a:t>播需要两种协议</a:t>
            </a:r>
          </a:p>
          <a:p>
            <a:r>
              <a:rPr lang="zh-CN" altLang="en-US" sz="2800" dirty="0"/>
              <a:t>为了使路由器知道多播组成员的信息，需要利用</a:t>
            </a:r>
            <a:r>
              <a:rPr lang="zh-CN" altLang="en-US" sz="2800" dirty="0">
                <a:solidFill>
                  <a:srgbClr val="FF0000"/>
                </a:solidFill>
              </a:rPr>
              <a:t>网际组管理协议 </a:t>
            </a:r>
            <a:r>
              <a:rPr lang="en-US" altLang="zh-CN" sz="2800" dirty="0">
                <a:solidFill>
                  <a:srgbClr val="FF0000"/>
                </a:solidFill>
              </a:rPr>
              <a:t>IGMP </a:t>
            </a:r>
            <a:r>
              <a:rPr lang="en-US" altLang="zh-CN" sz="2800" dirty="0"/>
              <a:t>(Internet Group Management Protocol)</a:t>
            </a:r>
            <a:r>
              <a:rPr lang="zh-CN" altLang="en-US" sz="2800" dirty="0"/>
              <a:t>。</a:t>
            </a:r>
          </a:p>
          <a:p>
            <a:r>
              <a:rPr lang="zh-CN" altLang="en-US" sz="2800" dirty="0"/>
              <a:t>连接在局域网上的多播路由器还必须</a:t>
            </a:r>
            <a:r>
              <a:rPr lang="zh-CN" altLang="en-US" sz="2800" dirty="0" smtClean="0"/>
              <a:t>和互联网上</a:t>
            </a:r>
            <a:r>
              <a:rPr lang="zh-CN" altLang="en-US" sz="2800" dirty="0"/>
              <a:t>的其他多播路由器协同工作，以便把多播数据报用最小代价传送给所有的组成员。这就需要使用</a:t>
            </a:r>
            <a:r>
              <a:rPr lang="zh-CN" altLang="en-US" sz="2800" dirty="0">
                <a:solidFill>
                  <a:srgbClr val="FF0000"/>
                </a:solidFill>
              </a:rPr>
              <a:t>多播路由选择协议。 </a:t>
            </a:r>
          </a:p>
        </p:txBody>
      </p:sp>
    </p:spTree>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07620" name="Rectangle 4"/>
          <p:cNvSpPr>
            <a:spLocks noGrp="1" noChangeArrowheads="1"/>
          </p:cNvSpPr>
          <p:nvPr>
            <p:ph type="title"/>
          </p:nvPr>
        </p:nvSpPr>
        <p:spPr>
          <a:xfrm>
            <a:off x="495300" y="188640"/>
            <a:ext cx="8781014" cy="792088"/>
          </a:xfrm>
        </p:spPr>
        <p:txBody>
          <a:bodyPr/>
          <a:lstStyle/>
          <a:p>
            <a:pPr algn="ctr"/>
            <a:r>
              <a:rPr lang="en-US" altLang="zh-CN" sz="3600" dirty="0"/>
              <a:t>IGMP </a:t>
            </a:r>
            <a:r>
              <a:rPr lang="zh-CN" altLang="en-US" sz="3600" dirty="0"/>
              <a:t>使多播</a:t>
            </a:r>
            <a:r>
              <a:rPr lang="zh-CN" altLang="en-US" sz="3600" dirty="0" smtClean="0"/>
              <a:t>路由器知道</a:t>
            </a:r>
            <a:r>
              <a:rPr lang="zh-CN" altLang="en-US" sz="3600" dirty="0"/>
              <a:t>多播组成员信息 </a:t>
            </a:r>
          </a:p>
        </p:txBody>
      </p:sp>
      <p:sp>
        <p:nvSpPr>
          <p:cNvPr id="1007621" name="Line 5"/>
          <p:cNvSpPr>
            <a:spLocks noChangeShapeType="1"/>
          </p:cNvSpPr>
          <p:nvPr/>
        </p:nvSpPr>
        <p:spPr bwMode="auto">
          <a:xfrm>
            <a:off x="5147094" y="4816377"/>
            <a:ext cx="0" cy="6619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2" name="Line 6"/>
          <p:cNvSpPr>
            <a:spLocks noChangeShapeType="1"/>
          </p:cNvSpPr>
          <p:nvPr/>
        </p:nvSpPr>
        <p:spPr bwMode="auto">
          <a:xfrm>
            <a:off x="1026473" y="4827488"/>
            <a:ext cx="65524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3" name="Line 7"/>
          <p:cNvSpPr>
            <a:spLocks noChangeShapeType="1"/>
          </p:cNvSpPr>
          <p:nvPr/>
        </p:nvSpPr>
        <p:spPr bwMode="auto">
          <a:xfrm>
            <a:off x="1026473" y="3500338"/>
            <a:ext cx="65524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4" name="Line 8"/>
          <p:cNvSpPr>
            <a:spLocks noChangeShapeType="1"/>
          </p:cNvSpPr>
          <p:nvPr/>
        </p:nvSpPr>
        <p:spPr bwMode="auto">
          <a:xfrm>
            <a:off x="5147094" y="2835176"/>
            <a:ext cx="0" cy="6651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5" name="Line 9"/>
          <p:cNvSpPr>
            <a:spLocks noChangeShapeType="1"/>
          </p:cNvSpPr>
          <p:nvPr/>
        </p:nvSpPr>
        <p:spPr bwMode="auto">
          <a:xfrm>
            <a:off x="6923640" y="4259163"/>
            <a:ext cx="159252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6" name="Line 10"/>
          <p:cNvSpPr>
            <a:spLocks noChangeShapeType="1"/>
          </p:cNvSpPr>
          <p:nvPr/>
        </p:nvSpPr>
        <p:spPr bwMode="auto">
          <a:xfrm>
            <a:off x="1681714" y="4068663"/>
            <a:ext cx="149793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7" name="Line 11"/>
          <p:cNvSpPr>
            <a:spLocks noChangeShapeType="1"/>
          </p:cNvSpPr>
          <p:nvPr/>
        </p:nvSpPr>
        <p:spPr bwMode="auto">
          <a:xfrm>
            <a:off x="8516166" y="5111651"/>
            <a:ext cx="65352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8" name="Line 12"/>
          <p:cNvSpPr>
            <a:spLocks noChangeShapeType="1"/>
          </p:cNvSpPr>
          <p:nvPr/>
        </p:nvSpPr>
        <p:spPr bwMode="auto">
          <a:xfrm>
            <a:off x="8516167" y="3784501"/>
            <a:ext cx="56065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29" name="Line 13"/>
          <p:cNvSpPr>
            <a:spLocks noChangeShapeType="1"/>
          </p:cNvSpPr>
          <p:nvPr/>
        </p:nvSpPr>
        <p:spPr bwMode="auto">
          <a:xfrm flipV="1">
            <a:off x="5893483" y="2266851"/>
            <a:ext cx="0" cy="571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30" name="Line 14"/>
          <p:cNvSpPr>
            <a:spLocks noChangeShapeType="1"/>
          </p:cNvSpPr>
          <p:nvPr/>
        </p:nvSpPr>
        <p:spPr bwMode="auto">
          <a:xfrm flipV="1">
            <a:off x="4209808" y="2266851"/>
            <a:ext cx="0" cy="571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31"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3136" y="2959002"/>
            <a:ext cx="65696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7632" name="Picture 1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9482" y="1890613"/>
            <a:ext cx="650081"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7633" name="Text Box 17"/>
          <p:cNvSpPr txBox="1">
            <a:spLocks noChangeArrowheads="1"/>
          </p:cNvSpPr>
          <p:nvPr/>
        </p:nvSpPr>
        <p:spPr bwMode="auto">
          <a:xfrm>
            <a:off x="5110979" y="1412776"/>
            <a:ext cx="2050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128.56.24.34</a:t>
            </a:r>
          </a:p>
        </p:txBody>
      </p:sp>
      <p:sp>
        <p:nvSpPr>
          <p:cNvPr id="1007634" name="Text Box 18"/>
          <p:cNvSpPr txBox="1">
            <a:spLocks noChangeArrowheads="1"/>
          </p:cNvSpPr>
          <p:nvPr/>
        </p:nvSpPr>
        <p:spPr bwMode="auto">
          <a:xfrm>
            <a:off x="176897" y="2643088"/>
            <a:ext cx="2050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135.27.74.52</a:t>
            </a:r>
          </a:p>
        </p:txBody>
      </p:sp>
      <p:sp>
        <p:nvSpPr>
          <p:cNvPr id="1007635" name="Text Box 19"/>
          <p:cNvSpPr txBox="1">
            <a:spLocks noChangeArrowheads="1"/>
          </p:cNvSpPr>
          <p:nvPr/>
        </p:nvSpPr>
        <p:spPr bwMode="auto">
          <a:xfrm>
            <a:off x="7860926" y="2898676"/>
            <a:ext cx="2050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130.12.14.56</a:t>
            </a:r>
          </a:p>
        </p:txBody>
      </p:sp>
      <p:sp>
        <p:nvSpPr>
          <p:cNvPr id="1007636" name="Text Box 20"/>
          <p:cNvSpPr txBox="1">
            <a:spLocks noChangeArrowheads="1"/>
          </p:cNvSpPr>
          <p:nvPr/>
        </p:nvSpPr>
        <p:spPr bwMode="auto">
          <a:xfrm>
            <a:off x="7938317" y="5271591"/>
            <a:ext cx="2050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130.12.14.43</a:t>
            </a:r>
          </a:p>
        </p:txBody>
      </p:sp>
      <p:pic>
        <p:nvPicPr>
          <p:cNvPr id="1007637" name="Picture 2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8444" y="1874739"/>
            <a:ext cx="650081"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7638" name="Picture 2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690" y="4449664"/>
            <a:ext cx="650081"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7639" name="Picture 2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565" y="3106638"/>
            <a:ext cx="650081"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7640" name="Picture 2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9428" y="4635401"/>
            <a:ext cx="650081"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7641" name="Picture 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6559" y="3297139"/>
            <a:ext cx="650081"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7642" name="Line 26"/>
          <p:cNvSpPr>
            <a:spLocks noChangeShapeType="1"/>
          </p:cNvSpPr>
          <p:nvPr/>
        </p:nvSpPr>
        <p:spPr bwMode="auto">
          <a:xfrm>
            <a:off x="3647436" y="2835176"/>
            <a:ext cx="290128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43" name="Line 27"/>
          <p:cNvSpPr>
            <a:spLocks noChangeShapeType="1"/>
          </p:cNvSpPr>
          <p:nvPr/>
        </p:nvSpPr>
        <p:spPr bwMode="auto">
          <a:xfrm flipV="1">
            <a:off x="4397265" y="5478364"/>
            <a:ext cx="0"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44" name="Line 28"/>
          <p:cNvSpPr>
            <a:spLocks noChangeShapeType="1"/>
          </p:cNvSpPr>
          <p:nvPr/>
        </p:nvSpPr>
        <p:spPr bwMode="auto">
          <a:xfrm>
            <a:off x="3552848" y="5478363"/>
            <a:ext cx="355824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45" name="Picture 2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4263" y="5679976"/>
            <a:ext cx="650081"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7646" name="Line 30"/>
          <p:cNvSpPr>
            <a:spLocks noChangeShapeType="1"/>
          </p:cNvSpPr>
          <p:nvPr/>
        </p:nvSpPr>
        <p:spPr bwMode="auto">
          <a:xfrm flipV="1">
            <a:off x="5988073" y="5478364"/>
            <a:ext cx="0"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47" name="Picture 3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1632" y="5713314"/>
            <a:ext cx="650081"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7648" name="Line 32"/>
          <p:cNvSpPr>
            <a:spLocks noChangeShapeType="1"/>
          </p:cNvSpPr>
          <p:nvPr/>
        </p:nvSpPr>
        <p:spPr bwMode="auto">
          <a:xfrm rot="5400000">
            <a:off x="7425554" y="4306789"/>
            <a:ext cx="218122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49" name="Line 33"/>
          <p:cNvSpPr>
            <a:spLocks noChangeShapeType="1"/>
          </p:cNvSpPr>
          <p:nvPr/>
        </p:nvSpPr>
        <p:spPr bwMode="auto">
          <a:xfrm rot="-5400000">
            <a:off x="591896" y="4305995"/>
            <a:ext cx="217963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07650"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011" y="4068664"/>
            <a:ext cx="65696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7651"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3136" y="4943376"/>
            <a:ext cx="656960"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7652"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6630" y="3881339"/>
            <a:ext cx="65696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07653" name="Group 37"/>
          <p:cNvGrpSpPr/>
          <p:nvPr/>
        </p:nvGrpSpPr>
        <p:grpSpPr bwMode="auto">
          <a:xfrm>
            <a:off x="3179653" y="3500338"/>
            <a:ext cx="3931444" cy="1327150"/>
            <a:chOff x="912" y="768"/>
            <a:chExt cx="2400" cy="1584"/>
          </a:xfrm>
          <a:solidFill>
            <a:schemeClr val="bg1">
              <a:lumMod val="75000"/>
            </a:schemeClr>
          </a:solidFill>
          <a:effectLst>
            <a:outerShdw blurRad="50800" dist="38100" dir="2700000" algn="tl" rotWithShape="0">
              <a:prstClr val="black"/>
            </a:outerShdw>
          </a:effectLst>
        </p:grpSpPr>
        <p:sp>
          <p:nvSpPr>
            <p:cNvPr id="1007654" name="Oval 38"/>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5" name="Oval 39"/>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6" name="Oval 40"/>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7" name="Oval 41"/>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8" name="Oval 42"/>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59" name="Oval 43"/>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0" name="Oval 44"/>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1" name="Oval 45"/>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2" name="Oval 46"/>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nvGrpSpPr>
            <p:cNvPr id="1007663" name="Group 47"/>
            <p:cNvGrpSpPr/>
            <p:nvPr/>
          </p:nvGrpSpPr>
          <p:grpSpPr bwMode="auto">
            <a:xfrm>
              <a:off x="912" y="768"/>
              <a:ext cx="2386" cy="1553"/>
              <a:chOff x="912" y="768"/>
              <a:chExt cx="2386" cy="1553"/>
            </a:xfrm>
            <a:grpFill/>
          </p:grpSpPr>
          <p:sp>
            <p:nvSpPr>
              <p:cNvPr id="1007664" name="Oval 48"/>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5" name="Oval 49"/>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6" name="Oval 50"/>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7" name="Oval 51"/>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8" name="Oval 52"/>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69" name="Oval 53"/>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70" name="Oval 54"/>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71" name="Oval 55"/>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07672" name="Oval 56"/>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99"/>
                  </a:solidFill>
                  <a:latin typeface="+mn-lt"/>
                  <a:ea typeface="黑体" panose="02010609060101010101" pitchFamily="2" charset="-122"/>
                </a:endParaRPr>
              </a:p>
            </p:txBody>
          </p:sp>
        </p:grpSp>
      </p:grpSp>
      <p:sp>
        <p:nvSpPr>
          <p:cNvPr id="1007673" name="Text Box 57"/>
          <p:cNvSpPr txBox="1">
            <a:spLocks noChangeArrowheads="1"/>
          </p:cNvSpPr>
          <p:nvPr/>
        </p:nvSpPr>
        <p:spPr bwMode="auto">
          <a:xfrm>
            <a:off x="4089642" y="3660676"/>
            <a:ext cx="2206053" cy="830997"/>
          </a:xfrm>
          <a:prstGeom prst="rect">
            <a:avLst/>
          </a:prstGeom>
          <a:solidFill>
            <a:srgbClr val="FFFF66"/>
          </a:solidFill>
          <a:ln w="9525">
            <a:solidFill>
              <a:schemeClr val="folHlink"/>
            </a:solidFill>
            <a:miter lim="800000"/>
          </a:ln>
          <a:effectLst>
            <a:outerShdw dist="45791" dir="3378596" algn="ctr" rotWithShape="0">
              <a:schemeClr val="bg2"/>
            </a:outerShdw>
          </a:effectLst>
        </p:spPr>
        <p:txBody>
          <a:bodyPr wrap="none">
            <a:spAutoFit/>
          </a:bodyPr>
          <a:lstStyle/>
          <a:p>
            <a:pPr algn="ctr"/>
            <a:r>
              <a:rPr lang="zh-CN" altLang="en-US" sz="2400" b="1" dirty="0">
                <a:solidFill>
                  <a:srgbClr val="000099"/>
                </a:solidFill>
                <a:latin typeface="+mn-lt"/>
                <a:ea typeface="黑体" panose="02010609060101010101" pitchFamily="2" charset="-122"/>
              </a:rPr>
              <a:t>多播组</a:t>
            </a:r>
          </a:p>
          <a:p>
            <a:pPr algn="ctr"/>
            <a:r>
              <a:rPr lang="en-US" altLang="zh-CN" sz="2400" b="1" dirty="0">
                <a:solidFill>
                  <a:srgbClr val="000099"/>
                </a:solidFill>
                <a:latin typeface="+mn-lt"/>
                <a:ea typeface="黑体" panose="02010609060101010101" pitchFamily="2" charset="-122"/>
              </a:rPr>
              <a:t>226.15.37.123</a:t>
            </a:r>
          </a:p>
        </p:txBody>
      </p:sp>
      <p:sp>
        <p:nvSpPr>
          <p:cNvPr id="1007674" name="Freeform 58"/>
          <p:cNvSpPr/>
          <p:nvPr/>
        </p:nvSpPr>
        <p:spPr bwMode="auto">
          <a:xfrm>
            <a:off x="1212210" y="3393976"/>
            <a:ext cx="1217613" cy="608012"/>
          </a:xfrm>
          <a:custGeom>
            <a:avLst/>
            <a:gdLst>
              <a:gd name="T0" fmla="*/ 0 w 872"/>
              <a:gd name="T1" fmla="*/ 6 h 291"/>
              <a:gd name="T2" fmla="*/ 182 w 872"/>
              <a:gd name="T3" fmla="*/ 6 h 291"/>
              <a:gd name="T4" fmla="*/ 269 w 872"/>
              <a:gd name="T5" fmla="*/ 44 h 291"/>
              <a:gd name="T6" fmla="*/ 284 w 872"/>
              <a:gd name="T7" fmla="*/ 206 h 291"/>
              <a:gd name="T8" fmla="*/ 413 w 872"/>
              <a:gd name="T9" fmla="*/ 278 h 291"/>
              <a:gd name="T10" fmla="*/ 782 w 872"/>
              <a:gd name="T11" fmla="*/ 284 h 291"/>
              <a:gd name="T12" fmla="*/ 872 w 872"/>
              <a:gd name="T13" fmla="*/ 281 h 291"/>
            </a:gdLst>
            <a:ahLst/>
            <a:cxnLst>
              <a:cxn ang="0">
                <a:pos x="T0" y="T1"/>
              </a:cxn>
              <a:cxn ang="0">
                <a:pos x="T2" y="T3"/>
              </a:cxn>
              <a:cxn ang="0">
                <a:pos x="T4" y="T5"/>
              </a:cxn>
              <a:cxn ang="0">
                <a:pos x="T6" y="T7"/>
              </a:cxn>
              <a:cxn ang="0">
                <a:pos x="T8" y="T9"/>
              </a:cxn>
              <a:cxn ang="0">
                <a:pos x="T10" y="T11"/>
              </a:cxn>
              <a:cxn ang="0">
                <a:pos x="T12" y="T13"/>
              </a:cxn>
            </a:cxnLst>
            <a:rect l="0" t="0" r="r" b="b"/>
            <a:pathLst>
              <a:path w="872" h="291">
                <a:moveTo>
                  <a:pt x="0" y="6"/>
                </a:moveTo>
                <a:cubicBezTo>
                  <a:pt x="68" y="6"/>
                  <a:pt x="137" y="0"/>
                  <a:pt x="182" y="6"/>
                </a:cubicBezTo>
                <a:cubicBezTo>
                  <a:pt x="227" y="12"/>
                  <a:pt x="252" y="11"/>
                  <a:pt x="269" y="44"/>
                </a:cubicBezTo>
                <a:cubicBezTo>
                  <a:pt x="286" y="77"/>
                  <a:pt x="260" y="167"/>
                  <a:pt x="284" y="206"/>
                </a:cubicBezTo>
                <a:cubicBezTo>
                  <a:pt x="308" y="245"/>
                  <a:pt x="330" y="265"/>
                  <a:pt x="413" y="278"/>
                </a:cubicBezTo>
                <a:cubicBezTo>
                  <a:pt x="496" y="291"/>
                  <a:pt x="706" y="284"/>
                  <a:pt x="782" y="284"/>
                </a:cubicBezTo>
                <a:cubicBezTo>
                  <a:pt x="858" y="284"/>
                  <a:pt x="853" y="282"/>
                  <a:pt x="872" y="281"/>
                </a:cubicBezTo>
              </a:path>
            </a:pathLst>
          </a:custGeom>
          <a:noFill/>
          <a:ln w="57150" cmpd="sng">
            <a:solidFill>
              <a:srgbClr val="C0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5" name="Freeform 59"/>
          <p:cNvSpPr/>
          <p:nvPr/>
        </p:nvSpPr>
        <p:spPr bwMode="auto">
          <a:xfrm>
            <a:off x="5239963" y="2158901"/>
            <a:ext cx="791104" cy="963612"/>
          </a:xfrm>
          <a:custGeom>
            <a:avLst/>
            <a:gdLst>
              <a:gd name="T0" fmla="*/ 384 w 384"/>
              <a:gd name="T1" fmla="*/ 0 h 461"/>
              <a:gd name="T2" fmla="*/ 374 w 384"/>
              <a:gd name="T3" fmla="*/ 229 h 461"/>
              <a:gd name="T4" fmla="*/ 324 w 384"/>
              <a:gd name="T5" fmla="*/ 259 h 461"/>
              <a:gd name="T6" fmla="*/ 112 w 384"/>
              <a:gd name="T7" fmla="*/ 264 h 461"/>
              <a:gd name="T8" fmla="*/ 17 w 384"/>
              <a:gd name="T9" fmla="*/ 307 h 461"/>
              <a:gd name="T10" fmla="*/ 13 w 384"/>
              <a:gd name="T11" fmla="*/ 461 h 461"/>
            </a:gdLst>
            <a:ahLst/>
            <a:cxnLst>
              <a:cxn ang="0">
                <a:pos x="T0" y="T1"/>
              </a:cxn>
              <a:cxn ang="0">
                <a:pos x="T2" y="T3"/>
              </a:cxn>
              <a:cxn ang="0">
                <a:pos x="T4" y="T5"/>
              </a:cxn>
              <a:cxn ang="0">
                <a:pos x="T6" y="T7"/>
              </a:cxn>
              <a:cxn ang="0">
                <a:pos x="T8" y="T9"/>
              </a:cxn>
              <a:cxn ang="0">
                <a:pos x="T10" y="T11"/>
              </a:cxn>
            </a:cxnLst>
            <a:rect l="0" t="0" r="r" b="b"/>
            <a:pathLst>
              <a:path w="384" h="461">
                <a:moveTo>
                  <a:pt x="384" y="0"/>
                </a:moveTo>
                <a:cubicBezTo>
                  <a:pt x="382" y="35"/>
                  <a:pt x="384" y="186"/>
                  <a:pt x="374" y="229"/>
                </a:cubicBezTo>
                <a:cubicBezTo>
                  <a:pt x="364" y="272"/>
                  <a:pt x="368" y="253"/>
                  <a:pt x="324" y="259"/>
                </a:cubicBezTo>
                <a:cubicBezTo>
                  <a:pt x="281" y="264"/>
                  <a:pt x="163" y="256"/>
                  <a:pt x="112" y="264"/>
                </a:cubicBezTo>
                <a:cubicBezTo>
                  <a:pt x="60" y="272"/>
                  <a:pt x="34" y="274"/>
                  <a:pt x="17" y="307"/>
                </a:cubicBezTo>
                <a:cubicBezTo>
                  <a:pt x="0" y="340"/>
                  <a:pt x="14" y="435"/>
                  <a:pt x="13" y="461"/>
                </a:cubicBezTo>
              </a:path>
            </a:pathLst>
          </a:custGeom>
          <a:noFill/>
          <a:ln w="57150" cmpd="sng">
            <a:solidFill>
              <a:srgbClr val="C0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6" name="Freeform 60"/>
          <p:cNvSpPr/>
          <p:nvPr/>
        </p:nvSpPr>
        <p:spPr bwMode="auto">
          <a:xfrm>
            <a:off x="7952075" y="4449664"/>
            <a:ext cx="1563290" cy="563563"/>
          </a:xfrm>
          <a:custGeom>
            <a:avLst/>
            <a:gdLst>
              <a:gd name="T0" fmla="*/ 757 w 757"/>
              <a:gd name="T1" fmla="*/ 269 h 270"/>
              <a:gd name="T2" fmla="*/ 435 w 757"/>
              <a:gd name="T3" fmla="*/ 265 h 270"/>
              <a:gd name="T4" fmla="*/ 378 w 757"/>
              <a:gd name="T5" fmla="*/ 238 h 270"/>
              <a:gd name="T6" fmla="*/ 372 w 757"/>
              <a:gd name="T7" fmla="*/ 169 h 270"/>
              <a:gd name="T8" fmla="*/ 372 w 757"/>
              <a:gd name="T9" fmla="*/ 85 h 270"/>
              <a:gd name="T10" fmla="*/ 359 w 757"/>
              <a:gd name="T11" fmla="*/ 13 h 270"/>
              <a:gd name="T12" fmla="*/ 252 w 757"/>
              <a:gd name="T13" fmla="*/ 5 h 270"/>
              <a:gd name="T14" fmla="*/ 0 w 757"/>
              <a:gd name="T15" fmla="*/ 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270">
                <a:moveTo>
                  <a:pt x="757" y="269"/>
                </a:moveTo>
                <a:cubicBezTo>
                  <a:pt x="703" y="268"/>
                  <a:pt x="498" y="270"/>
                  <a:pt x="435" y="265"/>
                </a:cubicBezTo>
                <a:cubicBezTo>
                  <a:pt x="372" y="260"/>
                  <a:pt x="388" y="254"/>
                  <a:pt x="378" y="238"/>
                </a:cubicBezTo>
                <a:cubicBezTo>
                  <a:pt x="368" y="222"/>
                  <a:pt x="373" y="194"/>
                  <a:pt x="372" y="169"/>
                </a:cubicBezTo>
                <a:cubicBezTo>
                  <a:pt x="371" y="144"/>
                  <a:pt x="374" y="111"/>
                  <a:pt x="372" y="85"/>
                </a:cubicBezTo>
                <a:cubicBezTo>
                  <a:pt x="370" y="59"/>
                  <a:pt x="380" y="27"/>
                  <a:pt x="359" y="13"/>
                </a:cubicBezTo>
                <a:cubicBezTo>
                  <a:pt x="339" y="0"/>
                  <a:pt x="311" y="6"/>
                  <a:pt x="252" y="5"/>
                </a:cubicBezTo>
                <a:cubicBezTo>
                  <a:pt x="192" y="4"/>
                  <a:pt x="52" y="6"/>
                  <a:pt x="0" y="6"/>
                </a:cubicBezTo>
              </a:path>
            </a:pathLst>
          </a:custGeom>
          <a:noFill/>
          <a:ln w="57150" cmpd="sng">
            <a:solidFill>
              <a:srgbClr val="C0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7" name="Freeform 61"/>
          <p:cNvSpPr/>
          <p:nvPr/>
        </p:nvSpPr>
        <p:spPr bwMode="auto">
          <a:xfrm>
            <a:off x="7859206" y="3663851"/>
            <a:ext cx="1417108" cy="444500"/>
          </a:xfrm>
          <a:custGeom>
            <a:avLst/>
            <a:gdLst>
              <a:gd name="T0" fmla="*/ 686 w 686"/>
              <a:gd name="T1" fmla="*/ 8 h 213"/>
              <a:gd name="T2" fmla="*/ 462 w 686"/>
              <a:gd name="T3" fmla="*/ 8 h 213"/>
              <a:gd name="T4" fmla="*/ 399 w 686"/>
              <a:gd name="T5" fmla="*/ 26 h 213"/>
              <a:gd name="T6" fmla="*/ 388 w 686"/>
              <a:gd name="T7" fmla="*/ 167 h 213"/>
              <a:gd name="T8" fmla="*/ 327 w 686"/>
              <a:gd name="T9" fmla="*/ 206 h 213"/>
              <a:gd name="T10" fmla="*/ 0 w 686"/>
              <a:gd name="T11" fmla="*/ 211 h 213"/>
            </a:gdLst>
            <a:ahLst/>
            <a:cxnLst>
              <a:cxn ang="0">
                <a:pos x="T0" y="T1"/>
              </a:cxn>
              <a:cxn ang="0">
                <a:pos x="T2" y="T3"/>
              </a:cxn>
              <a:cxn ang="0">
                <a:pos x="T4" y="T5"/>
              </a:cxn>
              <a:cxn ang="0">
                <a:pos x="T6" y="T7"/>
              </a:cxn>
              <a:cxn ang="0">
                <a:pos x="T8" y="T9"/>
              </a:cxn>
              <a:cxn ang="0">
                <a:pos x="T10" y="T11"/>
              </a:cxn>
            </a:cxnLst>
            <a:rect l="0" t="0" r="r" b="b"/>
            <a:pathLst>
              <a:path w="686" h="213">
                <a:moveTo>
                  <a:pt x="686" y="8"/>
                </a:moveTo>
                <a:cubicBezTo>
                  <a:pt x="650" y="8"/>
                  <a:pt x="510" y="5"/>
                  <a:pt x="462" y="8"/>
                </a:cubicBezTo>
                <a:cubicBezTo>
                  <a:pt x="414" y="11"/>
                  <a:pt x="411" y="0"/>
                  <a:pt x="399" y="26"/>
                </a:cubicBezTo>
                <a:cubicBezTo>
                  <a:pt x="387" y="52"/>
                  <a:pt x="400" y="137"/>
                  <a:pt x="388" y="167"/>
                </a:cubicBezTo>
                <a:cubicBezTo>
                  <a:pt x="376" y="197"/>
                  <a:pt x="392" y="199"/>
                  <a:pt x="327" y="206"/>
                </a:cubicBezTo>
                <a:cubicBezTo>
                  <a:pt x="263" y="213"/>
                  <a:pt x="68" y="210"/>
                  <a:pt x="0" y="211"/>
                </a:cubicBezTo>
              </a:path>
            </a:pathLst>
          </a:custGeom>
          <a:noFill/>
          <a:ln w="57150" cmpd="sng">
            <a:solidFill>
              <a:srgbClr val="C0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07678" name="Text Box 62"/>
          <p:cNvSpPr txBox="1">
            <a:spLocks noChangeArrowheads="1"/>
          </p:cNvSpPr>
          <p:nvPr/>
        </p:nvSpPr>
        <p:spPr bwMode="auto">
          <a:xfrm>
            <a:off x="1619802" y="3401913"/>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p>
        </p:txBody>
      </p:sp>
      <p:sp>
        <p:nvSpPr>
          <p:cNvPr id="1007679" name="Text Box 63"/>
          <p:cNvSpPr txBox="1">
            <a:spLocks noChangeArrowheads="1"/>
          </p:cNvSpPr>
          <p:nvPr/>
        </p:nvSpPr>
        <p:spPr bwMode="auto">
          <a:xfrm>
            <a:off x="7627034" y="3619401"/>
            <a:ext cx="970137" cy="461665"/>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p>
        </p:txBody>
      </p:sp>
      <p:sp>
        <p:nvSpPr>
          <p:cNvPr id="1007680" name="Text Box 64"/>
          <p:cNvSpPr txBox="1">
            <a:spLocks noChangeArrowheads="1"/>
          </p:cNvSpPr>
          <p:nvPr/>
        </p:nvSpPr>
        <p:spPr bwMode="auto">
          <a:xfrm>
            <a:off x="5332831" y="2755801"/>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p>
        </p:txBody>
      </p:sp>
      <p:sp>
        <p:nvSpPr>
          <p:cNvPr id="1007681" name="Text Box 65"/>
          <p:cNvSpPr txBox="1">
            <a:spLocks noChangeArrowheads="1"/>
          </p:cNvSpPr>
          <p:nvPr/>
        </p:nvSpPr>
        <p:spPr bwMode="auto">
          <a:xfrm>
            <a:off x="7676908" y="4483001"/>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IGMP</a:t>
            </a:r>
          </a:p>
        </p:txBody>
      </p:sp>
      <p:sp>
        <p:nvSpPr>
          <p:cNvPr id="1007682" name="Text Box 66"/>
          <p:cNvSpPr txBox="1">
            <a:spLocks noChangeArrowheads="1"/>
          </p:cNvSpPr>
          <p:nvPr/>
        </p:nvSpPr>
        <p:spPr bwMode="auto">
          <a:xfrm>
            <a:off x="4335353" y="2898676"/>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1</a:t>
            </a:r>
          </a:p>
        </p:txBody>
      </p:sp>
      <p:sp>
        <p:nvSpPr>
          <p:cNvPr id="1007683" name="Text Box 67"/>
          <p:cNvSpPr txBox="1">
            <a:spLocks noChangeArrowheads="1"/>
          </p:cNvSpPr>
          <p:nvPr/>
        </p:nvSpPr>
        <p:spPr bwMode="auto">
          <a:xfrm>
            <a:off x="4271721" y="4771926"/>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4</a:t>
            </a:r>
          </a:p>
        </p:txBody>
      </p:sp>
      <p:sp>
        <p:nvSpPr>
          <p:cNvPr id="1007684" name="Text Box 68"/>
          <p:cNvSpPr txBox="1">
            <a:spLocks noChangeArrowheads="1"/>
          </p:cNvSpPr>
          <p:nvPr/>
        </p:nvSpPr>
        <p:spPr bwMode="auto">
          <a:xfrm>
            <a:off x="7080140" y="3763863"/>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3</a:t>
            </a:r>
          </a:p>
        </p:txBody>
      </p:sp>
      <p:sp>
        <p:nvSpPr>
          <p:cNvPr id="1007685" name="Text Box 69"/>
          <p:cNvSpPr txBox="1">
            <a:spLocks noChangeArrowheads="1"/>
          </p:cNvSpPr>
          <p:nvPr/>
        </p:nvSpPr>
        <p:spPr bwMode="auto">
          <a:xfrm>
            <a:off x="2619001" y="3644802"/>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2</a:t>
            </a:r>
          </a:p>
        </p:txBody>
      </p:sp>
      <p:sp>
        <p:nvSpPr>
          <p:cNvPr id="2" name="TextBox 1"/>
          <p:cNvSpPr txBox="1"/>
          <p:nvPr/>
        </p:nvSpPr>
        <p:spPr>
          <a:xfrm>
            <a:off x="5385048" y="1124744"/>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0" name="TextBox 69"/>
          <p:cNvSpPr txBox="1"/>
          <p:nvPr/>
        </p:nvSpPr>
        <p:spPr>
          <a:xfrm>
            <a:off x="464635" y="2316942"/>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1" name="TextBox 70"/>
          <p:cNvSpPr txBox="1"/>
          <p:nvPr/>
        </p:nvSpPr>
        <p:spPr>
          <a:xfrm>
            <a:off x="8261886" y="5665391"/>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2" name="TextBox 71"/>
          <p:cNvSpPr txBox="1"/>
          <p:nvPr/>
        </p:nvSpPr>
        <p:spPr>
          <a:xfrm>
            <a:off x="8121352" y="2586523"/>
            <a:ext cx="1475084" cy="400110"/>
          </a:xfrm>
          <a:prstGeom prst="rect">
            <a:avLst/>
          </a:prstGeom>
          <a:noFill/>
        </p:spPr>
        <p:txBody>
          <a:bodyPr wrap="none" rtlCol="0">
            <a:spAutoFit/>
          </a:bodyPr>
          <a:lstStyle/>
          <a:p>
            <a:r>
              <a:rPr lang="zh-CN" altLang="en-US" sz="2000" b="1" dirty="0" smtClean="0">
                <a:latin typeface="+mn-lt"/>
                <a:ea typeface="黑体" panose="02010609060101010101" pitchFamily="2" charset="-122"/>
              </a:rPr>
              <a:t>参加多播组</a:t>
            </a:r>
            <a:endParaRPr lang="zh-CN" altLang="en-US" sz="2000" b="1" dirty="0">
              <a:latin typeface="+mn-lt"/>
              <a:ea typeface="黑体" panose="02010609060101010101" pitchFamily="2" charset="-122"/>
            </a:endParaRPr>
          </a:p>
        </p:txBody>
      </p:sp>
      <p:sp>
        <p:nvSpPr>
          <p:cNvPr id="73" name="TextBox 72"/>
          <p:cNvSpPr txBox="1"/>
          <p:nvPr/>
        </p:nvSpPr>
        <p:spPr>
          <a:xfrm>
            <a:off x="393683" y="5030658"/>
            <a:ext cx="958917" cy="707886"/>
          </a:xfrm>
          <a:prstGeom prst="rect">
            <a:avLst/>
          </a:prstGeom>
          <a:noFill/>
        </p:spPr>
        <p:txBody>
          <a:bodyPr wrap="none" rtlCol="0">
            <a:spAutoFit/>
          </a:bodyPr>
          <a:lstStyle/>
          <a:p>
            <a:r>
              <a:rPr lang="zh-CN" altLang="en-US" sz="2000" b="1" dirty="0" smtClean="0">
                <a:latin typeface="+mn-lt"/>
                <a:ea typeface="黑体" panose="02010609060101010101" pitchFamily="2" charset="-122"/>
              </a:rPr>
              <a:t>未参加</a:t>
            </a:r>
            <a:endParaRPr lang="en-US" altLang="zh-CN" sz="2000" b="1" dirty="0" smtClean="0">
              <a:latin typeface="+mn-lt"/>
              <a:ea typeface="黑体" panose="02010609060101010101" pitchFamily="2" charset="-122"/>
            </a:endParaRPr>
          </a:p>
          <a:p>
            <a:r>
              <a:rPr lang="zh-CN" altLang="en-US" sz="2000" b="1" dirty="0" smtClean="0">
                <a:latin typeface="+mn-lt"/>
                <a:ea typeface="黑体" panose="02010609060101010101" pitchFamily="2" charset="-122"/>
              </a:rPr>
              <a:t>多播组</a:t>
            </a:r>
            <a:endParaRPr lang="zh-CN" altLang="en-US" sz="2000" b="1" dirty="0">
              <a:latin typeface="+mn-lt"/>
              <a:ea typeface="黑体" panose="02010609060101010101" pitchFamily="2" charset="-122"/>
            </a:endParaRPr>
          </a:p>
        </p:txBody>
      </p:sp>
      <p:sp>
        <p:nvSpPr>
          <p:cNvPr id="74" name="TextBox 73"/>
          <p:cNvSpPr txBox="1"/>
          <p:nvPr/>
        </p:nvSpPr>
        <p:spPr>
          <a:xfrm>
            <a:off x="2931672" y="1804958"/>
            <a:ext cx="958917" cy="707886"/>
          </a:xfrm>
          <a:prstGeom prst="rect">
            <a:avLst/>
          </a:prstGeom>
          <a:noFill/>
        </p:spPr>
        <p:txBody>
          <a:bodyPr wrap="none" rtlCol="0">
            <a:spAutoFit/>
          </a:bodyPr>
          <a:lstStyle/>
          <a:p>
            <a:r>
              <a:rPr lang="zh-CN" altLang="en-US" sz="2000" b="1" dirty="0" smtClean="0">
                <a:latin typeface="+mn-lt"/>
                <a:ea typeface="黑体" panose="02010609060101010101" pitchFamily="2" charset="-122"/>
              </a:rPr>
              <a:t>未参加</a:t>
            </a:r>
            <a:endParaRPr lang="en-US" altLang="zh-CN" sz="2000" b="1" dirty="0" smtClean="0">
              <a:latin typeface="+mn-lt"/>
              <a:ea typeface="黑体" panose="02010609060101010101" pitchFamily="2" charset="-122"/>
            </a:endParaRPr>
          </a:p>
          <a:p>
            <a:r>
              <a:rPr lang="zh-CN" altLang="en-US" sz="2000" b="1" dirty="0" smtClean="0">
                <a:latin typeface="+mn-lt"/>
                <a:ea typeface="黑体" panose="02010609060101010101" pitchFamily="2" charset="-122"/>
              </a:rPr>
              <a:t>多播组</a:t>
            </a:r>
            <a:endParaRPr lang="zh-CN" altLang="en-US" sz="20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pPr algn="ctr"/>
            <a:r>
              <a:rPr lang="en-US" altLang="zh-CN" dirty="0"/>
              <a:t>IGMP </a:t>
            </a:r>
            <a:r>
              <a:rPr lang="zh-CN" altLang="en-US" dirty="0" smtClean="0"/>
              <a:t>的使用</a:t>
            </a:r>
            <a:r>
              <a:rPr lang="zh-CN" altLang="en-US" dirty="0"/>
              <a:t>范围 </a:t>
            </a:r>
          </a:p>
        </p:txBody>
      </p:sp>
      <p:sp>
        <p:nvSpPr>
          <p:cNvPr id="1005571" name="Rectangle 3"/>
          <p:cNvSpPr>
            <a:spLocks noGrp="1" noChangeArrowheads="1"/>
          </p:cNvSpPr>
          <p:nvPr>
            <p:ph idx="1"/>
          </p:nvPr>
        </p:nvSpPr>
        <p:spPr/>
        <p:txBody>
          <a:bodyPr/>
          <a:lstStyle/>
          <a:p>
            <a:r>
              <a:rPr lang="en-US" altLang="zh-CN" dirty="0"/>
              <a:t>IGMP </a:t>
            </a:r>
            <a:r>
              <a:rPr lang="zh-CN" altLang="en-US" dirty="0">
                <a:solidFill>
                  <a:srgbClr val="FF0000"/>
                </a:solidFill>
              </a:rPr>
              <a:t>并非</a:t>
            </a:r>
            <a:r>
              <a:rPr lang="zh-CN" altLang="en-US" dirty="0" smtClean="0"/>
              <a:t>在互联网范围</a:t>
            </a:r>
            <a:r>
              <a:rPr lang="zh-CN" altLang="en-US" dirty="0"/>
              <a:t>内对所有多播组成员进行管理的协议。</a:t>
            </a:r>
          </a:p>
          <a:p>
            <a:r>
              <a:rPr lang="en-US" altLang="zh-CN" dirty="0"/>
              <a:t>IGMP </a:t>
            </a:r>
            <a:r>
              <a:rPr lang="zh-CN" altLang="en-US" dirty="0">
                <a:solidFill>
                  <a:srgbClr val="FF0000"/>
                </a:solidFill>
              </a:rPr>
              <a:t>不知道</a:t>
            </a:r>
            <a:r>
              <a:rPr lang="zh-CN" altLang="en-US" dirty="0"/>
              <a:t> </a:t>
            </a:r>
            <a:r>
              <a:rPr lang="en-US" altLang="zh-CN" dirty="0"/>
              <a:t>IP </a:t>
            </a:r>
            <a:r>
              <a:rPr lang="zh-CN" altLang="en-US" dirty="0"/>
              <a:t>多播组包含的成员数，</a:t>
            </a:r>
            <a:r>
              <a:rPr lang="zh-CN" altLang="en-US" dirty="0">
                <a:solidFill>
                  <a:srgbClr val="FF0000"/>
                </a:solidFill>
              </a:rPr>
              <a:t>也不知道</a:t>
            </a:r>
            <a:r>
              <a:rPr lang="zh-CN" altLang="en-US" dirty="0"/>
              <a:t>这些成员都分布在哪些网络上。</a:t>
            </a:r>
          </a:p>
          <a:p>
            <a:r>
              <a:rPr lang="en-US" altLang="zh-CN" dirty="0">
                <a:solidFill>
                  <a:srgbClr val="0000FF"/>
                </a:solidFill>
              </a:rPr>
              <a:t>IGMP </a:t>
            </a:r>
            <a:r>
              <a:rPr lang="zh-CN" altLang="en-US" dirty="0">
                <a:solidFill>
                  <a:srgbClr val="0000FF"/>
                </a:solidFill>
              </a:rPr>
              <a:t>协议是让连接</a:t>
            </a:r>
            <a:r>
              <a:rPr lang="zh-CN" altLang="en-US" dirty="0">
                <a:solidFill>
                  <a:srgbClr val="FF0000"/>
                </a:solidFill>
              </a:rPr>
              <a:t>在本地局域网上</a:t>
            </a:r>
            <a:r>
              <a:rPr lang="zh-CN" altLang="en-US" dirty="0">
                <a:solidFill>
                  <a:srgbClr val="0000FF"/>
                </a:solidFill>
              </a:rPr>
              <a:t>的多播路由器知道本局域网上是否有主机（严格讲，是主机上的某个进程）参加或退出了某个多播组</a:t>
            </a:r>
            <a:r>
              <a:rPr lang="zh-CN" altLang="en-US" dirty="0" smtClean="0">
                <a:solidFill>
                  <a:srgbClr val="0000FF"/>
                </a:solidFill>
              </a:rPr>
              <a:t>。</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10690" name="Rectangle 2"/>
          <p:cNvSpPr>
            <a:spLocks noGrp="1" noChangeArrowheads="1"/>
          </p:cNvSpPr>
          <p:nvPr>
            <p:ph type="title"/>
          </p:nvPr>
        </p:nvSpPr>
        <p:spPr/>
        <p:txBody>
          <a:bodyPr/>
          <a:lstStyle/>
          <a:p>
            <a:pPr algn="ctr"/>
            <a:r>
              <a:rPr lang="zh-CN" altLang="en-US" dirty="0"/>
              <a:t>多播路由选择</a:t>
            </a:r>
            <a:r>
              <a:rPr lang="zh-CN" altLang="en-US" dirty="0" smtClean="0"/>
              <a:t>协议更为复杂</a:t>
            </a:r>
            <a:endParaRPr lang="zh-CN" altLang="en-US" dirty="0"/>
          </a:p>
        </p:txBody>
      </p:sp>
      <p:sp>
        <p:nvSpPr>
          <p:cNvPr id="6" name="任意多边形 5"/>
          <p:cNvSpPr/>
          <p:nvPr/>
        </p:nvSpPr>
        <p:spPr>
          <a:xfrm>
            <a:off x="2618141" y="3410168"/>
            <a:ext cx="5819135" cy="1676607"/>
          </a:xfrm>
          <a:custGeom>
            <a:avLst/>
            <a:gdLst>
              <a:gd name="connsiteX0" fmla="*/ 147204 w 4266044"/>
              <a:gd name="connsiteY0" fmla="*/ 77932 h 1078345"/>
              <a:gd name="connsiteX1" fmla="*/ 337704 w 4266044"/>
              <a:gd name="connsiteY1" fmla="*/ 46759 h 1078345"/>
              <a:gd name="connsiteX2" fmla="*/ 393122 w 4266044"/>
              <a:gd name="connsiteY2" fmla="*/ 50223 h 1078345"/>
              <a:gd name="connsiteX3" fmla="*/ 642504 w 4266044"/>
              <a:gd name="connsiteY3" fmla="*/ 195696 h 1078345"/>
              <a:gd name="connsiteX4" fmla="*/ 749877 w 4266044"/>
              <a:gd name="connsiteY4" fmla="*/ 355023 h 1078345"/>
              <a:gd name="connsiteX5" fmla="*/ 749877 w 4266044"/>
              <a:gd name="connsiteY5" fmla="*/ 365414 h 1078345"/>
              <a:gd name="connsiteX6" fmla="*/ 819149 w 4266044"/>
              <a:gd name="connsiteY6" fmla="*/ 538596 h 1078345"/>
              <a:gd name="connsiteX7" fmla="*/ 954231 w 4266044"/>
              <a:gd name="connsiteY7" fmla="*/ 808759 h 1078345"/>
              <a:gd name="connsiteX8" fmla="*/ 1459922 w 4266044"/>
              <a:gd name="connsiteY8" fmla="*/ 947305 h 1078345"/>
              <a:gd name="connsiteX9" fmla="*/ 2530186 w 4266044"/>
              <a:gd name="connsiteY9" fmla="*/ 1016578 h 1078345"/>
              <a:gd name="connsiteX10" fmla="*/ 2744931 w 4266044"/>
              <a:gd name="connsiteY10" fmla="*/ 1013114 h 1078345"/>
              <a:gd name="connsiteX11" fmla="*/ 2873086 w 4266044"/>
              <a:gd name="connsiteY11" fmla="*/ 957696 h 1078345"/>
              <a:gd name="connsiteX12" fmla="*/ 2949286 w 4266044"/>
              <a:gd name="connsiteY12" fmla="*/ 697923 h 1078345"/>
              <a:gd name="connsiteX13" fmla="*/ 2945822 w 4266044"/>
              <a:gd name="connsiteY13" fmla="*/ 445078 h 1078345"/>
              <a:gd name="connsiteX14" fmla="*/ 3060122 w 4266044"/>
              <a:gd name="connsiteY14" fmla="*/ 126423 h 1078345"/>
              <a:gd name="connsiteX15" fmla="*/ 3784022 w 4266044"/>
              <a:gd name="connsiteY15" fmla="*/ 88323 h 1078345"/>
              <a:gd name="connsiteX16" fmla="*/ 4009159 w 4266044"/>
              <a:gd name="connsiteY16" fmla="*/ 126423 h 1078345"/>
              <a:gd name="connsiteX17" fmla="*/ 4109604 w 4266044"/>
              <a:gd name="connsiteY17" fmla="*/ 237259 h 1078345"/>
              <a:gd name="connsiteX18" fmla="*/ 4213513 w 4266044"/>
              <a:gd name="connsiteY18" fmla="*/ 427759 h 1078345"/>
              <a:gd name="connsiteX19" fmla="*/ 4258540 w 4266044"/>
              <a:gd name="connsiteY19" fmla="*/ 635578 h 1078345"/>
              <a:gd name="connsiteX20" fmla="*/ 4258540 w 4266044"/>
              <a:gd name="connsiteY20" fmla="*/ 791441 h 1078345"/>
              <a:gd name="connsiteX21" fmla="*/ 4251613 w 4266044"/>
              <a:gd name="connsiteY21" fmla="*/ 815687 h 1078345"/>
              <a:gd name="connsiteX22" fmla="*/ 4223904 w 4266044"/>
              <a:gd name="connsiteY22" fmla="*/ 871105 h 1078345"/>
              <a:gd name="connsiteX23" fmla="*/ 4137313 w 4266044"/>
              <a:gd name="connsiteY23" fmla="*/ 912668 h 1078345"/>
              <a:gd name="connsiteX24" fmla="*/ 3905249 w 4266044"/>
              <a:gd name="connsiteY24" fmla="*/ 964623 h 1078345"/>
              <a:gd name="connsiteX25" fmla="*/ 3448049 w 4266044"/>
              <a:gd name="connsiteY25" fmla="*/ 1033896 h 1078345"/>
              <a:gd name="connsiteX26" fmla="*/ 2734540 w 4266044"/>
              <a:gd name="connsiteY26" fmla="*/ 1065068 h 1078345"/>
              <a:gd name="connsiteX27" fmla="*/ 555913 w 4266044"/>
              <a:gd name="connsiteY27" fmla="*/ 954232 h 1078345"/>
              <a:gd name="connsiteX28" fmla="*/ 555913 w 4266044"/>
              <a:gd name="connsiteY28" fmla="*/ 954232 h 1078345"/>
              <a:gd name="connsiteX29" fmla="*/ 285749 w 4266044"/>
              <a:gd name="connsiteY29" fmla="*/ 919596 h 1078345"/>
              <a:gd name="connsiteX30" fmla="*/ 46759 w 4266044"/>
              <a:gd name="connsiteY30" fmla="*/ 774123 h 1078345"/>
              <a:gd name="connsiteX31" fmla="*/ 15586 w 4266044"/>
              <a:gd name="connsiteY31" fmla="*/ 514350 h 1078345"/>
              <a:gd name="connsiteX32" fmla="*/ 147204 w 4266044"/>
              <a:gd name="connsiteY32" fmla="*/ 77932 h 1078345"/>
              <a:gd name="connsiteX0-1" fmla="*/ 147204 w 4266044"/>
              <a:gd name="connsiteY0-2" fmla="*/ 77932 h 1122920"/>
              <a:gd name="connsiteX1-3" fmla="*/ 337704 w 4266044"/>
              <a:gd name="connsiteY1-4" fmla="*/ 46759 h 1122920"/>
              <a:gd name="connsiteX2-5" fmla="*/ 393122 w 4266044"/>
              <a:gd name="connsiteY2-6" fmla="*/ 50223 h 1122920"/>
              <a:gd name="connsiteX3-7" fmla="*/ 642504 w 4266044"/>
              <a:gd name="connsiteY3-8" fmla="*/ 195696 h 1122920"/>
              <a:gd name="connsiteX4-9" fmla="*/ 749877 w 4266044"/>
              <a:gd name="connsiteY4-10" fmla="*/ 355023 h 1122920"/>
              <a:gd name="connsiteX5-11" fmla="*/ 749877 w 4266044"/>
              <a:gd name="connsiteY5-12" fmla="*/ 365414 h 1122920"/>
              <a:gd name="connsiteX6-13" fmla="*/ 819149 w 4266044"/>
              <a:gd name="connsiteY6-14" fmla="*/ 538596 h 1122920"/>
              <a:gd name="connsiteX7-15" fmla="*/ 954231 w 4266044"/>
              <a:gd name="connsiteY7-16" fmla="*/ 808759 h 1122920"/>
              <a:gd name="connsiteX8-17" fmla="*/ 1459922 w 4266044"/>
              <a:gd name="connsiteY8-18" fmla="*/ 947305 h 1122920"/>
              <a:gd name="connsiteX9-19" fmla="*/ 2530186 w 4266044"/>
              <a:gd name="connsiteY9-20" fmla="*/ 1016578 h 1122920"/>
              <a:gd name="connsiteX10-21" fmla="*/ 2744931 w 4266044"/>
              <a:gd name="connsiteY10-22" fmla="*/ 1013114 h 1122920"/>
              <a:gd name="connsiteX11-23" fmla="*/ 2873086 w 4266044"/>
              <a:gd name="connsiteY11-24" fmla="*/ 957696 h 1122920"/>
              <a:gd name="connsiteX12-25" fmla="*/ 2949286 w 4266044"/>
              <a:gd name="connsiteY12-26" fmla="*/ 697923 h 1122920"/>
              <a:gd name="connsiteX13-27" fmla="*/ 2945822 w 4266044"/>
              <a:gd name="connsiteY13-28" fmla="*/ 445078 h 1122920"/>
              <a:gd name="connsiteX14-29" fmla="*/ 3060122 w 4266044"/>
              <a:gd name="connsiteY14-30" fmla="*/ 126423 h 1122920"/>
              <a:gd name="connsiteX15-31" fmla="*/ 3784022 w 4266044"/>
              <a:gd name="connsiteY15-32" fmla="*/ 88323 h 1122920"/>
              <a:gd name="connsiteX16-33" fmla="*/ 4009159 w 4266044"/>
              <a:gd name="connsiteY16-34" fmla="*/ 126423 h 1122920"/>
              <a:gd name="connsiteX17-35" fmla="*/ 4109604 w 4266044"/>
              <a:gd name="connsiteY17-36" fmla="*/ 237259 h 1122920"/>
              <a:gd name="connsiteX18-37" fmla="*/ 4213513 w 4266044"/>
              <a:gd name="connsiteY18-38" fmla="*/ 427759 h 1122920"/>
              <a:gd name="connsiteX19-39" fmla="*/ 4258540 w 4266044"/>
              <a:gd name="connsiteY19-40" fmla="*/ 635578 h 1122920"/>
              <a:gd name="connsiteX20-41" fmla="*/ 4258540 w 4266044"/>
              <a:gd name="connsiteY20-42" fmla="*/ 791441 h 1122920"/>
              <a:gd name="connsiteX21-43" fmla="*/ 4251613 w 4266044"/>
              <a:gd name="connsiteY21-44" fmla="*/ 815687 h 1122920"/>
              <a:gd name="connsiteX22-45" fmla="*/ 4223904 w 4266044"/>
              <a:gd name="connsiteY22-46" fmla="*/ 871105 h 1122920"/>
              <a:gd name="connsiteX23-47" fmla="*/ 4137313 w 4266044"/>
              <a:gd name="connsiteY23-48" fmla="*/ 912668 h 1122920"/>
              <a:gd name="connsiteX24-49" fmla="*/ 3905249 w 4266044"/>
              <a:gd name="connsiteY24-50" fmla="*/ 964623 h 1122920"/>
              <a:gd name="connsiteX25-51" fmla="*/ 3448049 w 4266044"/>
              <a:gd name="connsiteY25-52" fmla="*/ 1033896 h 1122920"/>
              <a:gd name="connsiteX26-53" fmla="*/ 2734540 w 4266044"/>
              <a:gd name="connsiteY26-54" fmla="*/ 1065068 h 1122920"/>
              <a:gd name="connsiteX27-55" fmla="*/ 1916200 w 4266044"/>
              <a:gd name="connsiteY27-56" fmla="*/ 1104447 h 1122920"/>
              <a:gd name="connsiteX28-57" fmla="*/ 555913 w 4266044"/>
              <a:gd name="connsiteY28-58" fmla="*/ 954232 h 1122920"/>
              <a:gd name="connsiteX29-59" fmla="*/ 555913 w 4266044"/>
              <a:gd name="connsiteY29-60" fmla="*/ 954232 h 1122920"/>
              <a:gd name="connsiteX30-61" fmla="*/ 285749 w 4266044"/>
              <a:gd name="connsiteY30-62" fmla="*/ 919596 h 1122920"/>
              <a:gd name="connsiteX31-63" fmla="*/ 46759 w 4266044"/>
              <a:gd name="connsiteY31-64" fmla="*/ 774123 h 1122920"/>
              <a:gd name="connsiteX32-65" fmla="*/ 15586 w 4266044"/>
              <a:gd name="connsiteY32-66" fmla="*/ 514350 h 1122920"/>
              <a:gd name="connsiteX33" fmla="*/ 147204 w 4266044"/>
              <a:gd name="connsiteY33" fmla="*/ 77932 h 1122920"/>
              <a:gd name="connsiteX0-67" fmla="*/ 147204 w 4266044"/>
              <a:gd name="connsiteY0-68" fmla="*/ 77932 h 1188212"/>
              <a:gd name="connsiteX1-69" fmla="*/ 337704 w 4266044"/>
              <a:gd name="connsiteY1-70" fmla="*/ 46759 h 1188212"/>
              <a:gd name="connsiteX2-71" fmla="*/ 393122 w 4266044"/>
              <a:gd name="connsiteY2-72" fmla="*/ 50223 h 1188212"/>
              <a:gd name="connsiteX3-73" fmla="*/ 642504 w 4266044"/>
              <a:gd name="connsiteY3-74" fmla="*/ 195696 h 1188212"/>
              <a:gd name="connsiteX4-75" fmla="*/ 749877 w 4266044"/>
              <a:gd name="connsiteY4-76" fmla="*/ 355023 h 1188212"/>
              <a:gd name="connsiteX5-77" fmla="*/ 749877 w 4266044"/>
              <a:gd name="connsiteY5-78" fmla="*/ 365414 h 1188212"/>
              <a:gd name="connsiteX6-79" fmla="*/ 819149 w 4266044"/>
              <a:gd name="connsiteY6-80" fmla="*/ 538596 h 1188212"/>
              <a:gd name="connsiteX7-81" fmla="*/ 954231 w 4266044"/>
              <a:gd name="connsiteY7-82" fmla="*/ 808759 h 1188212"/>
              <a:gd name="connsiteX8-83" fmla="*/ 1459922 w 4266044"/>
              <a:gd name="connsiteY8-84" fmla="*/ 947305 h 1188212"/>
              <a:gd name="connsiteX9-85" fmla="*/ 2530186 w 4266044"/>
              <a:gd name="connsiteY9-86" fmla="*/ 1016578 h 1188212"/>
              <a:gd name="connsiteX10-87" fmla="*/ 2744931 w 4266044"/>
              <a:gd name="connsiteY10-88" fmla="*/ 1013114 h 1188212"/>
              <a:gd name="connsiteX11-89" fmla="*/ 2873086 w 4266044"/>
              <a:gd name="connsiteY11-90" fmla="*/ 957696 h 1188212"/>
              <a:gd name="connsiteX12-91" fmla="*/ 2949286 w 4266044"/>
              <a:gd name="connsiteY12-92" fmla="*/ 697923 h 1188212"/>
              <a:gd name="connsiteX13-93" fmla="*/ 2945822 w 4266044"/>
              <a:gd name="connsiteY13-94" fmla="*/ 445078 h 1188212"/>
              <a:gd name="connsiteX14-95" fmla="*/ 3060122 w 4266044"/>
              <a:gd name="connsiteY14-96" fmla="*/ 126423 h 1188212"/>
              <a:gd name="connsiteX15-97" fmla="*/ 3784022 w 4266044"/>
              <a:gd name="connsiteY15-98" fmla="*/ 88323 h 1188212"/>
              <a:gd name="connsiteX16-99" fmla="*/ 4009159 w 4266044"/>
              <a:gd name="connsiteY16-100" fmla="*/ 126423 h 1188212"/>
              <a:gd name="connsiteX17-101" fmla="*/ 4109604 w 4266044"/>
              <a:gd name="connsiteY17-102" fmla="*/ 237259 h 1188212"/>
              <a:gd name="connsiteX18-103" fmla="*/ 4213513 w 4266044"/>
              <a:gd name="connsiteY18-104" fmla="*/ 427759 h 1188212"/>
              <a:gd name="connsiteX19-105" fmla="*/ 4258540 w 4266044"/>
              <a:gd name="connsiteY19-106" fmla="*/ 635578 h 1188212"/>
              <a:gd name="connsiteX20-107" fmla="*/ 4258540 w 4266044"/>
              <a:gd name="connsiteY20-108" fmla="*/ 791441 h 1188212"/>
              <a:gd name="connsiteX21-109" fmla="*/ 4251613 w 4266044"/>
              <a:gd name="connsiteY21-110" fmla="*/ 815687 h 1188212"/>
              <a:gd name="connsiteX22-111" fmla="*/ 4223904 w 4266044"/>
              <a:gd name="connsiteY22-112" fmla="*/ 871105 h 1188212"/>
              <a:gd name="connsiteX23-113" fmla="*/ 4137313 w 4266044"/>
              <a:gd name="connsiteY23-114" fmla="*/ 912668 h 1188212"/>
              <a:gd name="connsiteX24-115" fmla="*/ 3905249 w 4266044"/>
              <a:gd name="connsiteY24-116" fmla="*/ 964623 h 1188212"/>
              <a:gd name="connsiteX25-117" fmla="*/ 3448049 w 4266044"/>
              <a:gd name="connsiteY25-118" fmla="*/ 1033896 h 1188212"/>
              <a:gd name="connsiteX26-119" fmla="*/ 2780296 w 4266044"/>
              <a:gd name="connsiteY26-120" fmla="*/ 1176454 h 1188212"/>
              <a:gd name="connsiteX27-121" fmla="*/ 1916200 w 4266044"/>
              <a:gd name="connsiteY27-122" fmla="*/ 1104447 h 1188212"/>
              <a:gd name="connsiteX28-123" fmla="*/ 555913 w 4266044"/>
              <a:gd name="connsiteY28-124" fmla="*/ 954232 h 1188212"/>
              <a:gd name="connsiteX29-125" fmla="*/ 555913 w 4266044"/>
              <a:gd name="connsiteY29-126" fmla="*/ 954232 h 1188212"/>
              <a:gd name="connsiteX30-127" fmla="*/ 285749 w 4266044"/>
              <a:gd name="connsiteY30-128" fmla="*/ 919596 h 1188212"/>
              <a:gd name="connsiteX31-129" fmla="*/ 46759 w 4266044"/>
              <a:gd name="connsiteY31-130" fmla="*/ 774123 h 1188212"/>
              <a:gd name="connsiteX32-131" fmla="*/ 15586 w 4266044"/>
              <a:gd name="connsiteY32-132" fmla="*/ 514350 h 1188212"/>
              <a:gd name="connsiteX33-133" fmla="*/ 147204 w 4266044"/>
              <a:gd name="connsiteY33-134" fmla="*/ 77932 h 1188212"/>
              <a:gd name="connsiteX0-135" fmla="*/ 147204 w 4266044"/>
              <a:gd name="connsiteY0-136" fmla="*/ 77932 h 1176454"/>
              <a:gd name="connsiteX1-137" fmla="*/ 337704 w 4266044"/>
              <a:gd name="connsiteY1-138" fmla="*/ 46759 h 1176454"/>
              <a:gd name="connsiteX2-139" fmla="*/ 393122 w 4266044"/>
              <a:gd name="connsiteY2-140" fmla="*/ 50223 h 1176454"/>
              <a:gd name="connsiteX3-141" fmla="*/ 642504 w 4266044"/>
              <a:gd name="connsiteY3-142" fmla="*/ 195696 h 1176454"/>
              <a:gd name="connsiteX4-143" fmla="*/ 749877 w 4266044"/>
              <a:gd name="connsiteY4-144" fmla="*/ 355023 h 1176454"/>
              <a:gd name="connsiteX5-145" fmla="*/ 749877 w 4266044"/>
              <a:gd name="connsiteY5-146" fmla="*/ 365414 h 1176454"/>
              <a:gd name="connsiteX6-147" fmla="*/ 819149 w 4266044"/>
              <a:gd name="connsiteY6-148" fmla="*/ 538596 h 1176454"/>
              <a:gd name="connsiteX7-149" fmla="*/ 954231 w 4266044"/>
              <a:gd name="connsiteY7-150" fmla="*/ 808759 h 1176454"/>
              <a:gd name="connsiteX8-151" fmla="*/ 1459922 w 4266044"/>
              <a:gd name="connsiteY8-152" fmla="*/ 947305 h 1176454"/>
              <a:gd name="connsiteX9-153" fmla="*/ 2530186 w 4266044"/>
              <a:gd name="connsiteY9-154" fmla="*/ 1016578 h 1176454"/>
              <a:gd name="connsiteX10-155" fmla="*/ 2744931 w 4266044"/>
              <a:gd name="connsiteY10-156" fmla="*/ 1013114 h 1176454"/>
              <a:gd name="connsiteX11-157" fmla="*/ 2873086 w 4266044"/>
              <a:gd name="connsiteY11-158" fmla="*/ 957696 h 1176454"/>
              <a:gd name="connsiteX12-159" fmla="*/ 2949286 w 4266044"/>
              <a:gd name="connsiteY12-160" fmla="*/ 697923 h 1176454"/>
              <a:gd name="connsiteX13-161" fmla="*/ 2945822 w 4266044"/>
              <a:gd name="connsiteY13-162" fmla="*/ 445078 h 1176454"/>
              <a:gd name="connsiteX14-163" fmla="*/ 3060122 w 4266044"/>
              <a:gd name="connsiteY14-164" fmla="*/ 126423 h 1176454"/>
              <a:gd name="connsiteX15-165" fmla="*/ 3784022 w 4266044"/>
              <a:gd name="connsiteY15-166" fmla="*/ 88323 h 1176454"/>
              <a:gd name="connsiteX16-167" fmla="*/ 4009159 w 4266044"/>
              <a:gd name="connsiteY16-168" fmla="*/ 126423 h 1176454"/>
              <a:gd name="connsiteX17-169" fmla="*/ 4109604 w 4266044"/>
              <a:gd name="connsiteY17-170" fmla="*/ 237259 h 1176454"/>
              <a:gd name="connsiteX18-171" fmla="*/ 4213513 w 4266044"/>
              <a:gd name="connsiteY18-172" fmla="*/ 427759 h 1176454"/>
              <a:gd name="connsiteX19-173" fmla="*/ 4258540 w 4266044"/>
              <a:gd name="connsiteY19-174" fmla="*/ 635578 h 1176454"/>
              <a:gd name="connsiteX20-175" fmla="*/ 4258540 w 4266044"/>
              <a:gd name="connsiteY20-176" fmla="*/ 791441 h 1176454"/>
              <a:gd name="connsiteX21-177" fmla="*/ 4251613 w 4266044"/>
              <a:gd name="connsiteY21-178" fmla="*/ 815687 h 1176454"/>
              <a:gd name="connsiteX22-179" fmla="*/ 4223904 w 4266044"/>
              <a:gd name="connsiteY22-180" fmla="*/ 871105 h 1176454"/>
              <a:gd name="connsiteX23-181" fmla="*/ 4137313 w 4266044"/>
              <a:gd name="connsiteY23-182" fmla="*/ 912668 h 1176454"/>
              <a:gd name="connsiteX24-183" fmla="*/ 3905249 w 4266044"/>
              <a:gd name="connsiteY24-184" fmla="*/ 964623 h 1176454"/>
              <a:gd name="connsiteX25-185" fmla="*/ 3500376 w 4266044"/>
              <a:gd name="connsiteY25-186" fmla="*/ 1104446 h 1176454"/>
              <a:gd name="connsiteX26-187" fmla="*/ 2780296 w 4266044"/>
              <a:gd name="connsiteY26-188" fmla="*/ 1176454 h 1176454"/>
              <a:gd name="connsiteX27-189" fmla="*/ 1916200 w 4266044"/>
              <a:gd name="connsiteY27-190" fmla="*/ 1104447 h 1176454"/>
              <a:gd name="connsiteX28-191" fmla="*/ 555913 w 4266044"/>
              <a:gd name="connsiteY28-192" fmla="*/ 954232 h 1176454"/>
              <a:gd name="connsiteX29-193" fmla="*/ 555913 w 4266044"/>
              <a:gd name="connsiteY29-194" fmla="*/ 954232 h 1176454"/>
              <a:gd name="connsiteX30-195" fmla="*/ 285749 w 4266044"/>
              <a:gd name="connsiteY30-196" fmla="*/ 919596 h 1176454"/>
              <a:gd name="connsiteX31-197" fmla="*/ 46759 w 4266044"/>
              <a:gd name="connsiteY31-198" fmla="*/ 774123 h 1176454"/>
              <a:gd name="connsiteX32-199" fmla="*/ 15586 w 4266044"/>
              <a:gd name="connsiteY32-200" fmla="*/ 514350 h 1176454"/>
              <a:gd name="connsiteX33-201" fmla="*/ 147204 w 4266044"/>
              <a:gd name="connsiteY33-202" fmla="*/ 77932 h 1176454"/>
              <a:gd name="connsiteX0-203" fmla="*/ 147204 w 4266044"/>
              <a:gd name="connsiteY0-204" fmla="*/ 77932 h 1176454"/>
              <a:gd name="connsiteX1-205" fmla="*/ 337704 w 4266044"/>
              <a:gd name="connsiteY1-206" fmla="*/ 46759 h 1176454"/>
              <a:gd name="connsiteX2-207" fmla="*/ 393122 w 4266044"/>
              <a:gd name="connsiteY2-208" fmla="*/ 50223 h 1176454"/>
              <a:gd name="connsiteX3-209" fmla="*/ 642504 w 4266044"/>
              <a:gd name="connsiteY3-210" fmla="*/ 195696 h 1176454"/>
              <a:gd name="connsiteX4-211" fmla="*/ 749877 w 4266044"/>
              <a:gd name="connsiteY4-212" fmla="*/ 355023 h 1176454"/>
              <a:gd name="connsiteX5-213" fmla="*/ 749877 w 4266044"/>
              <a:gd name="connsiteY5-214" fmla="*/ 365414 h 1176454"/>
              <a:gd name="connsiteX6-215" fmla="*/ 819149 w 4266044"/>
              <a:gd name="connsiteY6-216" fmla="*/ 538596 h 1176454"/>
              <a:gd name="connsiteX7-217" fmla="*/ 954231 w 4266044"/>
              <a:gd name="connsiteY7-218" fmla="*/ 808759 h 1176454"/>
              <a:gd name="connsiteX8-219" fmla="*/ 1459922 w 4266044"/>
              <a:gd name="connsiteY8-220" fmla="*/ 947305 h 1176454"/>
              <a:gd name="connsiteX9-221" fmla="*/ 2530186 w 4266044"/>
              <a:gd name="connsiteY9-222" fmla="*/ 1016578 h 1176454"/>
              <a:gd name="connsiteX10-223" fmla="*/ 2744931 w 4266044"/>
              <a:gd name="connsiteY10-224" fmla="*/ 1013114 h 1176454"/>
              <a:gd name="connsiteX11-225" fmla="*/ 2873086 w 4266044"/>
              <a:gd name="connsiteY11-226" fmla="*/ 957696 h 1176454"/>
              <a:gd name="connsiteX12-227" fmla="*/ 2949286 w 4266044"/>
              <a:gd name="connsiteY12-228" fmla="*/ 697923 h 1176454"/>
              <a:gd name="connsiteX13-229" fmla="*/ 2945822 w 4266044"/>
              <a:gd name="connsiteY13-230" fmla="*/ 445078 h 1176454"/>
              <a:gd name="connsiteX14-231" fmla="*/ 3060122 w 4266044"/>
              <a:gd name="connsiteY14-232" fmla="*/ 126423 h 1176454"/>
              <a:gd name="connsiteX15-233" fmla="*/ 3784022 w 4266044"/>
              <a:gd name="connsiteY15-234" fmla="*/ 88323 h 1176454"/>
              <a:gd name="connsiteX16-235" fmla="*/ 4009159 w 4266044"/>
              <a:gd name="connsiteY16-236" fmla="*/ 126423 h 1176454"/>
              <a:gd name="connsiteX17-237" fmla="*/ 4109604 w 4266044"/>
              <a:gd name="connsiteY17-238" fmla="*/ 237259 h 1176454"/>
              <a:gd name="connsiteX18-239" fmla="*/ 4213513 w 4266044"/>
              <a:gd name="connsiteY18-240" fmla="*/ 427759 h 1176454"/>
              <a:gd name="connsiteX19-241" fmla="*/ 4258540 w 4266044"/>
              <a:gd name="connsiteY19-242" fmla="*/ 635578 h 1176454"/>
              <a:gd name="connsiteX20-243" fmla="*/ 4258540 w 4266044"/>
              <a:gd name="connsiteY20-244" fmla="*/ 791441 h 1176454"/>
              <a:gd name="connsiteX21-245" fmla="*/ 4251613 w 4266044"/>
              <a:gd name="connsiteY21-246" fmla="*/ 815687 h 1176454"/>
              <a:gd name="connsiteX22-247" fmla="*/ 4223904 w 4266044"/>
              <a:gd name="connsiteY22-248" fmla="*/ 871105 h 1176454"/>
              <a:gd name="connsiteX23-249" fmla="*/ 4137313 w 4266044"/>
              <a:gd name="connsiteY23-250" fmla="*/ 912668 h 1176454"/>
              <a:gd name="connsiteX24-251" fmla="*/ 3932424 w 4266044"/>
              <a:gd name="connsiteY24-252" fmla="*/ 1032438 h 1176454"/>
              <a:gd name="connsiteX25-253" fmla="*/ 3500376 w 4266044"/>
              <a:gd name="connsiteY25-254" fmla="*/ 1104446 h 1176454"/>
              <a:gd name="connsiteX26-255" fmla="*/ 2780296 w 4266044"/>
              <a:gd name="connsiteY26-256" fmla="*/ 1176454 h 1176454"/>
              <a:gd name="connsiteX27-257" fmla="*/ 1916200 w 4266044"/>
              <a:gd name="connsiteY27-258" fmla="*/ 1104447 h 1176454"/>
              <a:gd name="connsiteX28-259" fmla="*/ 555913 w 4266044"/>
              <a:gd name="connsiteY28-260" fmla="*/ 954232 h 1176454"/>
              <a:gd name="connsiteX29-261" fmla="*/ 555913 w 4266044"/>
              <a:gd name="connsiteY29-262" fmla="*/ 954232 h 1176454"/>
              <a:gd name="connsiteX30-263" fmla="*/ 285749 w 4266044"/>
              <a:gd name="connsiteY30-264" fmla="*/ 919596 h 1176454"/>
              <a:gd name="connsiteX31-265" fmla="*/ 46759 w 4266044"/>
              <a:gd name="connsiteY31-266" fmla="*/ 774123 h 1176454"/>
              <a:gd name="connsiteX32-267" fmla="*/ 15586 w 4266044"/>
              <a:gd name="connsiteY32-268" fmla="*/ 514350 h 1176454"/>
              <a:gd name="connsiteX33-269" fmla="*/ 147204 w 4266044"/>
              <a:gd name="connsiteY33-270" fmla="*/ 77932 h 1176454"/>
              <a:gd name="connsiteX0-271" fmla="*/ 147204 w 4266044"/>
              <a:gd name="connsiteY0-272" fmla="*/ 77932 h 1176454"/>
              <a:gd name="connsiteX1-273" fmla="*/ 337704 w 4266044"/>
              <a:gd name="connsiteY1-274" fmla="*/ 46759 h 1176454"/>
              <a:gd name="connsiteX2-275" fmla="*/ 393122 w 4266044"/>
              <a:gd name="connsiteY2-276" fmla="*/ 50223 h 1176454"/>
              <a:gd name="connsiteX3-277" fmla="*/ 642504 w 4266044"/>
              <a:gd name="connsiteY3-278" fmla="*/ 195696 h 1176454"/>
              <a:gd name="connsiteX4-279" fmla="*/ 749877 w 4266044"/>
              <a:gd name="connsiteY4-280" fmla="*/ 355023 h 1176454"/>
              <a:gd name="connsiteX5-281" fmla="*/ 749877 w 4266044"/>
              <a:gd name="connsiteY5-282" fmla="*/ 365414 h 1176454"/>
              <a:gd name="connsiteX6-283" fmla="*/ 819149 w 4266044"/>
              <a:gd name="connsiteY6-284" fmla="*/ 538596 h 1176454"/>
              <a:gd name="connsiteX7-285" fmla="*/ 954231 w 4266044"/>
              <a:gd name="connsiteY7-286" fmla="*/ 808759 h 1176454"/>
              <a:gd name="connsiteX8-287" fmla="*/ 1459922 w 4266044"/>
              <a:gd name="connsiteY8-288" fmla="*/ 947305 h 1176454"/>
              <a:gd name="connsiteX9-289" fmla="*/ 2530186 w 4266044"/>
              <a:gd name="connsiteY9-290" fmla="*/ 1016578 h 1176454"/>
              <a:gd name="connsiteX10-291" fmla="*/ 2744931 w 4266044"/>
              <a:gd name="connsiteY10-292" fmla="*/ 1013114 h 1176454"/>
              <a:gd name="connsiteX11-293" fmla="*/ 2873086 w 4266044"/>
              <a:gd name="connsiteY11-294" fmla="*/ 957696 h 1176454"/>
              <a:gd name="connsiteX12-295" fmla="*/ 2949286 w 4266044"/>
              <a:gd name="connsiteY12-296" fmla="*/ 697923 h 1176454"/>
              <a:gd name="connsiteX13-297" fmla="*/ 2945822 w 4266044"/>
              <a:gd name="connsiteY13-298" fmla="*/ 445078 h 1176454"/>
              <a:gd name="connsiteX14-299" fmla="*/ 3060122 w 4266044"/>
              <a:gd name="connsiteY14-300" fmla="*/ 126423 h 1176454"/>
              <a:gd name="connsiteX15-301" fmla="*/ 3784022 w 4266044"/>
              <a:gd name="connsiteY15-302" fmla="*/ 88323 h 1176454"/>
              <a:gd name="connsiteX16-303" fmla="*/ 4009159 w 4266044"/>
              <a:gd name="connsiteY16-304" fmla="*/ 126423 h 1176454"/>
              <a:gd name="connsiteX17-305" fmla="*/ 4109604 w 4266044"/>
              <a:gd name="connsiteY17-306" fmla="*/ 237259 h 1176454"/>
              <a:gd name="connsiteX18-307" fmla="*/ 4213513 w 4266044"/>
              <a:gd name="connsiteY18-308" fmla="*/ 427759 h 1176454"/>
              <a:gd name="connsiteX19-309" fmla="*/ 4258540 w 4266044"/>
              <a:gd name="connsiteY19-310" fmla="*/ 635578 h 1176454"/>
              <a:gd name="connsiteX20-311" fmla="*/ 4258540 w 4266044"/>
              <a:gd name="connsiteY20-312" fmla="*/ 791441 h 1176454"/>
              <a:gd name="connsiteX21-313" fmla="*/ 4251613 w 4266044"/>
              <a:gd name="connsiteY21-314" fmla="*/ 815687 h 1176454"/>
              <a:gd name="connsiteX22-315" fmla="*/ 4223904 w 4266044"/>
              <a:gd name="connsiteY22-316" fmla="*/ 871105 h 1176454"/>
              <a:gd name="connsiteX23-317" fmla="*/ 4137313 w 4266044"/>
              <a:gd name="connsiteY23-318" fmla="*/ 912668 h 1176454"/>
              <a:gd name="connsiteX24-319" fmla="*/ 3932424 w 4266044"/>
              <a:gd name="connsiteY24-320" fmla="*/ 1032438 h 1176454"/>
              <a:gd name="connsiteX25-321" fmla="*/ 3500376 w 4266044"/>
              <a:gd name="connsiteY25-322" fmla="*/ 1104446 h 1176454"/>
              <a:gd name="connsiteX26-323" fmla="*/ 2780296 w 4266044"/>
              <a:gd name="connsiteY26-324" fmla="*/ 1176454 h 1176454"/>
              <a:gd name="connsiteX27-325" fmla="*/ 1916200 w 4266044"/>
              <a:gd name="connsiteY27-326" fmla="*/ 1104447 h 1176454"/>
              <a:gd name="connsiteX28-327" fmla="*/ 555913 w 4266044"/>
              <a:gd name="connsiteY28-328" fmla="*/ 954232 h 1176454"/>
              <a:gd name="connsiteX29-329" fmla="*/ 548048 w 4266044"/>
              <a:gd name="connsiteY29-330" fmla="*/ 1032438 h 1176454"/>
              <a:gd name="connsiteX30-331" fmla="*/ 285749 w 4266044"/>
              <a:gd name="connsiteY30-332" fmla="*/ 919596 h 1176454"/>
              <a:gd name="connsiteX31-333" fmla="*/ 46759 w 4266044"/>
              <a:gd name="connsiteY31-334" fmla="*/ 774123 h 1176454"/>
              <a:gd name="connsiteX32-335" fmla="*/ 15586 w 4266044"/>
              <a:gd name="connsiteY32-336" fmla="*/ 514350 h 1176454"/>
              <a:gd name="connsiteX33-337" fmla="*/ 147204 w 4266044"/>
              <a:gd name="connsiteY33-338" fmla="*/ 77932 h 1176454"/>
              <a:gd name="connsiteX0-339" fmla="*/ 147204 w 4266044"/>
              <a:gd name="connsiteY0-340" fmla="*/ 77932 h 1176454"/>
              <a:gd name="connsiteX1-341" fmla="*/ 337704 w 4266044"/>
              <a:gd name="connsiteY1-342" fmla="*/ 46759 h 1176454"/>
              <a:gd name="connsiteX2-343" fmla="*/ 393122 w 4266044"/>
              <a:gd name="connsiteY2-344" fmla="*/ 50223 h 1176454"/>
              <a:gd name="connsiteX3-345" fmla="*/ 642504 w 4266044"/>
              <a:gd name="connsiteY3-346" fmla="*/ 195696 h 1176454"/>
              <a:gd name="connsiteX4-347" fmla="*/ 749877 w 4266044"/>
              <a:gd name="connsiteY4-348" fmla="*/ 355023 h 1176454"/>
              <a:gd name="connsiteX5-349" fmla="*/ 749877 w 4266044"/>
              <a:gd name="connsiteY5-350" fmla="*/ 365414 h 1176454"/>
              <a:gd name="connsiteX6-351" fmla="*/ 819149 w 4266044"/>
              <a:gd name="connsiteY6-352" fmla="*/ 538596 h 1176454"/>
              <a:gd name="connsiteX7-353" fmla="*/ 954231 w 4266044"/>
              <a:gd name="connsiteY7-354" fmla="*/ 808759 h 1176454"/>
              <a:gd name="connsiteX8-355" fmla="*/ 1459922 w 4266044"/>
              <a:gd name="connsiteY8-356" fmla="*/ 947305 h 1176454"/>
              <a:gd name="connsiteX9-357" fmla="*/ 2530186 w 4266044"/>
              <a:gd name="connsiteY9-358" fmla="*/ 1016578 h 1176454"/>
              <a:gd name="connsiteX10-359" fmla="*/ 2744931 w 4266044"/>
              <a:gd name="connsiteY10-360" fmla="*/ 1013114 h 1176454"/>
              <a:gd name="connsiteX11-361" fmla="*/ 2873086 w 4266044"/>
              <a:gd name="connsiteY11-362" fmla="*/ 957696 h 1176454"/>
              <a:gd name="connsiteX12-363" fmla="*/ 2949286 w 4266044"/>
              <a:gd name="connsiteY12-364" fmla="*/ 697923 h 1176454"/>
              <a:gd name="connsiteX13-365" fmla="*/ 2945822 w 4266044"/>
              <a:gd name="connsiteY13-366" fmla="*/ 445078 h 1176454"/>
              <a:gd name="connsiteX14-367" fmla="*/ 3060122 w 4266044"/>
              <a:gd name="connsiteY14-368" fmla="*/ 126423 h 1176454"/>
              <a:gd name="connsiteX15-369" fmla="*/ 3784022 w 4266044"/>
              <a:gd name="connsiteY15-370" fmla="*/ 88323 h 1176454"/>
              <a:gd name="connsiteX16-371" fmla="*/ 4009159 w 4266044"/>
              <a:gd name="connsiteY16-372" fmla="*/ 126423 h 1176454"/>
              <a:gd name="connsiteX17-373" fmla="*/ 4109604 w 4266044"/>
              <a:gd name="connsiteY17-374" fmla="*/ 237259 h 1176454"/>
              <a:gd name="connsiteX18-375" fmla="*/ 4213513 w 4266044"/>
              <a:gd name="connsiteY18-376" fmla="*/ 427759 h 1176454"/>
              <a:gd name="connsiteX19-377" fmla="*/ 4258540 w 4266044"/>
              <a:gd name="connsiteY19-378" fmla="*/ 635578 h 1176454"/>
              <a:gd name="connsiteX20-379" fmla="*/ 4258540 w 4266044"/>
              <a:gd name="connsiteY20-380" fmla="*/ 791441 h 1176454"/>
              <a:gd name="connsiteX21-381" fmla="*/ 4251613 w 4266044"/>
              <a:gd name="connsiteY21-382" fmla="*/ 815687 h 1176454"/>
              <a:gd name="connsiteX22-383" fmla="*/ 4223904 w 4266044"/>
              <a:gd name="connsiteY22-384" fmla="*/ 871105 h 1176454"/>
              <a:gd name="connsiteX23-385" fmla="*/ 4137313 w 4266044"/>
              <a:gd name="connsiteY23-386" fmla="*/ 912668 h 1176454"/>
              <a:gd name="connsiteX24-387" fmla="*/ 3932424 w 4266044"/>
              <a:gd name="connsiteY24-388" fmla="*/ 1032438 h 1176454"/>
              <a:gd name="connsiteX25-389" fmla="*/ 3500376 w 4266044"/>
              <a:gd name="connsiteY25-390" fmla="*/ 1104446 h 1176454"/>
              <a:gd name="connsiteX26-391" fmla="*/ 2780296 w 4266044"/>
              <a:gd name="connsiteY26-392" fmla="*/ 1176454 h 1176454"/>
              <a:gd name="connsiteX27-393" fmla="*/ 1916200 w 4266044"/>
              <a:gd name="connsiteY27-394" fmla="*/ 1104447 h 1176454"/>
              <a:gd name="connsiteX28-395" fmla="*/ 764072 w 4266044"/>
              <a:gd name="connsiteY28-396" fmla="*/ 1032438 h 1176454"/>
              <a:gd name="connsiteX29-397" fmla="*/ 548048 w 4266044"/>
              <a:gd name="connsiteY29-398" fmla="*/ 1032438 h 1176454"/>
              <a:gd name="connsiteX30-399" fmla="*/ 285749 w 4266044"/>
              <a:gd name="connsiteY30-400" fmla="*/ 919596 h 1176454"/>
              <a:gd name="connsiteX31-401" fmla="*/ 46759 w 4266044"/>
              <a:gd name="connsiteY31-402" fmla="*/ 774123 h 1176454"/>
              <a:gd name="connsiteX32-403" fmla="*/ 15586 w 4266044"/>
              <a:gd name="connsiteY32-404" fmla="*/ 514350 h 1176454"/>
              <a:gd name="connsiteX33-405" fmla="*/ 147204 w 4266044"/>
              <a:gd name="connsiteY33-406" fmla="*/ 77932 h 1176454"/>
              <a:gd name="connsiteX0-407" fmla="*/ 147204 w 4266044"/>
              <a:gd name="connsiteY0-408" fmla="*/ 77932 h 1176454"/>
              <a:gd name="connsiteX1-409" fmla="*/ 337704 w 4266044"/>
              <a:gd name="connsiteY1-410" fmla="*/ 46759 h 1176454"/>
              <a:gd name="connsiteX2-411" fmla="*/ 393122 w 4266044"/>
              <a:gd name="connsiteY2-412" fmla="*/ 50223 h 1176454"/>
              <a:gd name="connsiteX3-413" fmla="*/ 642504 w 4266044"/>
              <a:gd name="connsiteY3-414" fmla="*/ 195696 h 1176454"/>
              <a:gd name="connsiteX4-415" fmla="*/ 749877 w 4266044"/>
              <a:gd name="connsiteY4-416" fmla="*/ 355023 h 1176454"/>
              <a:gd name="connsiteX5-417" fmla="*/ 749877 w 4266044"/>
              <a:gd name="connsiteY5-418" fmla="*/ 365414 h 1176454"/>
              <a:gd name="connsiteX6-419" fmla="*/ 819149 w 4266044"/>
              <a:gd name="connsiteY6-420" fmla="*/ 538596 h 1176454"/>
              <a:gd name="connsiteX7-421" fmla="*/ 954231 w 4266044"/>
              <a:gd name="connsiteY7-422" fmla="*/ 808759 h 1176454"/>
              <a:gd name="connsiteX8-423" fmla="*/ 1459922 w 4266044"/>
              <a:gd name="connsiteY8-424" fmla="*/ 947305 h 1176454"/>
              <a:gd name="connsiteX9-425" fmla="*/ 2530186 w 4266044"/>
              <a:gd name="connsiteY9-426" fmla="*/ 1016578 h 1176454"/>
              <a:gd name="connsiteX10-427" fmla="*/ 2744931 w 4266044"/>
              <a:gd name="connsiteY10-428" fmla="*/ 1013114 h 1176454"/>
              <a:gd name="connsiteX11-429" fmla="*/ 2873086 w 4266044"/>
              <a:gd name="connsiteY11-430" fmla="*/ 957696 h 1176454"/>
              <a:gd name="connsiteX12-431" fmla="*/ 2949286 w 4266044"/>
              <a:gd name="connsiteY12-432" fmla="*/ 697923 h 1176454"/>
              <a:gd name="connsiteX13-433" fmla="*/ 2945822 w 4266044"/>
              <a:gd name="connsiteY13-434" fmla="*/ 445078 h 1176454"/>
              <a:gd name="connsiteX14-435" fmla="*/ 3060122 w 4266044"/>
              <a:gd name="connsiteY14-436" fmla="*/ 126423 h 1176454"/>
              <a:gd name="connsiteX15-437" fmla="*/ 3784022 w 4266044"/>
              <a:gd name="connsiteY15-438" fmla="*/ 88323 h 1176454"/>
              <a:gd name="connsiteX16-439" fmla="*/ 4009159 w 4266044"/>
              <a:gd name="connsiteY16-440" fmla="*/ 126423 h 1176454"/>
              <a:gd name="connsiteX17-441" fmla="*/ 4109604 w 4266044"/>
              <a:gd name="connsiteY17-442" fmla="*/ 237259 h 1176454"/>
              <a:gd name="connsiteX18-443" fmla="*/ 4213513 w 4266044"/>
              <a:gd name="connsiteY18-444" fmla="*/ 427759 h 1176454"/>
              <a:gd name="connsiteX19-445" fmla="*/ 4258540 w 4266044"/>
              <a:gd name="connsiteY19-446" fmla="*/ 635578 h 1176454"/>
              <a:gd name="connsiteX20-447" fmla="*/ 4258540 w 4266044"/>
              <a:gd name="connsiteY20-448" fmla="*/ 791441 h 1176454"/>
              <a:gd name="connsiteX21-449" fmla="*/ 4251613 w 4266044"/>
              <a:gd name="connsiteY21-450" fmla="*/ 815687 h 1176454"/>
              <a:gd name="connsiteX22-451" fmla="*/ 4223904 w 4266044"/>
              <a:gd name="connsiteY22-452" fmla="*/ 871105 h 1176454"/>
              <a:gd name="connsiteX23-453" fmla="*/ 4137313 w 4266044"/>
              <a:gd name="connsiteY23-454" fmla="*/ 912668 h 1176454"/>
              <a:gd name="connsiteX24-455" fmla="*/ 3932424 w 4266044"/>
              <a:gd name="connsiteY24-456" fmla="*/ 1032438 h 1176454"/>
              <a:gd name="connsiteX25-457" fmla="*/ 3500376 w 4266044"/>
              <a:gd name="connsiteY25-458" fmla="*/ 1104446 h 1176454"/>
              <a:gd name="connsiteX26-459" fmla="*/ 2780296 w 4266044"/>
              <a:gd name="connsiteY26-460" fmla="*/ 1176454 h 1176454"/>
              <a:gd name="connsiteX27-461" fmla="*/ 1916200 w 4266044"/>
              <a:gd name="connsiteY27-462" fmla="*/ 1104447 h 1176454"/>
              <a:gd name="connsiteX28-463" fmla="*/ 764072 w 4266044"/>
              <a:gd name="connsiteY28-464" fmla="*/ 1032438 h 1176454"/>
              <a:gd name="connsiteX29-465" fmla="*/ 548048 w 4266044"/>
              <a:gd name="connsiteY29-466" fmla="*/ 1032438 h 1176454"/>
              <a:gd name="connsiteX30-467" fmla="*/ 285749 w 4266044"/>
              <a:gd name="connsiteY30-468" fmla="*/ 919596 h 1176454"/>
              <a:gd name="connsiteX31-469" fmla="*/ 46759 w 4266044"/>
              <a:gd name="connsiteY31-470" fmla="*/ 774123 h 1176454"/>
              <a:gd name="connsiteX32-471" fmla="*/ 15586 w 4266044"/>
              <a:gd name="connsiteY32-472" fmla="*/ 514350 h 1176454"/>
              <a:gd name="connsiteX33-473" fmla="*/ 147204 w 4266044"/>
              <a:gd name="connsiteY33-474" fmla="*/ 77932 h 1176454"/>
              <a:gd name="connsiteX0-475" fmla="*/ 147204 w 4266044"/>
              <a:gd name="connsiteY0-476" fmla="*/ 77932 h 1194927"/>
              <a:gd name="connsiteX1-477" fmla="*/ 337704 w 4266044"/>
              <a:gd name="connsiteY1-478" fmla="*/ 46759 h 1194927"/>
              <a:gd name="connsiteX2-479" fmla="*/ 393122 w 4266044"/>
              <a:gd name="connsiteY2-480" fmla="*/ 50223 h 1194927"/>
              <a:gd name="connsiteX3-481" fmla="*/ 642504 w 4266044"/>
              <a:gd name="connsiteY3-482" fmla="*/ 195696 h 1194927"/>
              <a:gd name="connsiteX4-483" fmla="*/ 749877 w 4266044"/>
              <a:gd name="connsiteY4-484" fmla="*/ 355023 h 1194927"/>
              <a:gd name="connsiteX5-485" fmla="*/ 749877 w 4266044"/>
              <a:gd name="connsiteY5-486" fmla="*/ 365414 h 1194927"/>
              <a:gd name="connsiteX6-487" fmla="*/ 819149 w 4266044"/>
              <a:gd name="connsiteY6-488" fmla="*/ 538596 h 1194927"/>
              <a:gd name="connsiteX7-489" fmla="*/ 954231 w 4266044"/>
              <a:gd name="connsiteY7-490" fmla="*/ 808759 h 1194927"/>
              <a:gd name="connsiteX8-491" fmla="*/ 1459922 w 4266044"/>
              <a:gd name="connsiteY8-492" fmla="*/ 947305 h 1194927"/>
              <a:gd name="connsiteX9-493" fmla="*/ 2530186 w 4266044"/>
              <a:gd name="connsiteY9-494" fmla="*/ 1016578 h 1194927"/>
              <a:gd name="connsiteX10-495" fmla="*/ 2744931 w 4266044"/>
              <a:gd name="connsiteY10-496" fmla="*/ 1013114 h 1194927"/>
              <a:gd name="connsiteX11-497" fmla="*/ 2873086 w 4266044"/>
              <a:gd name="connsiteY11-498" fmla="*/ 957696 h 1194927"/>
              <a:gd name="connsiteX12-499" fmla="*/ 2949286 w 4266044"/>
              <a:gd name="connsiteY12-500" fmla="*/ 697923 h 1194927"/>
              <a:gd name="connsiteX13-501" fmla="*/ 2945822 w 4266044"/>
              <a:gd name="connsiteY13-502" fmla="*/ 445078 h 1194927"/>
              <a:gd name="connsiteX14-503" fmla="*/ 3060122 w 4266044"/>
              <a:gd name="connsiteY14-504" fmla="*/ 126423 h 1194927"/>
              <a:gd name="connsiteX15-505" fmla="*/ 3784022 w 4266044"/>
              <a:gd name="connsiteY15-506" fmla="*/ 88323 h 1194927"/>
              <a:gd name="connsiteX16-507" fmla="*/ 4009159 w 4266044"/>
              <a:gd name="connsiteY16-508" fmla="*/ 126423 h 1194927"/>
              <a:gd name="connsiteX17-509" fmla="*/ 4109604 w 4266044"/>
              <a:gd name="connsiteY17-510" fmla="*/ 237259 h 1194927"/>
              <a:gd name="connsiteX18-511" fmla="*/ 4213513 w 4266044"/>
              <a:gd name="connsiteY18-512" fmla="*/ 427759 h 1194927"/>
              <a:gd name="connsiteX19-513" fmla="*/ 4258540 w 4266044"/>
              <a:gd name="connsiteY19-514" fmla="*/ 635578 h 1194927"/>
              <a:gd name="connsiteX20-515" fmla="*/ 4258540 w 4266044"/>
              <a:gd name="connsiteY20-516" fmla="*/ 791441 h 1194927"/>
              <a:gd name="connsiteX21-517" fmla="*/ 4251613 w 4266044"/>
              <a:gd name="connsiteY21-518" fmla="*/ 815687 h 1194927"/>
              <a:gd name="connsiteX22-519" fmla="*/ 4223904 w 4266044"/>
              <a:gd name="connsiteY22-520" fmla="*/ 871105 h 1194927"/>
              <a:gd name="connsiteX23-521" fmla="*/ 4137313 w 4266044"/>
              <a:gd name="connsiteY23-522" fmla="*/ 912668 h 1194927"/>
              <a:gd name="connsiteX24-523" fmla="*/ 3932424 w 4266044"/>
              <a:gd name="connsiteY24-524" fmla="*/ 1032438 h 1194927"/>
              <a:gd name="connsiteX25-525" fmla="*/ 3500376 w 4266044"/>
              <a:gd name="connsiteY25-526" fmla="*/ 1104446 h 1194927"/>
              <a:gd name="connsiteX26-527" fmla="*/ 2780296 w 4266044"/>
              <a:gd name="connsiteY26-528" fmla="*/ 1176454 h 1194927"/>
              <a:gd name="connsiteX27-529" fmla="*/ 1916200 w 4266044"/>
              <a:gd name="connsiteY27-530" fmla="*/ 1176454 h 1194927"/>
              <a:gd name="connsiteX28-531" fmla="*/ 764072 w 4266044"/>
              <a:gd name="connsiteY28-532" fmla="*/ 1032438 h 1194927"/>
              <a:gd name="connsiteX29-533" fmla="*/ 548048 w 4266044"/>
              <a:gd name="connsiteY29-534" fmla="*/ 1032438 h 1194927"/>
              <a:gd name="connsiteX30-535" fmla="*/ 285749 w 4266044"/>
              <a:gd name="connsiteY30-536" fmla="*/ 919596 h 1194927"/>
              <a:gd name="connsiteX31-537" fmla="*/ 46759 w 4266044"/>
              <a:gd name="connsiteY31-538" fmla="*/ 774123 h 1194927"/>
              <a:gd name="connsiteX32-539" fmla="*/ 15586 w 4266044"/>
              <a:gd name="connsiteY32-540" fmla="*/ 514350 h 1194927"/>
              <a:gd name="connsiteX33-541" fmla="*/ 147204 w 4266044"/>
              <a:gd name="connsiteY33-542" fmla="*/ 77932 h 1194927"/>
              <a:gd name="connsiteX0-543" fmla="*/ 147204 w 4266044"/>
              <a:gd name="connsiteY0-544" fmla="*/ 77932 h 1194927"/>
              <a:gd name="connsiteX1-545" fmla="*/ 337704 w 4266044"/>
              <a:gd name="connsiteY1-546" fmla="*/ 46759 h 1194927"/>
              <a:gd name="connsiteX2-547" fmla="*/ 393122 w 4266044"/>
              <a:gd name="connsiteY2-548" fmla="*/ 50223 h 1194927"/>
              <a:gd name="connsiteX3-549" fmla="*/ 642504 w 4266044"/>
              <a:gd name="connsiteY3-550" fmla="*/ 195696 h 1194927"/>
              <a:gd name="connsiteX4-551" fmla="*/ 749877 w 4266044"/>
              <a:gd name="connsiteY4-552" fmla="*/ 355023 h 1194927"/>
              <a:gd name="connsiteX5-553" fmla="*/ 749877 w 4266044"/>
              <a:gd name="connsiteY5-554" fmla="*/ 365414 h 1194927"/>
              <a:gd name="connsiteX6-555" fmla="*/ 819149 w 4266044"/>
              <a:gd name="connsiteY6-556" fmla="*/ 538596 h 1194927"/>
              <a:gd name="connsiteX7-557" fmla="*/ 954231 w 4266044"/>
              <a:gd name="connsiteY7-558" fmla="*/ 808759 h 1194927"/>
              <a:gd name="connsiteX8-559" fmla="*/ 1459922 w 4266044"/>
              <a:gd name="connsiteY8-560" fmla="*/ 947305 h 1194927"/>
              <a:gd name="connsiteX9-561" fmla="*/ 2530186 w 4266044"/>
              <a:gd name="connsiteY9-562" fmla="*/ 1016578 h 1194927"/>
              <a:gd name="connsiteX10-563" fmla="*/ 2744931 w 4266044"/>
              <a:gd name="connsiteY10-564" fmla="*/ 1013114 h 1194927"/>
              <a:gd name="connsiteX11-565" fmla="*/ 2873086 w 4266044"/>
              <a:gd name="connsiteY11-566" fmla="*/ 957696 h 1194927"/>
              <a:gd name="connsiteX12-567" fmla="*/ 2949286 w 4266044"/>
              <a:gd name="connsiteY12-568" fmla="*/ 697923 h 1194927"/>
              <a:gd name="connsiteX13-569" fmla="*/ 2945822 w 4266044"/>
              <a:gd name="connsiteY13-570" fmla="*/ 445078 h 1194927"/>
              <a:gd name="connsiteX14-571" fmla="*/ 3060122 w 4266044"/>
              <a:gd name="connsiteY14-572" fmla="*/ 126423 h 1194927"/>
              <a:gd name="connsiteX15-573" fmla="*/ 3784022 w 4266044"/>
              <a:gd name="connsiteY15-574" fmla="*/ 88323 h 1194927"/>
              <a:gd name="connsiteX16-575" fmla="*/ 4009159 w 4266044"/>
              <a:gd name="connsiteY16-576" fmla="*/ 126423 h 1194927"/>
              <a:gd name="connsiteX17-577" fmla="*/ 4109604 w 4266044"/>
              <a:gd name="connsiteY17-578" fmla="*/ 237259 h 1194927"/>
              <a:gd name="connsiteX18-579" fmla="*/ 4213513 w 4266044"/>
              <a:gd name="connsiteY18-580" fmla="*/ 427759 h 1194927"/>
              <a:gd name="connsiteX19-581" fmla="*/ 4258540 w 4266044"/>
              <a:gd name="connsiteY19-582" fmla="*/ 635578 h 1194927"/>
              <a:gd name="connsiteX20-583" fmla="*/ 4258540 w 4266044"/>
              <a:gd name="connsiteY20-584" fmla="*/ 791441 h 1194927"/>
              <a:gd name="connsiteX21-585" fmla="*/ 4251613 w 4266044"/>
              <a:gd name="connsiteY21-586" fmla="*/ 815687 h 1194927"/>
              <a:gd name="connsiteX22-587" fmla="*/ 4223904 w 4266044"/>
              <a:gd name="connsiteY22-588" fmla="*/ 871105 h 1194927"/>
              <a:gd name="connsiteX23-589" fmla="*/ 4137313 w 4266044"/>
              <a:gd name="connsiteY23-590" fmla="*/ 912668 h 1194927"/>
              <a:gd name="connsiteX24-591" fmla="*/ 3932424 w 4266044"/>
              <a:gd name="connsiteY24-592" fmla="*/ 1032438 h 1194927"/>
              <a:gd name="connsiteX25-593" fmla="*/ 3500376 w 4266044"/>
              <a:gd name="connsiteY25-594" fmla="*/ 1104446 h 1194927"/>
              <a:gd name="connsiteX26-595" fmla="*/ 2780296 w 4266044"/>
              <a:gd name="connsiteY26-596" fmla="*/ 1176454 h 1194927"/>
              <a:gd name="connsiteX27-597" fmla="*/ 1916200 w 4266044"/>
              <a:gd name="connsiteY27-598" fmla="*/ 1176454 h 1194927"/>
              <a:gd name="connsiteX28-599" fmla="*/ 764072 w 4266044"/>
              <a:gd name="connsiteY28-600" fmla="*/ 1032438 h 1194927"/>
              <a:gd name="connsiteX29-601" fmla="*/ 548048 w 4266044"/>
              <a:gd name="connsiteY29-602" fmla="*/ 1032438 h 1194927"/>
              <a:gd name="connsiteX30-603" fmla="*/ 285749 w 4266044"/>
              <a:gd name="connsiteY30-604" fmla="*/ 919596 h 1194927"/>
              <a:gd name="connsiteX31-605" fmla="*/ 46759 w 4266044"/>
              <a:gd name="connsiteY31-606" fmla="*/ 774123 h 1194927"/>
              <a:gd name="connsiteX32-607" fmla="*/ 15586 w 4266044"/>
              <a:gd name="connsiteY32-608" fmla="*/ 514350 h 1194927"/>
              <a:gd name="connsiteX33-609" fmla="*/ 147204 w 4266044"/>
              <a:gd name="connsiteY33-610" fmla="*/ 77932 h 1194927"/>
              <a:gd name="connsiteX0-611" fmla="*/ 147204 w 4266044"/>
              <a:gd name="connsiteY0-612" fmla="*/ 77932 h 1194927"/>
              <a:gd name="connsiteX1-613" fmla="*/ 337704 w 4266044"/>
              <a:gd name="connsiteY1-614" fmla="*/ 46759 h 1194927"/>
              <a:gd name="connsiteX2-615" fmla="*/ 393122 w 4266044"/>
              <a:gd name="connsiteY2-616" fmla="*/ 50223 h 1194927"/>
              <a:gd name="connsiteX3-617" fmla="*/ 642504 w 4266044"/>
              <a:gd name="connsiteY3-618" fmla="*/ 195696 h 1194927"/>
              <a:gd name="connsiteX4-619" fmla="*/ 749877 w 4266044"/>
              <a:gd name="connsiteY4-620" fmla="*/ 355023 h 1194927"/>
              <a:gd name="connsiteX5-621" fmla="*/ 749877 w 4266044"/>
              <a:gd name="connsiteY5-622" fmla="*/ 365414 h 1194927"/>
              <a:gd name="connsiteX6-623" fmla="*/ 819149 w 4266044"/>
              <a:gd name="connsiteY6-624" fmla="*/ 538596 h 1194927"/>
              <a:gd name="connsiteX7-625" fmla="*/ 954231 w 4266044"/>
              <a:gd name="connsiteY7-626" fmla="*/ 808759 h 1194927"/>
              <a:gd name="connsiteX8-627" fmla="*/ 1459922 w 4266044"/>
              <a:gd name="connsiteY8-628" fmla="*/ 947305 h 1194927"/>
              <a:gd name="connsiteX9-629" fmla="*/ 2530186 w 4266044"/>
              <a:gd name="connsiteY9-630" fmla="*/ 1016578 h 1194927"/>
              <a:gd name="connsiteX10-631" fmla="*/ 2744931 w 4266044"/>
              <a:gd name="connsiteY10-632" fmla="*/ 1013114 h 1194927"/>
              <a:gd name="connsiteX11-633" fmla="*/ 2873086 w 4266044"/>
              <a:gd name="connsiteY11-634" fmla="*/ 957696 h 1194927"/>
              <a:gd name="connsiteX12-635" fmla="*/ 2949286 w 4266044"/>
              <a:gd name="connsiteY12-636" fmla="*/ 697923 h 1194927"/>
              <a:gd name="connsiteX13-637" fmla="*/ 2945822 w 4266044"/>
              <a:gd name="connsiteY13-638" fmla="*/ 445078 h 1194927"/>
              <a:gd name="connsiteX14-639" fmla="*/ 3060122 w 4266044"/>
              <a:gd name="connsiteY14-640" fmla="*/ 126423 h 1194927"/>
              <a:gd name="connsiteX15-641" fmla="*/ 3784022 w 4266044"/>
              <a:gd name="connsiteY15-642" fmla="*/ 88323 h 1194927"/>
              <a:gd name="connsiteX16-643" fmla="*/ 4009159 w 4266044"/>
              <a:gd name="connsiteY16-644" fmla="*/ 126423 h 1194927"/>
              <a:gd name="connsiteX17-645" fmla="*/ 4109604 w 4266044"/>
              <a:gd name="connsiteY17-646" fmla="*/ 237259 h 1194927"/>
              <a:gd name="connsiteX18-647" fmla="*/ 4213513 w 4266044"/>
              <a:gd name="connsiteY18-648" fmla="*/ 427759 h 1194927"/>
              <a:gd name="connsiteX19-649" fmla="*/ 4258540 w 4266044"/>
              <a:gd name="connsiteY19-650" fmla="*/ 635578 h 1194927"/>
              <a:gd name="connsiteX20-651" fmla="*/ 4258540 w 4266044"/>
              <a:gd name="connsiteY20-652" fmla="*/ 791441 h 1194927"/>
              <a:gd name="connsiteX21-653" fmla="*/ 4251613 w 4266044"/>
              <a:gd name="connsiteY21-654" fmla="*/ 815687 h 1194927"/>
              <a:gd name="connsiteX22-655" fmla="*/ 4223904 w 4266044"/>
              <a:gd name="connsiteY22-656" fmla="*/ 871105 h 1194927"/>
              <a:gd name="connsiteX23-657" fmla="*/ 4137313 w 4266044"/>
              <a:gd name="connsiteY23-658" fmla="*/ 912668 h 1194927"/>
              <a:gd name="connsiteX24-659" fmla="*/ 3932424 w 4266044"/>
              <a:gd name="connsiteY24-660" fmla="*/ 1032438 h 1194927"/>
              <a:gd name="connsiteX25-661" fmla="*/ 3500376 w 4266044"/>
              <a:gd name="connsiteY25-662" fmla="*/ 1104446 h 1194927"/>
              <a:gd name="connsiteX26-663" fmla="*/ 2780296 w 4266044"/>
              <a:gd name="connsiteY26-664" fmla="*/ 1176454 h 1194927"/>
              <a:gd name="connsiteX27-665" fmla="*/ 1916200 w 4266044"/>
              <a:gd name="connsiteY27-666" fmla="*/ 1176454 h 1194927"/>
              <a:gd name="connsiteX28-667" fmla="*/ 836080 w 4266044"/>
              <a:gd name="connsiteY28-668" fmla="*/ 1104446 h 1194927"/>
              <a:gd name="connsiteX29-669" fmla="*/ 548048 w 4266044"/>
              <a:gd name="connsiteY29-670" fmla="*/ 1032438 h 1194927"/>
              <a:gd name="connsiteX30-671" fmla="*/ 285749 w 4266044"/>
              <a:gd name="connsiteY30-672" fmla="*/ 919596 h 1194927"/>
              <a:gd name="connsiteX31-673" fmla="*/ 46759 w 4266044"/>
              <a:gd name="connsiteY31-674" fmla="*/ 774123 h 1194927"/>
              <a:gd name="connsiteX32-675" fmla="*/ 15586 w 4266044"/>
              <a:gd name="connsiteY32-676" fmla="*/ 514350 h 1194927"/>
              <a:gd name="connsiteX33-677" fmla="*/ 147204 w 4266044"/>
              <a:gd name="connsiteY33-678" fmla="*/ 77932 h 1194927"/>
              <a:gd name="connsiteX0-679" fmla="*/ 147204 w 4266044"/>
              <a:gd name="connsiteY0-680" fmla="*/ 77932 h 1200457"/>
              <a:gd name="connsiteX1-681" fmla="*/ 337704 w 4266044"/>
              <a:gd name="connsiteY1-682" fmla="*/ 46759 h 1200457"/>
              <a:gd name="connsiteX2-683" fmla="*/ 393122 w 4266044"/>
              <a:gd name="connsiteY2-684" fmla="*/ 50223 h 1200457"/>
              <a:gd name="connsiteX3-685" fmla="*/ 642504 w 4266044"/>
              <a:gd name="connsiteY3-686" fmla="*/ 195696 h 1200457"/>
              <a:gd name="connsiteX4-687" fmla="*/ 749877 w 4266044"/>
              <a:gd name="connsiteY4-688" fmla="*/ 355023 h 1200457"/>
              <a:gd name="connsiteX5-689" fmla="*/ 749877 w 4266044"/>
              <a:gd name="connsiteY5-690" fmla="*/ 365414 h 1200457"/>
              <a:gd name="connsiteX6-691" fmla="*/ 819149 w 4266044"/>
              <a:gd name="connsiteY6-692" fmla="*/ 538596 h 1200457"/>
              <a:gd name="connsiteX7-693" fmla="*/ 954231 w 4266044"/>
              <a:gd name="connsiteY7-694" fmla="*/ 808759 h 1200457"/>
              <a:gd name="connsiteX8-695" fmla="*/ 1459922 w 4266044"/>
              <a:gd name="connsiteY8-696" fmla="*/ 947305 h 1200457"/>
              <a:gd name="connsiteX9-697" fmla="*/ 2530186 w 4266044"/>
              <a:gd name="connsiteY9-698" fmla="*/ 1016578 h 1200457"/>
              <a:gd name="connsiteX10-699" fmla="*/ 2744931 w 4266044"/>
              <a:gd name="connsiteY10-700" fmla="*/ 1013114 h 1200457"/>
              <a:gd name="connsiteX11-701" fmla="*/ 2873086 w 4266044"/>
              <a:gd name="connsiteY11-702" fmla="*/ 957696 h 1200457"/>
              <a:gd name="connsiteX12-703" fmla="*/ 2949286 w 4266044"/>
              <a:gd name="connsiteY12-704" fmla="*/ 697923 h 1200457"/>
              <a:gd name="connsiteX13-705" fmla="*/ 2945822 w 4266044"/>
              <a:gd name="connsiteY13-706" fmla="*/ 445078 h 1200457"/>
              <a:gd name="connsiteX14-707" fmla="*/ 3060122 w 4266044"/>
              <a:gd name="connsiteY14-708" fmla="*/ 126423 h 1200457"/>
              <a:gd name="connsiteX15-709" fmla="*/ 3784022 w 4266044"/>
              <a:gd name="connsiteY15-710" fmla="*/ 88323 h 1200457"/>
              <a:gd name="connsiteX16-711" fmla="*/ 4009159 w 4266044"/>
              <a:gd name="connsiteY16-712" fmla="*/ 126423 h 1200457"/>
              <a:gd name="connsiteX17-713" fmla="*/ 4109604 w 4266044"/>
              <a:gd name="connsiteY17-714" fmla="*/ 237259 h 1200457"/>
              <a:gd name="connsiteX18-715" fmla="*/ 4213513 w 4266044"/>
              <a:gd name="connsiteY18-716" fmla="*/ 427759 h 1200457"/>
              <a:gd name="connsiteX19-717" fmla="*/ 4258540 w 4266044"/>
              <a:gd name="connsiteY19-718" fmla="*/ 635578 h 1200457"/>
              <a:gd name="connsiteX20-719" fmla="*/ 4258540 w 4266044"/>
              <a:gd name="connsiteY20-720" fmla="*/ 791441 h 1200457"/>
              <a:gd name="connsiteX21-721" fmla="*/ 4251613 w 4266044"/>
              <a:gd name="connsiteY21-722" fmla="*/ 815687 h 1200457"/>
              <a:gd name="connsiteX22-723" fmla="*/ 4223904 w 4266044"/>
              <a:gd name="connsiteY22-724" fmla="*/ 871105 h 1200457"/>
              <a:gd name="connsiteX23-725" fmla="*/ 4137313 w 4266044"/>
              <a:gd name="connsiteY23-726" fmla="*/ 912668 h 1200457"/>
              <a:gd name="connsiteX24-727" fmla="*/ 3932424 w 4266044"/>
              <a:gd name="connsiteY24-728" fmla="*/ 1032438 h 1200457"/>
              <a:gd name="connsiteX25-729" fmla="*/ 3500376 w 4266044"/>
              <a:gd name="connsiteY25-730" fmla="*/ 1176454 h 1200457"/>
              <a:gd name="connsiteX26-731" fmla="*/ 2780296 w 4266044"/>
              <a:gd name="connsiteY26-732" fmla="*/ 1176454 h 1200457"/>
              <a:gd name="connsiteX27-733" fmla="*/ 1916200 w 4266044"/>
              <a:gd name="connsiteY27-734" fmla="*/ 1176454 h 1200457"/>
              <a:gd name="connsiteX28-735" fmla="*/ 836080 w 4266044"/>
              <a:gd name="connsiteY28-736" fmla="*/ 1104446 h 1200457"/>
              <a:gd name="connsiteX29-737" fmla="*/ 548048 w 4266044"/>
              <a:gd name="connsiteY29-738" fmla="*/ 1032438 h 1200457"/>
              <a:gd name="connsiteX30-739" fmla="*/ 285749 w 4266044"/>
              <a:gd name="connsiteY30-740" fmla="*/ 919596 h 1200457"/>
              <a:gd name="connsiteX31-741" fmla="*/ 46759 w 4266044"/>
              <a:gd name="connsiteY31-742" fmla="*/ 774123 h 1200457"/>
              <a:gd name="connsiteX32-743" fmla="*/ 15586 w 4266044"/>
              <a:gd name="connsiteY32-744" fmla="*/ 514350 h 1200457"/>
              <a:gd name="connsiteX33-745" fmla="*/ 147204 w 4266044"/>
              <a:gd name="connsiteY33-746" fmla="*/ 77932 h 1200457"/>
              <a:gd name="connsiteX0-747" fmla="*/ 147204 w 4266044"/>
              <a:gd name="connsiteY0-748" fmla="*/ 77932 h 1248462"/>
              <a:gd name="connsiteX1-749" fmla="*/ 337704 w 4266044"/>
              <a:gd name="connsiteY1-750" fmla="*/ 46759 h 1248462"/>
              <a:gd name="connsiteX2-751" fmla="*/ 393122 w 4266044"/>
              <a:gd name="connsiteY2-752" fmla="*/ 50223 h 1248462"/>
              <a:gd name="connsiteX3-753" fmla="*/ 642504 w 4266044"/>
              <a:gd name="connsiteY3-754" fmla="*/ 195696 h 1248462"/>
              <a:gd name="connsiteX4-755" fmla="*/ 749877 w 4266044"/>
              <a:gd name="connsiteY4-756" fmla="*/ 355023 h 1248462"/>
              <a:gd name="connsiteX5-757" fmla="*/ 749877 w 4266044"/>
              <a:gd name="connsiteY5-758" fmla="*/ 365414 h 1248462"/>
              <a:gd name="connsiteX6-759" fmla="*/ 819149 w 4266044"/>
              <a:gd name="connsiteY6-760" fmla="*/ 538596 h 1248462"/>
              <a:gd name="connsiteX7-761" fmla="*/ 954231 w 4266044"/>
              <a:gd name="connsiteY7-762" fmla="*/ 808759 h 1248462"/>
              <a:gd name="connsiteX8-763" fmla="*/ 1459922 w 4266044"/>
              <a:gd name="connsiteY8-764" fmla="*/ 947305 h 1248462"/>
              <a:gd name="connsiteX9-765" fmla="*/ 2530186 w 4266044"/>
              <a:gd name="connsiteY9-766" fmla="*/ 1016578 h 1248462"/>
              <a:gd name="connsiteX10-767" fmla="*/ 2744931 w 4266044"/>
              <a:gd name="connsiteY10-768" fmla="*/ 1013114 h 1248462"/>
              <a:gd name="connsiteX11-769" fmla="*/ 2873086 w 4266044"/>
              <a:gd name="connsiteY11-770" fmla="*/ 957696 h 1248462"/>
              <a:gd name="connsiteX12-771" fmla="*/ 2949286 w 4266044"/>
              <a:gd name="connsiteY12-772" fmla="*/ 697923 h 1248462"/>
              <a:gd name="connsiteX13-773" fmla="*/ 2945822 w 4266044"/>
              <a:gd name="connsiteY13-774" fmla="*/ 445078 h 1248462"/>
              <a:gd name="connsiteX14-775" fmla="*/ 3060122 w 4266044"/>
              <a:gd name="connsiteY14-776" fmla="*/ 126423 h 1248462"/>
              <a:gd name="connsiteX15-777" fmla="*/ 3784022 w 4266044"/>
              <a:gd name="connsiteY15-778" fmla="*/ 88323 h 1248462"/>
              <a:gd name="connsiteX16-779" fmla="*/ 4009159 w 4266044"/>
              <a:gd name="connsiteY16-780" fmla="*/ 126423 h 1248462"/>
              <a:gd name="connsiteX17-781" fmla="*/ 4109604 w 4266044"/>
              <a:gd name="connsiteY17-782" fmla="*/ 237259 h 1248462"/>
              <a:gd name="connsiteX18-783" fmla="*/ 4213513 w 4266044"/>
              <a:gd name="connsiteY18-784" fmla="*/ 427759 h 1248462"/>
              <a:gd name="connsiteX19-785" fmla="*/ 4258540 w 4266044"/>
              <a:gd name="connsiteY19-786" fmla="*/ 635578 h 1248462"/>
              <a:gd name="connsiteX20-787" fmla="*/ 4258540 w 4266044"/>
              <a:gd name="connsiteY20-788" fmla="*/ 791441 h 1248462"/>
              <a:gd name="connsiteX21-789" fmla="*/ 4251613 w 4266044"/>
              <a:gd name="connsiteY21-790" fmla="*/ 815687 h 1248462"/>
              <a:gd name="connsiteX22-791" fmla="*/ 4223904 w 4266044"/>
              <a:gd name="connsiteY22-792" fmla="*/ 871105 h 1248462"/>
              <a:gd name="connsiteX23-793" fmla="*/ 4137313 w 4266044"/>
              <a:gd name="connsiteY23-794" fmla="*/ 912668 h 1248462"/>
              <a:gd name="connsiteX24-795" fmla="*/ 3932424 w 4266044"/>
              <a:gd name="connsiteY24-796" fmla="*/ 1032438 h 1248462"/>
              <a:gd name="connsiteX25-797" fmla="*/ 3500376 w 4266044"/>
              <a:gd name="connsiteY25-798" fmla="*/ 1176454 h 1248462"/>
              <a:gd name="connsiteX26-799" fmla="*/ 2780296 w 4266044"/>
              <a:gd name="connsiteY26-800" fmla="*/ 1248462 h 1248462"/>
              <a:gd name="connsiteX27-801" fmla="*/ 1916200 w 4266044"/>
              <a:gd name="connsiteY27-802" fmla="*/ 1176454 h 1248462"/>
              <a:gd name="connsiteX28-803" fmla="*/ 836080 w 4266044"/>
              <a:gd name="connsiteY28-804" fmla="*/ 1104446 h 1248462"/>
              <a:gd name="connsiteX29-805" fmla="*/ 548048 w 4266044"/>
              <a:gd name="connsiteY29-806" fmla="*/ 1032438 h 1248462"/>
              <a:gd name="connsiteX30-807" fmla="*/ 285749 w 4266044"/>
              <a:gd name="connsiteY30-808" fmla="*/ 919596 h 1248462"/>
              <a:gd name="connsiteX31-809" fmla="*/ 46759 w 4266044"/>
              <a:gd name="connsiteY31-810" fmla="*/ 774123 h 1248462"/>
              <a:gd name="connsiteX32-811" fmla="*/ 15586 w 4266044"/>
              <a:gd name="connsiteY32-812" fmla="*/ 514350 h 1248462"/>
              <a:gd name="connsiteX33-813" fmla="*/ 147204 w 4266044"/>
              <a:gd name="connsiteY33-814" fmla="*/ 77932 h 1248462"/>
              <a:gd name="connsiteX0-815" fmla="*/ 147204 w 4266044"/>
              <a:gd name="connsiteY0-816" fmla="*/ 77932 h 1248462"/>
              <a:gd name="connsiteX1-817" fmla="*/ 337704 w 4266044"/>
              <a:gd name="connsiteY1-818" fmla="*/ 46759 h 1248462"/>
              <a:gd name="connsiteX2-819" fmla="*/ 393122 w 4266044"/>
              <a:gd name="connsiteY2-820" fmla="*/ 50223 h 1248462"/>
              <a:gd name="connsiteX3-821" fmla="*/ 642504 w 4266044"/>
              <a:gd name="connsiteY3-822" fmla="*/ 195696 h 1248462"/>
              <a:gd name="connsiteX4-823" fmla="*/ 749877 w 4266044"/>
              <a:gd name="connsiteY4-824" fmla="*/ 355023 h 1248462"/>
              <a:gd name="connsiteX5-825" fmla="*/ 749877 w 4266044"/>
              <a:gd name="connsiteY5-826" fmla="*/ 365414 h 1248462"/>
              <a:gd name="connsiteX6-827" fmla="*/ 819149 w 4266044"/>
              <a:gd name="connsiteY6-828" fmla="*/ 538596 h 1248462"/>
              <a:gd name="connsiteX7-829" fmla="*/ 954231 w 4266044"/>
              <a:gd name="connsiteY7-830" fmla="*/ 808759 h 1248462"/>
              <a:gd name="connsiteX8-831" fmla="*/ 1459922 w 4266044"/>
              <a:gd name="connsiteY8-832" fmla="*/ 947305 h 1248462"/>
              <a:gd name="connsiteX9-833" fmla="*/ 2530186 w 4266044"/>
              <a:gd name="connsiteY9-834" fmla="*/ 1016578 h 1248462"/>
              <a:gd name="connsiteX10-835" fmla="*/ 2744931 w 4266044"/>
              <a:gd name="connsiteY10-836" fmla="*/ 1013114 h 1248462"/>
              <a:gd name="connsiteX11-837" fmla="*/ 2873086 w 4266044"/>
              <a:gd name="connsiteY11-838" fmla="*/ 957696 h 1248462"/>
              <a:gd name="connsiteX12-839" fmla="*/ 2949286 w 4266044"/>
              <a:gd name="connsiteY12-840" fmla="*/ 697923 h 1248462"/>
              <a:gd name="connsiteX13-841" fmla="*/ 2945822 w 4266044"/>
              <a:gd name="connsiteY13-842" fmla="*/ 445078 h 1248462"/>
              <a:gd name="connsiteX14-843" fmla="*/ 3060122 w 4266044"/>
              <a:gd name="connsiteY14-844" fmla="*/ 126423 h 1248462"/>
              <a:gd name="connsiteX15-845" fmla="*/ 3784022 w 4266044"/>
              <a:gd name="connsiteY15-846" fmla="*/ 88323 h 1248462"/>
              <a:gd name="connsiteX16-847" fmla="*/ 4009159 w 4266044"/>
              <a:gd name="connsiteY16-848" fmla="*/ 126423 h 1248462"/>
              <a:gd name="connsiteX17-849" fmla="*/ 4109604 w 4266044"/>
              <a:gd name="connsiteY17-850" fmla="*/ 237259 h 1248462"/>
              <a:gd name="connsiteX18-851" fmla="*/ 4213513 w 4266044"/>
              <a:gd name="connsiteY18-852" fmla="*/ 427759 h 1248462"/>
              <a:gd name="connsiteX19-853" fmla="*/ 4258540 w 4266044"/>
              <a:gd name="connsiteY19-854" fmla="*/ 635578 h 1248462"/>
              <a:gd name="connsiteX20-855" fmla="*/ 4258540 w 4266044"/>
              <a:gd name="connsiteY20-856" fmla="*/ 791441 h 1248462"/>
              <a:gd name="connsiteX21-857" fmla="*/ 4251613 w 4266044"/>
              <a:gd name="connsiteY21-858" fmla="*/ 815687 h 1248462"/>
              <a:gd name="connsiteX22-859" fmla="*/ 4223904 w 4266044"/>
              <a:gd name="connsiteY22-860" fmla="*/ 871105 h 1248462"/>
              <a:gd name="connsiteX23-861" fmla="*/ 4137313 w 4266044"/>
              <a:gd name="connsiteY23-862" fmla="*/ 912668 h 1248462"/>
              <a:gd name="connsiteX24-863" fmla="*/ 3932424 w 4266044"/>
              <a:gd name="connsiteY24-864" fmla="*/ 1032438 h 1248462"/>
              <a:gd name="connsiteX25-865" fmla="*/ 3500376 w 4266044"/>
              <a:gd name="connsiteY25-866" fmla="*/ 1176454 h 1248462"/>
              <a:gd name="connsiteX26-867" fmla="*/ 2780296 w 4266044"/>
              <a:gd name="connsiteY26-868" fmla="*/ 1248462 h 1248462"/>
              <a:gd name="connsiteX27-869" fmla="*/ 1916200 w 4266044"/>
              <a:gd name="connsiteY27-870" fmla="*/ 1176453 h 1248462"/>
              <a:gd name="connsiteX28-871" fmla="*/ 836080 w 4266044"/>
              <a:gd name="connsiteY28-872" fmla="*/ 1104446 h 1248462"/>
              <a:gd name="connsiteX29-873" fmla="*/ 548048 w 4266044"/>
              <a:gd name="connsiteY29-874" fmla="*/ 1032438 h 1248462"/>
              <a:gd name="connsiteX30-875" fmla="*/ 285749 w 4266044"/>
              <a:gd name="connsiteY30-876" fmla="*/ 919596 h 1248462"/>
              <a:gd name="connsiteX31-877" fmla="*/ 46759 w 4266044"/>
              <a:gd name="connsiteY31-878" fmla="*/ 774123 h 1248462"/>
              <a:gd name="connsiteX32-879" fmla="*/ 15586 w 4266044"/>
              <a:gd name="connsiteY32-880" fmla="*/ 514350 h 1248462"/>
              <a:gd name="connsiteX33-881" fmla="*/ 147204 w 4266044"/>
              <a:gd name="connsiteY33-882" fmla="*/ 77932 h 1248462"/>
              <a:gd name="connsiteX0-883" fmla="*/ 147204 w 4266044"/>
              <a:gd name="connsiteY0-884" fmla="*/ 77932 h 1248462"/>
              <a:gd name="connsiteX1-885" fmla="*/ 337704 w 4266044"/>
              <a:gd name="connsiteY1-886" fmla="*/ 46759 h 1248462"/>
              <a:gd name="connsiteX2-887" fmla="*/ 642504 w 4266044"/>
              <a:gd name="connsiteY2-888" fmla="*/ 195696 h 1248462"/>
              <a:gd name="connsiteX3-889" fmla="*/ 749877 w 4266044"/>
              <a:gd name="connsiteY3-890" fmla="*/ 355023 h 1248462"/>
              <a:gd name="connsiteX4-891" fmla="*/ 749877 w 4266044"/>
              <a:gd name="connsiteY4-892" fmla="*/ 365414 h 1248462"/>
              <a:gd name="connsiteX5-893" fmla="*/ 819149 w 4266044"/>
              <a:gd name="connsiteY5-894" fmla="*/ 538596 h 1248462"/>
              <a:gd name="connsiteX6-895" fmla="*/ 954231 w 4266044"/>
              <a:gd name="connsiteY6-896" fmla="*/ 808759 h 1248462"/>
              <a:gd name="connsiteX7-897" fmla="*/ 1459922 w 4266044"/>
              <a:gd name="connsiteY7-898" fmla="*/ 947305 h 1248462"/>
              <a:gd name="connsiteX8-899" fmla="*/ 2530186 w 4266044"/>
              <a:gd name="connsiteY8-900" fmla="*/ 1016578 h 1248462"/>
              <a:gd name="connsiteX9-901" fmla="*/ 2744931 w 4266044"/>
              <a:gd name="connsiteY9-902" fmla="*/ 1013114 h 1248462"/>
              <a:gd name="connsiteX10-903" fmla="*/ 2873086 w 4266044"/>
              <a:gd name="connsiteY10-904" fmla="*/ 957696 h 1248462"/>
              <a:gd name="connsiteX11-905" fmla="*/ 2949286 w 4266044"/>
              <a:gd name="connsiteY11-906" fmla="*/ 697923 h 1248462"/>
              <a:gd name="connsiteX12-907" fmla="*/ 2945822 w 4266044"/>
              <a:gd name="connsiteY12-908" fmla="*/ 445078 h 1248462"/>
              <a:gd name="connsiteX13-909" fmla="*/ 3060122 w 4266044"/>
              <a:gd name="connsiteY13-910" fmla="*/ 126423 h 1248462"/>
              <a:gd name="connsiteX14-911" fmla="*/ 3784022 w 4266044"/>
              <a:gd name="connsiteY14-912" fmla="*/ 88323 h 1248462"/>
              <a:gd name="connsiteX15-913" fmla="*/ 4009159 w 4266044"/>
              <a:gd name="connsiteY15-914" fmla="*/ 126423 h 1248462"/>
              <a:gd name="connsiteX16-915" fmla="*/ 4109604 w 4266044"/>
              <a:gd name="connsiteY16-916" fmla="*/ 237259 h 1248462"/>
              <a:gd name="connsiteX17-917" fmla="*/ 4213513 w 4266044"/>
              <a:gd name="connsiteY17-918" fmla="*/ 427759 h 1248462"/>
              <a:gd name="connsiteX18-919" fmla="*/ 4258540 w 4266044"/>
              <a:gd name="connsiteY18-920" fmla="*/ 635578 h 1248462"/>
              <a:gd name="connsiteX19-921" fmla="*/ 4258540 w 4266044"/>
              <a:gd name="connsiteY19-922" fmla="*/ 791441 h 1248462"/>
              <a:gd name="connsiteX20-923" fmla="*/ 4251613 w 4266044"/>
              <a:gd name="connsiteY20-924" fmla="*/ 815687 h 1248462"/>
              <a:gd name="connsiteX21-925" fmla="*/ 4223904 w 4266044"/>
              <a:gd name="connsiteY21-926" fmla="*/ 871105 h 1248462"/>
              <a:gd name="connsiteX22-927" fmla="*/ 4137313 w 4266044"/>
              <a:gd name="connsiteY22-928" fmla="*/ 912668 h 1248462"/>
              <a:gd name="connsiteX23-929" fmla="*/ 3932424 w 4266044"/>
              <a:gd name="connsiteY23-930" fmla="*/ 1032438 h 1248462"/>
              <a:gd name="connsiteX24-931" fmla="*/ 3500376 w 4266044"/>
              <a:gd name="connsiteY24-932" fmla="*/ 1176454 h 1248462"/>
              <a:gd name="connsiteX25-933" fmla="*/ 2780296 w 4266044"/>
              <a:gd name="connsiteY25-934" fmla="*/ 1248462 h 1248462"/>
              <a:gd name="connsiteX26-935" fmla="*/ 1916200 w 4266044"/>
              <a:gd name="connsiteY26-936" fmla="*/ 1176453 h 1248462"/>
              <a:gd name="connsiteX27-937" fmla="*/ 836080 w 4266044"/>
              <a:gd name="connsiteY27-938" fmla="*/ 1104446 h 1248462"/>
              <a:gd name="connsiteX28-939" fmla="*/ 548048 w 4266044"/>
              <a:gd name="connsiteY28-940" fmla="*/ 1032438 h 1248462"/>
              <a:gd name="connsiteX29-941" fmla="*/ 285749 w 4266044"/>
              <a:gd name="connsiteY29-942" fmla="*/ 919596 h 1248462"/>
              <a:gd name="connsiteX30-943" fmla="*/ 46759 w 4266044"/>
              <a:gd name="connsiteY30-944" fmla="*/ 774123 h 1248462"/>
              <a:gd name="connsiteX31-945" fmla="*/ 15586 w 4266044"/>
              <a:gd name="connsiteY31-946" fmla="*/ 514350 h 1248462"/>
              <a:gd name="connsiteX32-947" fmla="*/ 147204 w 4266044"/>
              <a:gd name="connsiteY32-948" fmla="*/ 77932 h 1248462"/>
              <a:gd name="connsiteX0-949" fmla="*/ 114268 w 4264312"/>
              <a:gd name="connsiteY0-950" fmla="*/ 126142 h 1206262"/>
              <a:gd name="connsiteX1-951" fmla="*/ 335972 w 4264312"/>
              <a:gd name="connsiteY1-952" fmla="*/ 4559 h 1206262"/>
              <a:gd name="connsiteX2-953" fmla="*/ 640772 w 4264312"/>
              <a:gd name="connsiteY2-954" fmla="*/ 153496 h 1206262"/>
              <a:gd name="connsiteX3-955" fmla="*/ 748145 w 4264312"/>
              <a:gd name="connsiteY3-956" fmla="*/ 312823 h 1206262"/>
              <a:gd name="connsiteX4-957" fmla="*/ 748145 w 4264312"/>
              <a:gd name="connsiteY4-958" fmla="*/ 323214 h 1206262"/>
              <a:gd name="connsiteX5-959" fmla="*/ 817417 w 4264312"/>
              <a:gd name="connsiteY5-960" fmla="*/ 496396 h 1206262"/>
              <a:gd name="connsiteX6-961" fmla="*/ 952499 w 4264312"/>
              <a:gd name="connsiteY6-962" fmla="*/ 766559 h 1206262"/>
              <a:gd name="connsiteX7-963" fmla="*/ 1458190 w 4264312"/>
              <a:gd name="connsiteY7-964" fmla="*/ 905105 h 1206262"/>
              <a:gd name="connsiteX8-965" fmla="*/ 2528454 w 4264312"/>
              <a:gd name="connsiteY8-966" fmla="*/ 974378 h 1206262"/>
              <a:gd name="connsiteX9-967" fmla="*/ 2743199 w 4264312"/>
              <a:gd name="connsiteY9-968" fmla="*/ 970914 h 1206262"/>
              <a:gd name="connsiteX10-969" fmla="*/ 2871354 w 4264312"/>
              <a:gd name="connsiteY10-970" fmla="*/ 915496 h 1206262"/>
              <a:gd name="connsiteX11-971" fmla="*/ 2947554 w 4264312"/>
              <a:gd name="connsiteY11-972" fmla="*/ 655723 h 1206262"/>
              <a:gd name="connsiteX12-973" fmla="*/ 2944090 w 4264312"/>
              <a:gd name="connsiteY12-974" fmla="*/ 402878 h 1206262"/>
              <a:gd name="connsiteX13-975" fmla="*/ 3058390 w 4264312"/>
              <a:gd name="connsiteY13-976" fmla="*/ 84223 h 1206262"/>
              <a:gd name="connsiteX14-977" fmla="*/ 3782290 w 4264312"/>
              <a:gd name="connsiteY14-978" fmla="*/ 46123 h 1206262"/>
              <a:gd name="connsiteX15-979" fmla="*/ 4007427 w 4264312"/>
              <a:gd name="connsiteY15-980" fmla="*/ 84223 h 1206262"/>
              <a:gd name="connsiteX16-981" fmla="*/ 4107872 w 4264312"/>
              <a:gd name="connsiteY16-982" fmla="*/ 195059 h 1206262"/>
              <a:gd name="connsiteX17-983" fmla="*/ 4211781 w 4264312"/>
              <a:gd name="connsiteY17-984" fmla="*/ 385559 h 1206262"/>
              <a:gd name="connsiteX18-985" fmla="*/ 4256808 w 4264312"/>
              <a:gd name="connsiteY18-986" fmla="*/ 593378 h 1206262"/>
              <a:gd name="connsiteX19-987" fmla="*/ 4256808 w 4264312"/>
              <a:gd name="connsiteY19-988" fmla="*/ 749241 h 1206262"/>
              <a:gd name="connsiteX20-989" fmla="*/ 4249881 w 4264312"/>
              <a:gd name="connsiteY20-990" fmla="*/ 773487 h 1206262"/>
              <a:gd name="connsiteX21-991" fmla="*/ 4222172 w 4264312"/>
              <a:gd name="connsiteY21-992" fmla="*/ 828905 h 1206262"/>
              <a:gd name="connsiteX22-993" fmla="*/ 4135581 w 4264312"/>
              <a:gd name="connsiteY22-994" fmla="*/ 870468 h 1206262"/>
              <a:gd name="connsiteX23-995" fmla="*/ 3930692 w 4264312"/>
              <a:gd name="connsiteY23-996" fmla="*/ 990238 h 1206262"/>
              <a:gd name="connsiteX24-997" fmla="*/ 3498644 w 4264312"/>
              <a:gd name="connsiteY24-998" fmla="*/ 1134254 h 1206262"/>
              <a:gd name="connsiteX25-999" fmla="*/ 2778564 w 4264312"/>
              <a:gd name="connsiteY25-1000" fmla="*/ 1206262 h 1206262"/>
              <a:gd name="connsiteX26-1001" fmla="*/ 1914468 w 4264312"/>
              <a:gd name="connsiteY26-1002" fmla="*/ 1134253 h 1206262"/>
              <a:gd name="connsiteX27-1003" fmla="*/ 834348 w 4264312"/>
              <a:gd name="connsiteY27-1004" fmla="*/ 1062246 h 1206262"/>
              <a:gd name="connsiteX28-1005" fmla="*/ 546316 w 4264312"/>
              <a:gd name="connsiteY28-1006" fmla="*/ 990238 h 1206262"/>
              <a:gd name="connsiteX29-1007" fmla="*/ 284017 w 4264312"/>
              <a:gd name="connsiteY29-1008" fmla="*/ 877396 h 1206262"/>
              <a:gd name="connsiteX30-1009" fmla="*/ 45027 w 4264312"/>
              <a:gd name="connsiteY30-1010" fmla="*/ 731923 h 1206262"/>
              <a:gd name="connsiteX31-1011" fmla="*/ 13854 w 4264312"/>
              <a:gd name="connsiteY31-1012" fmla="*/ 472150 h 1206262"/>
              <a:gd name="connsiteX32-1013" fmla="*/ 114268 w 4264312"/>
              <a:gd name="connsiteY32-1014" fmla="*/ 126142 h 1206262"/>
              <a:gd name="connsiteX0-1015" fmla="*/ 121981 w 4272025"/>
              <a:gd name="connsiteY0-1016" fmla="*/ 126142 h 1206262"/>
              <a:gd name="connsiteX1-1017" fmla="*/ 343685 w 4272025"/>
              <a:gd name="connsiteY1-1018" fmla="*/ 4559 h 1206262"/>
              <a:gd name="connsiteX2-1019" fmla="*/ 648485 w 4272025"/>
              <a:gd name="connsiteY2-1020" fmla="*/ 153496 h 1206262"/>
              <a:gd name="connsiteX3-1021" fmla="*/ 755858 w 4272025"/>
              <a:gd name="connsiteY3-1022" fmla="*/ 312823 h 1206262"/>
              <a:gd name="connsiteX4-1023" fmla="*/ 755858 w 4272025"/>
              <a:gd name="connsiteY4-1024" fmla="*/ 323214 h 1206262"/>
              <a:gd name="connsiteX5-1025" fmla="*/ 825130 w 4272025"/>
              <a:gd name="connsiteY5-1026" fmla="*/ 496396 h 1206262"/>
              <a:gd name="connsiteX6-1027" fmla="*/ 960212 w 4272025"/>
              <a:gd name="connsiteY6-1028" fmla="*/ 766559 h 1206262"/>
              <a:gd name="connsiteX7-1029" fmla="*/ 1465903 w 4272025"/>
              <a:gd name="connsiteY7-1030" fmla="*/ 905105 h 1206262"/>
              <a:gd name="connsiteX8-1031" fmla="*/ 2536167 w 4272025"/>
              <a:gd name="connsiteY8-1032" fmla="*/ 974378 h 1206262"/>
              <a:gd name="connsiteX9-1033" fmla="*/ 2750912 w 4272025"/>
              <a:gd name="connsiteY9-1034" fmla="*/ 970914 h 1206262"/>
              <a:gd name="connsiteX10-1035" fmla="*/ 2879067 w 4272025"/>
              <a:gd name="connsiteY10-1036" fmla="*/ 915496 h 1206262"/>
              <a:gd name="connsiteX11-1037" fmla="*/ 2955267 w 4272025"/>
              <a:gd name="connsiteY11-1038" fmla="*/ 655723 h 1206262"/>
              <a:gd name="connsiteX12-1039" fmla="*/ 2951803 w 4272025"/>
              <a:gd name="connsiteY12-1040" fmla="*/ 402878 h 1206262"/>
              <a:gd name="connsiteX13-1041" fmla="*/ 3066103 w 4272025"/>
              <a:gd name="connsiteY13-1042" fmla="*/ 84223 h 1206262"/>
              <a:gd name="connsiteX14-1043" fmla="*/ 3790003 w 4272025"/>
              <a:gd name="connsiteY14-1044" fmla="*/ 46123 h 1206262"/>
              <a:gd name="connsiteX15-1045" fmla="*/ 4015140 w 4272025"/>
              <a:gd name="connsiteY15-1046" fmla="*/ 84223 h 1206262"/>
              <a:gd name="connsiteX16-1047" fmla="*/ 4115585 w 4272025"/>
              <a:gd name="connsiteY16-1048" fmla="*/ 195059 h 1206262"/>
              <a:gd name="connsiteX17-1049" fmla="*/ 4219494 w 4272025"/>
              <a:gd name="connsiteY17-1050" fmla="*/ 385559 h 1206262"/>
              <a:gd name="connsiteX18-1051" fmla="*/ 4264521 w 4272025"/>
              <a:gd name="connsiteY18-1052" fmla="*/ 593378 h 1206262"/>
              <a:gd name="connsiteX19-1053" fmla="*/ 4264521 w 4272025"/>
              <a:gd name="connsiteY19-1054" fmla="*/ 749241 h 1206262"/>
              <a:gd name="connsiteX20-1055" fmla="*/ 4257594 w 4272025"/>
              <a:gd name="connsiteY20-1056" fmla="*/ 773487 h 1206262"/>
              <a:gd name="connsiteX21-1057" fmla="*/ 4229885 w 4272025"/>
              <a:gd name="connsiteY21-1058" fmla="*/ 828905 h 1206262"/>
              <a:gd name="connsiteX22-1059" fmla="*/ 4143294 w 4272025"/>
              <a:gd name="connsiteY22-1060" fmla="*/ 870468 h 1206262"/>
              <a:gd name="connsiteX23-1061" fmla="*/ 3938405 w 4272025"/>
              <a:gd name="connsiteY23-1062" fmla="*/ 990238 h 1206262"/>
              <a:gd name="connsiteX24-1063" fmla="*/ 3506357 w 4272025"/>
              <a:gd name="connsiteY24-1064" fmla="*/ 1134254 h 1206262"/>
              <a:gd name="connsiteX25-1065" fmla="*/ 2786277 w 4272025"/>
              <a:gd name="connsiteY25-1066" fmla="*/ 1206262 h 1206262"/>
              <a:gd name="connsiteX26-1067" fmla="*/ 1922181 w 4272025"/>
              <a:gd name="connsiteY26-1068" fmla="*/ 1134253 h 1206262"/>
              <a:gd name="connsiteX27-1069" fmla="*/ 842061 w 4272025"/>
              <a:gd name="connsiteY27-1070" fmla="*/ 1062246 h 1206262"/>
              <a:gd name="connsiteX28-1071" fmla="*/ 554029 w 4272025"/>
              <a:gd name="connsiteY28-1072" fmla="*/ 990238 h 1206262"/>
              <a:gd name="connsiteX29-1073" fmla="*/ 338005 w 4272025"/>
              <a:gd name="connsiteY29-1074" fmla="*/ 918230 h 1206262"/>
              <a:gd name="connsiteX30-1075" fmla="*/ 52740 w 4272025"/>
              <a:gd name="connsiteY30-1076" fmla="*/ 731923 h 1206262"/>
              <a:gd name="connsiteX31-1077" fmla="*/ 21567 w 4272025"/>
              <a:gd name="connsiteY31-1078" fmla="*/ 472150 h 1206262"/>
              <a:gd name="connsiteX32-1079" fmla="*/ 121981 w 4272025"/>
              <a:gd name="connsiteY32-1080" fmla="*/ 126142 h 1206262"/>
              <a:gd name="connsiteX0-1081" fmla="*/ 121981 w 4272025"/>
              <a:gd name="connsiteY0-1082" fmla="*/ 126142 h 1206262"/>
              <a:gd name="connsiteX1-1083" fmla="*/ 343685 w 4272025"/>
              <a:gd name="connsiteY1-1084" fmla="*/ 4559 h 1206262"/>
              <a:gd name="connsiteX2-1085" fmla="*/ 648485 w 4272025"/>
              <a:gd name="connsiteY2-1086" fmla="*/ 153496 h 1206262"/>
              <a:gd name="connsiteX3-1087" fmla="*/ 755858 w 4272025"/>
              <a:gd name="connsiteY3-1088" fmla="*/ 312823 h 1206262"/>
              <a:gd name="connsiteX4-1089" fmla="*/ 755858 w 4272025"/>
              <a:gd name="connsiteY4-1090" fmla="*/ 323214 h 1206262"/>
              <a:gd name="connsiteX5-1091" fmla="*/ 825130 w 4272025"/>
              <a:gd name="connsiteY5-1092" fmla="*/ 496396 h 1206262"/>
              <a:gd name="connsiteX6-1093" fmla="*/ 960212 w 4272025"/>
              <a:gd name="connsiteY6-1094" fmla="*/ 766559 h 1206262"/>
              <a:gd name="connsiteX7-1095" fmla="*/ 1465903 w 4272025"/>
              <a:gd name="connsiteY7-1096" fmla="*/ 905105 h 1206262"/>
              <a:gd name="connsiteX8-1097" fmla="*/ 2536167 w 4272025"/>
              <a:gd name="connsiteY8-1098" fmla="*/ 974378 h 1206262"/>
              <a:gd name="connsiteX9-1099" fmla="*/ 2750912 w 4272025"/>
              <a:gd name="connsiteY9-1100" fmla="*/ 970914 h 1206262"/>
              <a:gd name="connsiteX10-1101" fmla="*/ 2879067 w 4272025"/>
              <a:gd name="connsiteY10-1102" fmla="*/ 915496 h 1206262"/>
              <a:gd name="connsiteX11-1103" fmla="*/ 2955267 w 4272025"/>
              <a:gd name="connsiteY11-1104" fmla="*/ 655723 h 1206262"/>
              <a:gd name="connsiteX12-1105" fmla="*/ 2951803 w 4272025"/>
              <a:gd name="connsiteY12-1106" fmla="*/ 402878 h 1206262"/>
              <a:gd name="connsiteX13-1107" fmla="*/ 3066103 w 4272025"/>
              <a:gd name="connsiteY13-1108" fmla="*/ 84223 h 1206262"/>
              <a:gd name="connsiteX14-1109" fmla="*/ 3790003 w 4272025"/>
              <a:gd name="connsiteY14-1110" fmla="*/ 46123 h 1206262"/>
              <a:gd name="connsiteX15-1111" fmla="*/ 4015140 w 4272025"/>
              <a:gd name="connsiteY15-1112" fmla="*/ 84223 h 1206262"/>
              <a:gd name="connsiteX16-1113" fmla="*/ 4115585 w 4272025"/>
              <a:gd name="connsiteY16-1114" fmla="*/ 195059 h 1206262"/>
              <a:gd name="connsiteX17-1115" fmla="*/ 4219494 w 4272025"/>
              <a:gd name="connsiteY17-1116" fmla="*/ 385559 h 1206262"/>
              <a:gd name="connsiteX18-1117" fmla="*/ 4264521 w 4272025"/>
              <a:gd name="connsiteY18-1118" fmla="*/ 593378 h 1206262"/>
              <a:gd name="connsiteX19-1119" fmla="*/ 4264521 w 4272025"/>
              <a:gd name="connsiteY19-1120" fmla="*/ 749241 h 1206262"/>
              <a:gd name="connsiteX20-1121" fmla="*/ 4257594 w 4272025"/>
              <a:gd name="connsiteY20-1122" fmla="*/ 773487 h 1206262"/>
              <a:gd name="connsiteX21-1123" fmla="*/ 4229885 w 4272025"/>
              <a:gd name="connsiteY21-1124" fmla="*/ 828905 h 1206262"/>
              <a:gd name="connsiteX22-1125" fmla="*/ 4143294 w 4272025"/>
              <a:gd name="connsiteY22-1126" fmla="*/ 870468 h 1206262"/>
              <a:gd name="connsiteX23-1127" fmla="*/ 3938405 w 4272025"/>
              <a:gd name="connsiteY23-1128" fmla="*/ 990238 h 1206262"/>
              <a:gd name="connsiteX24-1129" fmla="*/ 3506357 w 4272025"/>
              <a:gd name="connsiteY24-1130" fmla="*/ 1134254 h 1206262"/>
              <a:gd name="connsiteX25-1131" fmla="*/ 2786277 w 4272025"/>
              <a:gd name="connsiteY25-1132" fmla="*/ 1206262 h 1206262"/>
              <a:gd name="connsiteX26-1133" fmla="*/ 1922181 w 4272025"/>
              <a:gd name="connsiteY26-1134" fmla="*/ 1134253 h 1206262"/>
              <a:gd name="connsiteX27-1135" fmla="*/ 842061 w 4272025"/>
              <a:gd name="connsiteY27-1136" fmla="*/ 1062246 h 1206262"/>
              <a:gd name="connsiteX28-1137" fmla="*/ 554030 w 4272025"/>
              <a:gd name="connsiteY28-1138" fmla="*/ 990238 h 1206262"/>
              <a:gd name="connsiteX29-1139" fmla="*/ 338005 w 4272025"/>
              <a:gd name="connsiteY29-1140" fmla="*/ 918230 h 1206262"/>
              <a:gd name="connsiteX30-1141" fmla="*/ 52740 w 4272025"/>
              <a:gd name="connsiteY30-1142" fmla="*/ 731923 h 1206262"/>
              <a:gd name="connsiteX31-1143" fmla="*/ 21567 w 4272025"/>
              <a:gd name="connsiteY31-1144" fmla="*/ 472150 h 1206262"/>
              <a:gd name="connsiteX32-1145" fmla="*/ 121981 w 4272025"/>
              <a:gd name="connsiteY32-1146" fmla="*/ 126142 h 1206262"/>
              <a:gd name="connsiteX0-1147" fmla="*/ 121981 w 4272025"/>
              <a:gd name="connsiteY0-1148" fmla="*/ 126142 h 1206262"/>
              <a:gd name="connsiteX1-1149" fmla="*/ 343685 w 4272025"/>
              <a:gd name="connsiteY1-1150" fmla="*/ 4559 h 1206262"/>
              <a:gd name="connsiteX2-1151" fmla="*/ 648485 w 4272025"/>
              <a:gd name="connsiteY2-1152" fmla="*/ 153496 h 1206262"/>
              <a:gd name="connsiteX3-1153" fmla="*/ 755858 w 4272025"/>
              <a:gd name="connsiteY3-1154" fmla="*/ 312823 h 1206262"/>
              <a:gd name="connsiteX4-1155" fmla="*/ 755858 w 4272025"/>
              <a:gd name="connsiteY4-1156" fmla="*/ 323214 h 1206262"/>
              <a:gd name="connsiteX5-1157" fmla="*/ 825130 w 4272025"/>
              <a:gd name="connsiteY5-1158" fmla="*/ 496396 h 1206262"/>
              <a:gd name="connsiteX6-1159" fmla="*/ 960212 w 4272025"/>
              <a:gd name="connsiteY6-1160" fmla="*/ 766559 h 1206262"/>
              <a:gd name="connsiteX7-1161" fmla="*/ 1465903 w 4272025"/>
              <a:gd name="connsiteY7-1162" fmla="*/ 905105 h 1206262"/>
              <a:gd name="connsiteX8-1163" fmla="*/ 2536167 w 4272025"/>
              <a:gd name="connsiteY8-1164" fmla="*/ 974378 h 1206262"/>
              <a:gd name="connsiteX9-1165" fmla="*/ 2750912 w 4272025"/>
              <a:gd name="connsiteY9-1166" fmla="*/ 970914 h 1206262"/>
              <a:gd name="connsiteX10-1167" fmla="*/ 2879067 w 4272025"/>
              <a:gd name="connsiteY10-1168" fmla="*/ 915496 h 1206262"/>
              <a:gd name="connsiteX11-1169" fmla="*/ 2955267 w 4272025"/>
              <a:gd name="connsiteY11-1170" fmla="*/ 655723 h 1206262"/>
              <a:gd name="connsiteX12-1171" fmla="*/ 2951803 w 4272025"/>
              <a:gd name="connsiteY12-1172" fmla="*/ 402878 h 1206262"/>
              <a:gd name="connsiteX13-1173" fmla="*/ 3066103 w 4272025"/>
              <a:gd name="connsiteY13-1174" fmla="*/ 84223 h 1206262"/>
              <a:gd name="connsiteX14-1175" fmla="*/ 3790003 w 4272025"/>
              <a:gd name="connsiteY14-1176" fmla="*/ 46123 h 1206262"/>
              <a:gd name="connsiteX15-1177" fmla="*/ 4015140 w 4272025"/>
              <a:gd name="connsiteY15-1178" fmla="*/ 84223 h 1206262"/>
              <a:gd name="connsiteX16-1179" fmla="*/ 4115585 w 4272025"/>
              <a:gd name="connsiteY16-1180" fmla="*/ 195059 h 1206262"/>
              <a:gd name="connsiteX17-1181" fmla="*/ 4219494 w 4272025"/>
              <a:gd name="connsiteY17-1182" fmla="*/ 385559 h 1206262"/>
              <a:gd name="connsiteX18-1183" fmla="*/ 4264521 w 4272025"/>
              <a:gd name="connsiteY18-1184" fmla="*/ 593378 h 1206262"/>
              <a:gd name="connsiteX19-1185" fmla="*/ 4264521 w 4272025"/>
              <a:gd name="connsiteY19-1186" fmla="*/ 749241 h 1206262"/>
              <a:gd name="connsiteX20-1187" fmla="*/ 4257594 w 4272025"/>
              <a:gd name="connsiteY20-1188" fmla="*/ 773487 h 1206262"/>
              <a:gd name="connsiteX21-1189" fmla="*/ 4229885 w 4272025"/>
              <a:gd name="connsiteY21-1190" fmla="*/ 828905 h 1206262"/>
              <a:gd name="connsiteX22-1191" fmla="*/ 4143294 w 4272025"/>
              <a:gd name="connsiteY22-1192" fmla="*/ 870468 h 1206262"/>
              <a:gd name="connsiteX23-1193" fmla="*/ 3938405 w 4272025"/>
              <a:gd name="connsiteY23-1194" fmla="*/ 990238 h 1206262"/>
              <a:gd name="connsiteX24-1195" fmla="*/ 3506357 w 4272025"/>
              <a:gd name="connsiteY24-1196" fmla="*/ 1134254 h 1206262"/>
              <a:gd name="connsiteX25-1197" fmla="*/ 2786277 w 4272025"/>
              <a:gd name="connsiteY25-1198" fmla="*/ 1206262 h 1206262"/>
              <a:gd name="connsiteX26-1199" fmla="*/ 1922181 w 4272025"/>
              <a:gd name="connsiteY26-1200" fmla="*/ 1134253 h 1206262"/>
              <a:gd name="connsiteX27-1201" fmla="*/ 842061 w 4272025"/>
              <a:gd name="connsiteY27-1202" fmla="*/ 1062246 h 1206262"/>
              <a:gd name="connsiteX28-1203" fmla="*/ 554030 w 4272025"/>
              <a:gd name="connsiteY28-1204" fmla="*/ 990238 h 1206262"/>
              <a:gd name="connsiteX29-1205" fmla="*/ 338005 w 4272025"/>
              <a:gd name="connsiteY29-1206" fmla="*/ 918230 h 1206262"/>
              <a:gd name="connsiteX30-1207" fmla="*/ 52740 w 4272025"/>
              <a:gd name="connsiteY30-1208" fmla="*/ 731923 h 1206262"/>
              <a:gd name="connsiteX31-1209" fmla="*/ 21567 w 4272025"/>
              <a:gd name="connsiteY31-1210" fmla="*/ 472150 h 1206262"/>
              <a:gd name="connsiteX32-1211" fmla="*/ 121981 w 4272025"/>
              <a:gd name="connsiteY32-1212" fmla="*/ 126142 h 1206262"/>
              <a:gd name="connsiteX0-1213" fmla="*/ 121981 w 4272025"/>
              <a:gd name="connsiteY0-1214" fmla="*/ 126142 h 1206262"/>
              <a:gd name="connsiteX1-1215" fmla="*/ 343685 w 4272025"/>
              <a:gd name="connsiteY1-1216" fmla="*/ 4559 h 1206262"/>
              <a:gd name="connsiteX2-1217" fmla="*/ 648485 w 4272025"/>
              <a:gd name="connsiteY2-1218" fmla="*/ 153496 h 1206262"/>
              <a:gd name="connsiteX3-1219" fmla="*/ 755858 w 4272025"/>
              <a:gd name="connsiteY3-1220" fmla="*/ 312823 h 1206262"/>
              <a:gd name="connsiteX4-1221" fmla="*/ 755858 w 4272025"/>
              <a:gd name="connsiteY4-1222" fmla="*/ 323214 h 1206262"/>
              <a:gd name="connsiteX5-1223" fmla="*/ 825130 w 4272025"/>
              <a:gd name="connsiteY5-1224" fmla="*/ 496396 h 1206262"/>
              <a:gd name="connsiteX6-1225" fmla="*/ 960212 w 4272025"/>
              <a:gd name="connsiteY6-1226" fmla="*/ 766559 h 1206262"/>
              <a:gd name="connsiteX7-1227" fmla="*/ 1465903 w 4272025"/>
              <a:gd name="connsiteY7-1228" fmla="*/ 905105 h 1206262"/>
              <a:gd name="connsiteX8-1229" fmla="*/ 2536167 w 4272025"/>
              <a:gd name="connsiteY8-1230" fmla="*/ 974378 h 1206262"/>
              <a:gd name="connsiteX9-1231" fmla="*/ 2750912 w 4272025"/>
              <a:gd name="connsiteY9-1232" fmla="*/ 970914 h 1206262"/>
              <a:gd name="connsiteX10-1233" fmla="*/ 2879067 w 4272025"/>
              <a:gd name="connsiteY10-1234" fmla="*/ 915496 h 1206262"/>
              <a:gd name="connsiteX11-1235" fmla="*/ 2955267 w 4272025"/>
              <a:gd name="connsiteY11-1236" fmla="*/ 655723 h 1206262"/>
              <a:gd name="connsiteX12-1237" fmla="*/ 2951803 w 4272025"/>
              <a:gd name="connsiteY12-1238" fmla="*/ 402878 h 1206262"/>
              <a:gd name="connsiteX13-1239" fmla="*/ 3066103 w 4272025"/>
              <a:gd name="connsiteY13-1240" fmla="*/ 84223 h 1206262"/>
              <a:gd name="connsiteX14-1241" fmla="*/ 3790003 w 4272025"/>
              <a:gd name="connsiteY14-1242" fmla="*/ 46123 h 1206262"/>
              <a:gd name="connsiteX15-1243" fmla="*/ 4015140 w 4272025"/>
              <a:gd name="connsiteY15-1244" fmla="*/ 84223 h 1206262"/>
              <a:gd name="connsiteX16-1245" fmla="*/ 4115585 w 4272025"/>
              <a:gd name="connsiteY16-1246" fmla="*/ 195059 h 1206262"/>
              <a:gd name="connsiteX17-1247" fmla="*/ 4219494 w 4272025"/>
              <a:gd name="connsiteY17-1248" fmla="*/ 385559 h 1206262"/>
              <a:gd name="connsiteX18-1249" fmla="*/ 4264521 w 4272025"/>
              <a:gd name="connsiteY18-1250" fmla="*/ 593378 h 1206262"/>
              <a:gd name="connsiteX19-1251" fmla="*/ 4264521 w 4272025"/>
              <a:gd name="connsiteY19-1252" fmla="*/ 749241 h 1206262"/>
              <a:gd name="connsiteX20-1253" fmla="*/ 4257594 w 4272025"/>
              <a:gd name="connsiteY20-1254" fmla="*/ 773487 h 1206262"/>
              <a:gd name="connsiteX21-1255" fmla="*/ 4229885 w 4272025"/>
              <a:gd name="connsiteY21-1256" fmla="*/ 828905 h 1206262"/>
              <a:gd name="connsiteX22-1257" fmla="*/ 4143294 w 4272025"/>
              <a:gd name="connsiteY22-1258" fmla="*/ 870468 h 1206262"/>
              <a:gd name="connsiteX23-1259" fmla="*/ 3938405 w 4272025"/>
              <a:gd name="connsiteY23-1260" fmla="*/ 990238 h 1206262"/>
              <a:gd name="connsiteX24-1261" fmla="*/ 3506357 w 4272025"/>
              <a:gd name="connsiteY24-1262" fmla="*/ 1134254 h 1206262"/>
              <a:gd name="connsiteX25-1263" fmla="*/ 2786277 w 4272025"/>
              <a:gd name="connsiteY25-1264" fmla="*/ 1206262 h 1206262"/>
              <a:gd name="connsiteX26-1265" fmla="*/ 1922181 w 4272025"/>
              <a:gd name="connsiteY26-1266" fmla="*/ 1134253 h 1206262"/>
              <a:gd name="connsiteX27-1267" fmla="*/ 842062 w 4272025"/>
              <a:gd name="connsiteY27-1268" fmla="*/ 1062246 h 1206262"/>
              <a:gd name="connsiteX28-1269" fmla="*/ 554030 w 4272025"/>
              <a:gd name="connsiteY28-1270" fmla="*/ 990238 h 1206262"/>
              <a:gd name="connsiteX29-1271" fmla="*/ 338005 w 4272025"/>
              <a:gd name="connsiteY29-1272" fmla="*/ 918230 h 1206262"/>
              <a:gd name="connsiteX30-1273" fmla="*/ 52740 w 4272025"/>
              <a:gd name="connsiteY30-1274" fmla="*/ 731923 h 1206262"/>
              <a:gd name="connsiteX31-1275" fmla="*/ 21567 w 4272025"/>
              <a:gd name="connsiteY31-1276" fmla="*/ 472150 h 1206262"/>
              <a:gd name="connsiteX32-1277" fmla="*/ 121981 w 4272025"/>
              <a:gd name="connsiteY32-1278" fmla="*/ 126142 h 1206262"/>
              <a:gd name="connsiteX0-1279" fmla="*/ 121981 w 4272025"/>
              <a:gd name="connsiteY0-1280" fmla="*/ 126142 h 1224735"/>
              <a:gd name="connsiteX1-1281" fmla="*/ 343685 w 4272025"/>
              <a:gd name="connsiteY1-1282" fmla="*/ 4559 h 1224735"/>
              <a:gd name="connsiteX2-1283" fmla="*/ 648485 w 4272025"/>
              <a:gd name="connsiteY2-1284" fmla="*/ 153496 h 1224735"/>
              <a:gd name="connsiteX3-1285" fmla="*/ 755858 w 4272025"/>
              <a:gd name="connsiteY3-1286" fmla="*/ 312823 h 1224735"/>
              <a:gd name="connsiteX4-1287" fmla="*/ 755858 w 4272025"/>
              <a:gd name="connsiteY4-1288" fmla="*/ 323214 h 1224735"/>
              <a:gd name="connsiteX5-1289" fmla="*/ 825130 w 4272025"/>
              <a:gd name="connsiteY5-1290" fmla="*/ 496396 h 1224735"/>
              <a:gd name="connsiteX6-1291" fmla="*/ 960212 w 4272025"/>
              <a:gd name="connsiteY6-1292" fmla="*/ 766559 h 1224735"/>
              <a:gd name="connsiteX7-1293" fmla="*/ 1465903 w 4272025"/>
              <a:gd name="connsiteY7-1294" fmla="*/ 905105 h 1224735"/>
              <a:gd name="connsiteX8-1295" fmla="*/ 2536167 w 4272025"/>
              <a:gd name="connsiteY8-1296" fmla="*/ 974378 h 1224735"/>
              <a:gd name="connsiteX9-1297" fmla="*/ 2750912 w 4272025"/>
              <a:gd name="connsiteY9-1298" fmla="*/ 970914 h 1224735"/>
              <a:gd name="connsiteX10-1299" fmla="*/ 2879067 w 4272025"/>
              <a:gd name="connsiteY10-1300" fmla="*/ 915496 h 1224735"/>
              <a:gd name="connsiteX11-1301" fmla="*/ 2955267 w 4272025"/>
              <a:gd name="connsiteY11-1302" fmla="*/ 655723 h 1224735"/>
              <a:gd name="connsiteX12-1303" fmla="*/ 2951803 w 4272025"/>
              <a:gd name="connsiteY12-1304" fmla="*/ 402878 h 1224735"/>
              <a:gd name="connsiteX13-1305" fmla="*/ 3066103 w 4272025"/>
              <a:gd name="connsiteY13-1306" fmla="*/ 84223 h 1224735"/>
              <a:gd name="connsiteX14-1307" fmla="*/ 3790003 w 4272025"/>
              <a:gd name="connsiteY14-1308" fmla="*/ 46123 h 1224735"/>
              <a:gd name="connsiteX15-1309" fmla="*/ 4015140 w 4272025"/>
              <a:gd name="connsiteY15-1310" fmla="*/ 84223 h 1224735"/>
              <a:gd name="connsiteX16-1311" fmla="*/ 4115585 w 4272025"/>
              <a:gd name="connsiteY16-1312" fmla="*/ 195059 h 1224735"/>
              <a:gd name="connsiteX17-1313" fmla="*/ 4219494 w 4272025"/>
              <a:gd name="connsiteY17-1314" fmla="*/ 385559 h 1224735"/>
              <a:gd name="connsiteX18-1315" fmla="*/ 4264521 w 4272025"/>
              <a:gd name="connsiteY18-1316" fmla="*/ 593378 h 1224735"/>
              <a:gd name="connsiteX19-1317" fmla="*/ 4264521 w 4272025"/>
              <a:gd name="connsiteY19-1318" fmla="*/ 749241 h 1224735"/>
              <a:gd name="connsiteX20-1319" fmla="*/ 4257594 w 4272025"/>
              <a:gd name="connsiteY20-1320" fmla="*/ 773487 h 1224735"/>
              <a:gd name="connsiteX21-1321" fmla="*/ 4229885 w 4272025"/>
              <a:gd name="connsiteY21-1322" fmla="*/ 828905 h 1224735"/>
              <a:gd name="connsiteX22-1323" fmla="*/ 4143294 w 4272025"/>
              <a:gd name="connsiteY22-1324" fmla="*/ 870468 h 1224735"/>
              <a:gd name="connsiteX23-1325" fmla="*/ 3938405 w 4272025"/>
              <a:gd name="connsiteY23-1326" fmla="*/ 990238 h 1224735"/>
              <a:gd name="connsiteX24-1327" fmla="*/ 3506357 w 4272025"/>
              <a:gd name="connsiteY24-1328" fmla="*/ 1134254 h 1224735"/>
              <a:gd name="connsiteX25-1329" fmla="*/ 2786277 w 4272025"/>
              <a:gd name="connsiteY25-1330" fmla="*/ 1206262 h 1224735"/>
              <a:gd name="connsiteX26-1331" fmla="*/ 1922182 w 4272025"/>
              <a:gd name="connsiteY26-1332" fmla="*/ 1206262 h 1224735"/>
              <a:gd name="connsiteX27-1333" fmla="*/ 842062 w 4272025"/>
              <a:gd name="connsiteY27-1334" fmla="*/ 1062246 h 1224735"/>
              <a:gd name="connsiteX28-1335" fmla="*/ 554030 w 4272025"/>
              <a:gd name="connsiteY28-1336" fmla="*/ 990238 h 1224735"/>
              <a:gd name="connsiteX29-1337" fmla="*/ 338005 w 4272025"/>
              <a:gd name="connsiteY29-1338" fmla="*/ 918230 h 1224735"/>
              <a:gd name="connsiteX30-1339" fmla="*/ 52740 w 4272025"/>
              <a:gd name="connsiteY30-1340" fmla="*/ 731923 h 1224735"/>
              <a:gd name="connsiteX31-1341" fmla="*/ 21567 w 4272025"/>
              <a:gd name="connsiteY31-1342" fmla="*/ 472150 h 1224735"/>
              <a:gd name="connsiteX32-1343" fmla="*/ 121981 w 4272025"/>
              <a:gd name="connsiteY32-1344" fmla="*/ 126142 h 1224735"/>
              <a:gd name="connsiteX0-1345" fmla="*/ 121981 w 4272025"/>
              <a:gd name="connsiteY0-1346" fmla="*/ 126142 h 1224128"/>
              <a:gd name="connsiteX1-1347" fmla="*/ 343685 w 4272025"/>
              <a:gd name="connsiteY1-1348" fmla="*/ 4559 h 1224128"/>
              <a:gd name="connsiteX2-1349" fmla="*/ 648485 w 4272025"/>
              <a:gd name="connsiteY2-1350" fmla="*/ 153496 h 1224128"/>
              <a:gd name="connsiteX3-1351" fmla="*/ 755858 w 4272025"/>
              <a:gd name="connsiteY3-1352" fmla="*/ 312823 h 1224128"/>
              <a:gd name="connsiteX4-1353" fmla="*/ 755858 w 4272025"/>
              <a:gd name="connsiteY4-1354" fmla="*/ 323214 h 1224128"/>
              <a:gd name="connsiteX5-1355" fmla="*/ 825130 w 4272025"/>
              <a:gd name="connsiteY5-1356" fmla="*/ 496396 h 1224128"/>
              <a:gd name="connsiteX6-1357" fmla="*/ 960212 w 4272025"/>
              <a:gd name="connsiteY6-1358" fmla="*/ 766559 h 1224128"/>
              <a:gd name="connsiteX7-1359" fmla="*/ 1465903 w 4272025"/>
              <a:gd name="connsiteY7-1360" fmla="*/ 905105 h 1224128"/>
              <a:gd name="connsiteX8-1361" fmla="*/ 2536167 w 4272025"/>
              <a:gd name="connsiteY8-1362" fmla="*/ 974378 h 1224128"/>
              <a:gd name="connsiteX9-1363" fmla="*/ 2750912 w 4272025"/>
              <a:gd name="connsiteY9-1364" fmla="*/ 970914 h 1224128"/>
              <a:gd name="connsiteX10-1365" fmla="*/ 2879067 w 4272025"/>
              <a:gd name="connsiteY10-1366" fmla="*/ 915496 h 1224128"/>
              <a:gd name="connsiteX11-1367" fmla="*/ 2955267 w 4272025"/>
              <a:gd name="connsiteY11-1368" fmla="*/ 655723 h 1224128"/>
              <a:gd name="connsiteX12-1369" fmla="*/ 2951803 w 4272025"/>
              <a:gd name="connsiteY12-1370" fmla="*/ 402878 h 1224128"/>
              <a:gd name="connsiteX13-1371" fmla="*/ 3066103 w 4272025"/>
              <a:gd name="connsiteY13-1372" fmla="*/ 84223 h 1224128"/>
              <a:gd name="connsiteX14-1373" fmla="*/ 3790003 w 4272025"/>
              <a:gd name="connsiteY14-1374" fmla="*/ 46123 h 1224128"/>
              <a:gd name="connsiteX15-1375" fmla="*/ 4015140 w 4272025"/>
              <a:gd name="connsiteY15-1376" fmla="*/ 84223 h 1224128"/>
              <a:gd name="connsiteX16-1377" fmla="*/ 4115585 w 4272025"/>
              <a:gd name="connsiteY16-1378" fmla="*/ 195059 h 1224128"/>
              <a:gd name="connsiteX17-1379" fmla="*/ 4219494 w 4272025"/>
              <a:gd name="connsiteY17-1380" fmla="*/ 385559 h 1224128"/>
              <a:gd name="connsiteX18-1381" fmla="*/ 4264521 w 4272025"/>
              <a:gd name="connsiteY18-1382" fmla="*/ 593378 h 1224128"/>
              <a:gd name="connsiteX19-1383" fmla="*/ 4264521 w 4272025"/>
              <a:gd name="connsiteY19-1384" fmla="*/ 749241 h 1224128"/>
              <a:gd name="connsiteX20-1385" fmla="*/ 4257594 w 4272025"/>
              <a:gd name="connsiteY20-1386" fmla="*/ 773487 h 1224128"/>
              <a:gd name="connsiteX21-1387" fmla="*/ 4229885 w 4272025"/>
              <a:gd name="connsiteY21-1388" fmla="*/ 828905 h 1224128"/>
              <a:gd name="connsiteX22-1389" fmla="*/ 4143294 w 4272025"/>
              <a:gd name="connsiteY22-1390" fmla="*/ 870468 h 1224128"/>
              <a:gd name="connsiteX23-1391" fmla="*/ 3938405 w 4272025"/>
              <a:gd name="connsiteY23-1392" fmla="*/ 990238 h 1224128"/>
              <a:gd name="connsiteX24-1393" fmla="*/ 3506357 w 4272025"/>
              <a:gd name="connsiteY24-1394" fmla="*/ 1134254 h 1224128"/>
              <a:gd name="connsiteX25-1395" fmla="*/ 2786277 w 4272025"/>
              <a:gd name="connsiteY25-1396" fmla="*/ 1206262 h 1224128"/>
              <a:gd name="connsiteX26-1397" fmla="*/ 1922182 w 4272025"/>
              <a:gd name="connsiteY26-1398" fmla="*/ 1206262 h 1224128"/>
              <a:gd name="connsiteX27-1399" fmla="*/ 1130094 w 4272025"/>
              <a:gd name="connsiteY27-1400" fmla="*/ 1062246 h 1224128"/>
              <a:gd name="connsiteX28-1401" fmla="*/ 842062 w 4272025"/>
              <a:gd name="connsiteY28-1402" fmla="*/ 1062246 h 1224128"/>
              <a:gd name="connsiteX29-1403" fmla="*/ 554030 w 4272025"/>
              <a:gd name="connsiteY29-1404" fmla="*/ 990238 h 1224128"/>
              <a:gd name="connsiteX30-1405" fmla="*/ 338005 w 4272025"/>
              <a:gd name="connsiteY30-1406" fmla="*/ 918230 h 1224128"/>
              <a:gd name="connsiteX31-1407" fmla="*/ 52740 w 4272025"/>
              <a:gd name="connsiteY31-1408" fmla="*/ 731923 h 1224128"/>
              <a:gd name="connsiteX32-1409" fmla="*/ 21567 w 4272025"/>
              <a:gd name="connsiteY32-1410" fmla="*/ 472150 h 1224128"/>
              <a:gd name="connsiteX33-1411" fmla="*/ 121981 w 4272025"/>
              <a:gd name="connsiteY33-1412" fmla="*/ 126142 h 1224128"/>
              <a:gd name="connsiteX0-1413" fmla="*/ 121981 w 4272025"/>
              <a:gd name="connsiteY0-1414" fmla="*/ 126142 h 1224128"/>
              <a:gd name="connsiteX1-1415" fmla="*/ 343685 w 4272025"/>
              <a:gd name="connsiteY1-1416" fmla="*/ 4559 h 1224128"/>
              <a:gd name="connsiteX2-1417" fmla="*/ 648485 w 4272025"/>
              <a:gd name="connsiteY2-1418" fmla="*/ 153496 h 1224128"/>
              <a:gd name="connsiteX3-1419" fmla="*/ 755858 w 4272025"/>
              <a:gd name="connsiteY3-1420" fmla="*/ 312823 h 1224128"/>
              <a:gd name="connsiteX4-1421" fmla="*/ 755858 w 4272025"/>
              <a:gd name="connsiteY4-1422" fmla="*/ 323214 h 1224128"/>
              <a:gd name="connsiteX5-1423" fmla="*/ 825130 w 4272025"/>
              <a:gd name="connsiteY5-1424" fmla="*/ 496396 h 1224128"/>
              <a:gd name="connsiteX6-1425" fmla="*/ 960212 w 4272025"/>
              <a:gd name="connsiteY6-1426" fmla="*/ 766559 h 1224128"/>
              <a:gd name="connsiteX7-1427" fmla="*/ 1465903 w 4272025"/>
              <a:gd name="connsiteY7-1428" fmla="*/ 905105 h 1224128"/>
              <a:gd name="connsiteX8-1429" fmla="*/ 2536167 w 4272025"/>
              <a:gd name="connsiteY8-1430" fmla="*/ 974378 h 1224128"/>
              <a:gd name="connsiteX9-1431" fmla="*/ 2750912 w 4272025"/>
              <a:gd name="connsiteY9-1432" fmla="*/ 970914 h 1224128"/>
              <a:gd name="connsiteX10-1433" fmla="*/ 2879067 w 4272025"/>
              <a:gd name="connsiteY10-1434" fmla="*/ 915496 h 1224128"/>
              <a:gd name="connsiteX11-1435" fmla="*/ 2955267 w 4272025"/>
              <a:gd name="connsiteY11-1436" fmla="*/ 655723 h 1224128"/>
              <a:gd name="connsiteX12-1437" fmla="*/ 2951803 w 4272025"/>
              <a:gd name="connsiteY12-1438" fmla="*/ 402878 h 1224128"/>
              <a:gd name="connsiteX13-1439" fmla="*/ 3066103 w 4272025"/>
              <a:gd name="connsiteY13-1440" fmla="*/ 84223 h 1224128"/>
              <a:gd name="connsiteX14-1441" fmla="*/ 3790003 w 4272025"/>
              <a:gd name="connsiteY14-1442" fmla="*/ 46123 h 1224128"/>
              <a:gd name="connsiteX15-1443" fmla="*/ 4015140 w 4272025"/>
              <a:gd name="connsiteY15-1444" fmla="*/ 84223 h 1224128"/>
              <a:gd name="connsiteX16-1445" fmla="*/ 4115585 w 4272025"/>
              <a:gd name="connsiteY16-1446" fmla="*/ 195059 h 1224128"/>
              <a:gd name="connsiteX17-1447" fmla="*/ 4219494 w 4272025"/>
              <a:gd name="connsiteY17-1448" fmla="*/ 385559 h 1224128"/>
              <a:gd name="connsiteX18-1449" fmla="*/ 4264521 w 4272025"/>
              <a:gd name="connsiteY18-1450" fmla="*/ 593378 h 1224128"/>
              <a:gd name="connsiteX19-1451" fmla="*/ 4264521 w 4272025"/>
              <a:gd name="connsiteY19-1452" fmla="*/ 749241 h 1224128"/>
              <a:gd name="connsiteX20-1453" fmla="*/ 4257594 w 4272025"/>
              <a:gd name="connsiteY20-1454" fmla="*/ 773487 h 1224128"/>
              <a:gd name="connsiteX21-1455" fmla="*/ 4229885 w 4272025"/>
              <a:gd name="connsiteY21-1456" fmla="*/ 828905 h 1224128"/>
              <a:gd name="connsiteX22-1457" fmla="*/ 4143294 w 4272025"/>
              <a:gd name="connsiteY22-1458" fmla="*/ 870468 h 1224128"/>
              <a:gd name="connsiteX23-1459" fmla="*/ 3938405 w 4272025"/>
              <a:gd name="connsiteY23-1460" fmla="*/ 990238 h 1224128"/>
              <a:gd name="connsiteX24-1461" fmla="*/ 3506357 w 4272025"/>
              <a:gd name="connsiteY24-1462" fmla="*/ 1134254 h 1224128"/>
              <a:gd name="connsiteX25-1463" fmla="*/ 2786277 w 4272025"/>
              <a:gd name="connsiteY25-1464" fmla="*/ 1206262 h 1224128"/>
              <a:gd name="connsiteX26-1465" fmla="*/ 1922182 w 4272025"/>
              <a:gd name="connsiteY26-1466" fmla="*/ 1206262 h 1224128"/>
              <a:gd name="connsiteX27-1467" fmla="*/ 1130094 w 4272025"/>
              <a:gd name="connsiteY27-1468" fmla="*/ 1134254 h 1224128"/>
              <a:gd name="connsiteX28-1469" fmla="*/ 842062 w 4272025"/>
              <a:gd name="connsiteY28-1470" fmla="*/ 1062246 h 1224128"/>
              <a:gd name="connsiteX29-1471" fmla="*/ 554030 w 4272025"/>
              <a:gd name="connsiteY29-1472" fmla="*/ 990238 h 1224128"/>
              <a:gd name="connsiteX30-1473" fmla="*/ 338005 w 4272025"/>
              <a:gd name="connsiteY30-1474" fmla="*/ 918230 h 1224128"/>
              <a:gd name="connsiteX31-1475" fmla="*/ 52740 w 4272025"/>
              <a:gd name="connsiteY31-1476" fmla="*/ 731923 h 1224128"/>
              <a:gd name="connsiteX32-1477" fmla="*/ 21567 w 4272025"/>
              <a:gd name="connsiteY32-1478" fmla="*/ 472150 h 1224128"/>
              <a:gd name="connsiteX33-1479" fmla="*/ 121981 w 4272025"/>
              <a:gd name="connsiteY33-1480" fmla="*/ 126142 h 1224128"/>
              <a:gd name="connsiteX0-1481" fmla="*/ 121981 w 4272025"/>
              <a:gd name="connsiteY0-1482" fmla="*/ 126142 h 1224128"/>
              <a:gd name="connsiteX1-1483" fmla="*/ 343685 w 4272025"/>
              <a:gd name="connsiteY1-1484" fmla="*/ 4559 h 1224128"/>
              <a:gd name="connsiteX2-1485" fmla="*/ 648485 w 4272025"/>
              <a:gd name="connsiteY2-1486" fmla="*/ 153496 h 1224128"/>
              <a:gd name="connsiteX3-1487" fmla="*/ 755858 w 4272025"/>
              <a:gd name="connsiteY3-1488" fmla="*/ 312823 h 1224128"/>
              <a:gd name="connsiteX4-1489" fmla="*/ 755858 w 4272025"/>
              <a:gd name="connsiteY4-1490" fmla="*/ 323214 h 1224128"/>
              <a:gd name="connsiteX5-1491" fmla="*/ 825130 w 4272025"/>
              <a:gd name="connsiteY5-1492" fmla="*/ 496396 h 1224128"/>
              <a:gd name="connsiteX6-1493" fmla="*/ 960212 w 4272025"/>
              <a:gd name="connsiteY6-1494" fmla="*/ 766559 h 1224128"/>
              <a:gd name="connsiteX7-1495" fmla="*/ 1465903 w 4272025"/>
              <a:gd name="connsiteY7-1496" fmla="*/ 905105 h 1224128"/>
              <a:gd name="connsiteX8-1497" fmla="*/ 2536167 w 4272025"/>
              <a:gd name="connsiteY8-1498" fmla="*/ 974378 h 1224128"/>
              <a:gd name="connsiteX9-1499" fmla="*/ 2750912 w 4272025"/>
              <a:gd name="connsiteY9-1500" fmla="*/ 970914 h 1224128"/>
              <a:gd name="connsiteX10-1501" fmla="*/ 2879067 w 4272025"/>
              <a:gd name="connsiteY10-1502" fmla="*/ 915496 h 1224128"/>
              <a:gd name="connsiteX11-1503" fmla="*/ 2955267 w 4272025"/>
              <a:gd name="connsiteY11-1504" fmla="*/ 655723 h 1224128"/>
              <a:gd name="connsiteX12-1505" fmla="*/ 2951803 w 4272025"/>
              <a:gd name="connsiteY12-1506" fmla="*/ 402878 h 1224128"/>
              <a:gd name="connsiteX13-1507" fmla="*/ 3066103 w 4272025"/>
              <a:gd name="connsiteY13-1508" fmla="*/ 84223 h 1224128"/>
              <a:gd name="connsiteX14-1509" fmla="*/ 3790003 w 4272025"/>
              <a:gd name="connsiteY14-1510" fmla="*/ 46123 h 1224128"/>
              <a:gd name="connsiteX15-1511" fmla="*/ 4015140 w 4272025"/>
              <a:gd name="connsiteY15-1512" fmla="*/ 84223 h 1224128"/>
              <a:gd name="connsiteX16-1513" fmla="*/ 4115585 w 4272025"/>
              <a:gd name="connsiteY16-1514" fmla="*/ 195059 h 1224128"/>
              <a:gd name="connsiteX17-1515" fmla="*/ 4219494 w 4272025"/>
              <a:gd name="connsiteY17-1516" fmla="*/ 385559 h 1224128"/>
              <a:gd name="connsiteX18-1517" fmla="*/ 4264521 w 4272025"/>
              <a:gd name="connsiteY18-1518" fmla="*/ 593378 h 1224128"/>
              <a:gd name="connsiteX19-1519" fmla="*/ 4264521 w 4272025"/>
              <a:gd name="connsiteY19-1520" fmla="*/ 749241 h 1224128"/>
              <a:gd name="connsiteX20-1521" fmla="*/ 4257594 w 4272025"/>
              <a:gd name="connsiteY20-1522" fmla="*/ 773487 h 1224128"/>
              <a:gd name="connsiteX21-1523" fmla="*/ 4229885 w 4272025"/>
              <a:gd name="connsiteY21-1524" fmla="*/ 828905 h 1224128"/>
              <a:gd name="connsiteX22-1525" fmla="*/ 4143294 w 4272025"/>
              <a:gd name="connsiteY22-1526" fmla="*/ 870468 h 1224128"/>
              <a:gd name="connsiteX23-1527" fmla="*/ 3938405 w 4272025"/>
              <a:gd name="connsiteY23-1528" fmla="*/ 990238 h 1224128"/>
              <a:gd name="connsiteX24-1529" fmla="*/ 3506357 w 4272025"/>
              <a:gd name="connsiteY24-1530" fmla="*/ 1134254 h 1224128"/>
              <a:gd name="connsiteX25-1531" fmla="*/ 2786277 w 4272025"/>
              <a:gd name="connsiteY25-1532" fmla="*/ 1206262 h 1224128"/>
              <a:gd name="connsiteX26-1533" fmla="*/ 1922182 w 4272025"/>
              <a:gd name="connsiteY26-1534" fmla="*/ 1206262 h 1224128"/>
              <a:gd name="connsiteX27-1535" fmla="*/ 1130094 w 4272025"/>
              <a:gd name="connsiteY27-1536" fmla="*/ 1134254 h 1224128"/>
              <a:gd name="connsiteX28-1537" fmla="*/ 842062 w 4272025"/>
              <a:gd name="connsiteY28-1538" fmla="*/ 1062246 h 1224128"/>
              <a:gd name="connsiteX29-1539" fmla="*/ 554030 w 4272025"/>
              <a:gd name="connsiteY29-1540" fmla="*/ 990238 h 1224128"/>
              <a:gd name="connsiteX30-1541" fmla="*/ 338005 w 4272025"/>
              <a:gd name="connsiteY30-1542" fmla="*/ 918230 h 1224128"/>
              <a:gd name="connsiteX31-1543" fmla="*/ 52740 w 4272025"/>
              <a:gd name="connsiteY31-1544" fmla="*/ 731923 h 1224128"/>
              <a:gd name="connsiteX32-1545" fmla="*/ 21567 w 4272025"/>
              <a:gd name="connsiteY32-1546" fmla="*/ 472150 h 1224128"/>
              <a:gd name="connsiteX33-1547" fmla="*/ 121981 w 4272025"/>
              <a:gd name="connsiteY33-1548" fmla="*/ 126142 h 1224128"/>
              <a:gd name="connsiteX0-1549" fmla="*/ 121981 w 4272025"/>
              <a:gd name="connsiteY0-1550" fmla="*/ 126142 h 1224128"/>
              <a:gd name="connsiteX1-1551" fmla="*/ 343685 w 4272025"/>
              <a:gd name="connsiteY1-1552" fmla="*/ 4559 h 1224128"/>
              <a:gd name="connsiteX2-1553" fmla="*/ 648485 w 4272025"/>
              <a:gd name="connsiteY2-1554" fmla="*/ 153496 h 1224128"/>
              <a:gd name="connsiteX3-1555" fmla="*/ 755858 w 4272025"/>
              <a:gd name="connsiteY3-1556" fmla="*/ 312823 h 1224128"/>
              <a:gd name="connsiteX4-1557" fmla="*/ 755858 w 4272025"/>
              <a:gd name="connsiteY4-1558" fmla="*/ 323214 h 1224128"/>
              <a:gd name="connsiteX5-1559" fmla="*/ 825130 w 4272025"/>
              <a:gd name="connsiteY5-1560" fmla="*/ 496396 h 1224128"/>
              <a:gd name="connsiteX6-1561" fmla="*/ 960212 w 4272025"/>
              <a:gd name="connsiteY6-1562" fmla="*/ 766559 h 1224128"/>
              <a:gd name="connsiteX7-1563" fmla="*/ 1465903 w 4272025"/>
              <a:gd name="connsiteY7-1564" fmla="*/ 905105 h 1224128"/>
              <a:gd name="connsiteX8-1565" fmla="*/ 2536167 w 4272025"/>
              <a:gd name="connsiteY8-1566" fmla="*/ 974378 h 1224128"/>
              <a:gd name="connsiteX9-1567" fmla="*/ 2750912 w 4272025"/>
              <a:gd name="connsiteY9-1568" fmla="*/ 970914 h 1224128"/>
              <a:gd name="connsiteX10-1569" fmla="*/ 2879067 w 4272025"/>
              <a:gd name="connsiteY10-1570" fmla="*/ 915496 h 1224128"/>
              <a:gd name="connsiteX11-1571" fmla="*/ 2955267 w 4272025"/>
              <a:gd name="connsiteY11-1572" fmla="*/ 655723 h 1224128"/>
              <a:gd name="connsiteX12-1573" fmla="*/ 2951803 w 4272025"/>
              <a:gd name="connsiteY12-1574" fmla="*/ 402878 h 1224128"/>
              <a:gd name="connsiteX13-1575" fmla="*/ 3066103 w 4272025"/>
              <a:gd name="connsiteY13-1576" fmla="*/ 84223 h 1224128"/>
              <a:gd name="connsiteX14-1577" fmla="*/ 3790003 w 4272025"/>
              <a:gd name="connsiteY14-1578" fmla="*/ 46123 h 1224128"/>
              <a:gd name="connsiteX15-1579" fmla="*/ 4015140 w 4272025"/>
              <a:gd name="connsiteY15-1580" fmla="*/ 84223 h 1224128"/>
              <a:gd name="connsiteX16-1581" fmla="*/ 4115585 w 4272025"/>
              <a:gd name="connsiteY16-1582" fmla="*/ 195059 h 1224128"/>
              <a:gd name="connsiteX17-1583" fmla="*/ 4219494 w 4272025"/>
              <a:gd name="connsiteY17-1584" fmla="*/ 385559 h 1224128"/>
              <a:gd name="connsiteX18-1585" fmla="*/ 4264521 w 4272025"/>
              <a:gd name="connsiteY18-1586" fmla="*/ 593378 h 1224128"/>
              <a:gd name="connsiteX19-1587" fmla="*/ 4264521 w 4272025"/>
              <a:gd name="connsiteY19-1588" fmla="*/ 749241 h 1224128"/>
              <a:gd name="connsiteX20-1589" fmla="*/ 4257594 w 4272025"/>
              <a:gd name="connsiteY20-1590" fmla="*/ 773487 h 1224128"/>
              <a:gd name="connsiteX21-1591" fmla="*/ 4229885 w 4272025"/>
              <a:gd name="connsiteY21-1592" fmla="*/ 828905 h 1224128"/>
              <a:gd name="connsiteX22-1593" fmla="*/ 4143294 w 4272025"/>
              <a:gd name="connsiteY22-1594" fmla="*/ 870468 h 1224128"/>
              <a:gd name="connsiteX23-1595" fmla="*/ 3938405 w 4272025"/>
              <a:gd name="connsiteY23-1596" fmla="*/ 990238 h 1224128"/>
              <a:gd name="connsiteX24-1597" fmla="*/ 3506357 w 4272025"/>
              <a:gd name="connsiteY24-1598" fmla="*/ 1134254 h 1224128"/>
              <a:gd name="connsiteX25-1599" fmla="*/ 2786277 w 4272025"/>
              <a:gd name="connsiteY25-1600" fmla="*/ 1206262 h 1224128"/>
              <a:gd name="connsiteX26-1601" fmla="*/ 1922182 w 4272025"/>
              <a:gd name="connsiteY26-1602" fmla="*/ 1206262 h 1224128"/>
              <a:gd name="connsiteX27-1603" fmla="*/ 1130094 w 4272025"/>
              <a:gd name="connsiteY27-1604" fmla="*/ 1134254 h 1224128"/>
              <a:gd name="connsiteX28-1605" fmla="*/ 554030 w 4272025"/>
              <a:gd name="connsiteY28-1606" fmla="*/ 990238 h 1224128"/>
              <a:gd name="connsiteX29-1607" fmla="*/ 338005 w 4272025"/>
              <a:gd name="connsiteY29-1608" fmla="*/ 918230 h 1224128"/>
              <a:gd name="connsiteX30-1609" fmla="*/ 52740 w 4272025"/>
              <a:gd name="connsiteY30-1610" fmla="*/ 731923 h 1224128"/>
              <a:gd name="connsiteX31-1611" fmla="*/ 21567 w 4272025"/>
              <a:gd name="connsiteY31-1612" fmla="*/ 472150 h 1224128"/>
              <a:gd name="connsiteX32-1613" fmla="*/ 121981 w 4272025"/>
              <a:gd name="connsiteY32-1614" fmla="*/ 126142 h 12241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Lst>
            <a:rect l="l" t="t" r="r" b="b"/>
            <a:pathLst>
              <a:path w="4272025" h="1224128">
                <a:moveTo>
                  <a:pt x="121981" y="126142"/>
                </a:moveTo>
                <a:cubicBezTo>
                  <a:pt x="175667" y="48210"/>
                  <a:pt x="255934" y="0"/>
                  <a:pt x="343685" y="4559"/>
                </a:cubicBezTo>
                <a:cubicBezTo>
                  <a:pt x="431436" y="9118"/>
                  <a:pt x="579790" y="102119"/>
                  <a:pt x="648485" y="153496"/>
                </a:cubicBezTo>
                <a:cubicBezTo>
                  <a:pt x="717180" y="204873"/>
                  <a:pt x="737963" y="284537"/>
                  <a:pt x="755858" y="312823"/>
                </a:cubicBezTo>
                <a:cubicBezTo>
                  <a:pt x="773753" y="341109"/>
                  <a:pt x="744313" y="292619"/>
                  <a:pt x="755858" y="323214"/>
                </a:cubicBezTo>
                <a:cubicBezTo>
                  <a:pt x="767403" y="353810"/>
                  <a:pt x="791071" y="422505"/>
                  <a:pt x="825130" y="496396"/>
                </a:cubicBezTo>
                <a:cubicBezTo>
                  <a:pt x="859189" y="570287"/>
                  <a:pt x="853417" y="698441"/>
                  <a:pt x="960212" y="766559"/>
                </a:cubicBezTo>
                <a:cubicBezTo>
                  <a:pt x="1067007" y="834677"/>
                  <a:pt x="1203244" y="870468"/>
                  <a:pt x="1465903" y="905105"/>
                </a:cubicBezTo>
                <a:cubicBezTo>
                  <a:pt x="1728562" y="939742"/>
                  <a:pt x="2321999" y="963410"/>
                  <a:pt x="2536167" y="974378"/>
                </a:cubicBezTo>
                <a:cubicBezTo>
                  <a:pt x="2750335" y="985346"/>
                  <a:pt x="2693762" y="980728"/>
                  <a:pt x="2750912" y="970914"/>
                </a:cubicBezTo>
                <a:cubicBezTo>
                  <a:pt x="2808062" y="961100"/>
                  <a:pt x="2845008" y="968028"/>
                  <a:pt x="2879067" y="915496"/>
                </a:cubicBezTo>
                <a:cubicBezTo>
                  <a:pt x="2913126" y="862964"/>
                  <a:pt x="2943144" y="741159"/>
                  <a:pt x="2955267" y="655723"/>
                </a:cubicBezTo>
                <a:cubicBezTo>
                  <a:pt x="2967390" y="570287"/>
                  <a:pt x="2933330" y="498128"/>
                  <a:pt x="2951803" y="402878"/>
                </a:cubicBezTo>
                <a:cubicBezTo>
                  <a:pt x="2970276" y="307628"/>
                  <a:pt x="2926403" y="143682"/>
                  <a:pt x="3066103" y="84223"/>
                </a:cubicBezTo>
                <a:cubicBezTo>
                  <a:pt x="3205803" y="24764"/>
                  <a:pt x="3631830" y="46123"/>
                  <a:pt x="3790003" y="46123"/>
                </a:cubicBezTo>
                <a:cubicBezTo>
                  <a:pt x="3948176" y="46123"/>
                  <a:pt x="3960876" y="59400"/>
                  <a:pt x="4015140" y="84223"/>
                </a:cubicBezTo>
                <a:cubicBezTo>
                  <a:pt x="4069404" y="109046"/>
                  <a:pt x="4081526" y="144836"/>
                  <a:pt x="4115585" y="195059"/>
                </a:cubicBezTo>
                <a:cubicBezTo>
                  <a:pt x="4149644" y="245282"/>
                  <a:pt x="4194671" y="319173"/>
                  <a:pt x="4219494" y="385559"/>
                </a:cubicBezTo>
                <a:cubicBezTo>
                  <a:pt x="4244317" y="451945"/>
                  <a:pt x="4257017" y="532764"/>
                  <a:pt x="4264521" y="593378"/>
                </a:cubicBezTo>
                <a:cubicBezTo>
                  <a:pt x="4272025" y="653992"/>
                  <a:pt x="4265675" y="719223"/>
                  <a:pt x="4264521" y="749241"/>
                </a:cubicBezTo>
                <a:cubicBezTo>
                  <a:pt x="4263367" y="779259"/>
                  <a:pt x="4263367" y="760210"/>
                  <a:pt x="4257594" y="773487"/>
                </a:cubicBezTo>
                <a:cubicBezTo>
                  <a:pt x="4251821" y="786764"/>
                  <a:pt x="4248935" y="812742"/>
                  <a:pt x="4229885" y="828905"/>
                </a:cubicBezTo>
                <a:cubicBezTo>
                  <a:pt x="4210835" y="845068"/>
                  <a:pt x="4191874" y="843579"/>
                  <a:pt x="4143294" y="870468"/>
                </a:cubicBezTo>
                <a:cubicBezTo>
                  <a:pt x="4094714" y="897357"/>
                  <a:pt x="4044561" y="946274"/>
                  <a:pt x="3938405" y="990238"/>
                </a:cubicBezTo>
                <a:cubicBezTo>
                  <a:pt x="3832249" y="1034202"/>
                  <a:pt x="3698378" y="1098250"/>
                  <a:pt x="3506357" y="1134254"/>
                </a:cubicBezTo>
                <a:cubicBezTo>
                  <a:pt x="3314336" y="1170258"/>
                  <a:pt x="3050306" y="1194261"/>
                  <a:pt x="2786277" y="1206262"/>
                </a:cubicBezTo>
                <a:cubicBezTo>
                  <a:pt x="2522248" y="1218263"/>
                  <a:pt x="2205744" y="1224128"/>
                  <a:pt x="1922182" y="1206262"/>
                </a:cubicBezTo>
                <a:lnTo>
                  <a:pt x="1130094" y="1134254"/>
                </a:lnTo>
                <a:lnTo>
                  <a:pt x="554030" y="990238"/>
                </a:lnTo>
                <a:cubicBezTo>
                  <a:pt x="509003" y="984465"/>
                  <a:pt x="421553" y="961283"/>
                  <a:pt x="338005" y="918230"/>
                </a:cubicBezTo>
                <a:cubicBezTo>
                  <a:pt x="254457" y="875178"/>
                  <a:pt x="105480" y="806270"/>
                  <a:pt x="52740" y="731923"/>
                </a:cubicBezTo>
                <a:cubicBezTo>
                  <a:pt x="0" y="657576"/>
                  <a:pt x="10027" y="573113"/>
                  <a:pt x="21567" y="472150"/>
                </a:cubicBezTo>
                <a:cubicBezTo>
                  <a:pt x="33107" y="371187"/>
                  <a:pt x="68295" y="204074"/>
                  <a:pt x="121981" y="126142"/>
                </a:cubicBezTo>
                <a:close/>
              </a:path>
            </a:pathLst>
          </a:custGeom>
          <a:solidFill>
            <a:srgbClr val="00FFFF"/>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rgbClr val="000099"/>
              </a:solidFill>
              <a:ea typeface="黑体" panose="02010609060101010101" pitchFamily="2" charset="-122"/>
            </a:endParaRPr>
          </a:p>
        </p:txBody>
      </p:sp>
      <p:sp>
        <p:nvSpPr>
          <p:cNvPr id="7" name="Text Box 40"/>
          <p:cNvSpPr txBox="1">
            <a:spLocks noChangeArrowheads="1"/>
          </p:cNvSpPr>
          <p:nvPr/>
        </p:nvSpPr>
        <p:spPr bwMode="auto">
          <a:xfrm>
            <a:off x="8080472" y="3120947"/>
            <a:ext cx="521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99"/>
                </a:solidFill>
                <a:latin typeface="+mn-lt"/>
                <a:ea typeface="黑体" panose="02010609060101010101" pitchFamily="2" charset="-122"/>
              </a:rPr>
              <a:t>N</a:t>
            </a:r>
            <a:r>
              <a:rPr lang="en-US" altLang="zh-CN" sz="2400" b="1" baseline="-25000">
                <a:solidFill>
                  <a:srgbClr val="000099"/>
                </a:solidFill>
                <a:latin typeface="+mn-lt"/>
                <a:ea typeface="黑体" panose="02010609060101010101" pitchFamily="2" charset="-122"/>
              </a:rPr>
              <a:t>2</a:t>
            </a:r>
          </a:p>
        </p:txBody>
      </p:sp>
      <p:sp>
        <p:nvSpPr>
          <p:cNvPr id="8" name="任意多边形 7"/>
          <p:cNvSpPr/>
          <p:nvPr/>
        </p:nvSpPr>
        <p:spPr>
          <a:xfrm>
            <a:off x="4534066" y="2690378"/>
            <a:ext cx="1939712" cy="1950607"/>
          </a:xfrm>
          <a:custGeom>
            <a:avLst/>
            <a:gdLst>
              <a:gd name="connsiteX0" fmla="*/ 79970 w 1416401"/>
              <a:gd name="connsiteY0" fmla="*/ 246185 h 1424354"/>
              <a:gd name="connsiteX1" fmla="*/ 97555 w 1416401"/>
              <a:gd name="connsiteY1" fmla="*/ 193431 h 1424354"/>
              <a:gd name="connsiteX2" fmla="*/ 103416 w 1416401"/>
              <a:gd name="connsiteY2" fmla="*/ 175846 h 1424354"/>
              <a:gd name="connsiteX3" fmla="*/ 109278 w 1416401"/>
              <a:gd name="connsiteY3" fmla="*/ 152400 h 1424354"/>
              <a:gd name="connsiteX4" fmla="*/ 132724 w 1416401"/>
              <a:gd name="connsiteY4" fmla="*/ 117231 h 1424354"/>
              <a:gd name="connsiteX5" fmla="*/ 144447 w 1416401"/>
              <a:gd name="connsiteY5" fmla="*/ 99646 h 1424354"/>
              <a:gd name="connsiteX6" fmla="*/ 197201 w 1416401"/>
              <a:gd name="connsiteY6" fmla="*/ 70338 h 1424354"/>
              <a:gd name="connsiteX7" fmla="*/ 226508 w 1416401"/>
              <a:gd name="connsiteY7" fmla="*/ 52754 h 1424354"/>
              <a:gd name="connsiteX8" fmla="*/ 261678 w 1416401"/>
              <a:gd name="connsiteY8" fmla="*/ 41031 h 1424354"/>
              <a:gd name="connsiteX9" fmla="*/ 308570 w 1416401"/>
              <a:gd name="connsiteY9" fmla="*/ 23446 h 1424354"/>
              <a:gd name="connsiteX10" fmla="*/ 326155 w 1416401"/>
              <a:gd name="connsiteY10" fmla="*/ 17585 h 1424354"/>
              <a:gd name="connsiteX11" fmla="*/ 367185 w 1416401"/>
              <a:gd name="connsiteY11" fmla="*/ 11723 h 1424354"/>
              <a:gd name="connsiteX12" fmla="*/ 490278 w 1416401"/>
              <a:gd name="connsiteY12" fmla="*/ 0 h 1424354"/>
              <a:gd name="connsiteX13" fmla="*/ 607508 w 1416401"/>
              <a:gd name="connsiteY13" fmla="*/ 11723 h 1424354"/>
              <a:gd name="connsiteX14" fmla="*/ 625093 w 1416401"/>
              <a:gd name="connsiteY14" fmla="*/ 17585 h 1424354"/>
              <a:gd name="connsiteX15" fmla="*/ 671985 w 1416401"/>
              <a:gd name="connsiteY15" fmla="*/ 29308 h 1424354"/>
              <a:gd name="connsiteX16" fmla="*/ 695432 w 1416401"/>
              <a:gd name="connsiteY16" fmla="*/ 35169 h 1424354"/>
              <a:gd name="connsiteX17" fmla="*/ 718878 w 1416401"/>
              <a:gd name="connsiteY17" fmla="*/ 46892 h 1424354"/>
              <a:gd name="connsiteX18" fmla="*/ 754047 w 1416401"/>
              <a:gd name="connsiteY18" fmla="*/ 58615 h 1424354"/>
              <a:gd name="connsiteX19" fmla="*/ 771632 w 1416401"/>
              <a:gd name="connsiteY19" fmla="*/ 70338 h 1424354"/>
              <a:gd name="connsiteX20" fmla="*/ 789216 w 1416401"/>
              <a:gd name="connsiteY20" fmla="*/ 87923 h 1424354"/>
              <a:gd name="connsiteX21" fmla="*/ 824385 w 1416401"/>
              <a:gd name="connsiteY21" fmla="*/ 99646 h 1424354"/>
              <a:gd name="connsiteX22" fmla="*/ 841970 w 1416401"/>
              <a:gd name="connsiteY22" fmla="*/ 117231 h 1424354"/>
              <a:gd name="connsiteX23" fmla="*/ 847832 w 1416401"/>
              <a:gd name="connsiteY23" fmla="*/ 134815 h 1424354"/>
              <a:gd name="connsiteX24" fmla="*/ 865416 w 1416401"/>
              <a:gd name="connsiteY24" fmla="*/ 140677 h 1424354"/>
              <a:gd name="connsiteX25" fmla="*/ 906447 w 1416401"/>
              <a:gd name="connsiteY25" fmla="*/ 175846 h 1424354"/>
              <a:gd name="connsiteX26" fmla="*/ 918170 w 1416401"/>
              <a:gd name="connsiteY26" fmla="*/ 193431 h 1424354"/>
              <a:gd name="connsiteX27" fmla="*/ 935755 w 1416401"/>
              <a:gd name="connsiteY27" fmla="*/ 205154 h 1424354"/>
              <a:gd name="connsiteX28" fmla="*/ 959201 w 1416401"/>
              <a:gd name="connsiteY28" fmla="*/ 222738 h 1424354"/>
              <a:gd name="connsiteX29" fmla="*/ 976785 w 1416401"/>
              <a:gd name="connsiteY29" fmla="*/ 234462 h 1424354"/>
              <a:gd name="connsiteX30" fmla="*/ 994370 w 1416401"/>
              <a:gd name="connsiteY30" fmla="*/ 257908 h 1424354"/>
              <a:gd name="connsiteX31" fmla="*/ 1035401 w 1416401"/>
              <a:gd name="connsiteY31" fmla="*/ 281354 h 1424354"/>
              <a:gd name="connsiteX32" fmla="*/ 1058847 w 1416401"/>
              <a:gd name="connsiteY32" fmla="*/ 310662 h 1424354"/>
              <a:gd name="connsiteX33" fmla="*/ 1099878 w 1416401"/>
              <a:gd name="connsiteY33" fmla="*/ 345831 h 1424354"/>
              <a:gd name="connsiteX34" fmla="*/ 1129185 w 1416401"/>
              <a:gd name="connsiteY34" fmla="*/ 386862 h 1424354"/>
              <a:gd name="connsiteX35" fmla="*/ 1135047 w 1416401"/>
              <a:gd name="connsiteY35" fmla="*/ 404446 h 1424354"/>
              <a:gd name="connsiteX36" fmla="*/ 1170216 w 1416401"/>
              <a:gd name="connsiteY36" fmla="*/ 445477 h 1424354"/>
              <a:gd name="connsiteX37" fmla="*/ 1187801 w 1416401"/>
              <a:gd name="connsiteY37" fmla="*/ 468923 h 1424354"/>
              <a:gd name="connsiteX38" fmla="*/ 1211247 w 1416401"/>
              <a:gd name="connsiteY38" fmla="*/ 504092 h 1424354"/>
              <a:gd name="connsiteX39" fmla="*/ 1240555 w 1416401"/>
              <a:gd name="connsiteY39" fmla="*/ 545123 h 1424354"/>
              <a:gd name="connsiteX40" fmla="*/ 1264001 w 1416401"/>
              <a:gd name="connsiteY40" fmla="*/ 592015 h 1424354"/>
              <a:gd name="connsiteX41" fmla="*/ 1269862 w 1416401"/>
              <a:gd name="connsiteY41" fmla="*/ 609600 h 1424354"/>
              <a:gd name="connsiteX42" fmla="*/ 1287447 w 1416401"/>
              <a:gd name="connsiteY42" fmla="*/ 638908 h 1424354"/>
              <a:gd name="connsiteX43" fmla="*/ 1299170 w 1416401"/>
              <a:gd name="connsiteY43" fmla="*/ 662354 h 1424354"/>
              <a:gd name="connsiteX44" fmla="*/ 1316755 w 1416401"/>
              <a:gd name="connsiteY44" fmla="*/ 679938 h 1424354"/>
              <a:gd name="connsiteX45" fmla="*/ 1340201 w 1416401"/>
              <a:gd name="connsiteY45" fmla="*/ 720969 h 1424354"/>
              <a:gd name="connsiteX46" fmla="*/ 1351924 w 1416401"/>
              <a:gd name="connsiteY46" fmla="*/ 744415 h 1424354"/>
              <a:gd name="connsiteX47" fmla="*/ 1357785 w 1416401"/>
              <a:gd name="connsiteY47" fmla="*/ 762000 h 1424354"/>
              <a:gd name="connsiteX48" fmla="*/ 1369508 w 1416401"/>
              <a:gd name="connsiteY48" fmla="*/ 779585 h 1424354"/>
              <a:gd name="connsiteX49" fmla="*/ 1381232 w 1416401"/>
              <a:gd name="connsiteY49" fmla="*/ 808892 h 1424354"/>
              <a:gd name="connsiteX50" fmla="*/ 1398816 w 1416401"/>
              <a:gd name="connsiteY50" fmla="*/ 885092 h 1424354"/>
              <a:gd name="connsiteX51" fmla="*/ 1410539 w 1416401"/>
              <a:gd name="connsiteY51" fmla="*/ 955431 h 1424354"/>
              <a:gd name="connsiteX52" fmla="*/ 1416401 w 1416401"/>
              <a:gd name="connsiteY52" fmla="*/ 973015 h 1424354"/>
              <a:gd name="connsiteX53" fmla="*/ 1410539 w 1416401"/>
              <a:gd name="connsiteY53" fmla="*/ 1125415 h 1424354"/>
              <a:gd name="connsiteX54" fmla="*/ 1398816 w 1416401"/>
              <a:gd name="connsiteY54" fmla="*/ 1160585 h 1424354"/>
              <a:gd name="connsiteX55" fmla="*/ 1392955 w 1416401"/>
              <a:gd name="connsiteY55" fmla="*/ 1178169 h 1424354"/>
              <a:gd name="connsiteX56" fmla="*/ 1387093 w 1416401"/>
              <a:gd name="connsiteY56" fmla="*/ 1219200 h 1424354"/>
              <a:gd name="connsiteX57" fmla="*/ 1381232 w 1416401"/>
              <a:gd name="connsiteY57" fmla="*/ 1289538 h 1424354"/>
              <a:gd name="connsiteX58" fmla="*/ 1351924 w 1416401"/>
              <a:gd name="connsiteY58" fmla="*/ 1330569 h 1424354"/>
              <a:gd name="connsiteX59" fmla="*/ 1322616 w 1416401"/>
              <a:gd name="connsiteY59" fmla="*/ 1359877 h 1424354"/>
              <a:gd name="connsiteX60" fmla="*/ 1287447 w 1416401"/>
              <a:gd name="connsiteY60" fmla="*/ 1383323 h 1424354"/>
              <a:gd name="connsiteX61" fmla="*/ 1269862 w 1416401"/>
              <a:gd name="connsiteY61" fmla="*/ 1395046 h 1424354"/>
              <a:gd name="connsiteX62" fmla="*/ 1234693 w 1416401"/>
              <a:gd name="connsiteY62" fmla="*/ 1406769 h 1424354"/>
              <a:gd name="connsiteX63" fmla="*/ 1217108 w 1416401"/>
              <a:gd name="connsiteY63" fmla="*/ 1412631 h 1424354"/>
              <a:gd name="connsiteX64" fmla="*/ 1176078 w 1416401"/>
              <a:gd name="connsiteY64" fmla="*/ 1418492 h 1424354"/>
              <a:gd name="connsiteX65" fmla="*/ 1140908 w 1416401"/>
              <a:gd name="connsiteY65" fmla="*/ 1424354 h 1424354"/>
              <a:gd name="connsiteX66" fmla="*/ 900585 w 1416401"/>
              <a:gd name="connsiteY66" fmla="*/ 1418492 h 1424354"/>
              <a:gd name="connsiteX67" fmla="*/ 883001 w 1416401"/>
              <a:gd name="connsiteY67" fmla="*/ 1412631 h 1424354"/>
              <a:gd name="connsiteX68" fmla="*/ 800939 w 1416401"/>
              <a:gd name="connsiteY68" fmla="*/ 1406769 h 1424354"/>
              <a:gd name="connsiteX69" fmla="*/ 630955 w 1416401"/>
              <a:gd name="connsiteY69" fmla="*/ 1400908 h 1424354"/>
              <a:gd name="connsiteX70" fmla="*/ 572339 w 1416401"/>
              <a:gd name="connsiteY70" fmla="*/ 1395046 h 1424354"/>
              <a:gd name="connsiteX71" fmla="*/ 537170 w 1416401"/>
              <a:gd name="connsiteY71" fmla="*/ 1383323 h 1424354"/>
              <a:gd name="connsiteX72" fmla="*/ 519585 w 1416401"/>
              <a:gd name="connsiteY72" fmla="*/ 1377462 h 1424354"/>
              <a:gd name="connsiteX73" fmla="*/ 490278 w 1416401"/>
              <a:gd name="connsiteY73" fmla="*/ 1371600 h 1424354"/>
              <a:gd name="connsiteX74" fmla="*/ 472693 w 1416401"/>
              <a:gd name="connsiteY74" fmla="*/ 1365738 h 1424354"/>
              <a:gd name="connsiteX75" fmla="*/ 414078 w 1416401"/>
              <a:gd name="connsiteY75" fmla="*/ 1359877 h 1424354"/>
              <a:gd name="connsiteX76" fmla="*/ 361324 w 1416401"/>
              <a:gd name="connsiteY76" fmla="*/ 1354015 h 1424354"/>
              <a:gd name="connsiteX77" fmla="*/ 337878 w 1416401"/>
              <a:gd name="connsiteY77" fmla="*/ 1348154 h 1424354"/>
              <a:gd name="connsiteX78" fmla="*/ 320293 w 1416401"/>
              <a:gd name="connsiteY78" fmla="*/ 1342292 h 1424354"/>
              <a:gd name="connsiteX79" fmla="*/ 179616 w 1416401"/>
              <a:gd name="connsiteY79" fmla="*/ 1330569 h 1424354"/>
              <a:gd name="connsiteX80" fmla="*/ 144447 w 1416401"/>
              <a:gd name="connsiteY80" fmla="*/ 1324708 h 1424354"/>
              <a:gd name="connsiteX81" fmla="*/ 126862 w 1416401"/>
              <a:gd name="connsiteY81" fmla="*/ 1312985 h 1424354"/>
              <a:gd name="connsiteX82" fmla="*/ 109278 w 1416401"/>
              <a:gd name="connsiteY82" fmla="*/ 1307123 h 1424354"/>
              <a:gd name="connsiteX83" fmla="*/ 79970 w 1416401"/>
              <a:gd name="connsiteY83" fmla="*/ 1283677 h 1424354"/>
              <a:gd name="connsiteX84" fmla="*/ 50662 w 1416401"/>
              <a:gd name="connsiteY84" fmla="*/ 1248508 h 1424354"/>
              <a:gd name="connsiteX85" fmla="*/ 33078 w 1416401"/>
              <a:gd name="connsiteY85" fmla="*/ 1230923 h 1424354"/>
              <a:gd name="connsiteX86" fmla="*/ 21355 w 1416401"/>
              <a:gd name="connsiteY86" fmla="*/ 1189892 h 1424354"/>
              <a:gd name="connsiteX87" fmla="*/ 9632 w 1416401"/>
              <a:gd name="connsiteY87" fmla="*/ 1143000 h 1424354"/>
              <a:gd name="connsiteX88" fmla="*/ 9632 w 1416401"/>
              <a:gd name="connsiteY88" fmla="*/ 943708 h 1424354"/>
              <a:gd name="connsiteX89" fmla="*/ 15493 w 1416401"/>
              <a:gd name="connsiteY89" fmla="*/ 926123 h 1424354"/>
              <a:gd name="connsiteX90" fmla="*/ 21355 w 1416401"/>
              <a:gd name="connsiteY90" fmla="*/ 873369 h 1424354"/>
              <a:gd name="connsiteX91" fmla="*/ 27216 w 1416401"/>
              <a:gd name="connsiteY91" fmla="*/ 855785 h 1424354"/>
              <a:gd name="connsiteX92" fmla="*/ 33078 w 1416401"/>
              <a:gd name="connsiteY92" fmla="*/ 820615 h 1424354"/>
              <a:gd name="connsiteX93" fmla="*/ 50662 w 1416401"/>
              <a:gd name="connsiteY93" fmla="*/ 779585 h 1424354"/>
              <a:gd name="connsiteX94" fmla="*/ 62385 w 1416401"/>
              <a:gd name="connsiteY94" fmla="*/ 738554 h 1424354"/>
              <a:gd name="connsiteX95" fmla="*/ 74108 w 1416401"/>
              <a:gd name="connsiteY95" fmla="*/ 715108 h 1424354"/>
              <a:gd name="connsiteX96" fmla="*/ 85832 w 1416401"/>
              <a:gd name="connsiteY96" fmla="*/ 674077 h 1424354"/>
              <a:gd name="connsiteX97" fmla="*/ 91693 w 1416401"/>
              <a:gd name="connsiteY97" fmla="*/ 656492 h 1424354"/>
              <a:gd name="connsiteX98" fmla="*/ 97555 w 1416401"/>
              <a:gd name="connsiteY98" fmla="*/ 627185 h 1424354"/>
              <a:gd name="connsiteX99" fmla="*/ 103416 w 1416401"/>
              <a:gd name="connsiteY99" fmla="*/ 609600 h 1424354"/>
              <a:gd name="connsiteX100" fmla="*/ 109278 w 1416401"/>
              <a:gd name="connsiteY100" fmla="*/ 586154 h 1424354"/>
              <a:gd name="connsiteX101" fmla="*/ 115139 w 1416401"/>
              <a:gd name="connsiteY101" fmla="*/ 556846 h 1424354"/>
              <a:gd name="connsiteX102" fmla="*/ 126862 w 1416401"/>
              <a:gd name="connsiteY102" fmla="*/ 521677 h 1424354"/>
              <a:gd name="connsiteX103" fmla="*/ 121001 w 1416401"/>
              <a:gd name="connsiteY103" fmla="*/ 322385 h 1424354"/>
              <a:gd name="connsiteX104" fmla="*/ 115139 w 1416401"/>
              <a:gd name="connsiteY104" fmla="*/ 304800 h 1424354"/>
              <a:gd name="connsiteX105" fmla="*/ 103416 w 1416401"/>
              <a:gd name="connsiteY105" fmla="*/ 281354 h 1424354"/>
              <a:gd name="connsiteX106" fmla="*/ 85832 w 1416401"/>
              <a:gd name="connsiteY106" fmla="*/ 263769 h 1424354"/>
              <a:gd name="connsiteX107" fmla="*/ 79970 w 1416401"/>
              <a:gd name="connsiteY107" fmla="*/ 246185 h 1424354"/>
              <a:gd name="connsiteX0-1" fmla="*/ 79970 w 1416401"/>
              <a:gd name="connsiteY0-2" fmla="*/ 246185 h 1424354"/>
              <a:gd name="connsiteX1-3" fmla="*/ 97555 w 1416401"/>
              <a:gd name="connsiteY1-4" fmla="*/ 193431 h 1424354"/>
              <a:gd name="connsiteX2-5" fmla="*/ 103416 w 1416401"/>
              <a:gd name="connsiteY2-6" fmla="*/ 175846 h 1424354"/>
              <a:gd name="connsiteX3-7" fmla="*/ 109278 w 1416401"/>
              <a:gd name="connsiteY3-8" fmla="*/ 152400 h 1424354"/>
              <a:gd name="connsiteX4-9" fmla="*/ 132724 w 1416401"/>
              <a:gd name="connsiteY4-10" fmla="*/ 117231 h 1424354"/>
              <a:gd name="connsiteX5-11" fmla="*/ 144447 w 1416401"/>
              <a:gd name="connsiteY5-12" fmla="*/ 99646 h 1424354"/>
              <a:gd name="connsiteX6-13" fmla="*/ 197201 w 1416401"/>
              <a:gd name="connsiteY6-14" fmla="*/ 70338 h 1424354"/>
              <a:gd name="connsiteX7-15" fmla="*/ 226508 w 1416401"/>
              <a:gd name="connsiteY7-16" fmla="*/ 52754 h 1424354"/>
              <a:gd name="connsiteX8-17" fmla="*/ 261678 w 1416401"/>
              <a:gd name="connsiteY8-18" fmla="*/ 41031 h 1424354"/>
              <a:gd name="connsiteX9-19" fmla="*/ 308570 w 1416401"/>
              <a:gd name="connsiteY9-20" fmla="*/ 23446 h 1424354"/>
              <a:gd name="connsiteX10-21" fmla="*/ 326155 w 1416401"/>
              <a:gd name="connsiteY10-22" fmla="*/ 17585 h 1424354"/>
              <a:gd name="connsiteX11-23" fmla="*/ 367185 w 1416401"/>
              <a:gd name="connsiteY11-24" fmla="*/ 11723 h 1424354"/>
              <a:gd name="connsiteX12-25" fmla="*/ 490278 w 1416401"/>
              <a:gd name="connsiteY12-26" fmla="*/ 0 h 1424354"/>
              <a:gd name="connsiteX13-27" fmla="*/ 607508 w 1416401"/>
              <a:gd name="connsiteY13-28" fmla="*/ 11723 h 1424354"/>
              <a:gd name="connsiteX14-29" fmla="*/ 625093 w 1416401"/>
              <a:gd name="connsiteY14-30" fmla="*/ 17585 h 1424354"/>
              <a:gd name="connsiteX15-31" fmla="*/ 671985 w 1416401"/>
              <a:gd name="connsiteY15-32" fmla="*/ 29308 h 1424354"/>
              <a:gd name="connsiteX16-33" fmla="*/ 695432 w 1416401"/>
              <a:gd name="connsiteY16-34" fmla="*/ 35169 h 1424354"/>
              <a:gd name="connsiteX17-35" fmla="*/ 718878 w 1416401"/>
              <a:gd name="connsiteY17-36" fmla="*/ 46892 h 1424354"/>
              <a:gd name="connsiteX18-37" fmla="*/ 754047 w 1416401"/>
              <a:gd name="connsiteY18-38" fmla="*/ 58615 h 1424354"/>
              <a:gd name="connsiteX19-39" fmla="*/ 771632 w 1416401"/>
              <a:gd name="connsiteY19-40" fmla="*/ 70338 h 1424354"/>
              <a:gd name="connsiteX20-41" fmla="*/ 789216 w 1416401"/>
              <a:gd name="connsiteY20-42" fmla="*/ 87923 h 1424354"/>
              <a:gd name="connsiteX21-43" fmla="*/ 824385 w 1416401"/>
              <a:gd name="connsiteY21-44" fmla="*/ 99646 h 1424354"/>
              <a:gd name="connsiteX22-45" fmla="*/ 841970 w 1416401"/>
              <a:gd name="connsiteY22-46" fmla="*/ 117231 h 1424354"/>
              <a:gd name="connsiteX23-47" fmla="*/ 847832 w 1416401"/>
              <a:gd name="connsiteY23-48" fmla="*/ 134815 h 1424354"/>
              <a:gd name="connsiteX24-49" fmla="*/ 865416 w 1416401"/>
              <a:gd name="connsiteY24-50" fmla="*/ 140677 h 1424354"/>
              <a:gd name="connsiteX25-51" fmla="*/ 906447 w 1416401"/>
              <a:gd name="connsiteY25-52" fmla="*/ 175846 h 1424354"/>
              <a:gd name="connsiteX26-53" fmla="*/ 918170 w 1416401"/>
              <a:gd name="connsiteY26-54" fmla="*/ 193431 h 1424354"/>
              <a:gd name="connsiteX27-55" fmla="*/ 935755 w 1416401"/>
              <a:gd name="connsiteY27-56" fmla="*/ 205154 h 1424354"/>
              <a:gd name="connsiteX28-57" fmla="*/ 959201 w 1416401"/>
              <a:gd name="connsiteY28-58" fmla="*/ 222738 h 1424354"/>
              <a:gd name="connsiteX29-59" fmla="*/ 976785 w 1416401"/>
              <a:gd name="connsiteY29-60" fmla="*/ 234462 h 1424354"/>
              <a:gd name="connsiteX30-61" fmla="*/ 994370 w 1416401"/>
              <a:gd name="connsiteY30-62" fmla="*/ 257908 h 1424354"/>
              <a:gd name="connsiteX31-63" fmla="*/ 1035401 w 1416401"/>
              <a:gd name="connsiteY31-64" fmla="*/ 281354 h 1424354"/>
              <a:gd name="connsiteX32-65" fmla="*/ 1058847 w 1416401"/>
              <a:gd name="connsiteY32-66" fmla="*/ 310662 h 1424354"/>
              <a:gd name="connsiteX33-67" fmla="*/ 1099878 w 1416401"/>
              <a:gd name="connsiteY33-68" fmla="*/ 345831 h 1424354"/>
              <a:gd name="connsiteX34-69" fmla="*/ 1129185 w 1416401"/>
              <a:gd name="connsiteY34-70" fmla="*/ 386862 h 1424354"/>
              <a:gd name="connsiteX35-71" fmla="*/ 1135047 w 1416401"/>
              <a:gd name="connsiteY35-72" fmla="*/ 404446 h 1424354"/>
              <a:gd name="connsiteX36-73" fmla="*/ 1170216 w 1416401"/>
              <a:gd name="connsiteY36-74" fmla="*/ 445477 h 1424354"/>
              <a:gd name="connsiteX37-75" fmla="*/ 1187801 w 1416401"/>
              <a:gd name="connsiteY37-76" fmla="*/ 468923 h 1424354"/>
              <a:gd name="connsiteX38-77" fmla="*/ 1211247 w 1416401"/>
              <a:gd name="connsiteY38-78" fmla="*/ 504092 h 1424354"/>
              <a:gd name="connsiteX39-79" fmla="*/ 1240555 w 1416401"/>
              <a:gd name="connsiteY39-80" fmla="*/ 545123 h 1424354"/>
              <a:gd name="connsiteX40-81" fmla="*/ 1264001 w 1416401"/>
              <a:gd name="connsiteY40-82" fmla="*/ 592015 h 1424354"/>
              <a:gd name="connsiteX41-83" fmla="*/ 1269862 w 1416401"/>
              <a:gd name="connsiteY41-84" fmla="*/ 609600 h 1424354"/>
              <a:gd name="connsiteX42-85" fmla="*/ 1287447 w 1416401"/>
              <a:gd name="connsiteY42-86" fmla="*/ 638908 h 1424354"/>
              <a:gd name="connsiteX43-87" fmla="*/ 1299170 w 1416401"/>
              <a:gd name="connsiteY43-88" fmla="*/ 662354 h 1424354"/>
              <a:gd name="connsiteX44-89" fmla="*/ 1316755 w 1416401"/>
              <a:gd name="connsiteY44-90" fmla="*/ 679938 h 1424354"/>
              <a:gd name="connsiteX45-91" fmla="*/ 1340201 w 1416401"/>
              <a:gd name="connsiteY45-92" fmla="*/ 720969 h 1424354"/>
              <a:gd name="connsiteX46-93" fmla="*/ 1351924 w 1416401"/>
              <a:gd name="connsiteY46-94" fmla="*/ 744415 h 1424354"/>
              <a:gd name="connsiteX47-95" fmla="*/ 1357785 w 1416401"/>
              <a:gd name="connsiteY47-96" fmla="*/ 762000 h 1424354"/>
              <a:gd name="connsiteX48-97" fmla="*/ 1369508 w 1416401"/>
              <a:gd name="connsiteY48-98" fmla="*/ 779585 h 1424354"/>
              <a:gd name="connsiteX49-99" fmla="*/ 1381232 w 1416401"/>
              <a:gd name="connsiteY49-100" fmla="*/ 808892 h 1424354"/>
              <a:gd name="connsiteX50-101" fmla="*/ 1398816 w 1416401"/>
              <a:gd name="connsiteY50-102" fmla="*/ 885092 h 1424354"/>
              <a:gd name="connsiteX51-103" fmla="*/ 1410539 w 1416401"/>
              <a:gd name="connsiteY51-104" fmla="*/ 955431 h 1424354"/>
              <a:gd name="connsiteX52-105" fmla="*/ 1416401 w 1416401"/>
              <a:gd name="connsiteY52-106" fmla="*/ 973015 h 1424354"/>
              <a:gd name="connsiteX53-107" fmla="*/ 1410539 w 1416401"/>
              <a:gd name="connsiteY53-108" fmla="*/ 1125415 h 1424354"/>
              <a:gd name="connsiteX54-109" fmla="*/ 1398816 w 1416401"/>
              <a:gd name="connsiteY54-110" fmla="*/ 1160585 h 1424354"/>
              <a:gd name="connsiteX55-111" fmla="*/ 1392955 w 1416401"/>
              <a:gd name="connsiteY55-112" fmla="*/ 1178169 h 1424354"/>
              <a:gd name="connsiteX56-113" fmla="*/ 1387093 w 1416401"/>
              <a:gd name="connsiteY56-114" fmla="*/ 1219200 h 1424354"/>
              <a:gd name="connsiteX57-115" fmla="*/ 1381232 w 1416401"/>
              <a:gd name="connsiteY57-116" fmla="*/ 1289538 h 1424354"/>
              <a:gd name="connsiteX58-117" fmla="*/ 1351924 w 1416401"/>
              <a:gd name="connsiteY58-118" fmla="*/ 1330569 h 1424354"/>
              <a:gd name="connsiteX59-119" fmla="*/ 1322616 w 1416401"/>
              <a:gd name="connsiteY59-120" fmla="*/ 1359877 h 1424354"/>
              <a:gd name="connsiteX60-121" fmla="*/ 1287447 w 1416401"/>
              <a:gd name="connsiteY60-122" fmla="*/ 1383323 h 1424354"/>
              <a:gd name="connsiteX61-123" fmla="*/ 1269862 w 1416401"/>
              <a:gd name="connsiteY61-124" fmla="*/ 1395046 h 1424354"/>
              <a:gd name="connsiteX62-125" fmla="*/ 1234693 w 1416401"/>
              <a:gd name="connsiteY62-126" fmla="*/ 1406769 h 1424354"/>
              <a:gd name="connsiteX63-127" fmla="*/ 1217108 w 1416401"/>
              <a:gd name="connsiteY63-128" fmla="*/ 1412631 h 1424354"/>
              <a:gd name="connsiteX64-129" fmla="*/ 1176078 w 1416401"/>
              <a:gd name="connsiteY64-130" fmla="*/ 1418492 h 1424354"/>
              <a:gd name="connsiteX65-131" fmla="*/ 1140908 w 1416401"/>
              <a:gd name="connsiteY65-132" fmla="*/ 1424354 h 1424354"/>
              <a:gd name="connsiteX66-133" fmla="*/ 900585 w 1416401"/>
              <a:gd name="connsiteY66-134" fmla="*/ 1418492 h 1424354"/>
              <a:gd name="connsiteX67-135" fmla="*/ 883001 w 1416401"/>
              <a:gd name="connsiteY67-136" fmla="*/ 1412631 h 1424354"/>
              <a:gd name="connsiteX68-137" fmla="*/ 800939 w 1416401"/>
              <a:gd name="connsiteY68-138" fmla="*/ 1406769 h 1424354"/>
              <a:gd name="connsiteX69-139" fmla="*/ 630955 w 1416401"/>
              <a:gd name="connsiteY69-140" fmla="*/ 1400908 h 1424354"/>
              <a:gd name="connsiteX70-141" fmla="*/ 572339 w 1416401"/>
              <a:gd name="connsiteY70-142" fmla="*/ 1395046 h 1424354"/>
              <a:gd name="connsiteX71-143" fmla="*/ 537170 w 1416401"/>
              <a:gd name="connsiteY71-144" fmla="*/ 1383323 h 1424354"/>
              <a:gd name="connsiteX72-145" fmla="*/ 519585 w 1416401"/>
              <a:gd name="connsiteY72-146" fmla="*/ 1377462 h 1424354"/>
              <a:gd name="connsiteX73-147" fmla="*/ 490278 w 1416401"/>
              <a:gd name="connsiteY73-148" fmla="*/ 1371600 h 1424354"/>
              <a:gd name="connsiteX74-149" fmla="*/ 472693 w 1416401"/>
              <a:gd name="connsiteY74-150" fmla="*/ 1365738 h 1424354"/>
              <a:gd name="connsiteX75-151" fmla="*/ 414078 w 1416401"/>
              <a:gd name="connsiteY75-152" fmla="*/ 1359877 h 1424354"/>
              <a:gd name="connsiteX76-153" fmla="*/ 361324 w 1416401"/>
              <a:gd name="connsiteY76-154" fmla="*/ 1354015 h 1424354"/>
              <a:gd name="connsiteX77-155" fmla="*/ 337878 w 1416401"/>
              <a:gd name="connsiteY77-156" fmla="*/ 1348154 h 1424354"/>
              <a:gd name="connsiteX78-157" fmla="*/ 320293 w 1416401"/>
              <a:gd name="connsiteY78-158" fmla="*/ 1342292 h 1424354"/>
              <a:gd name="connsiteX79-159" fmla="*/ 179616 w 1416401"/>
              <a:gd name="connsiteY79-160" fmla="*/ 1330569 h 1424354"/>
              <a:gd name="connsiteX80-161" fmla="*/ 155426 w 1416401"/>
              <a:gd name="connsiteY80-162" fmla="*/ 1371600 h 1424354"/>
              <a:gd name="connsiteX81-163" fmla="*/ 126862 w 1416401"/>
              <a:gd name="connsiteY81-164" fmla="*/ 1312985 h 1424354"/>
              <a:gd name="connsiteX82-165" fmla="*/ 109278 w 1416401"/>
              <a:gd name="connsiteY82-166" fmla="*/ 1307123 h 1424354"/>
              <a:gd name="connsiteX83-167" fmla="*/ 79970 w 1416401"/>
              <a:gd name="connsiteY83-168" fmla="*/ 1283677 h 1424354"/>
              <a:gd name="connsiteX84-169" fmla="*/ 50662 w 1416401"/>
              <a:gd name="connsiteY84-170" fmla="*/ 1248508 h 1424354"/>
              <a:gd name="connsiteX85-171" fmla="*/ 33078 w 1416401"/>
              <a:gd name="connsiteY85-172" fmla="*/ 1230923 h 1424354"/>
              <a:gd name="connsiteX86-173" fmla="*/ 21355 w 1416401"/>
              <a:gd name="connsiteY86-174" fmla="*/ 1189892 h 1424354"/>
              <a:gd name="connsiteX87-175" fmla="*/ 9632 w 1416401"/>
              <a:gd name="connsiteY87-176" fmla="*/ 1143000 h 1424354"/>
              <a:gd name="connsiteX88-177" fmla="*/ 9632 w 1416401"/>
              <a:gd name="connsiteY88-178" fmla="*/ 943708 h 1424354"/>
              <a:gd name="connsiteX89-179" fmla="*/ 15493 w 1416401"/>
              <a:gd name="connsiteY89-180" fmla="*/ 926123 h 1424354"/>
              <a:gd name="connsiteX90-181" fmla="*/ 21355 w 1416401"/>
              <a:gd name="connsiteY90-182" fmla="*/ 873369 h 1424354"/>
              <a:gd name="connsiteX91-183" fmla="*/ 27216 w 1416401"/>
              <a:gd name="connsiteY91-184" fmla="*/ 855785 h 1424354"/>
              <a:gd name="connsiteX92-185" fmla="*/ 33078 w 1416401"/>
              <a:gd name="connsiteY92-186" fmla="*/ 820615 h 1424354"/>
              <a:gd name="connsiteX93-187" fmla="*/ 50662 w 1416401"/>
              <a:gd name="connsiteY93-188" fmla="*/ 779585 h 1424354"/>
              <a:gd name="connsiteX94-189" fmla="*/ 62385 w 1416401"/>
              <a:gd name="connsiteY94-190" fmla="*/ 738554 h 1424354"/>
              <a:gd name="connsiteX95-191" fmla="*/ 74108 w 1416401"/>
              <a:gd name="connsiteY95-192" fmla="*/ 715108 h 1424354"/>
              <a:gd name="connsiteX96-193" fmla="*/ 85832 w 1416401"/>
              <a:gd name="connsiteY96-194" fmla="*/ 674077 h 1424354"/>
              <a:gd name="connsiteX97-195" fmla="*/ 91693 w 1416401"/>
              <a:gd name="connsiteY97-196" fmla="*/ 656492 h 1424354"/>
              <a:gd name="connsiteX98-197" fmla="*/ 97555 w 1416401"/>
              <a:gd name="connsiteY98-198" fmla="*/ 627185 h 1424354"/>
              <a:gd name="connsiteX99-199" fmla="*/ 103416 w 1416401"/>
              <a:gd name="connsiteY99-200" fmla="*/ 609600 h 1424354"/>
              <a:gd name="connsiteX100-201" fmla="*/ 109278 w 1416401"/>
              <a:gd name="connsiteY100-202" fmla="*/ 586154 h 1424354"/>
              <a:gd name="connsiteX101-203" fmla="*/ 115139 w 1416401"/>
              <a:gd name="connsiteY101-204" fmla="*/ 556846 h 1424354"/>
              <a:gd name="connsiteX102-205" fmla="*/ 126862 w 1416401"/>
              <a:gd name="connsiteY102-206" fmla="*/ 521677 h 1424354"/>
              <a:gd name="connsiteX103-207" fmla="*/ 121001 w 1416401"/>
              <a:gd name="connsiteY103-208" fmla="*/ 322385 h 1424354"/>
              <a:gd name="connsiteX104-209" fmla="*/ 115139 w 1416401"/>
              <a:gd name="connsiteY104-210" fmla="*/ 304800 h 1424354"/>
              <a:gd name="connsiteX105-211" fmla="*/ 103416 w 1416401"/>
              <a:gd name="connsiteY105-212" fmla="*/ 281354 h 1424354"/>
              <a:gd name="connsiteX106-213" fmla="*/ 85832 w 1416401"/>
              <a:gd name="connsiteY106-214" fmla="*/ 263769 h 1424354"/>
              <a:gd name="connsiteX107-215" fmla="*/ 79970 w 1416401"/>
              <a:gd name="connsiteY107-216" fmla="*/ 246185 h 1424354"/>
              <a:gd name="connsiteX0-217" fmla="*/ 79970 w 1416401"/>
              <a:gd name="connsiteY0-218" fmla="*/ 246185 h 1424354"/>
              <a:gd name="connsiteX1-219" fmla="*/ 97555 w 1416401"/>
              <a:gd name="connsiteY1-220" fmla="*/ 193431 h 1424354"/>
              <a:gd name="connsiteX2-221" fmla="*/ 103416 w 1416401"/>
              <a:gd name="connsiteY2-222" fmla="*/ 175846 h 1424354"/>
              <a:gd name="connsiteX3-223" fmla="*/ 109278 w 1416401"/>
              <a:gd name="connsiteY3-224" fmla="*/ 152400 h 1424354"/>
              <a:gd name="connsiteX4-225" fmla="*/ 132724 w 1416401"/>
              <a:gd name="connsiteY4-226" fmla="*/ 117231 h 1424354"/>
              <a:gd name="connsiteX5-227" fmla="*/ 144447 w 1416401"/>
              <a:gd name="connsiteY5-228" fmla="*/ 99646 h 1424354"/>
              <a:gd name="connsiteX6-229" fmla="*/ 197201 w 1416401"/>
              <a:gd name="connsiteY6-230" fmla="*/ 70338 h 1424354"/>
              <a:gd name="connsiteX7-231" fmla="*/ 226508 w 1416401"/>
              <a:gd name="connsiteY7-232" fmla="*/ 52754 h 1424354"/>
              <a:gd name="connsiteX8-233" fmla="*/ 261678 w 1416401"/>
              <a:gd name="connsiteY8-234" fmla="*/ 41031 h 1424354"/>
              <a:gd name="connsiteX9-235" fmla="*/ 308570 w 1416401"/>
              <a:gd name="connsiteY9-236" fmla="*/ 23446 h 1424354"/>
              <a:gd name="connsiteX10-237" fmla="*/ 326155 w 1416401"/>
              <a:gd name="connsiteY10-238" fmla="*/ 17585 h 1424354"/>
              <a:gd name="connsiteX11-239" fmla="*/ 367185 w 1416401"/>
              <a:gd name="connsiteY11-240" fmla="*/ 11723 h 1424354"/>
              <a:gd name="connsiteX12-241" fmla="*/ 490278 w 1416401"/>
              <a:gd name="connsiteY12-242" fmla="*/ 0 h 1424354"/>
              <a:gd name="connsiteX13-243" fmla="*/ 607508 w 1416401"/>
              <a:gd name="connsiteY13-244" fmla="*/ 11723 h 1424354"/>
              <a:gd name="connsiteX14-245" fmla="*/ 625093 w 1416401"/>
              <a:gd name="connsiteY14-246" fmla="*/ 17585 h 1424354"/>
              <a:gd name="connsiteX15-247" fmla="*/ 671985 w 1416401"/>
              <a:gd name="connsiteY15-248" fmla="*/ 29308 h 1424354"/>
              <a:gd name="connsiteX16-249" fmla="*/ 695432 w 1416401"/>
              <a:gd name="connsiteY16-250" fmla="*/ 35169 h 1424354"/>
              <a:gd name="connsiteX17-251" fmla="*/ 718878 w 1416401"/>
              <a:gd name="connsiteY17-252" fmla="*/ 46892 h 1424354"/>
              <a:gd name="connsiteX18-253" fmla="*/ 754047 w 1416401"/>
              <a:gd name="connsiteY18-254" fmla="*/ 58615 h 1424354"/>
              <a:gd name="connsiteX19-255" fmla="*/ 771632 w 1416401"/>
              <a:gd name="connsiteY19-256" fmla="*/ 70338 h 1424354"/>
              <a:gd name="connsiteX20-257" fmla="*/ 789216 w 1416401"/>
              <a:gd name="connsiteY20-258" fmla="*/ 87923 h 1424354"/>
              <a:gd name="connsiteX21-259" fmla="*/ 824385 w 1416401"/>
              <a:gd name="connsiteY21-260" fmla="*/ 99646 h 1424354"/>
              <a:gd name="connsiteX22-261" fmla="*/ 841970 w 1416401"/>
              <a:gd name="connsiteY22-262" fmla="*/ 117231 h 1424354"/>
              <a:gd name="connsiteX23-263" fmla="*/ 847832 w 1416401"/>
              <a:gd name="connsiteY23-264" fmla="*/ 134815 h 1424354"/>
              <a:gd name="connsiteX24-265" fmla="*/ 865416 w 1416401"/>
              <a:gd name="connsiteY24-266" fmla="*/ 140677 h 1424354"/>
              <a:gd name="connsiteX25-267" fmla="*/ 906447 w 1416401"/>
              <a:gd name="connsiteY25-268" fmla="*/ 175846 h 1424354"/>
              <a:gd name="connsiteX26-269" fmla="*/ 918170 w 1416401"/>
              <a:gd name="connsiteY26-270" fmla="*/ 193431 h 1424354"/>
              <a:gd name="connsiteX27-271" fmla="*/ 935755 w 1416401"/>
              <a:gd name="connsiteY27-272" fmla="*/ 205154 h 1424354"/>
              <a:gd name="connsiteX28-273" fmla="*/ 959201 w 1416401"/>
              <a:gd name="connsiteY28-274" fmla="*/ 222738 h 1424354"/>
              <a:gd name="connsiteX29-275" fmla="*/ 976785 w 1416401"/>
              <a:gd name="connsiteY29-276" fmla="*/ 234462 h 1424354"/>
              <a:gd name="connsiteX30-277" fmla="*/ 994370 w 1416401"/>
              <a:gd name="connsiteY30-278" fmla="*/ 257908 h 1424354"/>
              <a:gd name="connsiteX31-279" fmla="*/ 1035401 w 1416401"/>
              <a:gd name="connsiteY31-280" fmla="*/ 281354 h 1424354"/>
              <a:gd name="connsiteX32-281" fmla="*/ 1058847 w 1416401"/>
              <a:gd name="connsiteY32-282" fmla="*/ 310662 h 1424354"/>
              <a:gd name="connsiteX33-283" fmla="*/ 1099878 w 1416401"/>
              <a:gd name="connsiteY33-284" fmla="*/ 345831 h 1424354"/>
              <a:gd name="connsiteX34-285" fmla="*/ 1129185 w 1416401"/>
              <a:gd name="connsiteY34-286" fmla="*/ 386862 h 1424354"/>
              <a:gd name="connsiteX35-287" fmla="*/ 1135047 w 1416401"/>
              <a:gd name="connsiteY35-288" fmla="*/ 404446 h 1424354"/>
              <a:gd name="connsiteX36-289" fmla="*/ 1170216 w 1416401"/>
              <a:gd name="connsiteY36-290" fmla="*/ 445477 h 1424354"/>
              <a:gd name="connsiteX37-291" fmla="*/ 1187801 w 1416401"/>
              <a:gd name="connsiteY37-292" fmla="*/ 468923 h 1424354"/>
              <a:gd name="connsiteX38-293" fmla="*/ 1211247 w 1416401"/>
              <a:gd name="connsiteY38-294" fmla="*/ 504092 h 1424354"/>
              <a:gd name="connsiteX39-295" fmla="*/ 1240555 w 1416401"/>
              <a:gd name="connsiteY39-296" fmla="*/ 545123 h 1424354"/>
              <a:gd name="connsiteX40-297" fmla="*/ 1264001 w 1416401"/>
              <a:gd name="connsiteY40-298" fmla="*/ 592015 h 1424354"/>
              <a:gd name="connsiteX41-299" fmla="*/ 1269862 w 1416401"/>
              <a:gd name="connsiteY41-300" fmla="*/ 609600 h 1424354"/>
              <a:gd name="connsiteX42-301" fmla="*/ 1287447 w 1416401"/>
              <a:gd name="connsiteY42-302" fmla="*/ 638908 h 1424354"/>
              <a:gd name="connsiteX43-303" fmla="*/ 1299170 w 1416401"/>
              <a:gd name="connsiteY43-304" fmla="*/ 662354 h 1424354"/>
              <a:gd name="connsiteX44-305" fmla="*/ 1316755 w 1416401"/>
              <a:gd name="connsiteY44-306" fmla="*/ 679938 h 1424354"/>
              <a:gd name="connsiteX45-307" fmla="*/ 1340201 w 1416401"/>
              <a:gd name="connsiteY45-308" fmla="*/ 720969 h 1424354"/>
              <a:gd name="connsiteX46-309" fmla="*/ 1351924 w 1416401"/>
              <a:gd name="connsiteY46-310" fmla="*/ 744415 h 1424354"/>
              <a:gd name="connsiteX47-311" fmla="*/ 1357785 w 1416401"/>
              <a:gd name="connsiteY47-312" fmla="*/ 762000 h 1424354"/>
              <a:gd name="connsiteX48-313" fmla="*/ 1369508 w 1416401"/>
              <a:gd name="connsiteY48-314" fmla="*/ 779585 h 1424354"/>
              <a:gd name="connsiteX49-315" fmla="*/ 1381232 w 1416401"/>
              <a:gd name="connsiteY49-316" fmla="*/ 808892 h 1424354"/>
              <a:gd name="connsiteX50-317" fmla="*/ 1398816 w 1416401"/>
              <a:gd name="connsiteY50-318" fmla="*/ 885092 h 1424354"/>
              <a:gd name="connsiteX51-319" fmla="*/ 1410539 w 1416401"/>
              <a:gd name="connsiteY51-320" fmla="*/ 955431 h 1424354"/>
              <a:gd name="connsiteX52-321" fmla="*/ 1416401 w 1416401"/>
              <a:gd name="connsiteY52-322" fmla="*/ 973015 h 1424354"/>
              <a:gd name="connsiteX53-323" fmla="*/ 1410539 w 1416401"/>
              <a:gd name="connsiteY53-324" fmla="*/ 1125415 h 1424354"/>
              <a:gd name="connsiteX54-325" fmla="*/ 1398816 w 1416401"/>
              <a:gd name="connsiteY54-326" fmla="*/ 1160585 h 1424354"/>
              <a:gd name="connsiteX55-327" fmla="*/ 1392955 w 1416401"/>
              <a:gd name="connsiteY55-328" fmla="*/ 1178169 h 1424354"/>
              <a:gd name="connsiteX56-329" fmla="*/ 1387093 w 1416401"/>
              <a:gd name="connsiteY56-330" fmla="*/ 1219200 h 1424354"/>
              <a:gd name="connsiteX57-331" fmla="*/ 1381232 w 1416401"/>
              <a:gd name="connsiteY57-332" fmla="*/ 1289538 h 1424354"/>
              <a:gd name="connsiteX58-333" fmla="*/ 1351924 w 1416401"/>
              <a:gd name="connsiteY58-334" fmla="*/ 1330569 h 1424354"/>
              <a:gd name="connsiteX59-335" fmla="*/ 1322616 w 1416401"/>
              <a:gd name="connsiteY59-336" fmla="*/ 1359877 h 1424354"/>
              <a:gd name="connsiteX60-337" fmla="*/ 1287447 w 1416401"/>
              <a:gd name="connsiteY60-338" fmla="*/ 1383323 h 1424354"/>
              <a:gd name="connsiteX61-339" fmla="*/ 1269862 w 1416401"/>
              <a:gd name="connsiteY61-340" fmla="*/ 1395046 h 1424354"/>
              <a:gd name="connsiteX62-341" fmla="*/ 1234693 w 1416401"/>
              <a:gd name="connsiteY62-342" fmla="*/ 1406769 h 1424354"/>
              <a:gd name="connsiteX63-343" fmla="*/ 1217108 w 1416401"/>
              <a:gd name="connsiteY63-344" fmla="*/ 1412631 h 1424354"/>
              <a:gd name="connsiteX64-345" fmla="*/ 1176078 w 1416401"/>
              <a:gd name="connsiteY64-346" fmla="*/ 1418492 h 1424354"/>
              <a:gd name="connsiteX65-347" fmla="*/ 1140908 w 1416401"/>
              <a:gd name="connsiteY65-348" fmla="*/ 1424354 h 1424354"/>
              <a:gd name="connsiteX66-349" fmla="*/ 900585 w 1416401"/>
              <a:gd name="connsiteY66-350" fmla="*/ 1418492 h 1424354"/>
              <a:gd name="connsiteX67-351" fmla="*/ 883001 w 1416401"/>
              <a:gd name="connsiteY67-352" fmla="*/ 1412631 h 1424354"/>
              <a:gd name="connsiteX68-353" fmla="*/ 800939 w 1416401"/>
              <a:gd name="connsiteY68-354" fmla="*/ 1406769 h 1424354"/>
              <a:gd name="connsiteX69-355" fmla="*/ 630955 w 1416401"/>
              <a:gd name="connsiteY69-356" fmla="*/ 1400908 h 1424354"/>
              <a:gd name="connsiteX70-357" fmla="*/ 572339 w 1416401"/>
              <a:gd name="connsiteY70-358" fmla="*/ 1395046 h 1424354"/>
              <a:gd name="connsiteX71-359" fmla="*/ 537170 w 1416401"/>
              <a:gd name="connsiteY71-360" fmla="*/ 1383323 h 1424354"/>
              <a:gd name="connsiteX72-361" fmla="*/ 519585 w 1416401"/>
              <a:gd name="connsiteY72-362" fmla="*/ 1377462 h 1424354"/>
              <a:gd name="connsiteX73-363" fmla="*/ 490278 w 1416401"/>
              <a:gd name="connsiteY73-364" fmla="*/ 1371600 h 1424354"/>
              <a:gd name="connsiteX74-365" fmla="*/ 472693 w 1416401"/>
              <a:gd name="connsiteY74-366" fmla="*/ 1365738 h 1424354"/>
              <a:gd name="connsiteX75-367" fmla="*/ 414078 w 1416401"/>
              <a:gd name="connsiteY75-368" fmla="*/ 1359877 h 1424354"/>
              <a:gd name="connsiteX76-369" fmla="*/ 361324 w 1416401"/>
              <a:gd name="connsiteY76-370" fmla="*/ 1354015 h 1424354"/>
              <a:gd name="connsiteX77-371" fmla="*/ 337878 w 1416401"/>
              <a:gd name="connsiteY77-372" fmla="*/ 1348154 h 1424354"/>
              <a:gd name="connsiteX78-373" fmla="*/ 179616 w 1416401"/>
              <a:gd name="connsiteY78-374" fmla="*/ 1330569 h 1424354"/>
              <a:gd name="connsiteX79-375" fmla="*/ 155426 w 1416401"/>
              <a:gd name="connsiteY79-376" fmla="*/ 1371600 h 1424354"/>
              <a:gd name="connsiteX80-377" fmla="*/ 126862 w 1416401"/>
              <a:gd name="connsiteY80-378" fmla="*/ 1312985 h 1424354"/>
              <a:gd name="connsiteX81-379" fmla="*/ 109278 w 1416401"/>
              <a:gd name="connsiteY81-380" fmla="*/ 1307123 h 1424354"/>
              <a:gd name="connsiteX82-381" fmla="*/ 79970 w 1416401"/>
              <a:gd name="connsiteY82-382" fmla="*/ 1283677 h 1424354"/>
              <a:gd name="connsiteX83-383" fmla="*/ 50662 w 1416401"/>
              <a:gd name="connsiteY83-384" fmla="*/ 1248508 h 1424354"/>
              <a:gd name="connsiteX84-385" fmla="*/ 33078 w 1416401"/>
              <a:gd name="connsiteY84-386" fmla="*/ 1230923 h 1424354"/>
              <a:gd name="connsiteX85-387" fmla="*/ 21355 w 1416401"/>
              <a:gd name="connsiteY85-388" fmla="*/ 1189892 h 1424354"/>
              <a:gd name="connsiteX86-389" fmla="*/ 9632 w 1416401"/>
              <a:gd name="connsiteY86-390" fmla="*/ 1143000 h 1424354"/>
              <a:gd name="connsiteX87-391" fmla="*/ 9632 w 1416401"/>
              <a:gd name="connsiteY87-392" fmla="*/ 943708 h 1424354"/>
              <a:gd name="connsiteX88-393" fmla="*/ 15493 w 1416401"/>
              <a:gd name="connsiteY88-394" fmla="*/ 926123 h 1424354"/>
              <a:gd name="connsiteX89-395" fmla="*/ 21355 w 1416401"/>
              <a:gd name="connsiteY89-396" fmla="*/ 873369 h 1424354"/>
              <a:gd name="connsiteX90-397" fmla="*/ 27216 w 1416401"/>
              <a:gd name="connsiteY90-398" fmla="*/ 855785 h 1424354"/>
              <a:gd name="connsiteX91-399" fmla="*/ 33078 w 1416401"/>
              <a:gd name="connsiteY91-400" fmla="*/ 820615 h 1424354"/>
              <a:gd name="connsiteX92-401" fmla="*/ 50662 w 1416401"/>
              <a:gd name="connsiteY92-402" fmla="*/ 779585 h 1424354"/>
              <a:gd name="connsiteX93-403" fmla="*/ 62385 w 1416401"/>
              <a:gd name="connsiteY93-404" fmla="*/ 738554 h 1424354"/>
              <a:gd name="connsiteX94-405" fmla="*/ 74108 w 1416401"/>
              <a:gd name="connsiteY94-406" fmla="*/ 715108 h 1424354"/>
              <a:gd name="connsiteX95-407" fmla="*/ 85832 w 1416401"/>
              <a:gd name="connsiteY95-408" fmla="*/ 674077 h 1424354"/>
              <a:gd name="connsiteX96-409" fmla="*/ 91693 w 1416401"/>
              <a:gd name="connsiteY96-410" fmla="*/ 656492 h 1424354"/>
              <a:gd name="connsiteX97-411" fmla="*/ 97555 w 1416401"/>
              <a:gd name="connsiteY97-412" fmla="*/ 627185 h 1424354"/>
              <a:gd name="connsiteX98-413" fmla="*/ 103416 w 1416401"/>
              <a:gd name="connsiteY98-414" fmla="*/ 609600 h 1424354"/>
              <a:gd name="connsiteX99-415" fmla="*/ 109278 w 1416401"/>
              <a:gd name="connsiteY99-416" fmla="*/ 586154 h 1424354"/>
              <a:gd name="connsiteX100-417" fmla="*/ 115139 w 1416401"/>
              <a:gd name="connsiteY100-418" fmla="*/ 556846 h 1424354"/>
              <a:gd name="connsiteX101-419" fmla="*/ 126862 w 1416401"/>
              <a:gd name="connsiteY101-420" fmla="*/ 521677 h 1424354"/>
              <a:gd name="connsiteX102-421" fmla="*/ 121001 w 1416401"/>
              <a:gd name="connsiteY102-422" fmla="*/ 322385 h 1424354"/>
              <a:gd name="connsiteX103-423" fmla="*/ 115139 w 1416401"/>
              <a:gd name="connsiteY103-424" fmla="*/ 304800 h 1424354"/>
              <a:gd name="connsiteX104-425" fmla="*/ 103416 w 1416401"/>
              <a:gd name="connsiteY104-426" fmla="*/ 281354 h 1424354"/>
              <a:gd name="connsiteX105-427" fmla="*/ 85832 w 1416401"/>
              <a:gd name="connsiteY105-428" fmla="*/ 263769 h 1424354"/>
              <a:gd name="connsiteX106-429" fmla="*/ 79970 w 1416401"/>
              <a:gd name="connsiteY106-430" fmla="*/ 246185 h 1424354"/>
              <a:gd name="connsiteX0-431" fmla="*/ 79970 w 1416401"/>
              <a:gd name="connsiteY0-432" fmla="*/ 246185 h 1424354"/>
              <a:gd name="connsiteX1-433" fmla="*/ 97555 w 1416401"/>
              <a:gd name="connsiteY1-434" fmla="*/ 193431 h 1424354"/>
              <a:gd name="connsiteX2-435" fmla="*/ 103416 w 1416401"/>
              <a:gd name="connsiteY2-436" fmla="*/ 175846 h 1424354"/>
              <a:gd name="connsiteX3-437" fmla="*/ 109278 w 1416401"/>
              <a:gd name="connsiteY3-438" fmla="*/ 152400 h 1424354"/>
              <a:gd name="connsiteX4-439" fmla="*/ 132724 w 1416401"/>
              <a:gd name="connsiteY4-440" fmla="*/ 117231 h 1424354"/>
              <a:gd name="connsiteX5-441" fmla="*/ 144447 w 1416401"/>
              <a:gd name="connsiteY5-442" fmla="*/ 99646 h 1424354"/>
              <a:gd name="connsiteX6-443" fmla="*/ 197201 w 1416401"/>
              <a:gd name="connsiteY6-444" fmla="*/ 70338 h 1424354"/>
              <a:gd name="connsiteX7-445" fmla="*/ 226508 w 1416401"/>
              <a:gd name="connsiteY7-446" fmla="*/ 52754 h 1424354"/>
              <a:gd name="connsiteX8-447" fmla="*/ 261678 w 1416401"/>
              <a:gd name="connsiteY8-448" fmla="*/ 41031 h 1424354"/>
              <a:gd name="connsiteX9-449" fmla="*/ 308570 w 1416401"/>
              <a:gd name="connsiteY9-450" fmla="*/ 23446 h 1424354"/>
              <a:gd name="connsiteX10-451" fmla="*/ 326155 w 1416401"/>
              <a:gd name="connsiteY10-452" fmla="*/ 17585 h 1424354"/>
              <a:gd name="connsiteX11-453" fmla="*/ 367185 w 1416401"/>
              <a:gd name="connsiteY11-454" fmla="*/ 11723 h 1424354"/>
              <a:gd name="connsiteX12-455" fmla="*/ 490278 w 1416401"/>
              <a:gd name="connsiteY12-456" fmla="*/ 0 h 1424354"/>
              <a:gd name="connsiteX13-457" fmla="*/ 607508 w 1416401"/>
              <a:gd name="connsiteY13-458" fmla="*/ 11723 h 1424354"/>
              <a:gd name="connsiteX14-459" fmla="*/ 625093 w 1416401"/>
              <a:gd name="connsiteY14-460" fmla="*/ 17585 h 1424354"/>
              <a:gd name="connsiteX15-461" fmla="*/ 671985 w 1416401"/>
              <a:gd name="connsiteY15-462" fmla="*/ 29308 h 1424354"/>
              <a:gd name="connsiteX16-463" fmla="*/ 695432 w 1416401"/>
              <a:gd name="connsiteY16-464" fmla="*/ 35169 h 1424354"/>
              <a:gd name="connsiteX17-465" fmla="*/ 718878 w 1416401"/>
              <a:gd name="connsiteY17-466" fmla="*/ 46892 h 1424354"/>
              <a:gd name="connsiteX18-467" fmla="*/ 754047 w 1416401"/>
              <a:gd name="connsiteY18-468" fmla="*/ 58615 h 1424354"/>
              <a:gd name="connsiteX19-469" fmla="*/ 771632 w 1416401"/>
              <a:gd name="connsiteY19-470" fmla="*/ 70338 h 1424354"/>
              <a:gd name="connsiteX20-471" fmla="*/ 789216 w 1416401"/>
              <a:gd name="connsiteY20-472" fmla="*/ 87923 h 1424354"/>
              <a:gd name="connsiteX21-473" fmla="*/ 824385 w 1416401"/>
              <a:gd name="connsiteY21-474" fmla="*/ 99646 h 1424354"/>
              <a:gd name="connsiteX22-475" fmla="*/ 841970 w 1416401"/>
              <a:gd name="connsiteY22-476" fmla="*/ 117231 h 1424354"/>
              <a:gd name="connsiteX23-477" fmla="*/ 847832 w 1416401"/>
              <a:gd name="connsiteY23-478" fmla="*/ 134815 h 1424354"/>
              <a:gd name="connsiteX24-479" fmla="*/ 865416 w 1416401"/>
              <a:gd name="connsiteY24-480" fmla="*/ 140677 h 1424354"/>
              <a:gd name="connsiteX25-481" fmla="*/ 906447 w 1416401"/>
              <a:gd name="connsiteY25-482" fmla="*/ 175846 h 1424354"/>
              <a:gd name="connsiteX26-483" fmla="*/ 918170 w 1416401"/>
              <a:gd name="connsiteY26-484" fmla="*/ 193431 h 1424354"/>
              <a:gd name="connsiteX27-485" fmla="*/ 935755 w 1416401"/>
              <a:gd name="connsiteY27-486" fmla="*/ 205154 h 1424354"/>
              <a:gd name="connsiteX28-487" fmla="*/ 959201 w 1416401"/>
              <a:gd name="connsiteY28-488" fmla="*/ 222738 h 1424354"/>
              <a:gd name="connsiteX29-489" fmla="*/ 976785 w 1416401"/>
              <a:gd name="connsiteY29-490" fmla="*/ 234462 h 1424354"/>
              <a:gd name="connsiteX30-491" fmla="*/ 994370 w 1416401"/>
              <a:gd name="connsiteY30-492" fmla="*/ 257908 h 1424354"/>
              <a:gd name="connsiteX31-493" fmla="*/ 1035401 w 1416401"/>
              <a:gd name="connsiteY31-494" fmla="*/ 281354 h 1424354"/>
              <a:gd name="connsiteX32-495" fmla="*/ 1058847 w 1416401"/>
              <a:gd name="connsiteY32-496" fmla="*/ 310662 h 1424354"/>
              <a:gd name="connsiteX33-497" fmla="*/ 1099878 w 1416401"/>
              <a:gd name="connsiteY33-498" fmla="*/ 345831 h 1424354"/>
              <a:gd name="connsiteX34-499" fmla="*/ 1129185 w 1416401"/>
              <a:gd name="connsiteY34-500" fmla="*/ 386862 h 1424354"/>
              <a:gd name="connsiteX35-501" fmla="*/ 1135047 w 1416401"/>
              <a:gd name="connsiteY35-502" fmla="*/ 404446 h 1424354"/>
              <a:gd name="connsiteX36-503" fmla="*/ 1170216 w 1416401"/>
              <a:gd name="connsiteY36-504" fmla="*/ 445477 h 1424354"/>
              <a:gd name="connsiteX37-505" fmla="*/ 1187801 w 1416401"/>
              <a:gd name="connsiteY37-506" fmla="*/ 468923 h 1424354"/>
              <a:gd name="connsiteX38-507" fmla="*/ 1211247 w 1416401"/>
              <a:gd name="connsiteY38-508" fmla="*/ 504092 h 1424354"/>
              <a:gd name="connsiteX39-509" fmla="*/ 1240555 w 1416401"/>
              <a:gd name="connsiteY39-510" fmla="*/ 545123 h 1424354"/>
              <a:gd name="connsiteX40-511" fmla="*/ 1264001 w 1416401"/>
              <a:gd name="connsiteY40-512" fmla="*/ 592015 h 1424354"/>
              <a:gd name="connsiteX41-513" fmla="*/ 1269862 w 1416401"/>
              <a:gd name="connsiteY41-514" fmla="*/ 609600 h 1424354"/>
              <a:gd name="connsiteX42-515" fmla="*/ 1287447 w 1416401"/>
              <a:gd name="connsiteY42-516" fmla="*/ 638908 h 1424354"/>
              <a:gd name="connsiteX43-517" fmla="*/ 1299170 w 1416401"/>
              <a:gd name="connsiteY43-518" fmla="*/ 662354 h 1424354"/>
              <a:gd name="connsiteX44-519" fmla="*/ 1316755 w 1416401"/>
              <a:gd name="connsiteY44-520" fmla="*/ 679938 h 1424354"/>
              <a:gd name="connsiteX45-521" fmla="*/ 1340201 w 1416401"/>
              <a:gd name="connsiteY45-522" fmla="*/ 720969 h 1424354"/>
              <a:gd name="connsiteX46-523" fmla="*/ 1351924 w 1416401"/>
              <a:gd name="connsiteY46-524" fmla="*/ 744415 h 1424354"/>
              <a:gd name="connsiteX47-525" fmla="*/ 1357785 w 1416401"/>
              <a:gd name="connsiteY47-526" fmla="*/ 762000 h 1424354"/>
              <a:gd name="connsiteX48-527" fmla="*/ 1369508 w 1416401"/>
              <a:gd name="connsiteY48-528" fmla="*/ 779585 h 1424354"/>
              <a:gd name="connsiteX49-529" fmla="*/ 1381232 w 1416401"/>
              <a:gd name="connsiteY49-530" fmla="*/ 808892 h 1424354"/>
              <a:gd name="connsiteX50-531" fmla="*/ 1398816 w 1416401"/>
              <a:gd name="connsiteY50-532" fmla="*/ 885092 h 1424354"/>
              <a:gd name="connsiteX51-533" fmla="*/ 1410539 w 1416401"/>
              <a:gd name="connsiteY51-534" fmla="*/ 955431 h 1424354"/>
              <a:gd name="connsiteX52-535" fmla="*/ 1416401 w 1416401"/>
              <a:gd name="connsiteY52-536" fmla="*/ 973015 h 1424354"/>
              <a:gd name="connsiteX53-537" fmla="*/ 1410539 w 1416401"/>
              <a:gd name="connsiteY53-538" fmla="*/ 1125415 h 1424354"/>
              <a:gd name="connsiteX54-539" fmla="*/ 1398816 w 1416401"/>
              <a:gd name="connsiteY54-540" fmla="*/ 1160585 h 1424354"/>
              <a:gd name="connsiteX55-541" fmla="*/ 1392955 w 1416401"/>
              <a:gd name="connsiteY55-542" fmla="*/ 1178169 h 1424354"/>
              <a:gd name="connsiteX56-543" fmla="*/ 1387093 w 1416401"/>
              <a:gd name="connsiteY56-544" fmla="*/ 1219200 h 1424354"/>
              <a:gd name="connsiteX57-545" fmla="*/ 1381232 w 1416401"/>
              <a:gd name="connsiteY57-546" fmla="*/ 1289538 h 1424354"/>
              <a:gd name="connsiteX58-547" fmla="*/ 1351924 w 1416401"/>
              <a:gd name="connsiteY58-548" fmla="*/ 1330569 h 1424354"/>
              <a:gd name="connsiteX59-549" fmla="*/ 1322616 w 1416401"/>
              <a:gd name="connsiteY59-550" fmla="*/ 1359877 h 1424354"/>
              <a:gd name="connsiteX60-551" fmla="*/ 1287447 w 1416401"/>
              <a:gd name="connsiteY60-552" fmla="*/ 1383323 h 1424354"/>
              <a:gd name="connsiteX61-553" fmla="*/ 1269862 w 1416401"/>
              <a:gd name="connsiteY61-554" fmla="*/ 1395046 h 1424354"/>
              <a:gd name="connsiteX62-555" fmla="*/ 1234693 w 1416401"/>
              <a:gd name="connsiteY62-556" fmla="*/ 1406769 h 1424354"/>
              <a:gd name="connsiteX63-557" fmla="*/ 1217108 w 1416401"/>
              <a:gd name="connsiteY63-558" fmla="*/ 1412631 h 1424354"/>
              <a:gd name="connsiteX64-559" fmla="*/ 1176078 w 1416401"/>
              <a:gd name="connsiteY64-560" fmla="*/ 1418492 h 1424354"/>
              <a:gd name="connsiteX65-561" fmla="*/ 1140908 w 1416401"/>
              <a:gd name="connsiteY65-562" fmla="*/ 1424354 h 1424354"/>
              <a:gd name="connsiteX66-563" fmla="*/ 900585 w 1416401"/>
              <a:gd name="connsiteY66-564" fmla="*/ 1418492 h 1424354"/>
              <a:gd name="connsiteX67-565" fmla="*/ 883001 w 1416401"/>
              <a:gd name="connsiteY67-566" fmla="*/ 1412631 h 1424354"/>
              <a:gd name="connsiteX68-567" fmla="*/ 800939 w 1416401"/>
              <a:gd name="connsiteY68-568" fmla="*/ 1406769 h 1424354"/>
              <a:gd name="connsiteX69-569" fmla="*/ 630955 w 1416401"/>
              <a:gd name="connsiteY69-570" fmla="*/ 1400908 h 1424354"/>
              <a:gd name="connsiteX70-571" fmla="*/ 572339 w 1416401"/>
              <a:gd name="connsiteY70-572" fmla="*/ 1395046 h 1424354"/>
              <a:gd name="connsiteX71-573" fmla="*/ 537170 w 1416401"/>
              <a:gd name="connsiteY71-574" fmla="*/ 1383323 h 1424354"/>
              <a:gd name="connsiteX72-575" fmla="*/ 519585 w 1416401"/>
              <a:gd name="connsiteY72-576" fmla="*/ 1377462 h 1424354"/>
              <a:gd name="connsiteX73-577" fmla="*/ 490278 w 1416401"/>
              <a:gd name="connsiteY73-578" fmla="*/ 1371600 h 1424354"/>
              <a:gd name="connsiteX74-579" fmla="*/ 472693 w 1416401"/>
              <a:gd name="connsiteY74-580" fmla="*/ 1365738 h 1424354"/>
              <a:gd name="connsiteX75-581" fmla="*/ 414078 w 1416401"/>
              <a:gd name="connsiteY75-582" fmla="*/ 1359877 h 1424354"/>
              <a:gd name="connsiteX76-583" fmla="*/ 361324 w 1416401"/>
              <a:gd name="connsiteY76-584" fmla="*/ 1354015 h 1424354"/>
              <a:gd name="connsiteX77-585" fmla="*/ 337878 w 1416401"/>
              <a:gd name="connsiteY77-586" fmla="*/ 1348154 h 1424354"/>
              <a:gd name="connsiteX78-587" fmla="*/ 155426 w 1416401"/>
              <a:gd name="connsiteY78-588" fmla="*/ 1371600 h 1424354"/>
              <a:gd name="connsiteX79-589" fmla="*/ 126862 w 1416401"/>
              <a:gd name="connsiteY79-590" fmla="*/ 1312985 h 1424354"/>
              <a:gd name="connsiteX80-591" fmla="*/ 109278 w 1416401"/>
              <a:gd name="connsiteY80-592" fmla="*/ 1307123 h 1424354"/>
              <a:gd name="connsiteX81-593" fmla="*/ 79970 w 1416401"/>
              <a:gd name="connsiteY81-594" fmla="*/ 1283677 h 1424354"/>
              <a:gd name="connsiteX82-595" fmla="*/ 50662 w 1416401"/>
              <a:gd name="connsiteY82-596" fmla="*/ 1248508 h 1424354"/>
              <a:gd name="connsiteX83-597" fmla="*/ 33078 w 1416401"/>
              <a:gd name="connsiteY83-598" fmla="*/ 1230923 h 1424354"/>
              <a:gd name="connsiteX84-599" fmla="*/ 21355 w 1416401"/>
              <a:gd name="connsiteY84-600" fmla="*/ 1189892 h 1424354"/>
              <a:gd name="connsiteX85-601" fmla="*/ 9632 w 1416401"/>
              <a:gd name="connsiteY85-602" fmla="*/ 1143000 h 1424354"/>
              <a:gd name="connsiteX86-603" fmla="*/ 9632 w 1416401"/>
              <a:gd name="connsiteY86-604" fmla="*/ 943708 h 1424354"/>
              <a:gd name="connsiteX87-605" fmla="*/ 15493 w 1416401"/>
              <a:gd name="connsiteY87-606" fmla="*/ 926123 h 1424354"/>
              <a:gd name="connsiteX88-607" fmla="*/ 21355 w 1416401"/>
              <a:gd name="connsiteY88-608" fmla="*/ 873369 h 1424354"/>
              <a:gd name="connsiteX89-609" fmla="*/ 27216 w 1416401"/>
              <a:gd name="connsiteY89-610" fmla="*/ 855785 h 1424354"/>
              <a:gd name="connsiteX90-611" fmla="*/ 33078 w 1416401"/>
              <a:gd name="connsiteY90-612" fmla="*/ 820615 h 1424354"/>
              <a:gd name="connsiteX91-613" fmla="*/ 50662 w 1416401"/>
              <a:gd name="connsiteY91-614" fmla="*/ 779585 h 1424354"/>
              <a:gd name="connsiteX92-615" fmla="*/ 62385 w 1416401"/>
              <a:gd name="connsiteY92-616" fmla="*/ 738554 h 1424354"/>
              <a:gd name="connsiteX93-617" fmla="*/ 74108 w 1416401"/>
              <a:gd name="connsiteY93-618" fmla="*/ 715108 h 1424354"/>
              <a:gd name="connsiteX94-619" fmla="*/ 85832 w 1416401"/>
              <a:gd name="connsiteY94-620" fmla="*/ 674077 h 1424354"/>
              <a:gd name="connsiteX95-621" fmla="*/ 91693 w 1416401"/>
              <a:gd name="connsiteY95-622" fmla="*/ 656492 h 1424354"/>
              <a:gd name="connsiteX96-623" fmla="*/ 97555 w 1416401"/>
              <a:gd name="connsiteY96-624" fmla="*/ 627185 h 1424354"/>
              <a:gd name="connsiteX97-625" fmla="*/ 103416 w 1416401"/>
              <a:gd name="connsiteY97-626" fmla="*/ 609600 h 1424354"/>
              <a:gd name="connsiteX98-627" fmla="*/ 109278 w 1416401"/>
              <a:gd name="connsiteY98-628" fmla="*/ 586154 h 1424354"/>
              <a:gd name="connsiteX99-629" fmla="*/ 115139 w 1416401"/>
              <a:gd name="connsiteY99-630" fmla="*/ 556846 h 1424354"/>
              <a:gd name="connsiteX100-631" fmla="*/ 126862 w 1416401"/>
              <a:gd name="connsiteY100-632" fmla="*/ 521677 h 1424354"/>
              <a:gd name="connsiteX101-633" fmla="*/ 121001 w 1416401"/>
              <a:gd name="connsiteY101-634" fmla="*/ 322385 h 1424354"/>
              <a:gd name="connsiteX102-635" fmla="*/ 115139 w 1416401"/>
              <a:gd name="connsiteY102-636" fmla="*/ 304800 h 1424354"/>
              <a:gd name="connsiteX103-637" fmla="*/ 103416 w 1416401"/>
              <a:gd name="connsiteY103-638" fmla="*/ 281354 h 1424354"/>
              <a:gd name="connsiteX104-639" fmla="*/ 85832 w 1416401"/>
              <a:gd name="connsiteY104-640" fmla="*/ 263769 h 1424354"/>
              <a:gd name="connsiteX105-641" fmla="*/ 79970 w 1416401"/>
              <a:gd name="connsiteY105-642" fmla="*/ 246185 h 1424354"/>
              <a:gd name="connsiteX0-643" fmla="*/ 79970 w 1416401"/>
              <a:gd name="connsiteY0-644" fmla="*/ 246185 h 1424354"/>
              <a:gd name="connsiteX1-645" fmla="*/ 97555 w 1416401"/>
              <a:gd name="connsiteY1-646" fmla="*/ 193431 h 1424354"/>
              <a:gd name="connsiteX2-647" fmla="*/ 103416 w 1416401"/>
              <a:gd name="connsiteY2-648" fmla="*/ 175846 h 1424354"/>
              <a:gd name="connsiteX3-649" fmla="*/ 109278 w 1416401"/>
              <a:gd name="connsiteY3-650" fmla="*/ 152400 h 1424354"/>
              <a:gd name="connsiteX4-651" fmla="*/ 132724 w 1416401"/>
              <a:gd name="connsiteY4-652" fmla="*/ 117231 h 1424354"/>
              <a:gd name="connsiteX5-653" fmla="*/ 144447 w 1416401"/>
              <a:gd name="connsiteY5-654" fmla="*/ 99646 h 1424354"/>
              <a:gd name="connsiteX6-655" fmla="*/ 197201 w 1416401"/>
              <a:gd name="connsiteY6-656" fmla="*/ 70338 h 1424354"/>
              <a:gd name="connsiteX7-657" fmla="*/ 226508 w 1416401"/>
              <a:gd name="connsiteY7-658" fmla="*/ 52754 h 1424354"/>
              <a:gd name="connsiteX8-659" fmla="*/ 261678 w 1416401"/>
              <a:gd name="connsiteY8-660" fmla="*/ 41031 h 1424354"/>
              <a:gd name="connsiteX9-661" fmla="*/ 308570 w 1416401"/>
              <a:gd name="connsiteY9-662" fmla="*/ 23446 h 1424354"/>
              <a:gd name="connsiteX10-663" fmla="*/ 326155 w 1416401"/>
              <a:gd name="connsiteY10-664" fmla="*/ 17585 h 1424354"/>
              <a:gd name="connsiteX11-665" fmla="*/ 367185 w 1416401"/>
              <a:gd name="connsiteY11-666" fmla="*/ 11723 h 1424354"/>
              <a:gd name="connsiteX12-667" fmla="*/ 490278 w 1416401"/>
              <a:gd name="connsiteY12-668" fmla="*/ 0 h 1424354"/>
              <a:gd name="connsiteX13-669" fmla="*/ 607508 w 1416401"/>
              <a:gd name="connsiteY13-670" fmla="*/ 11723 h 1424354"/>
              <a:gd name="connsiteX14-671" fmla="*/ 625093 w 1416401"/>
              <a:gd name="connsiteY14-672" fmla="*/ 17585 h 1424354"/>
              <a:gd name="connsiteX15-673" fmla="*/ 671985 w 1416401"/>
              <a:gd name="connsiteY15-674" fmla="*/ 29308 h 1424354"/>
              <a:gd name="connsiteX16-675" fmla="*/ 695432 w 1416401"/>
              <a:gd name="connsiteY16-676" fmla="*/ 35169 h 1424354"/>
              <a:gd name="connsiteX17-677" fmla="*/ 718878 w 1416401"/>
              <a:gd name="connsiteY17-678" fmla="*/ 46892 h 1424354"/>
              <a:gd name="connsiteX18-679" fmla="*/ 754047 w 1416401"/>
              <a:gd name="connsiteY18-680" fmla="*/ 58615 h 1424354"/>
              <a:gd name="connsiteX19-681" fmla="*/ 771632 w 1416401"/>
              <a:gd name="connsiteY19-682" fmla="*/ 70338 h 1424354"/>
              <a:gd name="connsiteX20-683" fmla="*/ 789216 w 1416401"/>
              <a:gd name="connsiteY20-684" fmla="*/ 87923 h 1424354"/>
              <a:gd name="connsiteX21-685" fmla="*/ 824385 w 1416401"/>
              <a:gd name="connsiteY21-686" fmla="*/ 99646 h 1424354"/>
              <a:gd name="connsiteX22-687" fmla="*/ 841970 w 1416401"/>
              <a:gd name="connsiteY22-688" fmla="*/ 117231 h 1424354"/>
              <a:gd name="connsiteX23-689" fmla="*/ 847832 w 1416401"/>
              <a:gd name="connsiteY23-690" fmla="*/ 134815 h 1424354"/>
              <a:gd name="connsiteX24-691" fmla="*/ 865416 w 1416401"/>
              <a:gd name="connsiteY24-692" fmla="*/ 140677 h 1424354"/>
              <a:gd name="connsiteX25-693" fmla="*/ 906447 w 1416401"/>
              <a:gd name="connsiteY25-694" fmla="*/ 175846 h 1424354"/>
              <a:gd name="connsiteX26-695" fmla="*/ 918170 w 1416401"/>
              <a:gd name="connsiteY26-696" fmla="*/ 193431 h 1424354"/>
              <a:gd name="connsiteX27-697" fmla="*/ 935755 w 1416401"/>
              <a:gd name="connsiteY27-698" fmla="*/ 205154 h 1424354"/>
              <a:gd name="connsiteX28-699" fmla="*/ 959201 w 1416401"/>
              <a:gd name="connsiteY28-700" fmla="*/ 222738 h 1424354"/>
              <a:gd name="connsiteX29-701" fmla="*/ 976785 w 1416401"/>
              <a:gd name="connsiteY29-702" fmla="*/ 234462 h 1424354"/>
              <a:gd name="connsiteX30-703" fmla="*/ 994370 w 1416401"/>
              <a:gd name="connsiteY30-704" fmla="*/ 257908 h 1424354"/>
              <a:gd name="connsiteX31-705" fmla="*/ 1035401 w 1416401"/>
              <a:gd name="connsiteY31-706" fmla="*/ 281354 h 1424354"/>
              <a:gd name="connsiteX32-707" fmla="*/ 1058847 w 1416401"/>
              <a:gd name="connsiteY32-708" fmla="*/ 310662 h 1424354"/>
              <a:gd name="connsiteX33-709" fmla="*/ 1099878 w 1416401"/>
              <a:gd name="connsiteY33-710" fmla="*/ 345831 h 1424354"/>
              <a:gd name="connsiteX34-711" fmla="*/ 1129185 w 1416401"/>
              <a:gd name="connsiteY34-712" fmla="*/ 386862 h 1424354"/>
              <a:gd name="connsiteX35-713" fmla="*/ 1135047 w 1416401"/>
              <a:gd name="connsiteY35-714" fmla="*/ 404446 h 1424354"/>
              <a:gd name="connsiteX36-715" fmla="*/ 1170216 w 1416401"/>
              <a:gd name="connsiteY36-716" fmla="*/ 445477 h 1424354"/>
              <a:gd name="connsiteX37-717" fmla="*/ 1187801 w 1416401"/>
              <a:gd name="connsiteY37-718" fmla="*/ 468923 h 1424354"/>
              <a:gd name="connsiteX38-719" fmla="*/ 1211247 w 1416401"/>
              <a:gd name="connsiteY38-720" fmla="*/ 504092 h 1424354"/>
              <a:gd name="connsiteX39-721" fmla="*/ 1240555 w 1416401"/>
              <a:gd name="connsiteY39-722" fmla="*/ 545123 h 1424354"/>
              <a:gd name="connsiteX40-723" fmla="*/ 1264001 w 1416401"/>
              <a:gd name="connsiteY40-724" fmla="*/ 592015 h 1424354"/>
              <a:gd name="connsiteX41-725" fmla="*/ 1269862 w 1416401"/>
              <a:gd name="connsiteY41-726" fmla="*/ 609600 h 1424354"/>
              <a:gd name="connsiteX42-727" fmla="*/ 1287447 w 1416401"/>
              <a:gd name="connsiteY42-728" fmla="*/ 638908 h 1424354"/>
              <a:gd name="connsiteX43-729" fmla="*/ 1299170 w 1416401"/>
              <a:gd name="connsiteY43-730" fmla="*/ 662354 h 1424354"/>
              <a:gd name="connsiteX44-731" fmla="*/ 1316755 w 1416401"/>
              <a:gd name="connsiteY44-732" fmla="*/ 679938 h 1424354"/>
              <a:gd name="connsiteX45-733" fmla="*/ 1340201 w 1416401"/>
              <a:gd name="connsiteY45-734" fmla="*/ 720969 h 1424354"/>
              <a:gd name="connsiteX46-735" fmla="*/ 1351924 w 1416401"/>
              <a:gd name="connsiteY46-736" fmla="*/ 744415 h 1424354"/>
              <a:gd name="connsiteX47-737" fmla="*/ 1357785 w 1416401"/>
              <a:gd name="connsiteY47-738" fmla="*/ 762000 h 1424354"/>
              <a:gd name="connsiteX48-739" fmla="*/ 1369508 w 1416401"/>
              <a:gd name="connsiteY48-740" fmla="*/ 779585 h 1424354"/>
              <a:gd name="connsiteX49-741" fmla="*/ 1381232 w 1416401"/>
              <a:gd name="connsiteY49-742" fmla="*/ 808892 h 1424354"/>
              <a:gd name="connsiteX50-743" fmla="*/ 1398816 w 1416401"/>
              <a:gd name="connsiteY50-744" fmla="*/ 885092 h 1424354"/>
              <a:gd name="connsiteX51-745" fmla="*/ 1410539 w 1416401"/>
              <a:gd name="connsiteY51-746" fmla="*/ 955431 h 1424354"/>
              <a:gd name="connsiteX52-747" fmla="*/ 1416401 w 1416401"/>
              <a:gd name="connsiteY52-748" fmla="*/ 973015 h 1424354"/>
              <a:gd name="connsiteX53-749" fmla="*/ 1410539 w 1416401"/>
              <a:gd name="connsiteY53-750" fmla="*/ 1125415 h 1424354"/>
              <a:gd name="connsiteX54-751" fmla="*/ 1398816 w 1416401"/>
              <a:gd name="connsiteY54-752" fmla="*/ 1160585 h 1424354"/>
              <a:gd name="connsiteX55-753" fmla="*/ 1392955 w 1416401"/>
              <a:gd name="connsiteY55-754" fmla="*/ 1178169 h 1424354"/>
              <a:gd name="connsiteX56-755" fmla="*/ 1387093 w 1416401"/>
              <a:gd name="connsiteY56-756" fmla="*/ 1219200 h 1424354"/>
              <a:gd name="connsiteX57-757" fmla="*/ 1381232 w 1416401"/>
              <a:gd name="connsiteY57-758" fmla="*/ 1289538 h 1424354"/>
              <a:gd name="connsiteX58-759" fmla="*/ 1351924 w 1416401"/>
              <a:gd name="connsiteY58-760" fmla="*/ 1330569 h 1424354"/>
              <a:gd name="connsiteX59-761" fmla="*/ 1322616 w 1416401"/>
              <a:gd name="connsiteY59-762" fmla="*/ 1359877 h 1424354"/>
              <a:gd name="connsiteX60-763" fmla="*/ 1287447 w 1416401"/>
              <a:gd name="connsiteY60-764" fmla="*/ 1383323 h 1424354"/>
              <a:gd name="connsiteX61-765" fmla="*/ 1269862 w 1416401"/>
              <a:gd name="connsiteY61-766" fmla="*/ 1395046 h 1424354"/>
              <a:gd name="connsiteX62-767" fmla="*/ 1234693 w 1416401"/>
              <a:gd name="connsiteY62-768" fmla="*/ 1406769 h 1424354"/>
              <a:gd name="connsiteX63-769" fmla="*/ 1217108 w 1416401"/>
              <a:gd name="connsiteY63-770" fmla="*/ 1412631 h 1424354"/>
              <a:gd name="connsiteX64-771" fmla="*/ 1176078 w 1416401"/>
              <a:gd name="connsiteY64-772" fmla="*/ 1418492 h 1424354"/>
              <a:gd name="connsiteX65-773" fmla="*/ 1140908 w 1416401"/>
              <a:gd name="connsiteY65-774" fmla="*/ 1424354 h 1424354"/>
              <a:gd name="connsiteX66-775" fmla="*/ 900585 w 1416401"/>
              <a:gd name="connsiteY66-776" fmla="*/ 1418492 h 1424354"/>
              <a:gd name="connsiteX67-777" fmla="*/ 883001 w 1416401"/>
              <a:gd name="connsiteY67-778" fmla="*/ 1412631 h 1424354"/>
              <a:gd name="connsiteX68-779" fmla="*/ 800939 w 1416401"/>
              <a:gd name="connsiteY68-780" fmla="*/ 1406769 h 1424354"/>
              <a:gd name="connsiteX69-781" fmla="*/ 630955 w 1416401"/>
              <a:gd name="connsiteY69-782" fmla="*/ 1400908 h 1424354"/>
              <a:gd name="connsiteX70-783" fmla="*/ 572339 w 1416401"/>
              <a:gd name="connsiteY70-784" fmla="*/ 1395046 h 1424354"/>
              <a:gd name="connsiteX71-785" fmla="*/ 537170 w 1416401"/>
              <a:gd name="connsiteY71-786" fmla="*/ 1383323 h 1424354"/>
              <a:gd name="connsiteX72-787" fmla="*/ 519585 w 1416401"/>
              <a:gd name="connsiteY72-788" fmla="*/ 1377462 h 1424354"/>
              <a:gd name="connsiteX73-789" fmla="*/ 490278 w 1416401"/>
              <a:gd name="connsiteY73-790" fmla="*/ 1371600 h 1424354"/>
              <a:gd name="connsiteX74-791" fmla="*/ 472693 w 1416401"/>
              <a:gd name="connsiteY74-792" fmla="*/ 1365738 h 1424354"/>
              <a:gd name="connsiteX75-793" fmla="*/ 414078 w 1416401"/>
              <a:gd name="connsiteY75-794" fmla="*/ 1359877 h 1424354"/>
              <a:gd name="connsiteX76-795" fmla="*/ 361324 w 1416401"/>
              <a:gd name="connsiteY76-796" fmla="*/ 1354015 h 1424354"/>
              <a:gd name="connsiteX77-797" fmla="*/ 155426 w 1416401"/>
              <a:gd name="connsiteY77-798" fmla="*/ 1371600 h 1424354"/>
              <a:gd name="connsiteX78-799" fmla="*/ 126862 w 1416401"/>
              <a:gd name="connsiteY78-800" fmla="*/ 1312985 h 1424354"/>
              <a:gd name="connsiteX79-801" fmla="*/ 109278 w 1416401"/>
              <a:gd name="connsiteY79-802" fmla="*/ 1307123 h 1424354"/>
              <a:gd name="connsiteX80-803" fmla="*/ 79970 w 1416401"/>
              <a:gd name="connsiteY80-804" fmla="*/ 1283677 h 1424354"/>
              <a:gd name="connsiteX81-805" fmla="*/ 50662 w 1416401"/>
              <a:gd name="connsiteY81-806" fmla="*/ 1248508 h 1424354"/>
              <a:gd name="connsiteX82-807" fmla="*/ 33078 w 1416401"/>
              <a:gd name="connsiteY82-808" fmla="*/ 1230923 h 1424354"/>
              <a:gd name="connsiteX83-809" fmla="*/ 21355 w 1416401"/>
              <a:gd name="connsiteY83-810" fmla="*/ 1189892 h 1424354"/>
              <a:gd name="connsiteX84-811" fmla="*/ 9632 w 1416401"/>
              <a:gd name="connsiteY84-812" fmla="*/ 1143000 h 1424354"/>
              <a:gd name="connsiteX85-813" fmla="*/ 9632 w 1416401"/>
              <a:gd name="connsiteY85-814" fmla="*/ 943708 h 1424354"/>
              <a:gd name="connsiteX86-815" fmla="*/ 15493 w 1416401"/>
              <a:gd name="connsiteY86-816" fmla="*/ 926123 h 1424354"/>
              <a:gd name="connsiteX87-817" fmla="*/ 21355 w 1416401"/>
              <a:gd name="connsiteY87-818" fmla="*/ 873369 h 1424354"/>
              <a:gd name="connsiteX88-819" fmla="*/ 27216 w 1416401"/>
              <a:gd name="connsiteY88-820" fmla="*/ 855785 h 1424354"/>
              <a:gd name="connsiteX89-821" fmla="*/ 33078 w 1416401"/>
              <a:gd name="connsiteY89-822" fmla="*/ 820615 h 1424354"/>
              <a:gd name="connsiteX90-823" fmla="*/ 50662 w 1416401"/>
              <a:gd name="connsiteY90-824" fmla="*/ 779585 h 1424354"/>
              <a:gd name="connsiteX91-825" fmla="*/ 62385 w 1416401"/>
              <a:gd name="connsiteY91-826" fmla="*/ 738554 h 1424354"/>
              <a:gd name="connsiteX92-827" fmla="*/ 74108 w 1416401"/>
              <a:gd name="connsiteY92-828" fmla="*/ 715108 h 1424354"/>
              <a:gd name="connsiteX93-829" fmla="*/ 85832 w 1416401"/>
              <a:gd name="connsiteY93-830" fmla="*/ 674077 h 1424354"/>
              <a:gd name="connsiteX94-831" fmla="*/ 91693 w 1416401"/>
              <a:gd name="connsiteY94-832" fmla="*/ 656492 h 1424354"/>
              <a:gd name="connsiteX95-833" fmla="*/ 97555 w 1416401"/>
              <a:gd name="connsiteY95-834" fmla="*/ 627185 h 1424354"/>
              <a:gd name="connsiteX96-835" fmla="*/ 103416 w 1416401"/>
              <a:gd name="connsiteY96-836" fmla="*/ 609600 h 1424354"/>
              <a:gd name="connsiteX97-837" fmla="*/ 109278 w 1416401"/>
              <a:gd name="connsiteY97-838" fmla="*/ 586154 h 1424354"/>
              <a:gd name="connsiteX98-839" fmla="*/ 115139 w 1416401"/>
              <a:gd name="connsiteY98-840" fmla="*/ 556846 h 1424354"/>
              <a:gd name="connsiteX99-841" fmla="*/ 126862 w 1416401"/>
              <a:gd name="connsiteY99-842" fmla="*/ 521677 h 1424354"/>
              <a:gd name="connsiteX100-843" fmla="*/ 121001 w 1416401"/>
              <a:gd name="connsiteY100-844" fmla="*/ 322385 h 1424354"/>
              <a:gd name="connsiteX101-845" fmla="*/ 115139 w 1416401"/>
              <a:gd name="connsiteY101-846" fmla="*/ 304800 h 1424354"/>
              <a:gd name="connsiteX102-847" fmla="*/ 103416 w 1416401"/>
              <a:gd name="connsiteY102-848" fmla="*/ 281354 h 1424354"/>
              <a:gd name="connsiteX103-849" fmla="*/ 85832 w 1416401"/>
              <a:gd name="connsiteY103-850" fmla="*/ 263769 h 1424354"/>
              <a:gd name="connsiteX104-851" fmla="*/ 79970 w 1416401"/>
              <a:gd name="connsiteY104-852" fmla="*/ 246185 h 1424354"/>
              <a:gd name="connsiteX0-853" fmla="*/ 79970 w 1416401"/>
              <a:gd name="connsiteY0-854" fmla="*/ 246185 h 1424354"/>
              <a:gd name="connsiteX1-855" fmla="*/ 97555 w 1416401"/>
              <a:gd name="connsiteY1-856" fmla="*/ 193431 h 1424354"/>
              <a:gd name="connsiteX2-857" fmla="*/ 103416 w 1416401"/>
              <a:gd name="connsiteY2-858" fmla="*/ 175846 h 1424354"/>
              <a:gd name="connsiteX3-859" fmla="*/ 109278 w 1416401"/>
              <a:gd name="connsiteY3-860" fmla="*/ 152400 h 1424354"/>
              <a:gd name="connsiteX4-861" fmla="*/ 132724 w 1416401"/>
              <a:gd name="connsiteY4-862" fmla="*/ 117231 h 1424354"/>
              <a:gd name="connsiteX5-863" fmla="*/ 144447 w 1416401"/>
              <a:gd name="connsiteY5-864" fmla="*/ 99646 h 1424354"/>
              <a:gd name="connsiteX6-865" fmla="*/ 197201 w 1416401"/>
              <a:gd name="connsiteY6-866" fmla="*/ 70338 h 1424354"/>
              <a:gd name="connsiteX7-867" fmla="*/ 226508 w 1416401"/>
              <a:gd name="connsiteY7-868" fmla="*/ 52754 h 1424354"/>
              <a:gd name="connsiteX8-869" fmla="*/ 261678 w 1416401"/>
              <a:gd name="connsiteY8-870" fmla="*/ 41031 h 1424354"/>
              <a:gd name="connsiteX9-871" fmla="*/ 308570 w 1416401"/>
              <a:gd name="connsiteY9-872" fmla="*/ 23446 h 1424354"/>
              <a:gd name="connsiteX10-873" fmla="*/ 326155 w 1416401"/>
              <a:gd name="connsiteY10-874" fmla="*/ 17585 h 1424354"/>
              <a:gd name="connsiteX11-875" fmla="*/ 367185 w 1416401"/>
              <a:gd name="connsiteY11-876" fmla="*/ 11723 h 1424354"/>
              <a:gd name="connsiteX12-877" fmla="*/ 490278 w 1416401"/>
              <a:gd name="connsiteY12-878" fmla="*/ 0 h 1424354"/>
              <a:gd name="connsiteX13-879" fmla="*/ 607508 w 1416401"/>
              <a:gd name="connsiteY13-880" fmla="*/ 11723 h 1424354"/>
              <a:gd name="connsiteX14-881" fmla="*/ 625093 w 1416401"/>
              <a:gd name="connsiteY14-882" fmla="*/ 17585 h 1424354"/>
              <a:gd name="connsiteX15-883" fmla="*/ 671985 w 1416401"/>
              <a:gd name="connsiteY15-884" fmla="*/ 29308 h 1424354"/>
              <a:gd name="connsiteX16-885" fmla="*/ 695432 w 1416401"/>
              <a:gd name="connsiteY16-886" fmla="*/ 35169 h 1424354"/>
              <a:gd name="connsiteX17-887" fmla="*/ 718878 w 1416401"/>
              <a:gd name="connsiteY17-888" fmla="*/ 46892 h 1424354"/>
              <a:gd name="connsiteX18-889" fmla="*/ 754047 w 1416401"/>
              <a:gd name="connsiteY18-890" fmla="*/ 58615 h 1424354"/>
              <a:gd name="connsiteX19-891" fmla="*/ 771632 w 1416401"/>
              <a:gd name="connsiteY19-892" fmla="*/ 70338 h 1424354"/>
              <a:gd name="connsiteX20-893" fmla="*/ 789216 w 1416401"/>
              <a:gd name="connsiteY20-894" fmla="*/ 87923 h 1424354"/>
              <a:gd name="connsiteX21-895" fmla="*/ 824385 w 1416401"/>
              <a:gd name="connsiteY21-896" fmla="*/ 99646 h 1424354"/>
              <a:gd name="connsiteX22-897" fmla="*/ 841970 w 1416401"/>
              <a:gd name="connsiteY22-898" fmla="*/ 117231 h 1424354"/>
              <a:gd name="connsiteX23-899" fmla="*/ 847832 w 1416401"/>
              <a:gd name="connsiteY23-900" fmla="*/ 134815 h 1424354"/>
              <a:gd name="connsiteX24-901" fmla="*/ 865416 w 1416401"/>
              <a:gd name="connsiteY24-902" fmla="*/ 140677 h 1424354"/>
              <a:gd name="connsiteX25-903" fmla="*/ 906447 w 1416401"/>
              <a:gd name="connsiteY25-904" fmla="*/ 175846 h 1424354"/>
              <a:gd name="connsiteX26-905" fmla="*/ 918170 w 1416401"/>
              <a:gd name="connsiteY26-906" fmla="*/ 193431 h 1424354"/>
              <a:gd name="connsiteX27-907" fmla="*/ 935755 w 1416401"/>
              <a:gd name="connsiteY27-908" fmla="*/ 205154 h 1424354"/>
              <a:gd name="connsiteX28-909" fmla="*/ 959201 w 1416401"/>
              <a:gd name="connsiteY28-910" fmla="*/ 222738 h 1424354"/>
              <a:gd name="connsiteX29-911" fmla="*/ 976785 w 1416401"/>
              <a:gd name="connsiteY29-912" fmla="*/ 234462 h 1424354"/>
              <a:gd name="connsiteX30-913" fmla="*/ 994370 w 1416401"/>
              <a:gd name="connsiteY30-914" fmla="*/ 257908 h 1424354"/>
              <a:gd name="connsiteX31-915" fmla="*/ 1035401 w 1416401"/>
              <a:gd name="connsiteY31-916" fmla="*/ 281354 h 1424354"/>
              <a:gd name="connsiteX32-917" fmla="*/ 1058847 w 1416401"/>
              <a:gd name="connsiteY32-918" fmla="*/ 310662 h 1424354"/>
              <a:gd name="connsiteX33-919" fmla="*/ 1099878 w 1416401"/>
              <a:gd name="connsiteY33-920" fmla="*/ 345831 h 1424354"/>
              <a:gd name="connsiteX34-921" fmla="*/ 1129185 w 1416401"/>
              <a:gd name="connsiteY34-922" fmla="*/ 386862 h 1424354"/>
              <a:gd name="connsiteX35-923" fmla="*/ 1135047 w 1416401"/>
              <a:gd name="connsiteY35-924" fmla="*/ 404446 h 1424354"/>
              <a:gd name="connsiteX36-925" fmla="*/ 1170216 w 1416401"/>
              <a:gd name="connsiteY36-926" fmla="*/ 445477 h 1424354"/>
              <a:gd name="connsiteX37-927" fmla="*/ 1187801 w 1416401"/>
              <a:gd name="connsiteY37-928" fmla="*/ 468923 h 1424354"/>
              <a:gd name="connsiteX38-929" fmla="*/ 1211247 w 1416401"/>
              <a:gd name="connsiteY38-930" fmla="*/ 504092 h 1424354"/>
              <a:gd name="connsiteX39-931" fmla="*/ 1240555 w 1416401"/>
              <a:gd name="connsiteY39-932" fmla="*/ 545123 h 1424354"/>
              <a:gd name="connsiteX40-933" fmla="*/ 1264001 w 1416401"/>
              <a:gd name="connsiteY40-934" fmla="*/ 592015 h 1424354"/>
              <a:gd name="connsiteX41-935" fmla="*/ 1269862 w 1416401"/>
              <a:gd name="connsiteY41-936" fmla="*/ 609600 h 1424354"/>
              <a:gd name="connsiteX42-937" fmla="*/ 1287447 w 1416401"/>
              <a:gd name="connsiteY42-938" fmla="*/ 638908 h 1424354"/>
              <a:gd name="connsiteX43-939" fmla="*/ 1299170 w 1416401"/>
              <a:gd name="connsiteY43-940" fmla="*/ 662354 h 1424354"/>
              <a:gd name="connsiteX44-941" fmla="*/ 1316755 w 1416401"/>
              <a:gd name="connsiteY44-942" fmla="*/ 679938 h 1424354"/>
              <a:gd name="connsiteX45-943" fmla="*/ 1340201 w 1416401"/>
              <a:gd name="connsiteY45-944" fmla="*/ 720969 h 1424354"/>
              <a:gd name="connsiteX46-945" fmla="*/ 1351924 w 1416401"/>
              <a:gd name="connsiteY46-946" fmla="*/ 744415 h 1424354"/>
              <a:gd name="connsiteX47-947" fmla="*/ 1357785 w 1416401"/>
              <a:gd name="connsiteY47-948" fmla="*/ 762000 h 1424354"/>
              <a:gd name="connsiteX48-949" fmla="*/ 1369508 w 1416401"/>
              <a:gd name="connsiteY48-950" fmla="*/ 779585 h 1424354"/>
              <a:gd name="connsiteX49-951" fmla="*/ 1381232 w 1416401"/>
              <a:gd name="connsiteY49-952" fmla="*/ 808892 h 1424354"/>
              <a:gd name="connsiteX50-953" fmla="*/ 1398816 w 1416401"/>
              <a:gd name="connsiteY50-954" fmla="*/ 885092 h 1424354"/>
              <a:gd name="connsiteX51-955" fmla="*/ 1410539 w 1416401"/>
              <a:gd name="connsiteY51-956" fmla="*/ 955431 h 1424354"/>
              <a:gd name="connsiteX52-957" fmla="*/ 1416401 w 1416401"/>
              <a:gd name="connsiteY52-958" fmla="*/ 973015 h 1424354"/>
              <a:gd name="connsiteX53-959" fmla="*/ 1410539 w 1416401"/>
              <a:gd name="connsiteY53-960" fmla="*/ 1125415 h 1424354"/>
              <a:gd name="connsiteX54-961" fmla="*/ 1398816 w 1416401"/>
              <a:gd name="connsiteY54-962" fmla="*/ 1160585 h 1424354"/>
              <a:gd name="connsiteX55-963" fmla="*/ 1392955 w 1416401"/>
              <a:gd name="connsiteY55-964" fmla="*/ 1178169 h 1424354"/>
              <a:gd name="connsiteX56-965" fmla="*/ 1387093 w 1416401"/>
              <a:gd name="connsiteY56-966" fmla="*/ 1219200 h 1424354"/>
              <a:gd name="connsiteX57-967" fmla="*/ 1381232 w 1416401"/>
              <a:gd name="connsiteY57-968" fmla="*/ 1289538 h 1424354"/>
              <a:gd name="connsiteX58-969" fmla="*/ 1351924 w 1416401"/>
              <a:gd name="connsiteY58-970" fmla="*/ 1330569 h 1424354"/>
              <a:gd name="connsiteX59-971" fmla="*/ 1322616 w 1416401"/>
              <a:gd name="connsiteY59-972" fmla="*/ 1359877 h 1424354"/>
              <a:gd name="connsiteX60-973" fmla="*/ 1287447 w 1416401"/>
              <a:gd name="connsiteY60-974" fmla="*/ 1383323 h 1424354"/>
              <a:gd name="connsiteX61-975" fmla="*/ 1269862 w 1416401"/>
              <a:gd name="connsiteY61-976" fmla="*/ 1395046 h 1424354"/>
              <a:gd name="connsiteX62-977" fmla="*/ 1234693 w 1416401"/>
              <a:gd name="connsiteY62-978" fmla="*/ 1406769 h 1424354"/>
              <a:gd name="connsiteX63-979" fmla="*/ 1217108 w 1416401"/>
              <a:gd name="connsiteY63-980" fmla="*/ 1412631 h 1424354"/>
              <a:gd name="connsiteX64-981" fmla="*/ 1176078 w 1416401"/>
              <a:gd name="connsiteY64-982" fmla="*/ 1418492 h 1424354"/>
              <a:gd name="connsiteX65-983" fmla="*/ 1140908 w 1416401"/>
              <a:gd name="connsiteY65-984" fmla="*/ 1424354 h 1424354"/>
              <a:gd name="connsiteX66-985" fmla="*/ 900585 w 1416401"/>
              <a:gd name="connsiteY66-986" fmla="*/ 1418492 h 1424354"/>
              <a:gd name="connsiteX67-987" fmla="*/ 883001 w 1416401"/>
              <a:gd name="connsiteY67-988" fmla="*/ 1412631 h 1424354"/>
              <a:gd name="connsiteX68-989" fmla="*/ 800939 w 1416401"/>
              <a:gd name="connsiteY68-990" fmla="*/ 1406769 h 1424354"/>
              <a:gd name="connsiteX69-991" fmla="*/ 630955 w 1416401"/>
              <a:gd name="connsiteY69-992" fmla="*/ 1400908 h 1424354"/>
              <a:gd name="connsiteX70-993" fmla="*/ 572339 w 1416401"/>
              <a:gd name="connsiteY70-994" fmla="*/ 1395046 h 1424354"/>
              <a:gd name="connsiteX71-995" fmla="*/ 537170 w 1416401"/>
              <a:gd name="connsiteY71-996" fmla="*/ 1383323 h 1424354"/>
              <a:gd name="connsiteX72-997" fmla="*/ 519585 w 1416401"/>
              <a:gd name="connsiteY72-998" fmla="*/ 1377462 h 1424354"/>
              <a:gd name="connsiteX73-999" fmla="*/ 490278 w 1416401"/>
              <a:gd name="connsiteY73-1000" fmla="*/ 1371600 h 1424354"/>
              <a:gd name="connsiteX74-1001" fmla="*/ 472693 w 1416401"/>
              <a:gd name="connsiteY74-1002" fmla="*/ 1365738 h 1424354"/>
              <a:gd name="connsiteX75-1003" fmla="*/ 361324 w 1416401"/>
              <a:gd name="connsiteY75-1004" fmla="*/ 1354015 h 1424354"/>
              <a:gd name="connsiteX76-1005" fmla="*/ 155426 w 1416401"/>
              <a:gd name="connsiteY76-1006" fmla="*/ 1371600 h 1424354"/>
              <a:gd name="connsiteX77-1007" fmla="*/ 126862 w 1416401"/>
              <a:gd name="connsiteY77-1008" fmla="*/ 1312985 h 1424354"/>
              <a:gd name="connsiteX78-1009" fmla="*/ 109278 w 1416401"/>
              <a:gd name="connsiteY78-1010" fmla="*/ 1307123 h 1424354"/>
              <a:gd name="connsiteX79-1011" fmla="*/ 79970 w 1416401"/>
              <a:gd name="connsiteY79-1012" fmla="*/ 1283677 h 1424354"/>
              <a:gd name="connsiteX80-1013" fmla="*/ 50662 w 1416401"/>
              <a:gd name="connsiteY80-1014" fmla="*/ 1248508 h 1424354"/>
              <a:gd name="connsiteX81-1015" fmla="*/ 33078 w 1416401"/>
              <a:gd name="connsiteY81-1016" fmla="*/ 1230923 h 1424354"/>
              <a:gd name="connsiteX82-1017" fmla="*/ 21355 w 1416401"/>
              <a:gd name="connsiteY82-1018" fmla="*/ 1189892 h 1424354"/>
              <a:gd name="connsiteX83-1019" fmla="*/ 9632 w 1416401"/>
              <a:gd name="connsiteY83-1020" fmla="*/ 1143000 h 1424354"/>
              <a:gd name="connsiteX84-1021" fmla="*/ 9632 w 1416401"/>
              <a:gd name="connsiteY84-1022" fmla="*/ 943708 h 1424354"/>
              <a:gd name="connsiteX85-1023" fmla="*/ 15493 w 1416401"/>
              <a:gd name="connsiteY85-1024" fmla="*/ 926123 h 1424354"/>
              <a:gd name="connsiteX86-1025" fmla="*/ 21355 w 1416401"/>
              <a:gd name="connsiteY86-1026" fmla="*/ 873369 h 1424354"/>
              <a:gd name="connsiteX87-1027" fmla="*/ 27216 w 1416401"/>
              <a:gd name="connsiteY87-1028" fmla="*/ 855785 h 1424354"/>
              <a:gd name="connsiteX88-1029" fmla="*/ 33078 w 1416401"/>
              <a:gd name="connsiteY88-1030" fmla="*/ 820615 h 1424354"/>
              <a:gd name="connsiteX89-1031" fmla="*/ 50662 w 1416401"/>
              <a:gd name="connsiteY89-1032" fmla="*/ 779585 h 1424354"/>
              <a:gd name="connsiteX90-1033" fmla="*/ 62385 w 1416401"/>
              <a:gd name="connsiteY90-1034" fmla="*/ 738554 h 1424354"/>
              <a:gd name="connsiteX91-1035" fmla="*/ 74108 w 1416401"/>
              <a:gd name="connsiteY91-1036" fmla="*/ 715108 h 1424354"/>
              <a:gd name="connsiteX92-1037" fmla="*/ 85832 w 1416401"/>
              <a:gd name="connsiteY92-1038" fmla="*/ 674077 h 1424354"/>
              <a:gd name="connsiteX93-1039" fmla="*/ 91693 w 1416401"/>
              <a:gd name="connsiteY93-1040" fmla="*/ 656492 h 1424354"/>
              <a:gd name="connsiteX94-1041" fmla="*/ 97555 w 1416401"/>
              <a:gd name="connsiteY94-1042" fmla="*/ 627185 h 1424354"/>
              <a:gd name="connsiteX95-1043" fmla="*/ 103416 w 1416401"/>
              <a:gd name="connsiteY95-1044" fmla="*/ 609600 h 1424354"/>
              <a:gd name="connsiteX96-1045" fmla="*/ 109278 w 1416401"/>
              <a:gd name="connsiteY96-1046" fmla="*/ 586154 h 1424354"/>
              <a:gd name="connsiteX97-1047" fmla="*/ 115139 w 1416401"/>
              <a:gd name="connsiteY97-1048" fmla="*/ 556846 h 1424354"/>
              <a:gd name="connsiteX98-1049" fmla="*/ 126862 w 1416401"/>
              <a:gd name="connsiteY98-1050" fmla="*/ 521677 h 1424354"/>
              <a:gd name="connsiteX99-1051" fmla="*/ 121001 w 1416401"/>
              <a:gd name="connsiteY99-1052" fmla="*/ 322385 h 1424354"/>
              <a:gd name="connsiteX100-1053" fmla="*/ 115139 w 1416401"/>
              <a:gd name="connsiteY100-1054" fmla="*/ 304800 h 1424354"/>
              <a:gd name="connsiteX101-1055" fmla="*/ 103416 w 1416401"/>
              <a:gd name="connsiteY101-1056" fmla="*/ 281354 h 1424354"/>
              <a:gd name="connsiteX102-1057" fmla="*/ 85832 w 1416401"/>
              <a:gd name="connsiteY102-1058" fmla="*/ 263769 h 1424354"/>
              <a:gd name="connsiteX103-1059" fmla="*/ 79970 w 1416401"/>
              <a:gd name="connsiteY103-1060" fmla="*/ 246185 h 1424354"/>
              <a:gd name="connsiteX0-1061" fmla="*/ 79970 w 1416401"/>
              <a:gd name="connsiteY0-1062" fmla="*/ 246185 h 1424354"/>
              <a:gd name="connsiteX1-1063" fmla="*/ 97555 w 1416401"/>
              <a:gd name="connsiteY1-1064" fmla="*/ 193431 h 1424354"/>
              <a:gd name="connsiteX2-1065" fmla="*/ 103416 w 1416401"/>
              <a:gd name="connsiteY2-1066" fmla="*/ 175846 h 1424354"/>
              <a:gd name="connsiteX3-1067" fmla="*/ 109278 w 1416401"/>
              <a:gd name="connsiteY3-1068" fmla="*/ 152400 h 1424354"/>
              <a:gd name="connsiteX4-1069" fmla="*/ 132724 w 1416401"/>
              <a:gd name="connsiteY4-1070" fmla="*/ 117231 h 1424354"/>
              <a:gd name="connsiteX5-1071" fmla="*/ 144447 w 1416401"/>
              <a:gd name="connsiteY5-1072" fmla="*/ 99646 h 1424354"/>
              <a:gd name="connsiteX6-1073" fmla="*/ 197201 w 1416401"/>
              <a:gd name="connsiteY6-1074" fmla="*/ 70338 h 1424354"/>
              <a:gd name="connsiteX7-1075" fmla="*/ 226508 w 1416401"/>
              <a:gd name="connsiteY7-1076" fmla="*/ 52754 h 1424354"/>
              <a:gd name="connsiteX8-1077" fmla="*/ 261678 w 1416401"/>
              <a:gd name="connsiteY8-1078" fmla="*/ 41031 h 1424354"/>
              <a:gd name="connsiteX9-1079" fmla="*/ 308570 w 1416401"/>
              <a:gd name="connsiteY9-1080" fmla="*/ 23446 h 1424354"/>
              <a:gd name="connsiteX10-1081" fmla="*/ 326155 w 1416401"/>
              <a:gd name="connsiteY10-1082" fmla="*/ 17585 h 1424354"/>
              <a:gd name="connsiteX11-1083" fmla="*/ 367185 w 1416401"/>
              <a:gd name="connsiteY11-1084" fmla="*/ 11723 h 1424354"/>
              <a:gd name="connsiteX12-1085" fmla="*/ 490278 w 1416401"/>
              <a:gd name="connsiteY12-1086" fmla="*/ 0 h 1424354"/>
              <a:gd name="connsiteX13-1087" fmla="*/ 607508 w 1416401"/>
              <a:gd name="connsiteY13-1088" fmla="*/ 11723 h 1424354"/>
              <a:gd name="connsiteX14-1089" fmla="*/ 625093 w 1416401"/>
              <a:gd name="connsiteY14-1090" fmla="*/ 17585 h 1424354"/>
              <a:gd name="connsiteX15-1091" fmla="*/ 671985 w 1416401"/>
              <a:gd name="connsiteY15-1092" fmla="*/ 29308 h 1424354"/>
              <a:gd name="connsiteX16-1093" fmla="*/ 695432 w 1416401"/>
              <a:gd name="connsiteY16-1094" fmla="*/ 35169 h 1424354"/>
              <a:gd name="connsiteX17-1095" fmla="*/ 718878 w 1416401"/>
              <a:gd name="connsiteY17-1096" fmla="*/ 46892 h 1424354"/>
              <a:gd name="connsiteX18-1097" fmla="*/ 754047 w 1416401"/>
              <a:gd name="connsiteY18-1098" fmla="*/ 58615 h 1424354"/>
              <a:gd name="connsiteX19-1099" fmla="*/ 771632 w 1416401"/>
              <a:gd name="connsiteY19-1100" fmla="*/ 70338 h 1424354"/>
              <a:gd name="connsiteX20-1101" fmla="*/ 789216 w 1416401"/>
              <a:gd name="connsiteY20-1102" fmla="*/ 87923 h 1424354"/>
              <a:gd name="connsiteX21-1103" fmla="*/ 824385 w 1416401"/>
              <a:gd name="connsiteY21-1104" fmla="*/ 99646 h 1424354"/>
              <a:gd name="connsiteX22-1105" fmla="*/ 841970 w 1416401"/>
              <a:gd name="connsiteY22-1106" fmla="*/ 117231 h 1424354"/>
              <a:gd name="connsiteX23-1107" fmla="*/ 847832 w 1416401"/>
              <a:gd name="connsiteY23-1108" fmla="*/ 134815 h 1424354"/>
              <a:gd name="connsiteX24-1109" fmla="*/ 865416 w 1416401"/>
              <a:gd name="connsiteY24-1110" fmla="*/ 140677 h 1424354"/>
              <a:gd name="connsiteX25-1111" fmla="*/ 906447 w 1416401"/>
              <a:gd name="connsiteY25-1112" fmla="*/ 175846 h 1424354"/>
              <a:gd name="connsiteX26-1113" fmla="*/ 918170 w 1416401"/>
              <a:gd name="connsiteY26-1114" fmla="*/ 193431 h 1424354"/>
              <a:gd name="connsiteX27-1115" fmla="*/ 935755 w 1416401"/>
              <a:gd name="connsiteY27-1116" fmla="*/ 205154 h 1424354"/>
              <a:gd name="connsiteX28-1117" fmla="*/ 959201 w 1416401"/>
              <a:gd name="connsiteY28-1118" fmla="*/ 222738 h 1424354"/>
              <a:gd name="connsiteX29-1119" fmla="*/ 976785 w 1416401"/>
              <a:gd name="connsiteY29-1120" fmla="*/ 234462 h 1424354"/>
              <a:gd name="connsiteX30-1121" fmla="*/ 994370 w 1416401"/>
              <a:gd name="connsiteY30-1122" fmla="*/ 257908 h 1424354"/>
              <a:gd name="connsiteX31-1123" fmla="*/ 1035401 w 1416401"/>
              <a:gd name="connsiteY31-1124" fmla="*/ 281354 h 1424354"/>
              <a:gd name="connsiteX32-1125" fmla="*/ 1058847 w 1416401"/>
              <a:gd name="connsiteY32-1126" fmla="*/ 310662 h 1424354"/>
              <a:gd name="connsiteX33-1127" fmla="*/ 1099878 w 1416401"/>
              <a:gd name="connsiteY33-1128" fmla="*/ 345831 h 1424354"/>
              <a:gd name="connsiteX34-1129" fmla="*/ 1129185 w 1416401"/>
              <a:gd name="connsiteY34-1130" fmla="*/ 386862 h 1424354"/>
              <a:gd name="connsiteX35-1131" fmla="*/ 1135047 w 1416401"/>
              <a:gd name="connsiteY35-1132" fmla="*/ 404446 h 1424354"/>
              <a:gd name="connsiteX36-1133" fmla="*/ 1170216 w 1416401"/>
              <a:gd name="connsiteY36-1134" fmla="*/ 445477 h 1424354"/>
              <a:gd name="connsiteX37-1135" fmla="*/ 1187801 w 1416401"/>
              <a:gd name="connsiteY37-1136" fmla="*/ 468923 h 1424354"/>
              <a:gd name="connsiteX38-1137" fmla="*/ 1211247 w 1416401"/>
              <a:gd name="connsiteY38-1138" fmla="*/ 504092 h 1424354"/>
              <a:gd name="connsiteX39-1139" fmla="*/ 1240555 w 1416401"/>
              <a:gd name="connsiteY39-1140" fmla="*/ 545123 h 1424354"/>
              <a:gd name="connsiteX40-1141" fmla="*/ 1264001 w 1416401"/>
              <a:gd name="connsiteY40-1142" fmla="*/ 592015 h 1424354"/>
              <a:gd name="connsiteX41-1143" fmla="*/ 1269862 w 1416401"/>
              <a:gd name="connsiteY41-1144" fmla="*/ 609600 h 1424354"/>
              <a:gd name="connsiteX42-1145" fmla="*/ 1287447 w 1416401"/>
              <a:gd name="connsiteY42-1146" fmla="*/ 638908 h 1424354"/>
              <a:gd name="connsiteX43-1147" fmla="*/ 1299170 w 1416401"/>
              <a:gd name="connsiteY43-1148" fmla="*/ 662354 h 1424354"/>
              <a:gd name="connsiteX44-1149" fmla="*/ 1316755 w 1416401"/>
              <a:gd name="connsiteY44-1150" fmla="*/ 679938 h 1424354"/>
              <a:gd name="connsiteX45-1151" fmla="*/ 1340201 w 1416401"/>
              <a:gd name="connsiteY45-1152" fmla="*/ 720969 h 1424354"/>
              <a:gd name="connsiteX46-1153" fmla="*/ 1351924 w 1416401"/>
              <a:gd name="connsiteY46-1154" fmla="*/ 744415 h 1424354"/>
              <a:gd name="connsiteX47-1155" fmla="*/ 1357785 w 1416401"/>
              <a:gd name="connsiteY47-1156" fmla="*/ 762000 h 1424354"/>
              <a:gd name="connsiteX48-1157" fmla="*/ 1369508 w 1416401"/>
              <a:gd name="connsiteY48-1158" fmla="*/ 779585 h 1424354"/>
              <a:gd name="connsiteX49-1159" fmla="*/ 1381232 w 1416401"/>
              <a:gd name="connsiteY49-1160" fmla="*/ 808892 h 1424354"/>
              <a:gd name="connsiteX50-1161" fmla="*/ 1398816 w 1416401"/>
              <a:gd name="connsiteY50-1162" fmla="*/ 885092 h 1424354"/>
              <a:gd name="connsiteX51-1163" fmla="*/ 1410539 w 1416401"/>
              <a:gd name="connsiteY51-1164" fmla="*/ 955431 h 1424354"/>
              <a:gd name="connsiteX52-1165" fmla="*/ 1416401 w 1416401"/>
              <a:gd name="connsiteY52-1166" fmla="*/ 973015 h 1424354"/>
              <a:gd name="connsiteX53-1167" fmla="*/ 1410539 w 1416401"/>
              <a:gd name="connsiteY53-1168" fmla="*/ 1125415 h 1424354"/>
              <a:gd name="connsiteX54-1169" fmla="*/ 1398816 w 1416401"/>
              <a:gd name="connsiteY54-1170" fmla="*/ 1160585 h 1424354"/>
              <a:gd name="connsiteX55-1171" fmla="*/ 1392955 w 1416401"/>
              <a:gd name="connsiteY55-1172" fmla="*/ 1178169 h 1424354"/>
              <a:gd name="connsiteX56-1173" fmla="*/ 1387093 w 1416401"/>
              <a:gd name="connsiteY56-1174" fmla="*/ 1219200 h 1424354"/>
              <a:gd name="connsiteX57-1175" fmla="*/ 1381232 w 1416401"/>
              <a:gd name="connsiteY57-1176" fmla="*/ 1289538 h 1424354"/>
              <a:gd name="connsiteX58-1177" fmla="*/ 1351924 w 1416401"/>
              <a:gd name="connsiteY58-1178" fmla="*/ 1330569 h 1424354"/>
              <a:gd name="connsiteX59-1179" fmla="*/ 1322616 w 1416401"/>
              <a:gd name="connsiteY59-1180" fmla="*/ 1359877 h 1424354"/>
              <a:gd name="connsiteX60-1181" fmla="*/ 1287447 w 1416401"/>
              <a:gd name="connsiteY60-1182" fmla="*/ 1383323 h 1424354"/>
              <a:gd name="connsiteX61-1183" fmla="*/ 1269862 w 1416401"/>
              <a:gd name="connsiteY61-1184" fmla="*/ 1395046 h 1424354"/>
              <a:gd name="connsiteX62-1185" fmla="*/ 1234693 w 1416401"/>
              <a:gd name="connsiteY62-1186" fmla="*/ 1406769 h 1424354"/>
              <a:gd name="connsiteX63-1187" fmla="*/ 1217108 w 1416401"/>
              <a:gd name="connsiteY63-1188" fmla="*/ 1412631 h 1424354"/>
              <a:gd name="connsiteX64-1189" fmla="*/ 1176078 w 1416401"/>
              <a:gd name="connsiteY64-1190" fmla="*/ 1418492 h 1424354"/>
              <a:gd name="connsiteX65-1191" fmla="*/ 1140908 w 1416401"/>
              <a:gd name="connsiteY65-1192" fmla="*/ 1424354 h 1424354"/>
              <a:gd name="connsiteX66-1193" fmla="*/ 900585 w 1416401"/>
              <a:gd name="connsiteY66-1194" fmla="*/ 1418492 h 1424354"/>
              <a:gd name="connsiteX67-1195" fmla="*/ 883001 w 1416401"/>
              <a:gd name="connsiteY67-1196" fmla="*/ 1412631 h 1424354"/>
              <a:gd name="connsiteX68-1197" fmla="*/ 800939 w 1416401"/>
              <a:gd name="connsiteY68-1198" fmla="*/ 1406769 h 1424354"/>
              <a:gd name="connsiteX69-1199" fmla="*/ 630955 w 1416401"/>
              <a:gd name="connsiteY69-1200" fmla="*/ 1400908 h 1424354"/>
              <a:gd name="connsiteX70-1201" fmla="*/ 572339 w 1416401"/>
              <a:gd name="connsiteY70-1202" fmla="*/ 1395046 h 1424354"/>
              <a:gd name="connsiteX71-1203" fmla="*/ 537170 w 1416401"/>
              <a:gd name="connsiteY71-1204" fmla="*/ 1383323 h 1424354"/>
              <a:gd name="connsiteX72-1205" fmla="*/ 519585 w 1416401"/>
              <a:gd name="connsiteY72-1206" fmla="*/ 1377462 h 1424354"/>
              <a:gd name="connsiteX73-1207" fmla="*/ 490278 w 1416401"/>
              <a:gd name="connsiteY73-1208" fmla="*/ 1371600 h 1424354"/>
              <a:gd name="connsiteX74-1209" fmla="*/ 472693 w 1416401"/>
              <a:gd name="connsiteY74-1210" fmla="*/ 1365738 h 1424354"/>
              <a:gd name="connsiteX75-1211" fmla="*/ 155426 w 1416401"/>
              <a:gd name="connsiteY75-1212" fmla="*/ 1371600 h 1424354"/>
              <a:gd name="connsiteX76-1213" fmla="*/ 126862 w 1416401"/>
              <a:gd name="connsiteY76-1214" fmla="*/ 1312985 h 1424354"/>
              <a:gd name="connsiteX77-1215" fmla="*/ 109278 w 1416401"/>
              <a:gd name="connsiteY77-1216" fmla="*/ 1307123 h 1424354"/>
              <a:gd name="connsiteX78-1217" fmla="*/ 79970 w 1416401"/>
              <a:gd name="connsiteY78-1218" fmla="*/ 1283677 h 1424354"/>
              <a:gd name="connsiteX79-1219" fmla="*/ 50662 w 1416401"/>
              <a:gd name="connsiteY79-1220" fmla="*/ 1248508 h 1424354"/>
              <a:gd name="connsiteX80-1221" fmla="*/ 33078 w 1416401"/>
              <a:gd name="connsiteY80-1222" fmla="*/ 1230923 h 1424354"/>
              <a:gd name="connsiteX81-1223" fmla="*/ 21355 w 1416401"/>
              <a:gd name="connsiteY81-1224" fmla="*/ 1189892 h 1424354"/>
              <a:gd name="connsiteX82-1225" fmla="*/ 9632 w 1416401"/>
              <a:gd name="connsiteY82-1226" fmla="*/ 1143000 h 1424354"/>
              <a:gd name="connsiteX83-1227" fmla="*/ 9632 w 1416401"/>
              <a:gd name="connsiteY83-1228" fmla="*/ 943708 h 1424354"/>
              <a:gd name="connsiteX84-1229" fmla="*/ 15493 w 1416401"/>
              <a:gd name="connsiteY84-1230" fmla="*/ 926123 h 1424354"/>
              <a:gd name="connsiteX85-1231" fmla="*/ 21355 w 1416401"/>
              <a:gd name="connsiteY85-1232" fmla="*/ 873369 h 1424354"/>
              <a:gd name="connsiteX86-1233" fmla="*/ 27216 w 1416401"/>
              <a:gd name="connsiteY86-1234" fmla="*/ 855785 h 1424354"/>
              <a:gd name="connsiteX87-1235" fmla="*/ 33078 w 1416401"/>
              <a:gd name="connsiteY87-1236" fmla="*/ 820615 h 1424354"/>
              <a:gd name="connsiteX88-1237" fmla="*/ 50662 w 1416401"/>
              <a:gd name="connsiteY88-1238" fmla="*/ 779585 h 1424354"/>
              <a:gd name="connsiteX89-1239" fmla="*/ 62385 w 1416401"/>
              <a:gd name="connsiteY89-1240" fmla="*/ 738554 h 1424354"/>
              <a:gd name="connsiteX90-1241" fmla="*/ 74108 w 1416401"/>
              <a:gd name="connsiteY90-1242" fmla="*/ 715108 h 1424354"/>
              <a:gd name="connsiteX91-1243" fmla="*/ 85832 w 1416401"/>
              <a:gd name="connsiteY91-1244" fmla="*/ 674077 h 1424354"/>
              <a:gd name="connsiteX92-1245" fmla="*/ 91693 w 1416401"/>
              <a:gd name="connsiteY92-1246" fmla="*/ 656492 h 1424354"/>
              <a:gd name="connsiteX93-1247" fmla="*/ 97555 w 1416401"/>
              <a:gd name="connsiteY93-1248" fmla="*/ 627185 h 1424354"/>
              <a:gd name="connsiteX94-1249" fmla="*/ 103416 w 1416401"/>
              <a:gd name="connsiteY94-1250" fmla="*/ 609600 h 1424354"/>
              <a:gd name="connsiteX95-1251" fmla="*/ 109278 w 1416401"/>
              <a:gd name="connsiteY95-1252" fmla="*/ 586154 h 1424354"/>
              <a:gd name="connsiteX96-1253" fmla="*/ 115139 w 1416401"/>
              <a:gd name="connsiteY96-1254" fmla="*/ 556846 h 1424354"/>
              <a:gd name="connsiteX97-1255" fmla="*/ 126862 w 1416401"/>
              <a:gd name="connsiteY97-1256" fmla="*/ 521677 h 1424354"/>
              <a:gd name="connsiteX98-1257" fmla="*/ 121001 w 1416401"/>
              <a:gd name="connsiteY98-1258" fmla="*/ 322385 h 1424354"/>
              <a:gd name="connsiteX99-1259" fmla="*/ 115139 w 1416401"/>
              <a:gd name="connsiteY99-1260" fmla="*/ 304800 h 1424354"/>
              <a:gd name="connsiteX100-1261" fmla="*/ 103416 w 1416401"/>
              <a:gd name="connsiteY100-1262" fmla="*/ 281354 h 1424354"/>
              <a:gd name="connsiteX101-1263" fmla="*/ 85832 w 1416401"/>
              <a:gd name="connsiteY101-1264" fmla="*/ 263769 h 1424354"/>
              <a:gd name="connsiteX102-1265" fmla="*/ 79970 w 1416401"/>
              <a:gd name="connsiteY102-1266" fmla="*/ 246185 h 1424354"/>
              <a:gd name="connsiteX0-1267" fmla="*/ 79970 w 1416401"/>
              <a:gd name="connsiteY0-1268" fmla="*/ 246185 h 1424354"/>
              <a:gd name="connsiteX1-1269" fmla="*/ 97555 w 1416401"/>
              <a:gd name="connsiteY1-1270" fmla="*/ 193431 h 1424354"/>
              <a:gd name="connsiteX2-1271" fmla="*/ 103416 w 1416401"/>
              <a:gd name="connsiteY2-1272" fmla="*/ 175846 h 1424354"/>
              <a:gd name="connsiteX3-1273" fmla="*/ 109278 w 1416401"/>
              <a:gd name="connsiteY3-1274" fmla="*/ 152400 h 1424354"/>
              <a:gd name="connsiteX4-1275" fmla="*/ 132724 w 1416401"/>
              <a:gd name="connsiteY4-1276" fmla="*/ 117231 h 1424354"/>
              <a:gd name="connsiteX5-1277" fmla="*/ 144447 w 1416401"/>
              <a:gd name="connsiteY5-1278" fmla="*/ 99646 h 1424354"/>
              <a:gd name="connsiteX6-1279" fmla="*/ 197201 w 1416401"/>
              <a:gd name="connsiteY6-1280" fmla="*/ 70338 h 1424354"/>
              <a:gd name="connsiteX7-1281" fmla="*/ 226508 w 1416401"/>
              <a:gd name="connsiteY7-1282" fmla="*/ 52754 h 1424354"/>
              <a:gd name="connsiteX8-1283" fmla="*/ 261678 w 1416401"/>
              <a:gd name="connsiteY8-1284" fmla="*/ 41031 h 1424354"/>
              <a:gd name="connsiteX9-1285" fmla="*/ 308570 w 1416401"/>
              <a:gd name="connsiteY9-1286" fmla="*/ 23446 h 1424354"/>
              <a:gd name="connsiteX10-1287" fmla="*/ 326155 w 1416401"/>
              <a:gd name="connsiteY10-1288" fmla="*/ 17585 h 1424354"/>
              <a:gd name="connsiteX11-1289" fmla="*/ 367185 w 1416401"/>
              <a:gd name="connsiteY11-1290" fmla="*/ 11723 h 1424354"/>
              <a:gd name="connsiteX12-1291" fmla="*/ 490278 w 1416401"/>
              <a:gd name="connsiteY12-1292" fmla="*/ 0 h 1424354"/>
              <a:gd name="connsiteX13-1293" fmla="*/ 607508 w 1416401"/>
              <a:gd name="connsiteY13-1294" fmla="*/ 11723 h 1424354"/>
              <a:gd name="connsiteX14-1295" fmla="*/ 625093 w 1416401"/>
              <a:gd name="connsiteY14-1296" fmla="*/ 17585 h 1424354"/>
              <a:gd name="connsiteX15-1297" fmla="*/ 671985 w 1416401"/>
              <a:gd name="connsiteY15-1298" fmla="*/ 29308 h 1424354"/>
              <a:gd name="connsiteX16-1299" fmla="*/ 695432 w 1416401"/>
              <a:gd name="connsiteY16-1300" fmla="*/ 35169 h 1424354"/>
              <a:gd name="connsiteX17-1301" fmla="*/ 718878 w 1416401"/>
              <a:gd name="connsiteY17-1302" fmla="*/ 46892 h 1424354"/>
              <a:gd name="connsiteX18-1303" fmla="*/ 754047 w 1416401"/>
              <a:gd name="connsiteY18-1304" fmla="*/ 58615 h 1424354"/>
              <a:gd name="connsiteX19-1305" fmla="*/ 771632 w 1416401"/>
              <a:gd name="connsiteY19-1306" fmla="*/ 70338 h 1424354"/>
              <a:gd name="connsiteX20-1307" fmla="*/ 789216 w 1416401"/>
              <a:gd name="connsiteY20-1308" fmla="*/ 87923 h 1424354"/>
              <a:gd name="connsiteX21-1309" fmla="*/ 824385 w 1416401"/>
              <a:gd name="connsiteY21-1310" fmla="*/ 99646 h 1424354"/>
              <a:gd name="connsiteX22-1311" fmla="*/ 841970 w 1416401"/>
              <a:gd name="connsiteY22-1312" fmla="*/ 117231 h 1424354"/>
              <a:gd name="connsiteX23-1313" fmla="*/ 847832 w 1416401"/>
              <a:gd name="connsiteY23-1314" fmla="*/ 134815 h 1424354"/>
              <a:gd name="connsiteX24-1315" fmla="*/ 865416 w 1416401"/>
              <a:gd name="connsiteY24-1316" fmla="*/ 140677 h 1424354"/>
              <a:gd name="connsiteX25-1317" fmla="*/ 906447 w 1416401"/>
              <a:gd name="connsiteY25-1318" fmla="*/ 175846 h 1424354"/>
              <a:gd name="connsiteX26-1319" fmla="*/ 918170 w 1416401"/>
              <a:gd name="connsiteY26-1320" fmla="*/ 193431 h 1424354"/>
              <a:gd name="connsiteX27-1321" fmla="*/ 935755 w 1416401"/>
              <a:gd name="connsiteY27-1322" fmla="*/ 205154 h 1424354"/>
              <a:gd name="connsiteX28-1323" fmla="*/ 959201 w 1416401"/>
              <a:gd name="connsiteY28-1324" fmla="*/ 222738 h 1424354"/>
              <a:gd name="connsiteX29-1325" fmla="*/ 976785 w 1416401"/>
              <a:gd name="connsiteY29-1326" fmla="*/ 234462 h 1424354"/>
              <a:gd name="connsiteX30-1327" fmla="*/ 994370 w 1416401"/>
              <a:gd name="connsiteY30-1328" fmla="*/ 257908 h 1424354"/>
              <a:gd name="connsiteX31-1329" fmla="*/ 1035401 w 1416401"/>
              <a:gd name="connsiteY31-1330" fmla="*/ 281354 h 1424354"/>
              <a:gd name="connsiteX32-1331" fmla="*/ 1058847 w 1416401"/>
              <a:gd name="connsiteY32-1332" fmla="*/ 310662 h 1424354"/>
              <a:gd name="connsiteX33-1333" fmla="*/ 1099878 w 1416401"/>
              <a:gd name="connsiteY33-1334" fmla="*/ 345831 h 1424354"/>
              <a:gd name="connsiteX34-1335" fmla="*/ 1129185 w 1416401"/>
              <a:gd name="connsiteY34-1336" fmla="*/ 386862 h 1424354"/>
              <a:gd name="connsiteX35-1337" fmla="*/ 1135047 w 1416401"/>
              <a:gd name="connsiteY35-1338" fmla="*/ 404446 h 1424354"/>
              <a:gd name="connsiteX36-1339" fmla="*/ 1170216 w 1416401"/>
              <a:gd name="connsiteY36-1340" fmla="*/ 445477 h 1424354"/>
              <a:gd name="connsiteX37-1341" fmla="*/ 1187801 w 1416401"/>
              <a:gd name="connsiteY37-1342" fmla="*/ 468923 h 1424354"/>
              <a:gd name="connsiteX38-1343" fmla="*/ 1211247 w 1416401"/>
              <a:gd name="connsiteY38-1344" fmla="*/ 504092 h 1424354"/>
              <a:gd name="connsiteX39-1345" fmla="*/ 1240555 w 1416401"/>
              <a:gd name="connsiteY39-1346" fmla="*/ 545123 h 1424354"/>
              <a:gd name="connsiteX40-1347" fmla="*/ 1264001 w 1416401"/>
              <a:gd name="connsiteY40-1348" fmla="*/ 592015 h 1424354"/>
              <a:gd name="connsiteX41-1349" fmla="*/ 1269862 w 1416401"/>
              <a:gd name="connsiteY41-1350" fmla="*/ 609600 h 1424354"/>
              <a:gd name="connsiteX42-1351" fmla="*/ 1287447 w 1416401"/>
              <a:gd name="connsiteY42-1352" fmla="*/ 638908 h 1424354"/>
              <a:gd name="connsiteX43-1353" fmla="*/ 1299170 w 1416401"/>
              <a:gd name="connsiteY43-1354" fmla="*/ 662354 h 1424354"/>
              <a:gd name="connsiteX44-1355" fmla="*/ 1316755 w 1416401"/>
              <a:gd name="connsiteY44-1356" fmla="*/ 679938 h 1424354"/>
              <a:gd name="connsiteX45-1357" fmla="*/ 1340201 w 1416401"/>
              <a:gd name="connsiteY45-1358" fmla="*/ 720969 h 1424354"/>
              <a:gd name="connsiteX46-1359" fmla="*/ 1351924 w 1416401"/>
              <a:gd name="connsiteY46-1360" fmla="*/ 744415 h 1424354"/>
              <a:gd name="connsiteX47-1361" fmla="*/ 1357785 w 1416401"/>
              <a:gd name="connsiteY47-1362" fmla="*/ 762000 h 1424354"/>
              <a:gd name="connsiteX48-1363" fmla="*/ 1369508 w 1416401"/>
              <a:gd name="connsiteY48-1364" fmla="*/ 779585 h 1424354"/>
              <a:gd name="connsiteX49-1365" fmla="*/ 1381232 w 1416401"/>
              <a:gd name="connsiteY49-1366" fmla="*/ 808892 h 1424354"/>
              <a:gd name="connsiteX50-1367" fmla="*/ 1398816 w 1416401"/>
              <a:gd name="connsiteY50-1368" fmla="*/ 885092 h 1424354"/>
              <a:gd name="connsiteX51-1369" fmla="*/ 1410539 w 1416401"/>
              <a:gd name="connsiteY51-1370" fmla="*/ 955431 h 1424354"/>
              <a:gd name="connsiteX52-1371" fmla="*/ 1416401 w 1416401"/>
              <a:gd name="connsiteY52-1372" fmla="*/ 973015 h 1424354"/>
              <a:gd name="connsiteX53-1373" fmla="*/ 1410539 w 1416401"/>
              <a:gd name="connsiteY53-1374" fmla="*/ 1125415 h 1424354"/>
              <a:gd name="connsiteX54-1375" fmla="*/ 1398816 w 1416401"/>
              <a:gd name="connsiteY54-1376" fmla="*/ 1160585 h 1424354"/>
              <a:gd name="connsiteX55-1377" fmla="*/ 1392955 w 1416401"/>
              <a:gd name="connsiteY55-1378" fmla="*/ 1178169 h 1424354"/>
              <a:gd name="connsiteX56-1379" fmla="*/ 1387093 w 1416401"/>
              <a:gd name="connsiteY56-1380" fmla="*/ 1219200 h 1424354"/>
              <a:gd name="connsiteX57-1381" fmla="*/ 1381232 w 1416401"/>
              <a:gd name="connsiteY57-1382" fmla="*/ 1289538 h 1424354"/>
              <a:gd name="connsiteX58-1383" fmla="*/ 1351924 w 1416401"/>
              <a:gd name="connsiteY58-1384" fmla="*/ 1330569 h 1424354"/>
              <a:gd name="connsiteX59-1385" fmla="*/ 1322616 w 1416401"/>
              <a:gd name="connsiteY59-1386" fmla="*/ 1359877 h 1424354"/>
              <a:gd name="connsiteX60-1387" fmla="*/ 1287447 w 1416401"/>
              <a:gd name="connsiteY60-1388" fmla="*/ 1383323 h 1424354"/>
              <a:gd name="connsiteX61-1389" fmla="*/ 1269862 w 1416401"/>
              <a:gd name="connsiteY61-1390" fmla="*/ 1395046 h 1424354"/>
              <a:gd name="connsiteX62-1391" fmla="*/ 1234693 w 1416401"/>
              <a:gd name="connsiteY62-1392" fmla="*/ 1406769 h 1424354"/>
              <a:gd name="connsiteX63-1393" fmla="*/ 1217108 w 1416401"/>
              <a:gd name="connsiteY63-1394" fmla="*/ 1412631 h 1424354"/>
              <a:gd name="connsiteX64-1395" fmla="*/ 1176078 w 1416401"/>
              <a:gd name="connsiteY64-1396" fmla="*/ 1418492 h 1424354"/>
              <a:gd name="connsiteX65-1397" fmla="*/ 1140908 w 1416401"/>
              <a:gd name="connsiteY65-1398" fmla="*/ 1424354 h 1424354"/>
              <a:gd name="connsiteX66-1399" fmla="*/ 900585 w 1416401"/>
              <a:gd name="connsiteY66-1400" fmla="*/ 1418492 h 1424354"/>
              <a:gd name="connsiteX67-1401" fmla="*/ 883001 w 1416401"/>
              <a:gd name="connsiteY67-1402" fmla="*/ 1412631 h 1424354"/>
              <a:gd name="connsiteX68-1403" fmla="*/ 800939 w 1416401"/>
              <a:gd name="connsiteY68-1404" fmla="*/ 1406769 h 1424354"/>
              <a:gd name="connsiteX69-1405" fmla="*/ 630955 w 1416401"/>
              <a:gd name="connsiteY69-1406" fmla="*/ 1400908 h 1424354"/>
              <a:gd name="connsiteX70-1407" fmla="*/ 572339 w 1416401"/>
              <a:gd name="connsiteY70-1408" fmla="*/ 1395046 h 1424354"/>
              <a:gd name="connsiteX71-1409" fmla="*/ 537170 w 1416401"/>
              <a:gd name="connsiteY71-1410" fmla="*/ 1383323 h 1424354"/>
              <a:gd name="connsiteX72-1411" fmla="*/ 519585 w 1416401"/>
              <a:gd name="connsiteY72-1412" fmla="*/ 1377462 h 1424354"/>
              <a:gd name="connsiteX73-1413" fmla="*/ 490278 w 1416401"/>
              <a:gd name="connsiteY73-1414" fmla="*/ 1371600 h 1424354"/>
              <a:gd name="connsiteX74-1415" fmla="*/ 155426 w 1416401"/>
              <a:gd name="connsiteY74-1416" fmla="*/ 1371600 h 1424354"/>
              <a:gd name="connsiteX75-1417" fmla="*/ 126862 w 1416401"/>
              <a:gd name="connsiteY75-1418" fmla="*/ 1312985 h 1424354"/>
              <a:gd name="connsiteX76-1419" fmla="*/ 109278 w 1416401"/>
              <a:gd name="connsiteY76-1420" fmla="*/ 1307123 h 1424354"/>
              <a:gd name="connsiteX77-1421" fmla="*/ 79970 w 1416401"/>
              <a:gd name="connsiteY77-1422" fmla="*/ 1283677 h 1424354"/>
              <a:gd name="connsiteX78-1423" fmla="*/ 50662 w 1416401"/>
              <a:gd name="connsiteY78-1424" fmla="*/ 1248508 h 1424354"/>
              <a:gd name="connsiteX79-1425" fmla="*/ 33078 w 1416401"/>
              <a:gd name="connsiteY79-1426" fmla="*/ 1230923 h 1424354"/>
              <a:gd name="connsiteX80-1427" fmla="*/ 21355 w 1416401"/>
              <a:gd name="connsiteY80-1428" fmla="*/ 1189892 h 1424354"/>
              <a:gd name="connsiteX81-1429" fmla="*/ 9632 w 1416401"/>
              <a:gd name="connsiteY81-1430" fmla="*/ 1143000 h 1424354"/>
              <a:gd name="connsiteX82-1431" fmla="*/ 9632 w 1416401"/>
              <a:gd name="connsiteY82-1432" fmla="*/ 943708 h 1424354"/>
              <a:gd name="connsiteX83-1433" fmla="*/ 15493 w 1416401"/>
              <a:gd name="connsiteY83-1434" fmla="*/ 926123 h 1424354"/>
              <a:gd name="connsiteX84-1435" fmla="*/ 21355 w 1416401"/>
              <a:gd name="connsiteY84-1436" fmla="*/ 873369 h 1424354"/>
              <a:gd name="connsiteX85-1437" fmla="*/ 27216 w 1416401"/>
              <a:gd name="connsiteY85-1438" fmla="*/ 855785 h 1424354"/>
              <a:gd name="connsiteX86-1439" fmla="*/ 33078 w 1416401"/>
              <a:gd name="connsiteY86-1440" fmla="*/ 820615 h 1424354"/>
              <a:gd name="connsiteX87-1441" fmla="*/ 50662 w 1416401"/>
              <a:gd name="connsiteY87-1442" fmla="*/ 779585 h 1424354"/>
              <a:gd name="connsiteX88-1443" fmla="*/ 62385 w 1416401"/>
              <a:gd name="connsiteY88-1444" fmla="*/ 738554 h 1424354"/>
              <a:gd name="connsiteX89-1445" fmla="*/ 74108 w 1416401"/>
              <a:gd name="connsiteY89-1446" fmla="*/ 715108 h 1424354"/>
              <a:gd name="connsiteX90-1447" fmla="*/ 85832 w 1416401"/>
              <a:gd name="connsiteY90-1448" fmla="*/ 674077 h 1424354"/>
              <a:gd name="connsiteX91-1449" fmla="*/ 91693 w 1416401"/>
              <a:gd name="connsiteY91-1450" fmla="*/ 656492 h 1424354"/>
              <a:gd name="connsiteX92-1451" fmla="*/ 97555 w 1416401"/>
              <a:gd name="connsiteY92-1452" fmla="*/ 627185 h 1424354"/>
              <a:gd name="connsiteX93-1453" fmla="*/ 103416 w 1416401"/>
              <a:gd name="connsiteY93-1454" fmla="*/ 609600 h 1424354"/>
              <a:gd name="connsiteX94-1455" fmla="*/ 109278 w 1416401"/>
              <a:gd name="connsiteY94-1456" fmla="*/ 586154 h 1424354"/>
              <a:gd name="connsiteX95-1457" fmla="*/ 115139 w 1416401"/>
              <a:gd name="connsiteY95-1458" fmla="*/ 556846 h 1424354"/>
              <a:gd name="connsiteX96-1459" fmla="*/ 126862 w 1416401"/>
              <a:gd name="connsiteY96-1460" fmla="*/ 521677 h 1424354"/>
              <a:gd name="connsiteX97-1461" fmla="*/ 121001 w 1416401"/>
              <a:gd name="connsiteY97-1462" fmla="*/ 322385 h 1424354"/>
              <a:gd name="connsiteX98-1463" fmla="*/ 115139 w 1416401"/>
              <a:gd name="connsiteY98-1464" fmla="*/ 304800 h 1424354"/>
              <a:gd name="connsiteX99-1465" fmla="*/ 103416 w 1416401"/>
              <a:gd name="connsiteY99-1466" fmla="*/ 281354 h 1424354"/>
              <a:gd name="connsiteX100-1467" fmla="*/ 85832 w 1416401"/>
              <a:gd name="connsiteY100-1468" fmla="*/ 263769 h 1424354"/>
              <a:gd name="connsiteX101-1469" fmla="*/ 79970 w 1416401"/>
              <a:gd name="connsiteY101-1470" fmla="*/ 246185 h 1424354"/>
              <a:gd name="connsiteX0-1471" fmla="*/ 79970 w 1416401"/>
              <a:gd name="connsiteY0-1472" fmla="*/ 246185 h 1424354"/>
              <a:gd name="connsiteX1-1473" fmla="*/ 97555 w 1416401"/>
              <a:gd name="connsiteY1-1474" fmla="*/ 193431 h 1424354"/>
              <a:gd name="connsiteX2-1475" fmla="*/ 103416 w 1416401"/>
              <a:gd name="connsiteY2-1476" fmla="*/ 175846 h 1424354"/>
              <a:gd name="connsiteX3-1477" fmla="*/ 109278 w 1416401"/>
              <a:gd name="connsiteY3-1478" fmla="*/ 152400 h 1424354"/>
              <a:gd name="connsiteX4-1479" fmla="*/ 132724 w 1416401"/>
              <a:gd name="connsiteY4-1480" fmla="*/ 117231 h 1424354"/>
              <a:gd name="connsiteX5-1481" fmla="*/ 144447 w 1416401"/>
              <a:gd name="connsiteY5-1482" fmla="*/ 99646 h 1424354"/>
              <a:gd name="connsiteX6-1483" fmla="*/ 197201 w 1416401"/>
              <a:gd name="connsiteY6-1484" fmla="*/ 70338 h 1424354"/>
              <a:gd name="connsiteX7-1485" fmla="*/ 226508 w 1416401"/>
              <a:gd name="connsiteY7-1486" fmla="*/ 52754 h 1424354"/>
              <a:gd name="connsiteX8-1487" fmla="*/ 261678 w 1416401"/>
              <a:gd name="connsiteY8-1488" fmla="*/ 41031 h 1424354"/>
              <a:gd name="connsiteX9-1489" fmla="*/ 308570 w 1416401"/>
              <a:gd name="connsiteY9-1490" fmla="*/ 23446 h 1424354"/>
              <a:gd name="connsiteX10-1491" fmla="*/ 326155 w 1416401"/>
              <a:gd name="connsiteY10-1492" fmla="*/ 17585 h 1424354"/>
              <a:gd name="connsiteX11-1493" fmla="*/ 367185 w 1416401"/>
              <a:gd name="connsiteY11-1494" fmla="*/ 11723 h 1424354"/>
              <a:gd name="connsiteX12-1495" fmla="*/ 490278 w 1416401"/>
              <a:gd name="connsiteY12-1496" fmla="*/ 0 h 1424354"/>
              <a:gd name="connsiteX13-1497" fmla="*/ 607508 w 1416401"/>
              <a:gd name="connsiteY13-1498" fmla="*/ 11723 h 1424354"/>
              <a:gd name="connsiteX14-1499" fmla="*/ 625093 w 1416401"/>
              <a:gd name="connsiteY14-1500" fmla="*/ 17585 h 1424354"/>
              <a:gd name="connsiteX15-1501" fmla="*/ 671985 w 1416401"/>
              <a:gd name="connsiteY15-1502" fmla="*/ 29308 h 1424354"/>
              <a:gd name="connsiteX16-1503" fmla="*/ 695432 w 1416401"/>
              <a:gd name="connsiteY16-1504" fmla="*/ 35169 h 1424354"/>
              <a:gd name="connsiteX17-1505" fmla="*/ 718878 w 1416401"/>
              <a:gd name="connsiteY17-1506" fmla="*/ 46892 h 1424354"/>
              <a:gd name="connsiteX18-1507" fmla="*/ 754047 w 1416401"/>
              <a:gd name="connsiteY18-1508" fmla="*/ 58615 h 1424354"/>
              <a:gd name="connsiteX19-1509" fmla="*/ 771632 w 1416401"/>
              <a:gd name="connsiteY19-1510" fmla="*/ 70338 h 1424354"/>
              <a:gd name="connsiteX20-1511" fmla="*/ 789216 w 1416401"/>
              <a:gd name="connsiteY20-1512" fmla="*/ 87923 h 1424354"/>
              <a:gd name="connsiteX21-1513" fmla="*/ 824385 w 1416401"/>
              <a:gd name="connsiteY21-1514" fmla="*/ 99646 h 1424354"/>
              <a:gd name="connsiteX22-1515" fmla="*/ 841970 w 1416401"/>
              <a:gd name="connsiteY22-1516" fmla="*/ 117231 h 1424354"/>
              <a:gd name="connsiteX23-1517" fmla="*/ 847832 w 1416401"/>
              <a:gd name="connsiteY23-1518" fmla="*/ 134815 h 1424354"/>
              <a:gd name="connsiteX24-1519" fmla="*/ 865416 w 1416401"/>
              <a:gd name="connsiteY24-1520" fmla="*/ 140677 h 1424354"/>
              <a:gd name="connsiteX25-1521" fmla="*/ 906447 w 1416401"/>
              <a:gd name="connsiteY25-1522" fmla="*/ 175846 h 1424354"/>
              <a:gd name="connsiteX26-1523" fmla="*/ 918170 w 1416401"/>
              <a:gd name="connsiteY26-1524" fmla="*/ 193431 h 1424354"/>
              <a:gd name="connsiteX27-1525" fmla="*/ 935755 w 1416401"/>
              <a:gd name="connsiteY27-1526" fmla="*/ 205154 h 1424354"/>
              <a:gd name="connsiteX28-1527" fmla="*/ 959201 w 1416401"/>
              <a:gd name="connsiteY28-1528" fmla="*/ 222738 h 1424354"/>
              <a:gd name="connsiteX29-1529" fmla="*/ 976785 w 1416401"/>
              <a:gd name="connsiteY29-1530" fmla="*/ 234462 h 1424354"/>
              <a:gd name="connsiteX30-1531" fmla="*/ 994370 w 1416401"/>
              <a:gd name="connsiteY30-1532" fmla="*/ 257908 h 1424354"/>
              <a:gd name="connsiteX31-1533" fmla="*/ 1035401 w 1416401"/>
              <a:gd name="connsiteY31-1534" fmla="*/ 281354 h 1424354"/>
              <a:gd name="connsiteX32-1535" fmla="*/ 1058847 w 1416401"/>
              <a:gd name="connsiteY32-1536" fmla="*/ 310662 h 1424354"/>
              <a:gd name="connsiteX33-1537" fmla="*/ 1099878 w 1416401"/>
              <a:gd name="connsiteY33-1538" fmla="*/ 345831 h 1424354"/>
              <a:gd name="connsiteX34-1539" fmla="*/ 1129185 w 1416401"/>
              <a:gd name="connsiteY34-1540" fmla="*/ 386862 h 1424354"/>
              <a:gd name="connsiteX35-1541" fmla="*/ 1135047 w 1416401"/>
              <a:gd name="connsiteY35-1542" fmla="*/ 404446 h 1424354"/>
              <a:gd name="connsiteX36-1543" fmla="*/ 1170216 w 1416401"/>
              <a:gd name="connsiteY36-1544" fmla="*/ 445477 h 1424354"/>
              <a:gd name="connsiteX37-1545" fmla="*/ 1187801 w 1416401"/>
              <a:gd name="connsiteY37-1546" fmla="*/ 468923 h 1424354"/>
              <a:gd name="connsiteX38-1547" fmla="*/ 1211247 w 1416401"/>
              <a:gd name="connsiteY38-1548" fmla="*/ 504092 h 1424354"/>
              <a:gd name="connsiteX39-1549" fmla="*/ 1240555 w 1416401"/>
              <a:gd name="connsiteY39-1550" fmla="*/ 545123 h 1424354"/>
              <a:gd name="connsiteX40-1551" fmla="*/ 1264001 w 1416401"/>
              <a:gd name="connsiteY40-1552" fmla="*/ 592015 h 1424354"/>
              <a:gd name="connsiteX41-1553" fmla="*/ 1269862 w 1416401"/>
              <a:gd name="connsiteY41-1554" fmla="*/ 609600 h 1424354"/>
              <a:gd name="connsiteX42-1555" fmla="*/ 1287447 w 1416401"/>
              <a:gd name="connsiteY42-1556" fmla="*/ 638908 h 1424354"/>
              <a:gd name="connsiteX43-1557" fmla="*/ 1299170 w 1416401"/>
              <a:gd name="connsiteY43-1558" fmla="*/ 662354 h 1424354"/>
              <a:gd name="connsiteX44-1559" fmla="*/ 1316755 w 1416401"/>
              <a:gd name="connsiteY44-1560" fmla="*/ 679938 h 1424354"/>
              <a:gd name="connsiteX45-1561" fmla="*/ 1340201 w 1416401"/>
              <a:gd name="connsiteY45-1562" fmla="*/ 720969 h 1424354"/>
              <a:gd name="connsiteX46-1563" fmla="*/ 1351924 w 1416401"/>
              <a:gd name="connsiteY46-1564" fmla="*/ 744415 h 1424354"/>
              <a:gd name="connsiteX47-1565" fmla="*/ 1357785 w 1416401"/>
              <a:gd name="connsiteY47-1566" fmla="*/ 762000 h 1424354"/>
              <a:gd name="connsiteX48-1567" fmla="*/ 1369508 w 1416401"/>
              <a:gd name="connsiteY48-1568" fmla="*/ 779585 h 1424354"/>
              <a:gd name="connsiteX49-1569" fmla="*/ 1381232 w 1416401"/>
              <a:gd name="connsiteY49-1570" fmla="*/ 808892 h 1424354"/>
              <a:gd name="connsiteX50-1571" fmla="*/ 1398816 w 1416401"/>
              <a:gd name="connsiteY50-1572" fmla="*/ 885092 h 1424354"/>
              <a:gd name="connsiteX51-1573" fmla="*/ 1410539 w 1416401"/>
              <a:gd name="connsiteY51-1574" fmla="*/ 955431 h 1424354"/>
              <a:gd name="connsiteX52-1575" fmla="*/ 1416401 w 1416401"/>
              <a:gd name="connsiteY52-1576" fmla="*/ 973015 h 1424354"/>
              <a:gd name="connsiteX53-1577" fmla="*/ 1410539 w 1416401"/>
              <a:gd name="connsiteY53-1578" fmla="*/ 1125415 h 1424354"/>
              <a:gd name="connsiteX54-1579" fmla="*/ 1398816 w 1416401"/>
              <a:gd name="connsiteY54-1580" fmla="*/ 1160585 h 1424354"/>
              <a:gd name="connsiteX55-1581" fmla="*/ 1392955 w 1416401"/>
              <a:gd name="connsiteY55-1582" fmla="*/ 1178169 h 1424354"/>
              <a:gd name="connsiteX56-1583" fmla="*/ 1387093 w 1416401"/>
              <a:gd name="connsiteY56-1584" fmla="*/ 1219200 h 1424354"/>
              <a:gd name="connsiteX57-1585" fmla="*/ 1381232 w 1416401"/>
              <a:gd name="connsiteY57-1586" fmla="*/ 1289538 h 1424354"/>
              <a:gd name="connsiteX58-1587" fmla="*/ 1351924 w 1416401"/>
              <a:gd name="connsiteY58-1588" fmla="*/ 1330569 h 1424354"/>
              <a:gd name="connsiteX59-1589" fmla="*/ 1322616 w 1416401"/>
              <a:gd name="connsiteY59-1590" fmla="*/ 1359877 h 1424354"/>
              <a:gd name="connsiteX60-1591" fmla="*/ 1287447 w 1416401"/>
              <a:gd name="connsiteY60-1592" fmla="*/ 1383323 h 1424354"/>
              <a:gd name="connsiteX61-1593" fmla="*/ 1269862 w 1416401"/>
              <a:gd name="connsiteY61-1594" fmla="*/ 1395046 h 1424354"/>
              <a:gd name="connsiteX62-1595" fmla="*/ 1234693 w 1416401"/>
              <a:gd name="connsiteY62-1596" fmla="*/ 1406769 h 1424354"/>
              <a:gd name="connsiteX63-1597" fmla="*/ 1217108 w 1416401"/>
              <a:gd name="connsiteY63-1598" fmla="*/ 1412631 h 1424354"/>
              <a:gd name="connsiteX64-1599" fmla="*/ 1176078 w 1416401"/>
              <a:gd name="connsiteY64-1600" fmla="*/ 1418492 h 1424354"/>
              <a:gd name="connsiteX65-1601" fmla="*/ 1140908 w 1416401"/>
              <a:gd name="connsiteY65-1602" fmla="*/ 1424354 h 1424354"/>
              <a:gd name="connsiteX66-1603" fmla="*/ 900585 w 1416401"/>
              <a:gd name="connsiteY66-1604" fmla="*/ 1418492 h 1424354"/>
              <a:gd name="connsiteX67-1605" fmla="*/ 883001 w 1416401"/>
              <a:gd name="connsiteY67-1606" fmla="*/ 1412631 h 1424354"/>
              <a:gd name="connsiteX68-1607" fmla="*/ 800939 w 1416401"/>
              <a:gd name="connsiteY68-1608" fmla="*/ 1406769 h 1424354"/>
              <a:gd name="connsiteX69-1609" fmla="*/ 630955 w 1416401"/>
              <a:gd name="connsiteY69-1610" fmla="*/ 1400908 h 1424354"/>
              <a:gd name="connsiteX70-1611" fmla="*/ 572339 w 1416401"/>
              <a:gd name="connsiteY70-1612" fmla="*/ 1395046 h 1424354"/>
              <a:gd name="connsiteX71-1613" fmla="*/ 537170 w 1416401"/>
              <a:gd name="connsiteY71-1614" fmla="*/ 1383323 h 1424354"/>
              <a:gd name="connsiteX72-1615" fmla="*/ 519585 w 1416401"/>
              <a:gd name="connsiteY72-1616" fmla="*/ 1377462 h 1424354"/>
              <a:gd name="connsiteX73-1617" fmla="*/ 155426 w 1416401"/>
              <a:gd name="connsiteY73-1618" fmla="*/ 1371600 h 1424354"/>
              <a:gd name="connsiteX74-1619" fmla="*/ 126862 w 1416401"/>
              <a:gd name="connsiteY74-1620" fmla="*/ 1312985 h 1424354"/>
              <a:gd name="connsiteX75-1621" fmla="*/ 109278 w 1416401"/>
              <a:gd name="connsiteY75-1622" fmla="*/ 1307123 h 1424354"/>
              <a:gd name="connsiteX76-1623" fmla="*/ 79970 w 1416401"/>
              <a:gd name="connsiteY76-1624" fmla="*/ 1283677 h 1424354"/>
              <a:gd name="connsiteX77-1625" fmla="*/ 50662 w 1416401"/>
              <a:gd name="connsiteY77-1626" fmla="*/ 1248508 h 1424354"/>
              <a:gd name="connsiteX78-1627" fmla="*/ 33078 w 1416401"/>
              <a:gd name="connsiteY78-1628" fmla="*/ 1230923 h 1424354"/>
              <a:gd name="connsiteX79-1629" fmla="*/ 21355 w 1416401"/>
              <a:gd name="connsiteY79-1630" fmla="*/ 1189892 h 1424354"/>
              <a:gd name="connsiteX80-1631" fmla="*/ 9632 w 1416401"/>
              <a:gd name="connsiteY80-1632" fmla="*/ 1143000 h 1424354"/>
              <a:gd name="connsiteX81-1633" fmla="*/ 9632 w 1416401"/>
              <a:gd name="connsiteY81-1634" fmla="*/ 943708 h 1424354"/>
              <a:gd name="connsiteX82-1635" fmla="*/ 15493 w 1416401"/>
              <a:gd name="connsiteY82-1636" fmla="*/ 926123 h 1424354"/>
              <a:gd name="connsiteX83-1637" fmla="*/ 21355 w 1416401"/>
              <a:gd name="connsiteY83-1638" fmla="*/ 873369 h 1424354"/>
              <a:gd name="connsiteX84-1639" fmla="*/ 27216 w 1416401"/>
              <a:gd name="connsiteY84-1640" fmla="*/ 855785 h 1424354"/>
              <a:gd name="connsiteX85-1641" fmla="*/ 33078 w 1416401"/>
              <a:gd name="connsiteY85-1642" fmla="*/ 820615 h 1424354"/>
              <a:gd name="connsiteX86-1643" fmla="*/ 50662 w 1416401"/>
              <a:gd name="connsiteY86-1644" fmla="*/ 779585 h 1424354"/>
              <a:gd name="connsiteX87-1645" fmla="*/ 62385 w 1416401"/>
              <a:gd name="connsiteY87-1646" fmla="*/ 738554 h 1424354"/>
              <a:gd name="connsiteX88-1647" fmla="*/ 74108 w 1416401"/>
              <a:gd name="connsiteY88-1648" fmla="*/ 715108 h 1424354"/>
              <a:gd name="connsiteX89-1649" fmla="*/ 85832 w 1416401"/>
              <a:gd name="connsiteY89-1650" fmla="*/ 674077 h 1424354"/>
              <a:gd name="connsiteX90-1651" fmla="*/ 91693 w 1416401"/>
              <a:gd name="connsiteY90-1652" fmla="*/ 656492 h 1424354"/>
              <a:gd name="connsiteX91-1653" fmla="*/ 97555 w 1416401"/>
              <a:gd name="connsiteY91-1654" fmla="*/ 627185 h 1424354"/>
              <a:gd name="connsiteX92-1655" fmla="*/ 103416 w 1416401"/>
              <a:gd name="connsiteY92-1656" fmla="*/ 609600 h 1424354"/>
              <a:gd name="connsiteX93-1657" fmla="*/ 109278 w 1416401"/>
              <a:gd name="connsiteY93-1658" fmla="*/ 586154 h 1424354"/>
              <a:gd name="connsiteX94-1659" fmla="*/ 115139 w 1416401"/>
              <a:gd name="connsiteY94-1660" fmla="*/ 556846 h 1424354"/>
              <a:gd name="connsiteX95-1661" fmla="*/ 126862 w 1416401"/>
              <a:gd name="connsiteY95-1662" fmla="*/ 521677 h 1424354"/>
              <a:gd name="connsiteX96-1663" fmla="*/ 121001 w 1416401"/>
              <a:gd name="connsiteY96-1664" fmla="*/ 322385 h 1424354"/>
              <a:gd name="connsiteX97-1665" fmla="*/ 115139 w 1416401"/>
              <a:gd name="connsiteY97-1666" fmla="*/ 304800 h 1424354"/>
              <a:gd name="connsiteX98-1667" fmla="*/ 103416 w 1416401"/>
              <a:gd name="connsiteY98-1668" fmla="*/ 281354 h 1424354"/>
              <a:gd name="connsiteX99-1669" fmla="*/ 85832 w 1416401"/>
              <a:gd name="connsiteY99-1670" fmla="*/ 263769 h 1424354"/>
              <a:gd name="connsiteX100-1671" fmla="*/ 79970 w 1416401"/>
              <a:gd name="connsiteY100-1672" fmla="*/ 246185 h 1424354"/>
              <a:gd name="connsiteX0-1673" fmla="*/ 79970 w 1416401"/>
              <a:gd name="connsiteY0-1674" fmla="*/ 246185 h 1424354"/>
              <a:gd name="connsiteX1-1675" fmla="*/ 97555 w 1416401"/>
              <a:gd name="connsiteY1-1676" fmla="*/ 193431 h 1424354"/>
              <a:gd name="connsiteX2-1677" fmla="*/ 103416 w 1416401"/>
              <a:gd name="connsiteY2-1678" fmla="*/ 175846 h 1424354"/>
              <a:gd name="connsiteX3-1679" fmla="*/ 109278 w 1416401"/>
              <a:gd name="connsiteY3-1680" fmla="*/ 152400 h 1424354"/>
              <a:gd name="connsiteX4-1681" fmla="*/ 132724 w 1416401"/>
              <a:gd name="connsiteY4-1682" fmla="*/ 117231 h 1424354"/>
              <a:gd name="connsiteX5-1683" fmla="*/ 144447 w 1416401"/>
              <a:gd name="connsiteY5-1684" fmla="*/ 99646 h 1424354"/>
              <a:gd name="connsiteX6-1685" fmla="*/ 197201 w 1416401"/>
              <a:gd name="connsiteY6-1686" fmla="*/ 70338 h 1424354"/>
              <a:gd name="connsiteX7-1687" fmla="*/ 226508 w 1416401"/>
              <a:gd name="connsiteY7-1688" fmla="*/ 52754 h 1424354"/>
              <a:gd name="connsiteX8-1689" fmla="*/ 261678 w 1416401"/>
              <a:gd name="connsiteY8-1690" fmla="*/ 41031 h 1424354"/>
              <a:gd name="connsiteX9-1691" fmla="*/ 308570 w 1416401"/>
              <a:gd name="connsiteY9-1692" fmla="*/ 23446 h 1424354"/>
              <a:gd name="connsiteX10-1693" fmla="*/ 326155 w 1416401"/>
              <a:gd name="connsiteY10-1694" fmla="*/ 17585 h 1424354"/>
              <a:gd name="connsiteX11-1695" fmla="*/ 367185 w 1416401"/>
              <a:gd name="connsiteY11-1696" fmla="*/ 11723 h 1424354"/>
              <a:gd name="connsiteX12-1697" fmla="*/ 490278 w 1416401"/>
              <a:gd name="connsiteY12-1698" fmla="*/ 0 h 1424354"/>
              <a:gd name="connsiteX13-1699" fmla="*/ 607508 w 1416401"/>
              <a:gd name="connsiteY13-1700" fmla="*/ 11723 h 1424354"/>
              <a:gd name="connsiteX14-1701" fmla="*/ 625093 w 1416401"/>
              <a:gd name="connsiteY14-1702" fmla="*/ 17585 h 1424354"/>
              <a:gd name="connsiteX15-1703" fmla="*/ 671985 w 1416401"/>
              <a:gd name="connsiteY15-1704" fmla="*/ 29308 h 1424354"/>
              <a:gd name="connsiteX16-1705" fmla="*/ 695432 w 1416401"/>
              <a:gd name="connsiteY16-1706" fmla="*/ 35169 h 1424354"/>
              <a:gd name="connsiteX17-1707" fmla="*/ 718878 w 1416401"/>
              <a:gd name="connsiteY17-1708" fmla="*/ 46892 h 1424354"/>
              <a:gd name="connsiteX18-1709" fmla="*/ 754047 w 1416401"/>
              <a:gd name="connsiteY18-1710" fmla="*/ 58615 h 1424354"/>
              <a:gd name="connsiteX19-1711" fmla="*/ 771632 w 1416401"/>
              <a:gd name="connsiteY19-1712" fmla="*/ 70338 h 1424354"/>
              <a:gd name="connsiteX20-1713" fmla="*/ 789216 w 1416401"/>
              <a:gd name="connsiteY20-1714" fmla="*/ 87923 h 1424354"/>
              <a:gd name="connsiteX21-1715" fmla="*/ 824385 w 1416401"/>
              <a:gd name="connsiteY21-1716" fmla="*/ 99646 h 1424354"/>
              <a:gd name="connsiteX22-1717" fmla="*/ 841970 w 1416401"/>
              <a:gd name="connsiteY22-1718" fmla="*/ 117231 h 1424354"/>
              <a:gd name="connsiteX23-1719" fmla="*/ 847832 w 1416401"/>
              <a:gd name="connsiteY23-1720" fmla="*/ 134815 h 1424354"/>
              <a:gd name="connsiteX24-1721" fmla="*/ 865416 w 1416401"/>
              <a:gd name="connsiteY24-1722" fmla="*/ 140677 h 1424354"/>
              <a:gd name="connsiteX25-1723" fmla="*/ 906447 w 1416401"/>
              <a:gd name="connsiteY25-1724" fmla="*/ 175846 h 1424354"/>
              <a:gd name="connsiteX26-1725" fmla="*/ 918170 w 1416401"/>
              <a:gd name="connsiteY26-1726" fmla="*/ 193431 h 1424354"/>
              <a:gd name="connsiteX27-1727" fmla="*/ 935755 w 1416401"/>
              <a:gd name="connsiteY27-1728" fmla="*/ 205154 h 1424354"/>
              <a:gd name="connsiteX28-1729" fmla="*/ 959201 w 1416401"/>
              <a:gd name="connsiteY28-1730" fmla="*/ 222738 h 1424354"/>
              <a:gd name="connsiteX29-1731" fmla="*/ 976785 w 1416401"/>
              <a:gd name="connsiteY29-1732" fmla="*/ 234462 h 1424354"/>
              <a:gd name="connsiteX30-1733" fmla="*/ 994370 w 1416401"/>
              <a:gd name="connsiteY30-1734" fmla="*/ 257908 h 1424354"/>
              <a:gd name="connsiteX31-1735" fmla="*/ 1035401 w 1416401"/>
              <a:gd name="connsiteY31-1736" fmla="*/ 281354 h 1424354"/>
              <a:gd name="connsiteX32-1737" fmla="*/ 1058847 w 1416401"/>
              <a:gd name="connsiteY32-1738" fmla="*/ 310662 h 1424354"/>
              <a:gd name="connsiteX33-1739" fmla="*/ 1099878 w 1416401"/>
              <a:gd name="connsiteY33-1740" fmla="*/ 345831 h 1424354"/>
              <a:gd name="connsiteX34-1741" fmla="*/ 1129185 w 1416401"/>
              <a:gd name="connsiteY34-1742" fmla="*/ 386862 h 1424354"/>
              <a:gd name="connsiteX35-1743" fmla="*/ 1135047 w 1416401"/>
              <a:gd name="connsiteY35-1744" fmla="*/ 404446 h 1424354"/>
              <a:gd name="connsiteX36-1745" fmla="*/ 1170216 w 1416401"/>
              <a:gd name="connsiteY36-1746" fmla="*/ 445477 h 1424354"/>
              <a:gd name="connsiteX37-1747" fmla="*/ 1187801 w 1416401"/>
              <a:gd name="connsiteY37-1748" fmla="*/ 468923 h 1424354"/>
              <a:gd name="connsiteX38-1749" fmla="*/ 1211247 w 1416401"/>
              <a:gd name="connsiteY38-1750" fmla="*/ 504092 h 1424354"/>
              <a:gd name="connsiteX39-1751" fmla="*/ 1240555 w 1416401"/>
              <a:gd name="connsiteY39-1752" fmla="*/ 545123 h 1424354"/>
              <a:gd name="connsiteX40-1753" fmla="*/ 1264001 w 1416401"/>
              <a:gd name="connsiteY40-1754" fmla="*/ 592015 h 1424354"/>
              <a:gd name="connsiteX41-1755" fmla="*/ 1269862 w 1416401"/>
              <a:gd name="connsiteY41-1756" fmla="*/ 609600 h 1424354"/>
              <a:gd name="connsiteX42-1757" fmla="*/ 1287447 w 1416401"/>
              <a:gd name="connsiteY42-1758" fmla="*/ 638908 h 1424354"/>
              <a:gd name="connsiteX43-1759" fmla="*/ 1299170 w 1416401"/>
              <a:gd name="connsiteY43-1760" fmla="*/ 662354 h 1424354"/>
              <a:gd name="connsiteX44-1761" fmla="*/ 1316755 w 1416401"/>
              <a:gd name="connsiteY44-1762" fmla="*/ 679938 h 1424354"/>
              <a:gd name="connsiteX45-1763" fmla="*/ 1340201 w 1416401"/>
              <a:gd name="connsiteY45-1764" fmla="*/ 720969 h 1424354"/>
              <a:gd name="connsiteX46-1765" fmla="*/ 1351924 w 1416401"/>
              <a:gd name="connsiteY46-1766" fmla="*/ 744415 h 1424354"/>
              <a:gd name="connsiteX47-1767" fmla="*/ 1357785 w 1416401"/>
              <a:gd name="connsiteY47-1768" fmla="*/ 762000 h 1424354"/>
              <a:gd name="connsiteX48-1769" fmla="*/ 1369508 w 1416401"/>
              <a:gd name="connsiteY48-1770" fmla="*/ 779585 h 1424354"/>
              <a:gd name="connsiteX49-1771" fmla="*/ 1381232 w 1416401"/>
              <a:gd name="connsiteY49-1772" fmla="*/ 808892 h 1424354"/>
              <a:gd name="connsiteX50-1773" fmla="*/ 1398816 w 1416401"/>
              <a:gd name="connsiteY50-1774" fmla="*/ 885092 h 1424354"/>
              <a:gd name="connsiteX51-1775" fmla="*/ 1410539 w 1416401"/>
              <a:gd name="connsiteY51-1776" fmla="*/ 955431 h 1424354"/>
              <a:gd name="connsiteX52-1777" fmla="*/ 1416401 w 1416401"/>
              <a:gd name="connsiteY52-1778" fmla="*/ 973015 h 1424354"/>
              <a:gd name="connsiteX53-1779" fmla="*/ 1410539 w 1416401"/>
              <a:gd name="connsiteY53-1780" fmla="*/ 1125415 h 1424354"/>
              <a:gd name="connsiteX54-1781" fmla="*/ 1398816 w 1416401"/>
              <a:gd name="connsiteY54-1782" fmla="*/ 1160585 h 1424354"/>
              <a:gd name="connsiteX55-1783" fmla="*/ 1392955 w 1416401"/>
              <a:gd name="connsiteY55-1784" fmla="*/ 1178169 h 1424354"/>
              <a:gd name="connsiteX56-1785" fmla="*/ 1387093 w 1416401"/>
              <a:gd name="connsiteY56-1786" fmla="*/ 1219200 h 1424354"/>
              <a:gd name="connsiteX57-1787" fmla="*/ 1381232 w 1416401"/>
              <a:gd name="connsiteY57-1788" fmla="*/ 1289538 h 1424354"/>
              <a:gd name="connsiteX58-1789" fmla="*/ 1351924 w 1416401"/>
              <a:gd name="connsiteY58-1790" fmla="*/ 1330569 h 1424354"/>
              <a:gd name="connsiteX59-1791" fmla="*/ 1322616 w 1416401"/>
              <a:gd name="connsiteY59-1792" fmla="*/ 1359877 h 1424354"/>
              <a:gd name="connsiteX60-1793" fmla="*/ 1287447 w 1416401"/>
              <a:gd name="connsiteY60-1794" fmla="*/ 1383323 h 1424354"/>
              <a:gd name="connsiteX61-1795" fmla="*/ 1269862 w 1416401"/>
              <a:gd name="connsiteY61-1796" fmla="*/ 1395046 h 1424354"/>
              <a:gd name="connsiteX62-1797" fmla="*/ 1234693 w 1416401"/>
              <a:gd name="connsiteY62-1798" fmla="*/ 1406769 h 1424354"/>
              <a:gd name="connsiteX63-1799" fmla="*/ 1217108 w 1416401"/>
              <a:gd name="connsiteY63-1800" fmla="*/ 1412631 h 1424354"/>
              <a:gd name="connsiteX64-1801" fmla="*/ 1176078 w 1416401"/>
              <a:gd name="connsiteY64-1802" fmla="*/ 1418492 h 1424354"/>
              <a:gd name="connsiteX65-1803" fmla="*/ 1140908 w 1416401"/>
              <a:gd name="connsiteY65-1804" fmla="*/ 1424354 h 1424354"/>
              <a:gd name="connsiteX66-1805" fmla="*/ 900585 w 1416401"/>
              <a:gd name="connsiteY66-1806" fmla="*/ 1418492 h 1424354"/>
              <a:gd name="connsiteX67-1807" fmla="*/ 883001 w 1416401"/>
              <a:gd name="connsiteY67-1808" fmla="*/ 1412631 h 1424354"/>
              <a:gd name="connsiteX68-1809" fmla="*/ 800939 w 1416401"/>
              <a:gd name="connsiteY68-1810" fmla="*/ 1406769 h 1424354"/>
              <a:gd name="connsiteX69-1811" fmla="*/ 630955 w 1416401"/>
              <a:gd name="connsiteY69-1812" fmla="*/ 1400908 h 1424354"/>
              <a:gd name="connsiteX70-1813" fmla="*/ 572339 w 1416401"/>
              <a:gd name="connsiteY70-1814" fmla="*/ 1395046 h 1424354"/>
              <a:gd name="connsiteX71-1815" fmla="*/ 537170 w 1416401"/>
              <a:gd name="connsiteY71-1816" fmla="*/ 1383323 h 1424354"/>
              <a:gd name="connsiteX72-1817" fmla="*/ 155426 w 1416401"/>
              <a:gd name="connsiteY72-1818" fmla="*/ 1371600 h 1424354"/>
              <a:gd name="connsiteX73-1819" fmla="*/ 126862 w 1416401"/>
              <a:gd name="connsiteY73-1820" fmla="*/ 1312985 h 1424354"/>
              <a:gd name="connsiteX74-1821" fmla="*/ 109278 w 1416401"/>
              <a:gd name="connsiteY74-1822" fmla="*/ 1307123 h 1424354"/>
              <a:gd name="connsiteX75-1823" fmla="*/ 79970 w 1416401"/>
              <a:gd name="connsiteY75-1824" fmla="*/ 1283677 h 1424354"/>
              <a:gd name="connsiteX76-1825" fmla="*/ 50662 w 1416401"/>
              <a:gd name="connsiteY76-1826" fmla="*/ 1248508 h 1424354"/>
              <a:gd name="connsiteX77-1827" fmla="*/ 33078 w 1416401"/>
              <a:gd name="connsiteY77-1828" fmla="*/ 1230923 h 1424354"/>
              <a:gd name="connsiteX78-1829" fmla="*/ 21355 w 1416401"/>
              <a:gd name="connsiteY78-1830" fmla="*/ 1189892 h 1424354"/>
              <a:gd name="connsiteX79-1831" fmla="*/ 9632 w 1416401"/>
              <a:gd name="connsiteY79-1832" fmla="*/ 1143000 h 1424354"/>
              <a:gd name="connsiteX80-1833" fmla="*/ 9632 w 1416401"/>
              <a:gd name="connsiteY80-1834" fmla="*/ 943708 h 1424354"/>
              <a:gd name="connsiteX81-1835" fmla="*/ 15493 w 1416401"/>
              <a:gd name="connsiteY81-1836" fmla="*/ 926123 h 1424354"/>
              <a:gd name="connsiteX82-1837" fmla="*/ 21355 w 1416401"/>
              <a:gd name="connsiteY82-1838" fmla="*/ 873369 h 1424354"/>
              <a:gd name="connsiteX83-1839" fmla="*/ 27216 w 1416401"/>
              <a:gd name="connsiteY83-1840" fmla="*/ 855785 h 1424354"/>
              <a:gd name="connsiteX84-1841" fmla="*/ 33078 w 1416401"/>
              <a:gd name="connsiteY84-1842" fmla="*/ 820615 h 1424354"/>
              <a:gd name="connsiteX85-1843" fmla="*/ 50662 w 1416401"/>
              <a:gd name="connsiteY85-1844" fmla="*/ 779585 h 1424354"/>
              <a:gd name="connsiteX86-1845" fmla="*/ 62385 w 1416401"/>
              <a:gd name="connsiteY86-1846" fmla="*/ 738554 h 1424354"/>
              <a:gd name="connsiteX87-1847" fmla="*/ 74108 w 1416401"/>
              <a:gd name="connsiteY87-1848" fmla="*/ 715108 h 1424354"/>
              <a:gd name="connsiteX88-1849" fmla="*/ 85832 w 1416401"/>
              <a:gd name="connsiteY88-1850" fmla="*/ 674077 h 1424354"/>
              <a:gd name="connsiteX89-1851" fmla="*/ 91693 w 1416401"/>
              <a:gd name="connsiteY89-1852" fmla="*/ 656492 h 1424354"/>
              <a:gd name="connsiteX90-1853" fmla="*/ 97555 w 1416401"/>
              <a:gd name="connsiteY90-1854" fmla="*/ 627185 h 1424354"/>
              <a:gd name="connsiteX91-1855" fmla="*/ 103416 w 1416401"/>
              <a:gd name="connsiteY91-1856" fmla="*/ 609600 h 1424354"/>
              <a:gd name="connsiteX92-1857" fmla="*/ 109278 w 1416401"/>
              <a:gd name="connsiteY92-1858" fmla="*/ 586154 h 1424354"/>
              <a:gd name="connsiteX93-1859" fmla="*/ 115139 w 1416401"/>
              <a:gd name="connsiteY93-1860" fmla="*/ 556846 h 1424354"/>
              <a:gd name="connsiteX94-1861" fmla="*/ 126862 w 1416401"/>
              <a:gd name="connsiteY94-1862" fmla="*/ 521677 h 1424354"/>
              <a:gd name="connsiteX95-1863" fmla="*/ 121001 w 1416401"/>
              <a:gd name="connsiteY95-1864" fmla="*/ 322385 h 1424354"/>
              <a:gd name="connsiteX96-1865" fmla="*/ 115139 w 1416401"/>
              <a:gd name="connsiteY96-1866" fmla="*/ 304800 h 1424354"/>
              <a:gd name="connsiteX97-1867" fmla="*/ 103416 w 1416401"/>
              <a:gd name="connsiteY97-1868" fmla="*/ 281354 h 1424354"/>
              <a:gd name="connsiteX98-1869" fmla="*/ 85832 w 1416401"/>
              <a:gd name="connsiteY98-1870" fmla="*/ 263769 h 1424354"/>
              <a:gd name="connsiteX99-1871" fmla="*/ 79970 w 1416401"/>
              <a:gd name="connsiteY99-1872" fmla="*/ 246185 h 1424354"/>
              <a:gd name="connsiteX0-1873" fmla="*/ 79970 w 1416401"/>
              <a:gd name="connsiteY0-1874" fmla="*/ 246185 h 1424354"/>
              <a:gd name="connsiteX1-1875" fmla="*/ 97555 w 1416401"/>
              <a:gd name="connsiteY1-1876" fmla="*/ 193431 h 1424354"/>
              <a:gd name="connsiteX2-1877" fmla="*/ 103416 w 1416401"/>
              <a:gd name="connsiteY2-1878" fmla="*/ 175846 h 1424354"/>
              <a:gd name="connsiteX3-1879" fmla="*/ 109278 w 1416401"/>
              <a:gd name="connsiteY3-1880" fmla="*/ 152400 h 1424354"/>
              <a:gd name="connsiteX4-1881" fmla="*/ 132724 w 1416401"/>
              <a:gd name="connsiteY4-1882" fmla="*/ 117231 h 1424354"/>
              <a:gd name="connsiteX5-1883" fmla="*/ 144447 w 1416401"/>
              <a:gd name="connsiteY5-1884" fmla="*/ 99646 h 1424354"/>
              <a:gd name="connsiteX6-1885" fmla="*/ 197201 w 1416401"/>
              <a:gd name="connsiteY6-1886" fmla="*/ 70338 h 1424354"/>
              <a:gd name="connsiteX7-1887" fmla="*/ 226508 w 1416401"/>
              <a:gd name="connsiteY7-1888" fmla="*/ 52754 h 1424354"/>
              <a:gd name="connsiteX8-1889" fmla="*/ 261678 w 1416401"/>
              <a:gd name="connsiteY8-1890" fmla="*/ 41031 h 1424354"/>
              <a:gd name="connsiteX9-1891" fmla="*/ 308570 w 1416401"/>
              <a:gd name="connsiteY9-1892" fmla="*/ 23446 h 1424354"/>
              <a:gd name="connsiteX10-1893" fmla="*/ 326155 w 1416401"/>
              <a:gd name="connsiteY10-1894" fmla="*/ 17585 h 1424354"/>
              <a:gd name="connsiteX11-1895" fmla="*/ 367185 w 1416401"/>
              <a:gd name="connsiteY11-1896" fmla="*/ 11723 h 1424354"/>
              <a:gd name="connsiteX12-1897" fmla="*/ 490278 w 1416401"/>
              <a:gd name="connsiteY12-1898" fmla="*/ 0 h 1424354"/>
              <a:gd name="connsiteX13-1899" fmla="*/ 607508 w 1416401"/>
              <a:gd name="connsiteY13-1900" fmla="*/ 11723 h 1424354"/>
              <a:gd name="connsiteX14-1901" fmla="*/ 625093 w 1416401"/>
              <a:gd name="connsiteY14-1902" fmla="*/ 17585 h 1424354"/>
              <a:gd name="connsiteX15-1903" fmla="*/ 671985 w 1416401"/>
              <a:gd name="connsiteY15-1904" fmla="*/ 29308 h 1424354"/>
              <a:gd name="connsiteX16-1905" fmla="*/ 695432 w 1416401"/>
              <a:gd name="connsiteY16-1906" fmla="*/ 35169 h 1424354"/>
              <a:gd name="connsiteX17-1907" fmla="*/ 718878 w 1416401"/>
              <a:gd name="connsiteY17-1908" fmla="*/ 46892 h 1424354"/>
              <a:gd name="connsiteX18-1909" fmla="*/ 754047 w 1416401"/>
              <a:gd name="connsiteY18-1910" fmla="*/ 58615 h 1424354"/>
              <a:gd name="connsiteX19-1911" fmla="*/ 771632 w 1416401"/>
              <a:gd name="connsiteY19-1912" fmla="*/ 70338 h 1424354"/>
              <a:gd name="connsiteX20-1913" fmla="*/ 789216 w 1416401"/>
              <a:gd name="connsiteY20-1914" fmla="*/ 87923 h 1424354"/>
              <a:gd name="connsiteX21-1915" fmla="*/ 824385 w 1416401"/>
              <a:gd name="connsiteY21-1916" fmla="*/ 99646 h 1424354"/>
              <a:gd name="connsiteX22-1917" fmla="*/ 841970 w 1416401"/>
              <a:gd name="connsiteY22-1918" fmla="*/ 117231 h 1424354"/>
              <a:gd name="connsiteX23-1919" fmla="*/ 847832 w 1416401"/>
              <a:gd name="connsiteY23-1920" fmla="*/ 134815 h 1424354"/>
              <a:gd name="connsiteX24-1921" fmla="*/ 865416 w 1416401"/>
              <a:gd name="connsiteY24-1922" fmla="*/ 140677 h 1424354"/>
              <a:gd name="connsiteX25-1923" fmla="*/ 906447 w 1416401"/>
              <a:gd name="connsiteY25-1924" fmla="*/ 175846 h 1424354"/>
              <a:gd name="connsiteX26-1925" fmla="*/ 918170 w 1416401"/>
              <a:gd name="connsiteY26-1926" fmla="*/ 193431 h 1424354"/>
              <a:gd name="connsiteX27-1927" fmla="*/ 935755 w 1416401"/>
              <a:gd name="connsiteY27-1928" fmla="*/ 205154 h 1424354"/>
              <a:gd name="connsiteX28-1929" fmla="*/ 959201 w 1416401"/>
              <a:gd name="connsiteY28-1930" fmla="*/ 222738 h 1424354"/>
              <a:gd name="connsiteX29-1931" fmla="*/ 976785 w 1416401"/>
              <a:gd name="connsiteY29-1932" fmla="*/ 234462 h 1424354"/>
              <a:gd name="connsiteX30-1933" fmla="*/ 994370 w 1416401"/>
              <a:gd name="connsiteY30-1934" fmla="*/ 257908 h 1424354"/>
              <a:gd name="connsiteX31-1935" fmla="*/ 1035401 w 1416401"/>
              <a:gd name="connsiteY31-1936" fmla="*/ 281354 h 1424354"/>
              <a:gd name="connsiteX32-1937" fmla="*/ 1058847 w 1416401"/>
              <a:gd name="connsiteY32-1938" fmla="*/ 310662 h 1424354"/>
              <a:gd name="connsiteX33-1939" fmla="*/ 1099878 w 1416401"/>
              <a:gd name="connsiteY33-1940" fmla="*/ 345831 h 1424354"/>
              <a:gd name="connsiteX34-1941" fmla="*/ 1129185 w 1416401"/>
              <a:gd name="connsiteY34-1942" fmla="*/ 386862 h 1424354"/>
              <a:gd name="connsiteX35-1943" fmla="*/ 1135047 w 1416401"/>
              <a:gd name="connsiteY35-1944" fmla="*/ 404446 h 1424354"/>
              <a:gd name="connsiteX36-1945" fmla="*/ 1170216 w 1416401"/>
              <a:gd name="connsiteY36-1946" fmla="*/ 445477 h 1424354"/>
              <a:gd name="connsiteX37-1947" fmla="*/ 1187801 w 1416401"/>
              <a:gd name="connsiteY37-1948" fmla="*/ 468923 h 1424354"/>
              <a:gd name="connsiteX38-1949" fmla="*/ 1211247 w 1416401"/>
              <a:gd name="connsiteY38-1950" fmla="*/ 504092 h 1424354"/>
              <a:gd name="connsiteX39-1951" fmla="*/ 1240555 w 1416401"/>
              <a:gd name="connsiteY39-1952" fmla="*/ 545123 h 1424354"/>
              <a:gd name="connsiteX40-1953" fmla="*/ 1264001 w 1416401"/>
              <a:gd name="connsiteY40-1954" fmla="*/ 592015 h 1424354"/>
              <a:gd name="connsiteX41-1955" fmla="*/ 1269862 w 1416401"/>
              <a:gd name="connsiteY41-1956" fmla="*/ 609600 h 1424354"/>
              <a:gd name="connsiteX42-1957" fmla="*/ 1287447 w 1416401"/>
              <a:gd name="connsiteY42-1958" fmla="*/ 638908 h 1424354"/>
              <a:gd name="connsiteX43-1959" fmla="*/ 1299170 w 1416401"/>
              <a:gd name="connsiteY43-1960" fmla="*/ 662354 h 1424354"/>
              <a:gd name="connsiteX44-1961" fmla="*/ 1316755 w 1416401"/>
              <a:gd name="connsiteY44-1962" fmla="*/ 679938 h 1424354"/>
              <a:gd name="connsiteX45-1963" fmla="*/ 1340201 w 1416401"/>
              <a:gd name="connsiteY45-1964" fmla="*/ 720969 h 1424354"/>
              <a:gd name="connsiteX46-1965" fmla="*/ 1351924 w 1416401"/>
              <a:gd name="connsiteY46-1966" fmla="*/ 744415 h 1424354"/>
              <a:gd name="connsiteX47-1967" fmla="*/ 1357785 w 1416401"/>
              <a:gd name="connsiteY47-1968" fmla="*/ 762000 h 1424354"/>
              <a:gd name="connsiteX48-1969" fmla="*/ 1369508 w 1416401"/>
              <a:gd name="connsiteY48-1970" fmla="*/ 779585 h 1424354"/>
              <a:gd name="connsiteX49-1971" fmla="*/ 1381232 w 1416401"/>
              <a:gd name="connsiteY49-1972" fmla="*/ 808892 h 1424354"/>
              <a:gd name="connsiteX50-1973" fmla="*/ 1398816 w 1416401"/>
              <a:gd name="connsiteY50-1974" fmla="*/ 885092 h 1424354"/>
              <a:gd name="connsiteX51-1975" fmla="*/ 1410539 w 1416401"/>
              <a:gd name="connsiteY51-1976" fmla="*/ 955431 h 1424354"/>
              <a:gd name="connsiteX52-1977" fmla="*/ 1416401 w 1416401"/>
              <a:gd name="connsiteY52-1978" fmla="*/ 973015 h 1424354"/>
              <a:gd name="connsiteX53-1979" fmla="*/ 1410539 w 1416401"/>
              <a:gd name="connsiteY53-1980" fmla="*/ 1125415 h 1424354"/>
              <a:gd name="connsiteX54-1981" fmla="*/ 1398816 w 1416401"/>
              <a:gd name="connsiteY54-1982" fmla="*/ 1160585 h 1424354"/>
              <a:gd name="connsiteX55-1983" fmla="*/ 1392955 w 1416401"/>
              <a:gd name="connsiteY55-1984" fmla="*/ 1178169 h 1424354"/>
              <a:gd name="connsiteX56-1985" fmla="*/ 1387093 w 1416401"/>
              <a:gd name="connsiteY56-1986" fmla="*/ 1219200 h 1424354"/>
              <a:gd name="connsiteX57-1987" fmla="*/ 1381232 w 1416401"/>
              <a:gd name="connsiteY57-1988" fmla="*/ 1289538 h 1424354"/>
              <a:gd name="connsiteX58-1989" fmla="*/ 1351924 w 1416401"/>
              <a:gd name="connsiteY58-1990" fmla="*/ 1330569 h 1424354"/>
              <a:gd name="connsiteX59-1991" fmla="*/ 1322616 w 1416401"/>
              <a:gd name="connsiteY59-1992" fmla="*/ 1359877 h 1424354"/>
              <a:gd name="connsiteX60-1993" fmla="*/ 1287447 w 1416401"/>
              <a:gd name="connsiteY60-1994" fmla="*/ 1383323 h 1424354"/>
              <a:gd name="connsiteX61-1995" fmla="*/ 1269862 w 1416401"/>
              <a:gd name="connsiteY61-1996" fmla="*/ 1395046 h 1424354"/>
              <a:gd name="connsiteX62-1997" fmla="*/ 1234693 w 1416401"/>
              <a:gd name="connsiteY62-1998" fmla="*/ 1406769 h 1424354"/>
              <a:gd name="connsiteX63-1999" fmla="*/ 1217108 w 1416401"/>
              <a:gd name="connsiteY63-2000" fmla="*/ 1412631 h 1424354"/>
              <a:gd name="connsiteX64-2001" fmla="*/ 1176078 w 1416401"/>
              <a:gd name="connsiteY64-2002" fmla="*/ 1418492 h 1424354"/>
              <a:gd name="connsiteX65-2003" fmla="*/ 1140908 w 1416401"/>
              <a:gd name="connsiteY65-2004" fmla="*/ 1424354 h 1424354"/>
              <a:gd name="connsiteX66-2005" fmla="*/ 900585 w 1416401"/>
              <a:gd name="connsiteY66-2006" fmla="*/ 1418492 h 1424354"/>
              <a:gd name="connsiteX67-2007" fmla="*/ 883001 w 1416401"/>
              <a:gd name="connsiteY67-2008" fmla="*/ 1412631 h 1424354"/>
              <a:gd name="connsiteX68-2009" fmla="*/ 800939 w 1416401"/>
              <a:gd name="connsiteY68-2010" fmla="*/ 1406769 h 1424354"/>
              <a:gd name="connsiteX69-2011" fmla="*/ 630955 w 1416401"/>
              <a:gd name="connsiteY69-2012" fmla="*/ 1400908 h 1424354"/>
              <a:gd name="connsiteX70-2013" fmla="*/ 572339 w 1416401"/>
              <a:gd name="connsiteY70-2014" fmla="*/ 1395046 h 1424354"/>
              <a:gd name="connsiteX71-2015" fmla="*/ 537170 w 1416401"/>
              <a:gd name="connsiteY71-2016" fmla="*/ 1383323 h 1424354"/>
              <a:gd name="connsiteX72-2017" fmla="*/ 155426 w 1416401"/>
              <a:gd name="connsiteY72-2018" fmla="*/ 1371600 h 1424354"/>
              <a:gd name="connsiteX73-2019" fmla="*/ 126862 w 1416401"/>
              <a:gd name="connsiteY73-2020" fmla="*/ 1312985 h 1424354"/>
              <a:gd name="connsiteX74-2021" fmla="*/ 79970 w 1416401"/>
              <a:gd name="connsiteY74-2022" fmla="*/ 1283677 h 1424354"/>
              <a:gd name="connsiteX75-2023" fmla="*/ 50662 w 1416401"/>
              <a:gd name="connsiteY75-2024" fmla="*/ 1248508 h 1424354"/>
              <a:gd name="connsiteX76-2025" fmla="*/ 33078 w 1416401"/>
              <a:gd name="connsiteY76-2026" fmla="*/ 1230923 h 1424354"/>
              <a:gd name="connsiteX77-2027" fmla="*/ 21355 w 1416401"/>
              <a:gd name="connsiteY77-2028" fmla="*/ 1189892 h 1424354"/>
              <a:gd name="connsiteX78-2029" fmla="*/ 9632 w 1416401"/>
              <a:gd name="connsiteY78-2030" fmla="*/ 1143000 h 1424354"/>
              <a:gd name="connsiteX79-2031" fmla="*/ 9632 w 1416401"/>
              <a:gd name="connsiteY79-2032" fmla="*/ 943708 h 1424354"/>
              <a:gd name="connsiteX80-2033" fmla="*/ 15493 w 1416401"/>
              <a:gd name="connsiteY80-2034" fmla="*/ 926123 h 1424354"/>
              <a:gd name="connsiteX81-2035" fmla="*/ 21355 w 1416401"/>
              <a:gd name="connsiteY81-2036" fmla="*/ 873369 h 1424354"/>
              <a:gd name="connsiteX82-2037" fmla="*/ 27216 w 1416401"/>
              <a:gd name="connsiteY82-2038" fmla="*/ 855785 h 1424354"/>
              <a:gd name="connsiteX83-2039" fmla="*/ 33078 w 1416401"/>
              <a:gd name="connsiteY83-2040" fmla="*/ 820615 h 1424354"/>
              <a:gd name="connsiteX84-2041" fmla="*/ 50662 w 1416401"/>
              <a:gd name="connsiteY84-2042" fmla="*/ 779585 h 1424354"/>
              <a:gd name="connsiteX85-2043" fmla="*/ 62385 w 1416401"/>
              <a:gd name="connsiteY85-2044" fmla="*/ 738554 h 1424354"/>
              <a:gd name="connsiteX86-2045" fmla="*/ 74108 w 1416401"/>
              <a:gd name="connsiteY86-2046" fmla="*/ 715108 h 1424354"/>
              <a:gd name="connsiteX87-2047" fmla="*/ 85832 w 1416401"/>
              <a:gd name="connsiteY87-2048" fmla="*/ 674077 h 1424354"/>
              <a:gd name="connsiteX88-2049" fmla="*/ 91693 w 1416401"/>
              <a:gd name="connsiteY88-2050" fmla="*/ 656492 h 1424354"/>
              <a:gd name="connsiteX89-2051" fmla="*/ 97555 w 1416401"/>
              <a:gd name="connsiteY89-2052" fmla="*/ 627185 h 1424354"/>
              <a:gd name="connsiteX90-2053" fmla="*/ 103416 w 1416401"/>
              <a:gd name="connsiteY90-2054" fmla="*/ 609600 h 1424354"/>
              <a:gd name="connsiteX91-2055" fmla="*/ 109278 w 1416401"/>
              <a:gd name="connsiteY91-2056" fmla="*/ 586154 h 1424354"/>
              <a:gd name="connsiteX92-2057" fmla="*/ 115139 w 1416401"/>
              <a:gd name="connsiteY92-2058" fmla="*/ 556846 h 1424354"/>
              <a:gd name="connsiteX93-2059" fmla="*/ 126862 w 1416401"/>
              <a:gd name="connsiteY93-2060" fmla="*/ 521677 h 1424354"/>
              <a:gd name="connsiteX94-2061" fmla="*/ 121001 w 1416401"/>
              <a:gd name="connsiteY94-2062" fmla="*/ 322385 h 1424354"/>
              <a:gd name="connsiteX95-2063" fmla="*/ 115139 w 1416401"/>
              <a:gd name="connsiteY95-2064" fmla="*/ 304800 h 1424354"/>
              <a:gd name="connsiteX96-2065" fmla="*/ 103416 w 1416401"/>
              <a:gd name="connsiteY96-2066" fmla="*/ 281354 h 1424354"/>
              <a:gd name="connsiteX97-2067" fmla="*/ 85832 w 1416401"/>
              <a:gd name="connsiteY97-2068" fmla="*/ 263769 h 1424354"/>
              <a:gd name="connsiteX98-2069" fmla="*/ 79970 w 1416401"/>
              <a:gd name="connsiteY98-2070" fmla="*/ 246185 h 1424354"/>
              <a:gd name="connsiteX0-2071" fmla="*/ 79970 w 1416401"/>
              <a:gd name="connsiteY0-2072" fmla="*/ 246185 h 1424354"/>
              <a:gd name="connsiteX1-2073" fmla="*/ 97555 w 1416401"/>
              <a:gd name="connsiteY1-2074" fmla="*/ 193431 h 1424354"/>
              <a:gd name="connsiteX2-2075" fmla="*/ 103416 w 1416401"/>
              <a:gd name="connsiteY2-2076" fmla="*/ 175846 h 1424354"/>
              <a:gd name="connsiteX3-2077" fmla="*/ 109278 w 1416401"/>
              <a:gd name="connsiteY3-2078" fmla="*/ 152400 h 1424354"/>
              <a:gd name="connsiteX4-2079" fmla="*/ 132724 w 1416401"/>
              <a:gd name="connsiteY4-2080" fmla="*/ 117231 h 1424354"/>
              <a:gd name="connsiteX5-2081" fmla="*/ 144447 w 1416401"/>
              <a:gd name="connsiteY5-2082" fmla="*/ 99646 h 1424354"/>
              <a:gd name="connsiteX6-2083" fmla="*/ 197201 w 1416401"/>
              <a:gd name="connsiteY6-2084" fmla="*/ 70338 h 1424354"/>
              <a:gd name="connsiteX7-2085" fmla="*/ 226508 w 1416401"/>
              <a:gd name="connsiteY7-2086" fmla="*/ 52754 h 1424354"/>
              <a:gd name="connsiteX8-2087" fmla="*/ 261678 w 1416401"/>
              <a:gd name="connsiteY8-2088" fmla="*/ 41031 h 1424354"/>
              <a:gd name="connsiteX9-2089" fmla="*/ 308570 w 1416401"/>
              <a:gd name="connsiteY9-2090" fmla="*/ 23446 h 1424354"/>
              <a:gd name="connsiteX10-2091" fmla="*/ 326155 w 1416401"/>
              <a:gd name="connsiteY10-2092" fmla="*/ 17585 h 1424354"/>
              <a:gd name="connsiteX11-2093" fmla="*/ 367185 w 1416401"/>
              <a:gd name="connsiteY11-2094" fmla="*/ 11723 h 1424354"/>
              <a:gd name="connsiteX12-2095" fmla="*/ 490278 w 1416401"/>
              <a:gd name="connsiteY12-2096" fmla="*/ 0 h 1424354"/>
              <a:gd name="connsiteX13-2097" fmla="*/ 607508 w 1416401"/>
              <a:gd name="connsiteY13-2098" fmla="*/ 11723 h 1424354"/>
              <a:gd name="connsiteX14-2099" fmla="*/ 625093 w 1416401"/>
              <a:gd name="connsiteY14-2100" fmla="*/ 17585 h 1424354"/>
              <a:gd name="connsiteX15-2101" fmla="*/ 671985 w 1416401"/>
              <a:gd name="connsiteY15-2102" fmla="*/ 29308 h 1424354"/>
              <a:gd name="connsiteX16-2103" fmla="*/ 695432 w 1416401"/>
              <a:gd name="connsiteY16-2104" fmla="*/ 35169 h 1424354"/>
              <a:gd name="connsiteX17-2105" fmla="*/ 718878 w 1416401"/>
              <a:gd name="connsiteY17-2106" fmla="*/ 46892 h 1424354"/>
              <a:gd name="connsiteX18-2107" fmla="*/ 754047 w 1416401"/>
              <a:gd name="connsiteY18-2108" fmla="*/ 58615 h 1424354"/>
              <a:gd name="connsiteX19-2109" fmla="*/ 771632 w 1416401"/>
              <a:gd name="connsiteY19-2110" fmla="*/ 70338 h 1424354"/>
              <a:gd name="connsiteX20-2111" fmla="*/ 789216 w 1416401"/>
              <a:gd name="connsiteY20-2112" fmla="*/ 87923 h 1424354"/>
              <a:gd name="connsiteX21-2113" fmla="*/ 824385 w 1416401"/>
              <a:gd name="connsiteY21-2114" fmla="*/ 99646 h 1424354"/>
              <a:gd name="connsiteX22-2115" fmla="*/ 841970 w 1416401"/>
              <a:gd name="connsiteY22-2116" fmla="*/ 117231 h 1424354"/>
              <a:gd name="connsiteX23-2117" fmla="*/ 847832 w 1416401"/>
              <a:gd name="connsiteY23-2118" fmla="*/ 134815 h 1424354"/>
              <a:gd name="connsiteX24-2119" fmla="*/ 865416 w 1416401"/>
              <a:gd name="connsiteY24-2120" fmla="*/ 140677 h 1424354"/>
              <a:gd name="connsiteX25-2121" fmla="*/ 906447 w 1416401"/>
              <a:gd name="connsiteY25-2122" fmla="*/ 175846 h 1424354"/>
              <a:gd name="connsiteX26-2123" fmla="*/ 918170 w 1416401"/>
              <a:gd name="connsiteY26-2124" fmla="*/ 193431 h 1424354"/>
              <a:gd name="connsiteX27-2125" fmla="*/ 935755 w 1416401"/>
              <a:gd name="connsiteY27-2126" fmla="*/ 205154 h 1424354"/>
              <a:gd name="connsiteX28-2127" fmla="*/ 959201 w 1416401"/>
              <a:gd name="connsiteY28-2128" fmla="*/ 222738 h 1424354"/>
              <a:gd name="connsiteX29-2129" fmla="*/ 976785 w 1416401"/>
              <a:gd name="connsiteY29-2130" fmla="*/ 234462 h 1424354"/>
              <a:gd name="connsiteX30-2131" fmla="*/ 994370 w 1416401"/>
              <a:gd name="connsiteY30-2132" fmla="*/ 257908 h 1424354"/>
              <a:gd name="connsiteX31-2133" fmla="*/ 1035401 w 1416401"/>
              <a:gd name="connsiteY31-2134" fmla="*/ 281354 h 1424354"/>
              <a:gd name="connsiteX32-2135" fmla="*/ 1058847 w 1416401"/>
              <a:gd name="connsiteY32-2136" fmla="*/ 310662 h 1424354"/>
              <a:gd name="connsiteX33-2137" fmla="*/ 1099878 w 1416401"/>
              <a:gd name="connsiteY33-2138" fmla="*/ 345831 h 1424354"/>
              <a:gd name="connsiteX34-2139" fmla="*/ 1129185 w 1416401"/>
              <a:gd name="connsiteY34-2140" fmla="*/ 386862 h 1424354"/>
              <a:gd name="connsiteX35-2141" fmla="*/ 1135047 w 1416401"/>
              <a:gd name="connsiteY35-2142" fmla="*/ 404446 h 1424354"/>
              <a:gd name="connsiteX36-2143" fmla="*/ 1170216 w 1416401"/>
              <a:gd name="connsiteY36-2144" fmla="*/ 445477 h 1424354"/>
              <a:gd name="connsiteX37-2145" fmla="*/ 1187801 w 1416401"/>
              <a:gd name="connsiteY37-2146" fmla="*/ 468923 h 1424354"/>
              <a:gd name="connsiteX38-2147" fmla="*/ 1211247 w 1416401"/>
              <a:gd name="connsiteY38-2148" fmla="*/ 504092 h 1424354"/>
              <a:gd name="connsiteX39-2149" fmla="*/ 1240555 w 1416401"/>
              <a:gd name="connsiteY39-2150" fmla="*/ 545123 h 1424354"/>
              <a:gd name="connsiteX40-2151" fmla="*/ 1264001 w 1416401"/>
              <a:gd name="connsiteY40-2152" fmla="*/ 592015 h 1424354"/>
              <a:gd name="connsiteX41-2153" fmla="*/ 1269862 w 1416401"/>
              <a:gd name="connsiteY41-2154" fmla="*/ 609600 h 1424354"/>
              <a:gd name="connsiteX42-2155" fmla="*/ 1287447 w 1416401"/>
              <a:gd name="connsiteY42-2156" fmla="*/ 638908 h 1424354"/>
              <a:gd name="connsiteX43-2157" fmla="*/ 1299170 w 1416401"/>
              <a:gd name="connsiteY43-2158" fmla="*/ 662354 h 1424354"/>
              <a:gd name="connsiteX44-2159" fmla="*/ 1316755 w 1416401"/>
              <a:gd name="connsiteY44-2160" fmla="*/ 679938 h 1424354"/>
              <a:gd name="connsiteX45-2161" fmla="*/ 1340201 w 1416401"/>
              <a:gd name="connsiteY45-2162" fmla="*/ 720969 h 1424354"/>
              <a:gd name="connsiteX46-2163" fmla="*/ 1351924 w 1416401"/>
              <a:gd name="connsiteY46-2164" fmla="*/ 744415 h 1424354"/>
              <a:gd name="connsiteX47-2165" fmla="*/ 1357785 w 1416401"/>
              <a:gd name="connsiteY47-2166" fmla="*/ 762000 h 1424354"/>
              <a:gd name="connsiteX48-2167" fmla="*/ 1369508 w 1416401"/>
              <a:gd name="connsiteY48-2168" fmla="*/ 779585 h 1424354"/>
              <a:gd name="connsiteX49-2169" fmla="*/ 1381232 w 1416401"/>
              <a:gd name="connsiteY49-2170" fmla="*/ 808892 h 1424354"/>
              <a:gd name="connsiteX50-2171" fmla="*/ 1398816 w 1416401"/>
              <a:gd name="connsiteY50-2172" fmla="*/ 885092 h 1424354"/>
              <a:gd name="connsiteX51-2173" fmla="*/ 1410539 w 1416401"/>
              <a:gd name="connsiteY51-2174" fmla="*/ 955431 h 1424354"/>
              <a:gd name="connsiteX52-2175" fmla="*/ 1416401 w 1416401"/>
              <a:gd name="connsiteY52-2176" fmla="*/ 973015 h 1424354"/>
              <a:gd name="connsiteX53-2177" fmla="*/ 1410539 w 1416401"/>
              <a:gd name="connsiteY53-2178" fmla="*/ 1125415 h 1424354"/>
              <a:gd name="connsiteX54-2179" fmla="*/ 1398816 w 1416401"/>
              <a:gd name="connsiteY54-2180" fmla="*/ 1160585 h 1424354"/>
              <a:gd name="connsiteX55-2181" fmla="*/ 1392955 w 1416401"/>
              <a:gd name="connsiteY55-2182" fmla="*/ 1178169 h 1424354"/>
              <a:gd name="connsiteX56-2183" fmla="*/ 1387093 w 1416401"/>
              <a:gd name="connsiteY56-2184" fmla="*/ 1219200 h 1424354"/>
              <a:gd name="connsiteX57-2185" fmla="*/ 1381232 w 1416401"/>
              <a:gd name="connsiteY57-2186" fmla="*/ 1289538 h 1424354"/>
              <a:gd name="connsiteX58-2187" fmla="*/ 1351924 w 1416401"/>
              <a:gd name="connsiteY58-2188" fmla="*/ 1330569 h 1424354"/>
              <a:gd name="connsiteX59-2189" fmla="*/ 1322616 w 1416401"/>
              <a:gd name="connsiteY59-2190" fmla="*/ 1359877 h 1424354"/>
              <a:gd name="connsiteX60-2191" fmla="*/ 1287447 w 1416401"/>
              <a:gd name="connsiteY60-2192" fmla="*/ 1383323 h 1424354"/>
              <a:gd name="connsiteX61-2193" fmla="*/ 1269862 w 1416401"/>
              <a:gd name="connsiteY61-2194" fmla="*/ 1395046 h 1424354"/>
              <a:gd name="connsiteX62-2195" fmla="*/ 1234693 w 1416401"/>
              <a:gd name="connsiteY62-2196" fmla="*/ 1406769 h 1424354"/>
              <a:gd name="connsiteX63-2197" fmla="*/ 1217108 w 1416401"/>
              <a:gd name="connsiteY63-2198" fmla="*/ 1412631 h 1424354"/>
              <a:gd name="connsiteX64-2199" fmla="*/ 1176078 w 1416401"/>
              <a:gd name="connsiteY64-2200" fmla="*/ 1418492 h 1424354"/>
              <a:gd name="connsiteX65-2201" fmla="*/ 1140908 w 1416401"/>
              <a:gd name="connsiteY65-2202" fmla="*/ 1424354 h 1424354"/>
              <a:gd name="connsiteX66-2203" fmla="*/ 900585 w 1416401"/>
              <a:gd name="connsiteY66-2204" fmla="*/ 1418492 h 1424354"/>
              <a:gd name="connsiteX67-2205" fmla="*/ 883001 w 1416401"/>
              <a:gd name="connsiteY67-2206" fmla="*/ 1412631 h 1424354"/>
              <a:gd name="connsiteX68-2207" fmla="*/ 800939 w 1416401"/>
              <a:gd name="connsiteY68-2208" fmla="*/ 1406769 h 1424354"/>
              <a:gd name="connsiteX69-2209" fmla="*/ 630955 w 1416401"/>
              <a:gd name="connsiteY69-2210" fmla="*/ 1400908 h 1424354"/>
              <a:gd name="connsiteX70-2211" fmla="*/ 572339 w 1416401"/>
              <a:gd name="connsiteY70-2212" fmla="*/ 1395046 h 1424354"/>
              <a:gd name="connsiteX71-2213" fmla="*/ 537170 w 1416401"/>
              <a:gd name="connsiteY71-2214" fmla="*/ 1383323 h 1424354"/>
              <a:gd name="connsiteX72-2215" fmla="*/ 155426 w 1416401"/>
              <a:gd name="connsiteY72-2216" fmla="*/ 1371600 h 1424354"/>
              <a:gd name="connsiteX73-2217" fmla="*/ 126862 w 1416401"/>
              <a:gd name="connsiteY73-2218" fmla="*/ 1312985 h 1424354"/>
              <a:gd name="connsiteX74-2219" fmla="*/ 50662 w 1416401"/>
              <a:gd name="connsiteY74-2220" fmla="*/ 1248508 h 1424354"/>
              <a:gd name="connsiteX75-2221" fmla="*/ 33078 w 1416401"/>
              <a:gd name="connsiteY75-2222" fmla="*/ 1230923 h 1424354"/>
              <a:gd name="connsiteX76-2223" fmla="*/ 21355 w 1416401"/>
              <a:gd name="connsiteY76-2224" fmla="*/ 1189892 h 1424354"/>
              <a:gd name="connsiteX77-2225" fmla="*/ 9632 w 1416401"/>
              <a:gd name="connsiteY77-2226" fmla="*/ 1143000 h 1424354"/>
              <a:gd name="connsiteX78-2227" fmla="*/ 9632 w 1416401"/>
              <a:gd name="connsiteY78-2228" fmla="*/ 943708 h 1424354"/>
              <a:gd name="connsiteX79-2229" fmla="*/ 15493 w 1416401"/>
              <a:gd name="connsiteY79-2230" fmla="*/ 926123 h 1424354"/>
              <a:gd name="connsiteX80-2231" fmla="*/ 21355 w 1416401"/>
              <a:gd name="connsiteY80-2232" fmla="*/ 873369 h 1424354"/>
              <a:gd name="connsiteX81-2233" fmla="*/ 27216 w 1416401"/>
              <a:gd name="connsiteY81-2234" fmla="*/ 855785 h 1424354"/>
              <a:gd name="connsiteX82-2235" fmla="*/ 33078 w 1416401"/>
              <a:gd name="connsiteY82-2236" fmla="*/ 820615 h 1424354"/>
              <a:gd name="connsiteX83-2237" fmla="*/ 50662 w 1416401"/>
              <a:gd name="connsiteY83-2238" fmla="*/ 779585 h 1424354"/>
              <a:gd name="connsiteX84-2239" fmla="*/ 62385 w 1416401"/>
              <a:gd name="connsiteY84-2240" fmla="*/ 738554 h 1424354"/>
              <a:gd name="connsiteX85-2241" fmla="*/ 74108 w 1416401"/>
              <a:gd name="connsiteY85-2242" fmla="*/ 715108 h 1424354"/>
              <a:gd name="connsiteX86-2243" fmla="*/ 85832 w 1416401"/>
              <a:gd name="connsiteY86-2244" fmla="*/ 674077 h 1424354"/>
              <a:gd name="connsiteX87-2245" fmla="*/ 91693 w 1416401"/>
              <a:gd name="connsiteY87-2246" fmla="*/ 656492 h 1424354"/>
              <a:gd name="connsiteX88-2247" fmla="*/ 97555 w 1416401"/>
              <a:gd name="connsiteY88-2248" fmla="*/ 627185 h 1424354"/>
              <a:gd name="connsiteX89-2249" fmla="*/ 103416 w 1416401"/>
              <a:gd name="connsiteY89-2250" fmla="*/ 609600 h 1424354"/>
              <a:gd name="connsiteX90-2251" fmla="*/ 109278 w 1416401"/>
              <a:gd name="connsiteY90-2252" fmla="*/ 586154 h 1424354"/>
              <a:gd name="connsiteX91-2253" fmla="*/ 115139 w 1416401"/>
              <a:gd name="connsiteY91-2254" fmla="*/ 556846 h 1424354"/>
              <a:gd name="connsiteX92-2255" fmla="*/ 126862 w 1416401"/>
              <a:gd name="connsiteY92-2256" fmla="*/ 521677 h 1424354"/>
              <a:gd name="connsiteX93-2257" fmla="*/ 121001 w 1416401"/>
              <a:gd name="connsiteY93-2258" fmla="*/ 322385 h 1424354"/>
              <a:gd name="connsiteX94-2259" fmla="*/ 115139 w 1416401"/>
              <a:gd name="connsiteY94-2260" fmla="*/ 304800 h 1424354"/>
              <a:gd name="connsiteX95-2261" fmla="*/ 103416 w 1416401"/>
              <a:gd name="connsiteY95-2262" fmla="*/ 281354 h 1424354"/>
              <a:gd name="connsiteX96-2263" fmla="*/ 85832 w 1416401"/>
              <a:gd name="connsiteY96-2264" fmla="*/ 263769 h 1424354"/>
              <a:gd name="connsiteX97-2265" fmla="*/ 79970 w 1416401"/>
              <a:gd name="connsiteY97-2266" fmla="*/ 246185 h 1424354"/>
              <a:gd name="connsiteX0-2267" fmla="*/ 79970 w 1416401"/>
              <a:gd name="connsiteY0-2268" fmla="*/ 246185 h 1424354"/>
              <a:gd name="connsiteX1-2269" fmla="*/ 97555 w 1416401"/>
              <a:gd name="connsiteY1-2270" fmla="*/ 193431 h 1424354"/>
              <a:gd name="connsiteX2-2271" fmla="*/ 103416 w 1416401"/>
              <a:gd name="connsiteY2-2272" fmla="*/ 175846 h 1424354"/>
              <a:gd name="connsiteX3-2273" fmla="*/ 109278 w 1416401"/>
              <a:gd name="connsiteY3-2274" fmla="*/ 152400 h 1424354"/>
              <a:gd name="connsiteX4-2275" fmla="*/ 132724 w 1416401"/>
              <a:gd name="connsiteY4-2276" fmla="*/ 117231 h 1424354"/>
              <a:gd name="connsiteX5-2277" fmla="*/ 144447 w 1416401"/>
              <a:gd name="connsiteY5-2278" fmla="*/ 99646 h 1424354"/>
              <a:gd name="connsiteX6-2279" fmla="*/ 197201 w 1416401"/>
              <a:gd name="connsiteY6-2280" fmla="*/ 70338 h 1424354"/>
              <a:gd name="connsiteX7-2281" fmla="*/ 226508 w 1416401"/>
              <a:gd name="connsiteY7-2282" fmla="*/ 52754 h 1424354"/>
              <a:gd name="connsiteX8-2283" fmla="*/ 261678 w 1416401"/>
              <a:gd name="connsiteY8-2284" fmla="*/ 41031 h 1424354"/>
              <a:gd name="connsiteX9-2285" fmla="*/ 308570 w 1416401"/>
              <a:gd name="connsiteY9-2286" fmla="*/ 23446 h 1424354"/>
              <a:gd name="connsiteX10-2287" fmla="*/ 326155 w 1416401"/>
              <a:gd name="connsiteY10-2288" fmla="*/ 17585 h 1424354"/>
              <a:gd name="connsiteX11-2289" fmla="*/ 367185 w 1416401"/>
              <a:gd name="connsiteY11-2290" fmla="*/ 11723 h 1424354"/>
              <a:gd name="connsiteX12-2291" fmla="*/ 490278 w 1416401"/>
              <a:gd name="connsiteY12-2292" fmla="*/ 0 h 1424354"/>
              <a:gd name="connsiteX13-2293" fmla="*/ 607508 w 1416401"/>
              <a:gd name="connsiteY13-2294" fmla="*/ 11723 h 1424354"/>
              <a:gd name="connsiteX14-2295" fmla="*/ 625093 w 1416401"/>
              <a:gd name="connsiteY14-2296" fmla="*/ 17585 h 1424354"/>
              <a:gd name="connsiteX15-2297" fmla="*/ 671985 w 1416401"/>
              <a:gd name="connsiteY15-2298" fmla="*/ 29308 h 1424354"/>
              <a:gd name="connsiteX16-2299" fmla="*/ 695432 w 1416401"/>
              <a:gd name="connsiteY16-2300" fmla="*/ 35169 h 1424354"/>
              <a:gd name="connsiteX17-2301" fmla="*/ 718878 w 1416401"/>
              <a:gd name="connsiteY17-2302" fmla="*/ 46892 h 1424354"/>
              <a:gd name="connsiteX18-2303" fmla="*/ 754047 w 1416401"/>
              <a:gd name="connsiteY18-2304" fmla="*/ 58615 h 1424354"/>
              <a:gd name="connsiteX19-2305" fmla="*/ 771632 w 1416401"/>
              <a:gd name="connsiteY19-2306" fmla="*/ 70338 h 1424354"/>
              <a:gd name="connsiteX20-2307" fmla="*/ 789216 w 1416401"/>
              <a:gd name="connsiteY20-2308" fmla="*/ 87923 h 1424354"/>
              <a:gd name="connsiteX21-2309" fmla="*/ 824385 w 1416401"/>
              <a:gd name="connsiteY21-2310" fmla="*/ 99646 h 1424354"/>
              <a:gd name="connsiteX22-2311" fmla="*/ 841970 w 1416401"/>
              <a:gd name="connsiteY22-2312" fmla="*/ 117231 h 1424354"/>
              <a:gd name="connsiteX23-2313" fmla="*/ 847832 w 1416401"/>
              <a:gd name="connsiteY23-2314" fmla="*/ 134815 h 1424354"/>
              <a:gd name="connsiteX24-2315" fmla="*/ 865416 w 1416401"/>
              <a:gd name="connsiteY24-2316" fmla="*/ 140677 h 1424354"/>
              <a:gd name="connsiteX25-2317" fmla="*/ 906447 w 1416401"/>
              <a:gd name="connsiteY25-2318" fmla="*/ 175846 h 1424354"/>
              <a:gd name="connsiteX26-2319" fmla="*/ 918170 w 1416401"/>
              <a:gd name="connsiteY26-2320" fmla="*/ 193431 h 1424354"/>
              <a:gd name="connsiteX27-2321" fmla="*/ 935755 w 1416401"/>
              <a:gd name="connsiteY27-2322" fmla="*/ 205154 h 1424354"/>
              <a:gd name="connsiteX28-2323" fmla="*/ 959201 w 1416401"/>
              <a:gd name="connsiteY28-2324" fmla="*/ 222738 h 1424354"/>
              <a:gd name="connsiteX29-2325" fmla="*/ 976785 w 1416401"/>
              <a:gd name="connsiteY29-2326" fmla="*/ 234462 h 1424354"/>
              <a:gd name="connsiteX30-2327" fmla="*/ 994370 w 1416401"/>
              <a:gd name="connsiteY30-2328" fmla="*/ 257908 h 1424354"/>
              <a:gd name="connsiteX31-2329" fmla="*/ 1035401 w 1416401"/>
              <a:gd name="connsiteY31-2330" fmla="*/ 281354 h 1424354"/>
              <a:gd name="connsiteX32-2331" fmla="*/ 1058847 w 1416401"/>
              <a:gd name="connsiteY32-2332" fmla="*/ 310662 h 1424354"/>
              <a:gd name="connsiteX33-2333" fmla="*/ 1099878 w 1416401"/>
              <a:gd name="connsiteY33-2334" fmla="*/ 345831 h 1424354"/>
              <a:gd name="connsiteX34-2335" fmla="*/ 1129185 w 1416401"/>
              <a:gd name="connsiteY34-2336" fmla="*/ 386862 h 1424354"/>
              <a:gd name="connsiteX35-2337" fmla="*/ 1135047 w 1416401"/>
              <a:gd name="connsiteY35-2338" fmla="*/ 404446 h 1424354"/>
              <a:gd name="connsiteX36-2339" fmla="*/ 1170216 w 1416401"/>
              <a:gd name="connsiteY36-2340" fmla="*/ 445477 h 1424354"/>
              <a:gd name="connsiteX37-2341" fmla="*/ 1187801 w 1416401"/>
              <a:gd name="connsiteY37-2342" fmla="*/ 468923 h 1424354"/>
              <a:gd name="connsiteX38-2343" fmla="*/ 1211247 w 1416401"/>
              <a:gd name="connsiteY38-2344" fmla="*/ 504092 h 1424354"/>
              <a:gd name="connsiteX39-2345" fmla="*/ 1240555 w 1416401"/>
              <a:gd name="connsiteY39-2346" fmla="*/ 545123 h 1424354"/>
              <a:gd name="connsiteX40-2347" fmla="*/ 1264001 w 1416401"/>
              <a:gd name="connsiteY40-2348" fmla="*/ 592015 h 1424354"/>
              <a:gd name="connsiteX41-2349" fmla="*/ 1269862 w 1416401"/>
              <a:gd name="connsiteY41-2350" fmla="*/ 609600 h 1424354"/>
              <a:gd name="connsiteX42-2351" fmla="*/ 1287447 w 1416401"/>
              <a:gd name="connsiteY42-2352" fmla="*/ 638908 h 1424354"/>
              <a:gd name="connsiteX43-2353" fmla="*/ 1299170 w 1416401"/>
              <a:gd name="connsiteY43-2354" fmla="*/ 662354 h 1424354"/>
              <a:gd name="connsiteX44-2355" fmla="*/ 1316755 w 1416401"/>
              <a:gd name="connsiteY44-2356" fmla="*/ 679938 h 1424354"/>
              <a:gd name="connsiteX45-2357" fmla="*/ 1340201 w 1416401"/>
              <a:gd name="connsiteY45-2358" fmla="*/ 720969 h 1424354"/>
              <a:gd name="connsiteX46-2359" fmla="*/ 1351924 w 1416401"/>
              <a:gd name="connsiteY46-2360" fmla="*/ 744415 h 1424354"/>
              <a:gd name="connsiteX47-2361" fmla="*/ 1357785 w 1416401"/>
              <a:gd name="connsiteY47-2362" fmla="*/ 762000 h 1424354"/>
              <a:gd name="connsiteX48-2363" fmla="*/ 1369508 w 1416401"/>
              <a:gd name="connsiteY48-2364" fmla="*/ 779585 h 1424354"/>
              <a:gd name="connsiteX49-2365" fmla="*/ 1381232 w 1416401"/>
              <a:gd name="connsiteY49-2366" fmla="*/ 808892 h 1424354"/>
              <a:gd name="connsiteX50-2367" fmla="*/ 1398816 w 1416401"/>
              <a:gd name="connsiteY50-2368" fmla="*/ 885092 h 1424354"/>
              <a:gd name="connsiteX51-2369" fmla="*/ 1410539 w 1416401"/>
              <a:gd name="connsiteY51-2370" fmla="*/ 955431 h 1424354"/>
              <a:gd name="connsiteX52-2371" fmla="*/ 1416401 w 1416401"/>
              <a:gd name="connsiteY52-2372" fmla="*/ 973015 h 1424354"/>
              <a:gd name="connsiteX53-2373" fmla="*/ 1410539 w 1416401"/>
              <a:gd name="connsiteY53-2374" fmla="*/ 1125415 h 1424354"/>
              <a:gd name="connsiteX54-2375" fmla="*/ 1398816 w 1416401"/>
              <a:gd name="connsiteY54-2376" fmla="*/ 1160585 h 1424354"/>
              <a:gd name="connsiteX55-2377" fmla="*/ 1392955 w 1416401"/>
              <a:gd name="connsiteY55-2378" fmla="*/ 1178169 h 1424354"/>
              <a:gd name="connsiteX56-2379" fmla="*/ 1387093 w 1416401"/>
              <a:gd name="connsiteY56-2380" fmla="*/ 1219200 h 1424354"/>
              <a:gd name="connsiteX57-2381" fmla="*/ 1381232 w 1416401"/>
              <a:gd name="connsiteY57-2382" fmla="*/ 1289538 h 1424354"/>
              <a:gd name="connsiteX58-2383" fmla="*/ 1351924 w 1416401"/>
              <a:gd name="connsiteY58-2384" fmla="*/ 1330569 h 1424354"/>
              <a:gd name="connsiteX59-2385" fmla="*/ 1322616 w 1416401"/>
              <a:gd name="connsiteY59-2386" fmla="*/ 1359877 h 1424354"/>
              <a:gd name="connsiteX60-2387" fmla="*/ 1287447 w 1416401"/>
              <a:gd name="connsiteY60-2388" fmla="*/ 1383323 h 1424354"/>
              <a:gd name="connsiteX61-2389" fmla="*/ 1269862 w 1416401"/>
              <a:gd name="connsiteY61-2390" fmla="*/ 1395046 h 1424354"/>
              <a:gd name="connsiteX62-2391" fmla="*/ 1234693 w 1416401"/>
              <a:gd name="connsiteY62-2392" fmla="*/ 1406769 h 1424354"/>
              <a:gd name="connsiteX63-2393" fmla="*/ 1217108 w 1416401"/>
              <a:gd name="connsiteY63-2394" fmla="*/ 1412631 h 1424354"/>
              <a:gd name="connsiteX64-2395" fmla="*/ 1176078 w 1416401"/>
              <a:gd name="connsiteY64-2396" fmla="*/ 1418492 h 1424354"/>
              <a:gd name="connsiteX65-2397" fmla="*/ 1140908 w 1416401"/>
              <a:gd name="connsiteY65-2398" fmla="*/ 1424354 h 1424354"/>
              <a:gd name="connsiteX66-2399" fmla="*/ 900585 w 1416401"/>
              <a:gd name="connsiteY66-2400" fmla="*/ 1418492 h 1424354"/>
              <a:gd name="connsiteX67-2401" fmla="*/ 883001 w 1416401"/>
              <a:gd name="connsiteY67-2402" fmla="*/ 1412631 h 1424354"/>
              <a:gd name="connsiteX68-2403" fmla="*/ 800939 w 1416401"/>
              <a:gd name="connsiteY68-2404" fmla="*/ 1406769 h 1424354"/>
              <a:gd name="connsiteX69-2405" fmla="*/ 630955 w 1416401"/>
              <a:gd name="connsiteY69-2406" fmla="*/ 1400908 h 1424354"/>
              <a:gd name="connsiteX70-2407" fmla="*/ 572339 w 1416401"/>
              <a:gd name="connsiteY70-2408" fmla="*/ 1395046 h 1424354"/>
              <a:gd name="connsiteX71-2409" fmla="*/ 537170 w 1416401"/>
              <a:gd name="connsiteY71-2410" fmla="*/ 1383323 h 1424354"/>
              <a:gd name="connsiteX72-2411" fmla="*/ 155426 w 1416401"/>
              <a:gd name="connsiteY72-2412" fmla="*/ 1371600 h 1424354"/>
              <a:gd name="connsiteX73-2413" fmla="*/ 83418 w 1416401"/>
              <a:gd name="connsiteY73-2414" fmla="*/ 1299592 h 1424354"/>
              <a:gd name="connsiteX74-2415" fmla="*/ 50662 w 1416401"/>
              <a:gd name="connsiteY74-2416" fmla="*/ 1248508 h 1424354"/>
              <a:gd name="connsiteX75-2417" fmla="*/ 33078 w 1416401"/>
              <a:gd name="connsiteY75-2418" fmla="*/ 1230923 h 1424354"/>
              <a:gd name="connsiteX76-2419" fmla="*/ 21355 w 1416401"/>
              <a:gd name="connsiteY76-2420" fmla="*/ 1189892 h 1424354"/>
              <a:gd name="connsiteX77-2421" fmla="*/ 9632 w 1416401"/>
              <a:gd name="connsiteY77-2422" fmla="*/ 1143000 h 1424354"/>
              <a:gd name="connsiteX78-2423" fmla="*/ 9632 w 1416401"/>
              <a:gd name="connsiteY78-2424" fmla="*/ 943708 h 1424354"/>
              <a:gd name="connsiteX79-2425" fmla="*/ 15493 w 1416401"/>
              <a:gd name="connsiteY79-2426" fmla="*/ 926123 h 1424354"/>
              <a:gd name="connsiteX80-2427" fmla="*/ 21355 w 1416401"/>
              <a:gd name="connsiteY80-2428" fmla="*/ 873369 h 1424354"/>
              <a:gd name="connsiteX81-2429" fmla="*/ 27216 w 1416401"/>
              <a:gd name="connsiteY81-2430" fmla="*/ 855785 h 1424354"/>
              <a:gd name="connsiteX82-2431" fmla="*/ 33078 w 1416401"/>
              <a:gd name="connsiteY82-2432" fmla="*/ 820615 h 1424354"/>
              <a:gd name="connsiteX83-2433" fmla="*/ 50662 w 1416401"/>
              <a:gd name="connsiteY83-2434" fmla="*/ 779585 h 1424354"/>
              <a:gd name="connsiteX84-2435" fmla="*/ 62385 w 1416401"/>
              <a:gd name="connsiteY84-2436" fmla="*/ 738554 h 1424354"/>
              <a:gd name="connsiteX85-2437" fmla="*/ 74108 w 1416401"/>
              <a:gd name="connsiteY85-2438" fmla="*/ 715108 h 1424354"/>
              <a:gd name="connsiteX86-2439" fmla="*/ 85832 w 1416401"/>
              <a:gd name="connsiteY86-2440" fmla="*/ 674077 h 1424354"/>
              <a:gd name="connsiteX87-2441" fmla="*/ 91693 w 1416401"/>
              <a:gd name="connsiteY87-2442" fmla="*/ 656492 h 1424354"/>
              <a:gd name="connsiteX88-2443" fmla="*/ 97555 w 1416401"/>
              <a:gd name="connsiteY88-2444" fmla="*/ 627185 h 1424354"/>
              <a:gd name="connsiteX89-2445" fmla="*/ 103416 w 1416401"/>
              <a:gd name="connsiteY89-2446" fmla="*/ 609600 h 1424354"/>
              <a:gd name="connsiteX90-2447" fmla="*/ 109278 w 1416401"/>
              <a:gd name="connsiteY90-2448" fmla="*/ 586154 h 1424354"/>
              <a:gd name="connsiteX91-2449" fmla="*/ 115139 w 1416401"/>
              <a:gd name="connsiteY91-2450" fmla="*/ 556846 h 1424354"/>
              <a:gd name="connsiteX92-2451" fmla="*/ 126862 w 1416401"/>
              <a:gd name="connsiteY92-2452" fmla="*/ 521677 h 1424354"/>
              <a:gd name="connsiteX93-2453" fmla="*/ 121001 w 1416401"/>
              <a:gd name="connsiteY93-2454" fmla="*/ 322385 h 1424354"/>
              <a:gd name="connsiteX94-2455" fmla="*/ 115139 w 1416401"/>
              <a:gd name="connsiteY94-2456" fmla="*/ 304800 h 1424354"/>
              <a:gd name="connsiteX95-2457" fmla="*/ 103416 w 1416401"/>
              <a:gd name="connsiteY95-2458" fmla="*/ 281354 h 1424354"/>
              <a:gd name="connsiteX96-2459" fmla="*/ 85832 w 1416401"/>
              <a:gd name="connsiteY96-2460" fmla="*/ 263769 h 1424354"/>
              <a:gd name="connsiteX97-2461" fmla="*/ 79970 w 1416401"/>
              <a:gd name="connsiteY97-2462" fmla="*/ 246185 h 1424354"/>
              <a:gd name="connsiteX0-2463" fmla="*/ 79970 w 1416401"/>
              <a:gd name="connsiteY0-2464" fmla="*/ 246185 h 1424354"/>
              <a:gd name="connsiteX1-2465" fmla="*/ 97555 w 1416401"/>
              <a:gd name="connsiteY1-2466" fmla="*/ 193431 h 1424354"/>
              <a:gd name="connsiteX2-2467" fmla="*/ 103416 w 1416401"/>
              <a:gd name="connsiteY2-2468" fmla="*/ 175846 h 1424354"/>
              <a:gd name="connsiteX3-2469" fmla="*/ 109278 w 1416401"/>
              <a:gd name="connsiteY3-2470" fmla="*/ 152400 h 1424354"/>
              <a:gd name="connsiteX4-2471" fmla="*/ 132724 w 1416401"/>
              <a:gd name="connsiteY4-2472" fmla="*/ 117231 h 1424354"/>
              <a:gd name="connsiteX5-2473" fmla="*/ 144447 w 1416401"/>
              <a:gd name="connsiteY5-2474" fmla="*/ 99646 h 1424354"/>
              <a:gd name="connsiteX6-2475" fmla="*/ 197201 w 1416401"/>
              <a:gd name="connsiteY6-2476" fmla="*/ 70338 h 1424354"/>
              <a:gd name="connsiteX7-2477" fmla="*/ 226508 w 1416401"/>
              <a:gd name="connsiteY7-2478" fmla="*/ 52754 h 1424354"/>
              <a:gd name="connsiteX8-2479" fmla="*/ 261678 w 1416401"/>
              <a:gd name="connsiteY8-2480" fmla="*/ 41031 h 1424354"/>
              <a:gd name="connsiteX9-2481" fmla="*/ 308570 w 1416401"/>
              <a:gd name="connsiteY9-2482" fmla="*/ 23446 h 1424354"/>
              <a:gd name="connsiteX10-2483" fmla="*/ 326155 w 1416401"/>
              <a:gd name="connsiteY10-2484" fmla="*/ 17585 h 1424354"/>
              <a:gd name="connsiteX11-2485" fmla="*/ 367185 w 1416401"/>
              <a:gd name="connsiteY11-2486" fmla="*/ 11723 h 1424354"/>
              <a:gd name="connsiteX12-2487" fmla="*/ 490278 w 1416401"/>
              <a:gd name="connsiteY12-2488" fmla="*/ 0 h 1424354"/>
              <a:gd name="connsiteX13-2489" fmla="*/ 607508 w 1416401"/>
              <a:gd name="connsiteY13-2490" fmla="*/ 11723 h 1424354"/>
              <a:gd name="connsiteX14-2491" fmla="*/ 625093 w 1416401"/>
              <a:gd name="connsiteY14-2492" fmla="*/ 17585 h 1424354"/>
              <a:gd name="connsiteX15-2493" fmla="*/ 671985 w 1416401"/>
              <a:gd name="connsiteY15-2494" fmla="*/ 29308 h 1424354"/>
              <a:gd name="connsiteX16-2495" fmla="*/ 695432 w 1416401"/>
              <a:gd name="connsiteY16-2496" fmla="*/ 35169 h 1424354"/>
              <a:gd name="connsiteX17-2497" fmla="*/ 718878 w 1416401"/>
              <a:gd name="connsiteY17-2498" fmla="*/ 46892 h 1424354"/>
              <a:gd name="connsiteX18-2499" fmla="*/ 754047 w 1416401"/>
              <a:gd name="connsiteY18-2500" fmla="*/ 58615 h 1424354"/>
              <a:gd name="connsiteX19-2501" fmla="*/ 771632 w 1416401"/>
              <a:gd name="connsiteY19-2502" fmla="*/ 70338 h 1424354"/>
              <a:gd name="connsiteX20-2503" fmla="*/ 789216 w 1416401"/>
              <a:gd name="connsiteY20-2504" fmla="*/ 87923 h 1424354"/>
              <a:gd name="connsiteX21-2505" fmla="*/ 824385 w 1416401"/>
              <a:gd name="connsiteY21-2506" fmla="*/ 99646 h 1424354"/>
              <a:gd name="connsiteX22-2507" fmla="*/ 841970 w 1416401"/>
              <a:gd name="connsiteY22-2508" fmla="*/ 117231 h 1424354"/>
              <a:gd name="connsiteX23-2509" fmla="*/ 847832 w 1416401"/>
              <a:gd name="connsiteY23-2510" fmla="*/ 134815 h 1424354"/>
              <a:gd name="connsiteX24-2511" fmla="*/ 865416 w 1416401"/>
              <a:gd name="connsiteY24-2512" fmla="*/ 140677 h 1424354"/>
              <a:gd name="connsiteX25-2513" fmla="*/ 906447 w 1416401"/>
              <a:gd name="connsiteY25-2514" fmla="*/ 175846 h 1424354"/>
              <a:gd name="connsiteX26-2515" fmla="*/ 918170 w 1416401"/>
              <a:gd name="connsiteY26-2516" fmla="*/ 193431 h 1424354"/>
              <a:gd name="connsiteX27-2517" fmla="*/ 935755 w 1416401"/>
              <a:gd name="connsiteY27-2518" fmla="*/ 205154 h 1424354"/>
              <a:gd name="connsiteX28-2519" fmla="*/ 959201 w 1416401"/>
              <a:gd name="connsiteY28-2520" fmla="*/ 222738 h 1424354"/>
              <a:gd name="connsiteX29-2521" fmla="*/ 976785 w 1416401"/>
              <a:gd name="connsiteY29-2522" fmla="*/ 234462 h 1424354"/>
              <a:gd name="connsiteX30-2523" fmla="*/ 994370 w 1416401"/>
              <a:gd name="connsiteY30-2524" fmla="*/ 257908 h 1424354"/>
              <a:gd name="connsiteX31-2525" fmla="*/ 1035401 w 1416401"/>
              <a:gd name="connsiteY31-2526" fmla="*/ 281354 h 1424354"/>
              <a:gd name="connsiteX32-2527" fmla="*/ 1058847 w 1416401"/>
              <a:gd name="connsiteY32-2528" fmla="*/ 310662 h 1424354"/>
              <a:gd name="connsiteX33-2529" fmla="*/ 1099878 w 1416401"/>
              <a:gd name="connsiteY33-2530" fmla="*/ 345831 h 1424354"/>
              <a:gd name="connsiteX34-2531" fmla="*/ 1129185 w 1416401"/>
              <a:gd name="connsiteY34-2532" fmla="*/ 386862 h 1424354"/>
              <a:gd name="connsiteX35-2533" fmla="*/ 1135047 w 1416401"/>
              <a:gd name="connsiteY35-2534" fmla="*/ 404446 h 1424354"/>
              <a:gd name="connsiteX36-2535" fmla="*/ 1170216 w 1416401"/>
              <a:gd name="connsiteY36-2536" fmla="*/ 445477 h 1424354"/>
              <a:gd name="connsiteX37-2537" fmla="*/ 1187801 w 1416401"/>
              <a:gd name="connsiteY37-2538" fmla="*/ 468923 h 1424354"/>
              <a:gd name="connsiteX38-2539" fmla="*/ 1211247 w 1416401"/>
              <a:gd name="connsiteY38-2540" fmla="*/ 504092 h 1424354"/>
              <a:gd name="connsiteX39-2541" fmla="*/ 1240555 w 1416401"/>
              <a:gd name="connsiteY39-2542" fmla="*/ 545123 h 1424354"/>
              <a:gd name="connsiteX40-2543" fmla="*/ 1264001 w 1416401"/>
              <a:gd name="connsiteY40-2544" fmla="*/ 592015 h 1424354"/>
              <a:gd name="connsiteX41-2545" fmla="*/ 1269862 w 1416401"/>
              <a:gd name="connsiteY41-2546" fmla="*/ 609600 h 1424354"/>
              <a:gd name="connsiteX42-2547" fmla="*/ 1287447 w 1416401"/>
              <a:gd name="connsiteY42-2548" fmla="*/ 638908 h 1424354"/>
              <a:gd name="connsiteX43-2549" fmla="*/ 1299170 w 1416401"/>
              <a:gd name="connsiteY43-2550" fmla="*/ 662354 h 1424354"/>
              <a:gd name="connsiteX44-2551" fmla="*/ 1316755 w 1416401"/>
              <a:gd name="connsiteY44-2552" fmla="*/ 679938 h 1424354"/>
              <a:gd name="connsiteX45-2553" fmla="*/ 1340201 w 1416401"/>
              <a:gd name="connsiteY45-2554" fmla="*/ 720969 h 1424354"/>
              <a:gd name="connsiteX46-2555" fmla="*/ 1351924 w 1416401"/>
              <a:gd name="connsiteY46-2556" fmla="*/ 744415 h 1424354"/>
              <a:gd name="connsiteX47-2557" fmla="*/ 1357785 w 1416401"/>
              <a:gd name="connsiteY47-2558" fmla="*/ 762000 h 1424354"/>
              <a:gd name="connsiteX48-2559" fmla="*/ 1369508 w 1416401"/>
              <a:gd name="connsiteY48-2560" fmla="*/ 779585 h 1424354"/>
              <a:gd name="connsiteX49-2561" fmla="*/ 1381232 w 1416401"/>
              <a:gd name="connsiteY49-2562" fmla="*/ 808892 h 1424354"/>
              <a:gd name="connsiteX50-2563" fmla="*/ 1398816 w 1416401"/>
              <a:gd name="connsiteY50-2564" fmla="*/ 885092 h 1424354"/>
              <a:gd name="connsiteX51-2565" fmla="*/ 1410539 w 1416401"/>
              <a:gd name="connsiteY51-2566" fmla="*/ 955431 h 1424354"/>
              <a:gd name="connsiteX52-2567" fmla="*/ 1416401 w 1416401"/>
              <a:gd name="connsiteY52-2568" fmla="*/ 973015 h 1424354"/>
              <a:gd name="connsiteX53-2569" fmla="*/ 1410539 w 1416401"/>
              <a:gd name="connsiteY53-2570" fmla="*/ 1125415 h 1424354"/>
              <a:gd name="connsiteX54-2571" fmla="*/ 1398816 w 1416401"/>
              <a:gd name="connsiteY54-2572" fmla="*/ 1160585 h 1424354"/>
              <a:gd name="connsiteX55-2573" fmla="*/ 1392955 w 1416401"/>
              <a:gd name="connsiteY55-2574" fmla="*/ 1178169 h 1424354"/>
              <a:gd name="connsiteX56-2575" fmla="*/ 1387093 w 1416401"/>
              <a:gd name="connsiteY56-2576" fmla="*/ 1219200 h 1424354"/>
              <a:gd name="connsiteX57-2577" fmla="*/ 1381232 w 1416401"/>
              <a:gd name="connsiteY57-2578" fmla="*/ 1289538 h 1424354"/>
              <a:gd name="connsiteX58-2579" fmla="*/ 1351924 w 1416401"/>
              <a:gd name="connsiteY58-2580" fmla="*/ 1330569 h 1424354"/>
              <a:gd name="connsiteX59-2581" fmla="*/ 1322616 w 1416401"/>
              <a:gd name="connsiteY59-2582" fmla="*/ 1359877 h 1424354"/>
              <a:gd name="connsiteX60-2583" fmla="*/ 1287447 w 1416401"/>
              <a:gd name="connsiteY60-2584" fmla="*/ 1383323 h 1424354"/>
              <a:gd name="connsiteX61-2585" fmla="*/ 1269862 w 1416401"/>
              <a:gd name="connsiteY61-2586" fmla="*/ 1395046 h 1424354"/>
              <a:gd name="connsiteX62-2587" fmla="*/ 1234693 w 1416401"/>
              <a:gd name="connsiteY62-2588" fmla="*/ 1406769 h 1424354"/>
              <a:gd name="connsiteX63-2589" fmla="*/ 1217108 w 1416401"/>
              <a:gd name="connsiteY63-2590" fmla="*/ 1412631 h 1424354"/>
              <a:gd name="connsiteX64-2591" fmla="*/ 1176078 w 1416401"/>
              <a:gd name="connsiteY64-2592" fmla="*/ 1418492 h 1424354"/>
              <a:gd name="connsiteX65-2593" fmla="*/ 1140908 w 1416401"/>
              <a:gd name="connsiteY65-2594" fmla="*/ 1424354 h 1424354"/>
              <a:gd name="connsiteX66-2595" fmla="*/ 900585 w 1416401"/>
              <a:gd name="connsiteY66-2596" fmla="*/ 1418492 h 1424354"/>
              <a:gd name="connsiteX67-2597" fmla="*/ 883001 w 1416401"/>
              <a:gd name="connsiteY67-2598" fmla="*/ 1412631 h 1424354"/>
              <a:gd name="connsiteX68-2599" fmla="*/ 800939 w 1416401"/>
              <a:gd name="connsiteY68-2600" fmla="*/ 1406769 h 1424354"/>
              <a:gd name="connsiteX69-2601" fmla="*/ 630955 w 1416401"/>
              <a:gd name="connsiteY69-2602" fmla="*/ 1400908 h 1424354"/>
              <a:gd name="connsiteX70-2603" fmla="*/ 572339 w 1416401"/>
              <a:gd name="connsiteY70-2604" fmla="*/ 1395046 h 1424354"/>
              <a:gd name="connsiteX71-2605" fmla="*/ 476812 w 1416401"/>
              <a:gd name="connsiteY71-2606" fmla="*/ 1400908 h 1424354"/>
              <a:gd name="connsiteX72-2607" fmla="*/ 155426 w 1416401"/>
              <a:gd name="connsiteY72-2608" fmla="*/ 1371600 h 1424354"/>
              <a:gd name="connsiteX73-2609" fmla="*/ 83418 w 1416401"/>
              <a:gd name="connsiteY73-2610" fmla="*/ 1299592 h 1424354"/>
              <a:gd name="connsiteX74-2611" fmla="*/ 50662 w 1416401"/>
              <a:gd name="connsiteY74-2612" fmla="*/ 1248508 h 1424354"/>
              <a:gd name="connsiteX75-2613" fmla="*/ 33078 w 1416401"/>
              <a:gd name="connsiteY75-2614" fmla="*/ 1230923 h 1424354"/>
              <a:gd name="connsiteX76-2615" fmla="*/ 21355 w 1416401"/>
              <a:gd name="connsiteY76-2616" fmla="*/ 1189892 h 1424354"/>
              <a:gd name="connsiteX77-2617" fmla="*/ 9632 w 1416401"/>
              <a:gd name="connsiteY77-2618" fmla="*/ 1143000 h 1424354"/>
              <a:gd name="connsiteX78-2619" fmla="*/ 9632 w 1416401"/>
              <a:gd name="connsiteY78-2620" fmla="*/ 943708 h 1424354"/>
              <a:gd name="connsiteX79-2621" fmla="*/ 15493 w 1416401"/>
              <a:gd name="connsiteY79-2622" fmla="*/ 926123 h 1424354"/>
              <a:gd name="connsiteX80-2623" fmla="*/ 21355 w 1416401"/>
              <a:gd name="connsiteY80-2624" fmla="*/ 873369 h 1424354"/>
              <a:gd name="connsiteX81-2625" fmla="*/ 27216 w 1416401"/>
              <a:gd name="connsiteY81-2626" fmla="*/ 855785 h 1424354"/>
              <a:gd name="connsiteX82-2627" fmla="*/ 33078 w 1416401"/>
              <a:gd name="connsiteY82-2628" fmla="*/ 820615 h 1424354"/>
              <a:gd name="connsiteX83-2629" fmla="*/ 50662 w 1416401"/>
              <a:gd name="connsiteY83-2630" fmla="*/ 779585 h 1424354"/>
              <a:gd name="connsiteX84-2631" fmla="*/ 62385 w 1416401"/>
              <a:gd name="connsiteY84-2632" fmla="*/ 738554 h 1424354"/>
              <a:gd name="connsiteX85-2633" fmla="*/ 74108 w 1416401"/>
              <a:gd name="connsiteY85-2634" fmla="*/ 715108 h 1424354"/>
              <a:gd name="connsiteX86-2635" fmla="*/ 85832 w 1416401"/>
              <a:gd name="connsiteY86-2636" fmla="*/ 674077 h 1424354"/>
              <a:gd name="connsiteX87-2637" fmla="*/ 91693 w 1416401"/>
              <a:gd name="connsiteY87-2638" fmla="*/ 656492 h 1424354"/>
              <a:gd name="connsiteX88-2639" fmla="*/ 97555 w 1416401"/>
              <a:gd name="connsiteY88-2640" fmla="*/ 627185 h 1424354"/>
              <a:gd name="connsiteX89-2641" fmla="*/ 103416 w 1416401"/>
              <a:gd name="connsiteY89-2642" fmla="*/ 609600 h 1424354"/>
              <a:gd name="connsiteX90-2643" fmla="*/ 109278 w 1416401"/>
              <a:gd name="connsiteY90-2644" fmla="*/ 586154 h 1424354"/>
              <a:gd name="connsiteX91-2645" fmla="*/ 115139 w 1416401"/>
              <a:gd name="connsiteY91-2646" fmla="*/ 556846 h 1424354"/>
              <a:gd name="connsiteX92-2647" fmla="*/ 126862 w 1416401"/>
              <a:gd name="connsiteY92-2648" fmla="*/ 521677 h 1424354"/>
              <a:gd name="connsiteX93-2649" fmla="*/ 121001 w 1416401"/>
              <a:gd name="connsiteY93-2650" fmla="*/ 322385 h 1424354"/>
              <a:gd name="connsiteX94-2651" fmla="*/ 115139 w 1416401"/>
              <a:gd name="connsiteY94-2652" fmla="*/ 304800 h 1424354"/>
              <a:gd name="connsiteX95-2653" fmla="*/ 103416 w 1416401"/>
              <a:gd name="connsiteY95-2654" fmla="*/ 281354 h 1424354"/>
              <a:gd name="connsiteX96-2655" fmla="*/ 85832 w 1416401"/>
              <a:gd name="connsiteY96-2656" fmla="*/ 263769 h 1424354"/>
              <a:gd name="connsiteX97-2657" fmla="*/ 79970 w 1416401"/>
              <a:gd name="connsiteY97-2658" fmla="*/ 246185 h 1424354"/>
              <a:gd name="connsiteX0-2659" fmla="*/ 79970 w 1416401"/>
              <a:gd name="connsiteY0-2660" fmla="*/ 246185 h 1424354"/>
              <a:gd name="connsiteX1-2661" fmla="*/ 97555 w 1416401"/>
              <a:gd name="connsiteY1-2662" fmla="*/ 193431 h 1424354"/>
              <a:gd name="connsiteX2-2663" fmla="*/ 103416 w 1416401"/>
              <a:gd name="connsiteY2-2664" fmla="*/ 175846 h 1424354"/>
              <a:gd name="connsiteX3-2665" fmla="*/ 109278 w 1416401"/>
              <a:gd name="connsiteY3-2666" fmla="*/ 152400 h 1424354"/>
              <a:gd name="connsiteX4-2667" fmla="*/ 132724 w 1416401"/>
              <a:gd name="connsiteY4-2668" fmla="*/ 117231 h 1424354"/>
              <a:gd name="connsiteX5-2669" fmla="*/ 144447 w 1416401"/>
              <a:gd name="connsiteY5-2670" fmla="*/ 99646 h 1424354"/>
              <a:gd name="connsiteX6-2671" fmla="*/ 197201 w 1416401"/>
              <a:gd name="connsiteY6-2672" fmla="*/ 70338 h 1424354"/>
              <a:gd name="connsiteX7-2673" fmla="*/ 226508 w 1416401"/>
              <a:gd name="connsiteY7-2674" fmla="*/ 52754 h 1424354"/>
              <a:gd name="connsiteX8-2675" fmla="*/ 261678 w 1416401"/>
              <a:gd name="connsiteY8-2676" fmla="*/ 41031 h 1424354"/>
              <a:gd name="connsiteX9-2677" fmla="*/ 308570 w 1416401"/>
              <a:gd name="connsiteY9-2678" fmla="*/ 23446 h 1424354"/>
              <a:gd name="connsiteX10-2679" fmla="*/ 326155 w 1416401"/>
              <a:gd name="connsiteY10-2680" fmla="*/ 17585 h 1424354"/>
              <a:gd name="connsiteX11-2681" fmla="*/ 367185 w 1416401"/>
              <a:gd name="connsiteY11-2682" fmla="*/ 11723 h 1424354"/>
              <a:gd name="connsiteX12-2683" fmla="*/ 490278 w 1416401"/>
              <a:gd name="connsiteY12-2684" fmla="*/ 0 h 1424354"/>
              <a:gd name="connsiteX13-2685" fmla="*/ 607508 w 1416401"/>
              <a:gd name="connsiteY13-2686" fmla="*/ 11723 h 1424354"/>
              <a:gd name="connsiteX14-2687" fmla="*/ 625093 w 1416401"/>
              <a:gd name="connsiteY14-2688" fmla="*/ 17585 h 1424354"/>
              <a:gd name="connsiteX15-2689" fmla="*/ 671985 w 1416401"/>
              <a:gd name="connsiteY15-2690" fmla="*/ 29308 h 1424354"/>
              <a:gd name="connsiteX16-2691" fmla="*/ 695432 w 1416401"/>
              <a:gd name="connsiteY16-2692" fmla="*/ 35169 h 1424354"/>
              <a:gd name="connsiteX17-2693" fmla="*/ 718878 w 1416401"/>
              <a:gd name="connsiteY17-2694" fmla="*/ 46892 h 1424354"/>
              <a:gd name="connsiteX18-2695" fmla="*/ 754047 w 1416401"/>
              <a:gd name="connsiteY18-2696" fmla="*/ 58615 h 1424354"/>
              <a:gd name="connsiteX19-2697" fmla="*/ 771632 w 1416401"/>
              <a:gd name="connsiteY19-2698" fmla="*/ 70338 h 1424354"/>
              <a:gd name="connsiteX20-2699" fmla="*/ 789216 w 1416401"/>
              <a:gd name="connsiteY20-2700" fmla="*/ 87923 h 1424354"/>
              <a:gd name="connsiteX21-2701" fmla="*/ 824385 w 1416401"/>
              <a:gd name="connsiteY21-2702" fmla="*/ 99646 h 1424354"/>
              <a:gd name="connsiteX22-2703" fmla="*/ 841970 w 1416401"/>
              <a:gd name="connsiteY22-2704" fmla="*/ 117231 h 1424354"/>
              <a:gd name="connsiteX23-2705" fmla="*/ 847832 w 1416401"/>
              <a:gd name="connsiteY23-2706" fmla="*/ 134815 h 1424354"/>
              <a:gd name="connsiteX24-2707" fmla="*/ 865416 w 1416401"/>
              <a:gd name="connsiteY24-2708" fmla="*/ 140677 h 1424354"/>
              <a:gd name="connsiteX25-2709" fmla="*/ 906447 w 1416401"/>
              <a:gd name="connsiteY25-2710" fmla="*/ 175846 h 1424354"/>
              <a:gd name="connsiteX26-2711" fmla="*/ 918170 w 1416401"/>
              <a:gd name="connsiteY26-2712" fmla="*/ 193431 h 1424354"/>
              <a:gd name="connsiteX27-2713" fmla="*/ 935755 w 1416401"/>
              <a:gd name="connsiteY27-2714" fmla="*/ 205154 h 1424354"/>
              <a:gd name="connsiteX28-2715" fmla="*/ 959201 w 1416401"/>
              <a:gd name="connsiteY28-2716" fmla="*/ 222738 h 1424354"/>
              <a:gd name="connsiteX29-2717" fmla="*/ 976785 w 1416401"/>
              <a:gd name="connsiteY29-2718" fmla="*/ 234462 h 1424354"/>
              <a:gd name="connsiteX30-2719" fmla="*/ 994370 w 1416401"/>
              <a:gd name="connsiteY30-2720" fmla="*/ 257908 h 1424354"/>
              <a:gd name="connsiteX31-2721" fmla="*/ 1035401 w 1416401"/>
              <a:gd name="connsiteY31-2722" fmla="*/ 281354 h 1424354"/>
              <a:gd name="connsiteX32-2723" fmla="*/ 1058847 w 1416401"/>
              <a:gd name="connsiteY32-2724" fmla="*/ 310662 h 1424354"/>
              <a:gd name="connsiteX33-2725" fmla="*/ 1099878 w 1416401"/>
              <a:gd name="connsiteY33-2726" fmla="*/ 345831 h 1424354"/>
              <a:gd name="connsiteX34-2727" fmla="*/ 1129185 w 1416401"/>
              <a:gd name="connsiteY34-2728" fmla="*/ 386862 h 1424354"/>
              <a:gd name="connsiteX35-2729" fmla="*/ 1135047 w 1416401"/>
              <a:gd name="connsiteY35-2730" fmla="*/ 404446 h 1424354"/>
              <a:gd name="connsiteX36-2731" fmla="*/ 1170216 w 1416401"/>
              <a:gd name="connsiteY36-2732" fmla="*/ 445477 h 1424354"/>
              <a:gd name="connsiteX37-2733" fmla="*/ 1187801 w 1416401"/>
              <a:gd name="connsiteY37-2734" fmla="*/ 468923 h 1424354"/>
              <a:gd name="connsiteX38-2735" fmla="*/ 1211247 w 1416401"/>
              <a:gd name="connsiteY38-2736" fmla="*/ 504092 h 1424354"/>
              <a:gd name="connsiteX39-2737" fmla="*/ 1240555 w 1416401"/>
              <a:gd name="connsiteY39-2738" fmla="*/ 545123 h 1424354"/>
              <a:gd name="connsiteX40-2739" fmla="*/ 1264001 w 1416401"/>
              <a:gd name="connsiteY40-2740" fmla="*/ 592015 h 1424354"/>
              <a:gd name="connsiteX41-2741" fmla="*/ 1269862 w 1416401"/>
              <a:gd name="connsiteY41-2742" fmla="*/ 609600 h 1424354"/>
              <a:gd name="connsiteX42-2743" fmla="*/ 1287447 w 1416401"/>
              <a:gd name="connsiteY42-2744" fmla="*/ 638908 h 1424354"/>
              <a:gd name="connsiteX43-2745" fmla="*/ 1299170 w 1416401"/>
              <a:gd name="connsiteY43-2746" fmla="*/ 662354 h 1424354"/>
              <a:gd name="connsiteX44-2747" fmla="*/ 1316755 w 1416401"/>
              <a:gd name="connsiteY44-2748" fmla="*/ 679938 h 1424354"/>
              <a:gd name="connsiteX45-2749" fmla="*/ 1340201 w 1416401"/>
              <a:gd name="connsiteY45-2750" fmla="*/ 720969 h 1424354"/>
              <a:gd name="connsiteX46-2751" fmla="*/ 1351924 w 1416401"/>
              <a:gd name="connsiteY46-2752" fmla="*/ 744415 h 1424354"/>
              <a:gd name="connsiteX47-2753" fmla="*/ 1357785 w 1416401"/>
              <a:gd name="connsiteY47-2754" fmla="*/ 762000 h 1424354"/>
              <a:gd name="connsiteX48-2755" fmla="*/ 1369508 w 1416401"/>
              <a:gd name="connsiteY48-2756" fmla="*/ 779585 h 1424354"/>
              <a:gd name="connsiteX49-2757" fmla="*/ 1381232 w 1416401"/>
              <a:gd name="connsiteY49-2758" fmla="*/ 808892 h 1424354"/>
              <a:gd name="connsiteX50-2759" fmla="*/ 1398816 w 1416401"/>
              <a:gd name="connsiteY50-2760" fmla="*/ 885092 h 1424354"/>
              <a:gd name="connsiteX51-2761" fmla="*/ 1410539 w 1416401"/>
              <a:gd name="connsiteY51-2762" fmla="*/ 955431 h 1424354"/>
              <a:gd name="connsiteX52-2763" fmla="*/ 1416401 w 1416401"/>
              <a:gd name="connsiteY52-2764" fmla="*/ 973015 h 1424354"/>
              <a:gd name="connsiteX53-2765" fmla="*/ 1410539 w 1416401"/>
              <a:gd name="connsiteY53-2766" fmla="*/ 1125415 h 1424354"/>
              <a:gd name="connsiteX54-2767" fmla="*/ 1398816 w 1416401"/>
              <a:gd name="connsiteY54-2768" fmla="*/ 1160585 h 1424354"/>
              <a:gd name="connsiteX55-2769" fmla="*/ 1392955 w 1416401"/>
              <a:gd name="connsiteY55-2770" fmla="*/ 1178169 h 1424354"/>
              <a:gd name="connsiteX56-2771" fmla="*/ 1387093 w 1416401"/>
              <a:gd name="connsiteY56-2772" fmla="*/ 1219200 h 1424354"/>
              <a:gd name="connsiteX57-2773" fmla="*/ 1381232 w 1416401"/>
              <a:gd name="connsiteY57-2774" fmla="*/ 1289538 h 1424354"/>
              <a:gd name="connsiteX58-2775" fmla="*/ 1351924 w 1416401"/>
              <a:gd name="connsiteY58-2776" fmla="*/ 1330569 h 1424354"/>
              <a:gd name="connsiteX59-2777" fmla="*/ 1322616 w 1416401"/>
              <a:gd name="connsiteY59-2778" fmla="*/ 1359877 h 1424354"/>
              <a:gd name="connsiteX60-2779" fmla="*/ 1287447 w 1416401"/>
              <a:gd name="connsiteY60-2780" fmla="*/ 1383323 h 1424354"/>
              <a:gd name="connsiteX61-2781" fmla="*/ 1269862 w 1416401"/>
              <a:gd name="connsiteY61-2782" fmla="*/ 1395046 h 1424354"/>
              <a:gd name="connsiteX62-2783" fmla="*/ 1234693 w 1416401"/>
              <a:gd name="connsiteY62-2784" fmla="*/ 1406769 h 1424354"/>
              <a:gd name="connsiteX63-2785" fmla="*/ 1217108 w 1416401"/>
              <a:gd name="connsiteY63-2786" fmla="*/ 1412631 h 1424354"/>
              <a:gd name="connsiteX64-2787" fmla="*/ 1176078 w 1416401"/>
              <a:gd name="connsiteY64-2788" fmla="*/ 1418492 h 1424354"/>
              <a:gd name="connsiteX65-2789" fmla="*/ 1140908 w 1416401"/>
              <a:gd name="connsiteY65-2790" fmla="*/ 1424354 h 1424354"/>
              <a:gd name="connsiteX66-2791" fmla="*/ 900585 w 1416401"/>
              <a:gd name="connsiteY66-2792" fmla="*/ 1418492 h 1424354"/>
              <a:gd name="connsiteX67-2793" fmla="*/ 883001 w 1416401"/>
              <a:gd name="connsiteY67-2794" fmla="*/ 1412631 h 1424354"/>
              <a:gd name="connsiteX68-2795" fmla="*/ 800939 w 1416401"/>
              <a:gd name="connsiteY68-2796" fmla="*/ 1406769 h 1424354"/>
              <a:gd name="connsiteX69-2797" fmla="*/ 630955 w 1416401"/>
              <a:gd name="connsiteY69-2798" fmla="*/ 1400908 h 1424354"/>
              <a:gd name="connsiteX70-2799" fmla="*/ 572339 w 1416401"/>
              <a:gd name="connsiteY70-2800" fmla="*/ 1395046 h 1424354"/>
              <a:gd name="connsiteX71-2801" fmla="*/ 476812 w 1416401"/>
              <a:gd name="connsiteY71-2802" fmla="*/ 1400908 h 1424354"/>
              <a:gd name="connsiteX72-2803" fmla="*/ 155426 w 1416401"/>
              <a:gd name="connsiteY72-2804" fmla="*/ 1371600 h 1424354"/>
              <a:gd name="connsiteX73-2805" fmla="*/ 83418 w 1416401"/>
              <a:gd name="connsiteY73-2806" fmla="*/ 1299592 h 1424354"/>
              <a:gd name="connsiteX74-2807" fmla="*/ 50662 w 1416401"/>
              <a:gd name="connsiteY74-2808" fmla="*/ 1248508 h 1424354"/>
              <a:gd name="connsiteX75-2809" fmla="*/ 33078 w 1416401"/>
              <a:gd name="connsiteY75-2810" fmla="*/ 1230923 h 1424354"/>
              <a:gd name="connsiteX76-2811" fmla="*/ 21355 w 1416401"/>
              <a:gd name="connsiteY76-2812" fmla="*/ 1189892 h 1424354"/>
              <a:gd name="connsiteX77-2813" fmla="*/ 9632 w 1416401"/>
              <a:gd name="connsiteY77-2814" fmla="*/ 1143000 h 1424354"/>
              <a:gd name="connsiteX78-2815" fmla="*/ 9632 w 1416401"/>
              <a:gd name="connsiteY78-2816" fmla="*/ 943708 h 1424354"/>
              <a:gd name="connsiteX79-2817" fmla="*/ 15493 w 1416401"/>
              <a:gd name="connsiteY79-2818" fmla="*/ 926123 h 1424354"/>
              <a:gd name="connsiteX80-2819" fmla="*/ 21355 w 1416401"/>
              <a:gd name="connsiteY80-2820" fmla="*/ 873369 h 1424354"/>
              <a:gd name="connsiteX81-2821" fmla="*/ 27216 w 1416401"/>
              <a:gd name="connsiteY81-2822" fmla="*/ 855785 h 1424354"/>
              <a:gd name="connsiteX82-2823" fmla="*/ 33078 w 1416401"/>
              <a:gd name="connsiteY82-2824" fmla="*/ 820615 h 1424354"/>
              <a:gd name="connsiteX83-2825" fmla="*/ 50662 w 1416401"/>
              <a:gd name="connsiteY83-2826" fmla="*/ 779585 h 1424354"/>
              <a:gd name="connsiteX84-2827" fmla="*/ 62385 w 1416401"/>
              <a:gd name="connsiteY84-2828" fmla="*/ 738554 h 1424354"/>
              <a:gd name="connsiteX85-2829" fmla="*/ 74108 w 1416401"/>
              <a:gd name="connsiteY85-2830" fmla="*/ 715108 h 1424354"/>
              <a:gd name="connsiteX86-2831" fmla="*/ 85832 w 1416401"/>
              <a:gd name="connsiteY86-2832" fmla="*/ 674077 h 1424354"/>
              <a:gd name="connsiteX87-2833" fmla="*/ 91693 w 1416401"/>
              <a:gd name="connsiteY87-2834" fmla="*/ 656492 h 1424354"/>
              <a:gd name="connsiteX88-2835" fmla="*/ 97555 w 1416401"/>
              <a:gd name="connsiteY88-2836" fmla="*/ 627185 h 1424354"/>
              <a:gd name="connsiteX89-2837" fmla="*/ 103416 w 1416401"/>
              <a:gd name="connsiteY89-2838" fmla="*/ 609600 h 1424354"/>
              <a:gd name="connsiteX90-2839" fmla="*/ 109278 w 1416401"/>
              <a:gd name="connsiteY90-2840" fmla="*/ 586154 h 1424354"/>
              <a:gd name="connsiteX91-2841" fmla="*/ 115139 w 1416401"/>
              <a:gd name="connsiteY91-2842" fmla="*/ 556846 h 1424354"/>
              <a:gd name="connsiteX92-2843" fmla="*/ 126862 w 1416401"/>
              <a:gd name="connsiteY92-2844" fmla="*/ 521677 h 1424354"/>
              <a:gd name="connsiteX93-2845" fmla="*/ 121001 w 1416401"/>
              <a:gd name="connsiteY93-2846" fmla="*/ 322385 h 1424354"/>
              <a:gd name="connsiteX94-2847" fmla="*/ 115139 w 1416401"/>
              <a:gd name="connsiteY94-2848" fmla="*/ 304800 h 1424354"/>
              <a:gd name="connsiteX95-2849" fmla="*/ 83418 w 1416401"/>
              <a:gd name="connsiteY95-2850" fmla="*/ 291480 h 1424354"/>
              <a:gd name="connsiteX96-2851" fmla="*/ 85832 w 1416401"/>
              <a:gd name="connsiteY96-2852" fmla="*/ 263769 h 1424354"/>
              <a:gd name="connsiteX97-2853" fmla="*/ 79970 w 1416401"/>
              <a:gd name="connsiteY97-2854" fmla="*/ 246185 h 1424354"/>
              <a:gd name="connsiteX0-2855" fmla="*/ 79970 w 1416401"/>
              <a:gd name="connsiteY0-2856" fmla="*/ 246185 h 1424354"/>
              <a:gd name="connsiteX1-2857" fmla="*/ 97555 w 1416401"/>
              <a:gd name="connsiteY1-2858" fmla="*/ 193431 h 1424354"/>
              <a:gd name="connsiteX2-2859" fmla="*/ 103416 w 1416401"/>
              <a:gd name="connsiteY2-2860" fmla="*/ 175846 h 1424354"/>
              <a:gd name="connsiteX3-2861" fmla="*/ 109278 w 1416401"/>
              <a:gd name="connsiteY3-2862" fmla="*/ 152400 h 1424354"/>
              <a:gd name="connsiteX4-2863" fmla="*/ 132724 w 1416401"/>
              <a:gd name="connsiteY4-2864" fmla="*/ 117231 h 1424354"/>
              <a:gd name="connsiteX5-2865" fmla="*/ 144447 w 1416401"/>
              <a:gd name="connsiteY5-2866" fmla="*/ 99646 h 1424354"/>
              <a:gd name="connsiteX6-2867" fmla="*/ 197201 w 1416401"/>
              <a:gd name="connsiteY6-2868" fmla="*/ 70338 h 1424354"/>
              <a:gd name="connsiteX7-2869" fmla="*/ 226508 w 1416401"/>
              <a:gd name="connsiteY7-2870" fmla="*/ 52754 h 1424354"/>
              <a:gd name="connsiteX8-2871" fmla="*/ 261678 w 1416401"/>
              <a:gd name="connsiteY8-2872" fmla="*/ 41031 h 1424354"/>
              <a:gd name="connsiteX9-2873" fmla="*/ 308570 w 1416401"/>
              <a:gd name="connsiteY9-2874" fmla="*/ 23446 h 1424354"/>
              <a:gd name="connsiteX10-2875" fmla="*/ 326155 w 1416401"/>
              <a:gd name="connsiteY10-2876" fmla="*/ 17585 h 1424354"/>
              <a:gd name="connsiteX11-2877" fmla="*/ 367185 w 1416401"/>
              <a:gd name="connsiteY11-2878" fmla="*/ 11723 h 1424354"/>
              <a:gd name="connsiteX12-2879" fmla="*/ 490278 w 1416401"/>
              <a:gd name="connsiteY12-2880" fmla="*/ 0 h 1424354"/>
              <a:gd name="connsiteX13-2881" fmla="*/ 607508 w 1416401"/>
              <a:gd name="connsiteY13-2882" fmla="*/ 11723 h 1424354"/>
              <a:gd name="connsiteX14-2883" fmla="*/ 625093 w 1416401"/>
              <a:gd name="connsiteY14-2884" fmla="*/ 17585 h 1424354"/>
              <a:gd name="connsiteX15-2885" fmla="*/ 671985 w 1416401"/>
              <a:gd name="connsiteY15-2886" fmla="*/ 29308 h 1424354"/>
              <a:gd name="connsiteX16-2887" fmla="*/ 695432 w 1416401"/>
              <a:gd name="connsiteY16-2888" fmla="*/ 35169 h 1424354"/>
              <a:gd name="connsiteX17-2889" fmla="*/ 718878 w 1416401"/>
              <a:gd name="connsiteY17-2890" fmla="*/ 46892 h 1424354"/>
              <a:gd name="connsiteX18-2891" fmla="*/ 754047 w 1416401"/>
              <a:gd name="connsiteY18-2892" fmla="*/ 58615 h 1424354"/>
              <a:gd name="connsiteX19-2893" fmla="*/ 771632 w 1416401"/>
              <a:gd name="connsiteY19-2894" fmla="*/ 70338 h 1424354"/>
              <a:gd name="connsiteX20-2895" fmla="*/ 789216 w 1416401"/>
              <a:gd name="connsiteY20-2896" fmla="*/ 87923 h 1424354"/>
              <a:gd name="connsiteX21-2897" fmla="*/ 824385 w 1416401"/>
              <a:gd name="connsiteY21-2898" fmla="*/ 99646 h 1424354"/>
              <a:gd name="connsiteX22-2899" fmla="*/ 841970 w 1416401"/>
              <a:gd name="connsiteY22-2900" fmla="*/ 117231 h 1424354"/>
              <a:gd name="connsiteX23-2901" fmla="*/ 847832 w 1416401"/>
              <a:gd name="connsiteY23-2902" fmla="*/ 134815 h 1424354"/>
              <a:gd name="connsiteX24-2903" fmla="*/ 865416 w 1416401"/>
              <a:gd name="connsiteY24-2904" fmla="*/ 140677 h 1424354"/>
              <a:gd name="connsiteX25-2905" fmla="*/ 906447 w 1416401"/>
              <a:gd name="connsiteY25-2906" fmla="*/ 175846 h 1424354"/>
              <a:gd name="connsiteX26-2907" fmla="*/ 918170 w 1416401"/>
              <a:gd name="connsiteY26-2908" fmla="*/ 193431 h 1424354"/>
              <a:gd name="connsiteX27-2909" fmla="*/ 935755 w 1416401"/>
              <a:gd name="connsiteY27-2910" fmla="*/ 205154 h 1424354"/>
              <a:gd name="connsiteX28-2911" fmla="*/ 959201 w 1416401"/>
              <a:gd name="connsiteY28-2912" fmla="*/ 222738 h 1424354"/>
              <a:gd name="connsiteX29-2913" fmla="*/ 976785 w 1416401"/>
              <a:gd name="connsiteY29-2914" fmla="*/ 234462 h 1424354"/>
              <a:gd name="connsiteX30-2915" fmla="*/ 994370 w 1416401"/>
              <a:gd name="connsiteY30-2916" fmla="*/ 257908 h 1424354"/>
              <a:gd name="connsiteX31-2917" fmla="*/ 1035401 w 1416401"/>
              <a:gd name="connsiteY31-2918" fmla="*/ 281354 h 1424354"/>
              <a:gd name="connsiteX32-2919" fmla="*/ 1058847 w 1416401"/>
              <a:gd name="connsiteY32-2920" fmla="*/ 310662 h 1424354"/>
              <a:gd name="connsiteX33-2921" fmla="*/ 1099878 w 1416401"/>
              <a:gd name="connsiteY33-2922" fmla="*/ 345831 h 1424354"/>
              <a:gd name="connsiteX34-2923" fmla="*/ 1129185 w 1416401"/>
              <a:gd name="connsiteY34-2924" fmla="*/ 386862 h 1424354"/>
              <a:gd name="connsiteX35-2925" fmla="*/ 1135047 w 1416401"/>
              <a:gd name="connsiteY35-2926" fmla="*/ 404446 h 1424354"/>
              <a:gd name="connsiteX36-2927" fmla="*/ 1170216 w 1416401"/>
              <a:gd name="connsiteY36-2928" fmla="*/ 445477 h 1424354"/>
              <a:gd name="connsiteX37-2929" fmla="*/ 1187801 w 1416401"/>
              <a:gd name="connsiteY37-2930" fmla="*/ 468923 h 1424354"/>
              <a:gd name="connsiteX38-2931" fmla="*/ 1211247 w 1416401"/>
              <a:gd name="connsiteY38-2932" fmla="*/ 504092 h 1424354"/>
              <a:gd name="connsiteX39-2933" fmla="*/ 1240555 w 1416401"/>
              <a:gd name="connsiteY39-2934" fmla="*/ 545123 h 1424354"/>
              <a:gd name="connsiteX40-2935" fmla="*/ 1264001 w 1416401"/>
              <a:gd name="connsiteY40-2936" fmla="*/ 592015 h 1424354"/>
              <a:gd name="connsiteX41-2937" fmla="*/ 1269862 w 1416401"/>
              <a:gd name="connsiteY41-2938" fmla="*/ 609600 h 1424354"/>
              <a:gd name="connsiteX42-2939" fmla="*/ 1287447 w 1416401"/>
              <a:gd name="connsiteY42-2940" fmla="*/ 638908 h 1424354"/>
              <a:gd name="connsiteX43-2941" fmla="*/ 1299170 w 1416401"/>
              <a:gd name="connsiteY43-2942" fmla="*/ 662354 h 1424354"/>
              <a:gd name="connsiteX44-2943" fmla="*/ 1316755 w 1416401"/>
              <a:gd name="connsiteY44-2944" fmla="*/ 679938 h 1424354"/>
              <a:gd name="connsiteX45-2945" fmla="*/ 1340201 w 1416401"/>
              <a:gd name="connsiteY45-2946" fmla="*/ 720969 h 1424354"/>
              <a:gd name="connsiteX46-2947" fmla="*/ 1351924 w 1416401"/>
              <a:gd name="connsiteY46-2948" fmla="*/ 744415 h 1424354"/>
              <a:gd name="connsiteX47-2949" fmla="*/ 1357785 w 1416401"/>
              <a:gd name="connsiteY47-2950" fmla="*/ 762000 h 1424354"/>
              <a:gd name="connsiteX48-2951" fmla="*/ 1369508 w 1416401"/>
              <a:gd name="connsiteY48-2952" fmla="*/ 779585 h 1424354"/>
              <a:gd name="connsiteX49-2953" fmla="*/ 1381232 w 1416401"/>
              <a:gd name="connsiteY49-2954" fmla="*/ 808892 h 1424354"/>
              <a:gd name="connsiteX50-2955" fmla="*/ 1398816 w 1416401"/>
              <a:gd name="connsiteY50-2956" fmla="*/ 885092 h 1424354"/>
              <a:gd name="connsiteX51-2957" fmla="*/ 1410539 w 1416401"/>
              <a:gd name="connsiteY51-2958" fmla="*/ 955431 h 1424354"/>
              <a:gd name="connsiteX52-2959" fmla="*/ 1416401 w 1416401"/>
              <a:gd name="connsiteY52-2960" fmla="*/ 973015 h 1424354"/>
              <a:gd name="connsiteX53-2961" fmla="*/ 1410539 w 1416401"/>
              <a:gd name="connsiteY53-2962" fmla="*/ 1125415 h 1424354"/>
              <a:gd name="connsiteX54-2963" fmla="*/ 1398816 w 1416401"/>
              <a:gd name="connsiteY54-2964" fmla="*/ 1160585 h 1424354"/>
              <a:gd name="connsiteX55-2965" fmla="*/ 1392955 w 1416401"/>
              <a:gd name="connsiteY55-2966" fmla="*/ 1178169 h 1424354"/>
              <a:gd name="connsiteX56-2967" fmla="*/ 1387093 w 1416401"/>
              <a:gd name="connsiteY56-2968" fmla="*/ 1219200 h 1424354"/>
              <a:gd name="connsiteX57-2969" fmla="*/ 1381232 w 1416401"/>
              <a:gd name="connsiteY57-2970" fmla="*/ 1289538 h 1424354"/>
              <a:gd name="connsiteX58-2971" fmla="*/ 1351924 w 1416401"/>
              <a:gd name="connsiteY58-2972" fmla="*/ 1330569 h 1424354"/>
              <a:gd name="connsiteX59-2973" fmla="*/ 1322616 w 1416401"/>
              <a:gd name="connsiteY59-2974" fmla="*/ 1359877 h 1424354"/>
              <a:gd name="connsiteX60-2975" fmla="*/ 1287447 w 1416401"/>
              <a:gd name="connsiteY60-2976" fmla="*/ 1383323 h 1424354"/>
              <a:gd name="connsiteX61-2977" fmla="*/ 1269862 w 1416401"/>
              <a:gd name="connsiteY61-2978" fmla="*/ 1395046 h 1424354"/>
              <a:gd name="connsiteX62-2979" fmla="*/ 1234693 w 1416401"/>
              <a:gd name="connsiteY62-2980" fmla="*/ 1406769 h 1424354"/>
              <a:gd name="connsiteX63-2981" fmla="*/ 1217108 w 1416401"/>
              <a:gd name="connsiteY63-2982" fmla="*/ 1412631 h 1424354"/>
              <a:gd name="connsiteX64-2983" fmla="*/ 1176078 w 1416401"/>
              <a:gd name="connsiteY64-2984" fmla="*/ 1418492 h 1424354"/>
              <a:gd name="connsiteX65-2985" fmla="*/ 1140908 w 1416401"/>
              <a:gd name="connsiteY65-2986" fmla="*/ 1424354 h 1424354"/>
              <a:gd name="connsiteX66-2987" fmla="*/ 900585 w 1416401"/>
              <a:gd name="connsiteY66-2988" fmla="*/ 1418492 h 1424354"/>
              <a:gd name="connsiteX67-2989" fmla="*/ 883001 w 1416401"/>
              <a:gd name="connsiteY67-2990" fmla="*/ 1412631 h 1424354"/>
              <a:gd name="connsiteX68-2991" fmla="*/ 800939 w 1416401"/>
              <a:gd name="connsiteY68-2992" fmla="*/ 1406769 h 1424354"/>
              <a:gd name="connsiteX69-2993" fmla="*/ 630955 w 1416401"/>
              <a:gd name="connsiteY69-2994" fmla="*/ 1400908 h 1424354"/>
              <a:gd name="connsiteX70-2995" fmla="*/ 572339 w 1416401"/>
              <a:gd name="connsiteY70-2996" fmla="*/ 1395046 h 1424354"/>
              <a:gd name="connsiteX71-2997" fmla="*/ 476812 w 1416401"/>
              <a:gd name="connsiteY71-2998" fmla="*/ 1400908 h 1424354"/>
              <a:gd name="connsiteX72-2999" fmla="*/ 155426 w 1416401"/>
              <a:gd name="connsiteY72-3000" fmla="*/ 1371600 h 1424354"/>
              <a:gd name="connsiteX73-3001" fmla="*/ 83418 w 1416401"/>
              <a:gd name="connsiteY73-3002" fmla="*/ 1299592 h 1424354"/>
              <a:gd name="connsiteX74-3003" fmla="*/ 50662 w 1416401"/>
              <a:gd name="connsiteY74-3004" fmla="*/ 1248508 h 1424354"/>
              <a:gd name="connsiteX75-3005" fmla="*/ 33078 w 1416401"/>
              <a:gd name="connsiteY75-3006" fmla="*/ 1230923 h 1424354"/>
              <a:gd name="connsiteX76-3007" fmla="*/ 21355 w 1416401"/>
              <a:gd name="connsiteY76-3008" fmla="*/ 1189892 h 1424354"/>
              <a:gd name="connsiteX77-3009" fmla="*/ 9632 w 1416401"/>
              <a:gd name="connsiteY77-3010" fmla="*/ 1143000 h 1424354"/>
              <a:gd name="connsiteX78-3011" fmla="*/ 9632 w 1416401"/>
              <a:gd name="connsiteY78-3012" fmla="*/ 943708 h 1424354"/>
              <a:gd name="connsiteX79-3013" fmla="*/ 15493 w 1416401"/>
              <a:gd name="connsiteY79-3014" fmla="*/ 926123 h 1424354"/>
              <a:gd name="connsiteX80-3015" fmla="*/ 21355 w 1416401"/>
              <a:gd name="connsiteY80-3016" fmla="*/ 873369 h 1424354"/>
              <a:gd name="connsiteX81-3017" fmla="*/ 27216 w 1416401"/>
              <a:gd name="connsiteY81-3018" fmla="*/ 855785 h 1424354"/>
              <a:gd name="connsiteX82-3019" fmla="*/ 33078 w 1416401"/>
              <a:gd name="connsiteY82-3020" fmla="*/ 820615 h 1424354"/>
              <a:gd name="connsiteX83-3021" fmla="*/ 50662 w 1416401"/>
              <a:gd name="connsiteY83-3022" fmla="*/ 779585 h 1424354"/>
              <a:gd name="connsiteX84-3023" fmla="*/ 62385 w 1416401"/>
              <a:gd name="connsiteY84-3024" fmla="*/ 738554 h 1424354"/>
              <a:gd name="connsiteX85-3025" fmla="*/ 74108 w 1416401"/>
              <a:gd name="connsiteY85-3026" fmla="*/ 715108 h 1424354"/>
              <a:gd name="connsiteX86-3027" fmla="*/ 85832 w 1416401"/>
              <a:gd name="connsiteY86-3028" fmla="*/ 674077 h 1424354"/>
              <a:gd name="connsiteX87-3029" fmla="*/ 91693 w 1416401"/>
              <a:gd name="connsiteY87-3030" fmla="*/ 656492 h 1424354"/>
              <a:gd name="connsiteX88-3031" fmla="*/ 97555 w 1416401"/>
              <a:gd name="connsiteY88-3032" fmla="*/ 627185 h 1424354"/>
              <a:gd name="connsiteX89-3033" fmla="*/ 103416 w 1416401"/>
              <a:gd name="connsiteY89-3034" fmla="*/ 609600 h 1424354"/>
              <a:gd name="connsiteX90-3035" fmla="*/ 109278 w 1416401"/>
              <a:gd name="connsiteY90-3036" fmla="*/ 586154 h 1424354"/>
              <a:gd name="connsiteX91-3037" fmla="*/ 115139 w 1416401"/>
              <a:gd name="connsiteY91-3038" fmla="*/ 556846 h 1424354"/>
              <a:gd name="connsiteX92-3039" fmla="*/ 126862 w 1416401"/>
              <a:gd name="connsiteY92-3040" fmla="*/ 521677 h 1424354"/>
              <a:gd name="connsiteX93-3041" fmla="*/ 121001 w 1416401"/>
              <a:gd name="connsiteY93-3042" fmla="*/ 322385 h 1424354"/>
              <a:gd name="connsiteX94-3043" fmla="*/ 83418 w 1416401"/>
              <a:gd name="connsiteY94-3044" fmla="*/ 291480 h 1424354"/>
              <a:gd name="connsiteX95-3045" fmla="*/ 85832 w 1416401"/>
              <a:gd name="connsiteY95-3046" fmla="*/ 263769 h 1424354"/>
              <a:gd name="connsiteX96-3047" fmla="*/ 79970 w 1416401"/>
              <a:gd name="connsiteY96-3048" fmla="*/ 246185 h 1424354"/>
              <a:gd name="connsiteX0-3049" fmla="*/ 79970 w 1416401"/>
              <a:gd name="connsiteY0-3050" fmla="*/ 246185 h 1424354"/>
              <a:gd name="connsiteX1-3051" fmla="*/ 97555 w 1416401"/>
              <a:gd name="connsiteY1-3052" fmla="*/ 193431 h 1424354"/>
              <a:gd name="connsiteX2-3053" fmla="*/ 103416 w 1416401"/>
              <a:gd name="connsiteY2-3054" fmla="*/ 175846 h 1424354"/>
              <a:gd name="connsiteX3-3055" fmla="*/ 109278 w 1416401"/>
              <a:gd name="connsiteY3-3056" fmla="*/ 152400 h 1424354"/>
              <a:gd name="connsiteX4-3057" fmla="*/ 132724 w 1416401"/>
              <a:gd name="connsiteY4-3058" fmla="*/ 117231 h 1424354"/>
              <a:gd name="connsiteX5-3059" fmla="*/ 144447 w 1416401"/>
              <a:gd name="connsiteY5-3060" fmla="*/ 99646 h 1424354"/>
              <a:gd name="connsiteX6-3061" fmla="*/ 197201 w 1416401"/>
              <a:gd name="connsiteY6-3062" fmla="*/ 70338 h 1424354"/>
              <a:gd name="connsiteX7-3063" fmla="*/ 226508 w 1416401"/>
              <a:gd name="connsiteY7-3064" fmla="*/ 52754 h 1424354"/>
              <a:gd name="connsiteX8-3065" fmla="*/ 261678 w 1416401"/>
              <a:gd name="connsiteY8-3066" fmla="*/ 41031 h 1424354"/>
              <a:gd name="connsiteX9-3067" fmla="*/ 308570 w 1416401"/>
              <a:gd name="connsiteY9-3068" fmla="*/ 23446 h 1424354"/>
              <a:gd name="connsiteX10-3069" fmla="*/ 326155 w 1416401"/>
              <a:gd name="connsiteY10-3070" fmla="*/ 17585 h 1424354"/>
              <a:gd name="connsiteX11-3071" fmla="*/ 367185 w 1416401"/>
              <a:gd name="connsiteY11-3072" fmla="*/ 11723 h 1424354"/>
              <a:gd name="connsiteX12-3073" fmla="*/ 490278 w 1416401"/>
              <a:gd name="connsiteY12-3074" fmla="*/ 0 h 1424354"/>
              <a:gd name="connsiteX13-3075" fmla="*/ 607508 w 1416401"/>
              <a:gd name="connsiteY13-3076" fmla="*/ 11723 h 1424354"/>
              <a:gd name="connsiteX14-3077" fmla="*/ 625093 w 1416401"/>
              <a:gd name="connsiteY14-3078" fmla="*/ 17585 h 1424354"/>
              <a:gd name="connsiteX15-3079" fmla="*/ 671985 w 1416401"/>
              <a:gd name="connsiteY15-3080" fmla="*/ 29308 h 1424354"/>
              <a:gd name="connsiteX16-3081" fmla="*/ 695432 w 1416401"/>
              <a:gd name="connsiteY16-3082" fmla="*/ 35169 h 1424354"/>
              <a:gd name="connsiteX17-3083" fmla="*/ 718878 w 1416401"/>
              <a:gd name="connsiteY17-3084" fmla="*/ 46892 h 1424354"/>
              <a:gd name="connsiteX18-3085" fmla="*/ 754047 w 1416401"/>
              <a:gd name="connsiteY18-3086" fmla="*/ 58615 h 1424354"/>
              <a:gd name="connsiteX19-3087" fmla="*/ 771632 w 1416401"/>
              <a:gd name="connsiteY19-3088" fmla="*/ 70338 h 1424354"/>
              <a:gd name="connsiteX20-3089" fmla="*/ 789216 w 1416401"/>
              <a:gd name="connsiteY20-3090" fmla="*/ 87923 h 1424354"/>
              <a:gd name="connsiteX21-3091" fmla="*/ 824385 w 1416401"/>
              <a:gd name="connsiteY21-3092" fmla="*/ 99646 h 1424354"/>
              <a:gd name="connsiteX22-3093" fmla="*/ 841970 w 1416401"/>
              <a:gd name="connsiteY22-3094" fmla="*/ 117231 h 1424354"/>
              <a:gd name="connsiteX23-3095" fmla="*/ 847832 w 1416401"/>
              <a:gd name="connsiteY23-3096" fmla="*/ 134815 h 1424354"/>
              <a:gd name="connsiteX24-3097" fmla="*/ 865416 w 1416401"/>
              <a:gd name="connsiteY24-3098" fmla="*/ 140677 h 1424354"/>
              <a:gd name="connsiteX25-3099" fmla="*/ 906447 w 1416401"/>
              <a:gd name="connsiteY25-3100" fmla="*/ 175846 h 1424354"/>
              <a:gd name="connsiteX26-3101" fmla="*/ 918170 w 1416401"/>
              <a:gd name="connsiteY26-3102" fmla="*/ 193431 h 1424354"/>
              <a:gd name="connsiteX27-3103" fmla="*/ 935755 w 1416401"/>
              <a:gd name="connsiteY27-3104" fmla="*/ 205154 h 1424354"/>
              <a:gd name="connsiteX28-3105" fmla="*/ 959201 w 1416401"/>
              <a:gd name="connsiteY28-3106" fmla="*/ 222738 h 1424354"/>
              <a:gd name="connsiteX29-3107" fmla="*/ 976785 w 1416401"/>
              <a:gd name="connsiteY29-3108" fmla="*/ 234462 h 1424354"/>
              <a:gd name="connsiteX30-3109" fmla="*/ 994370 w 1416401"/>
              <a:gd name="connsiteY30-3110" fmla="*/ 257908 h 1424354"/>
              <a:gd name="connsiteX31-3111" fmla="*/ 1035401 w 1416401"/>
              <a:gd name="connsiteY31-3112" fmla="*/ 281354 h 1424354"/>
              <a:gd name="connsiteX32-3113" fmla="*/ 1058847 w 1416401"/>
              <a:gd name="connsiteY32-3114" fmla="*/ 310662 h 1424354"/>
              <a:gd name="connsiteX33-3115" fmla="*/ 1099878 w 1416401"/>
              <a:gd name="connsiteY33-3116" fmla="*/ 345831 h 1424354"/>
              <a:gd name="connsiteX34-3117" fmla="*/ 1129185 w 1416401"/>
              <a:gd name="connsiteY34-3118" fmla="*/ 386862 h 1424354"/>
              <a:gd name="connsiteX35-3119" fmla="*/ 1135047 w 1416401"/>
              <a:gd name="connsiteY35-3120" fmla="*/ 404446 h 1424354"/>
              <a:gd name="connsiteX36-3121" fmla="*/ 1170216 w 1416401"/>
              <a:gd name="connsiteY36-3122" fmla="*/ 445477 h 1424354"/>
              <a:gd name="connsiteX37-3123" fmla="*/ 1187801 w 1416401"/>
              <a:gd name="connsiteY37-3124" fmla="*/ 468923 h 1424354"/>
              <a:gd name="connsiteX38-3125" fmla="*/ 1211247 w 1416401"/>
              <a:gd name="connsiteY38-3126" fmla="*/ 504092 h 1424354"/>
              <a:gd name="connsiteX39-3127" fmla="*/ 1240555 w 1416401"/>
              <a:gd name="connsiteY39-3128" fmla="*/ 545123 h 1424354"/>
              <a:gd name="connsiteX40-3129" fmla="*/ 1264001 w 1416401"/>
              <a:gd name="connsiteY40-3130" fmla="*/ 592015 h 1424354"/>
              <a:gd name="connsiteX41-3131" fmla="*/ 1269862 w 1416401"/>
              <a:gd name="connsiteY41-3132" fmla="*/ 609600 h 1424354"/>
              <a:gd name="connsiteX42-3133" fmla="*/ 1287447 w 1416401"/>
              <a:gd name="connsiteY42-3134" fmla="*/ 638908 h 1424354"/>
              <a:gd name="connsiteX43-3135" fmla="*/ 1299170 w 1416401"/>
              <a:gd name="connsiteY43-3136" fmla="*/ 662354 h 1424354"/>
              <a:gd name="connsiteX44-3137" fmla="*/ 1316755 w 1416401"/>
              <a:gd name="connsiteY44-3138" fmla="*/ 679938 h 1424354"/>
              <a:gd name="connsiteX45-3139" fmla="*/ 1340201 w 1416401"/>
              <a:gd name="connsiteY45-3140" fmla="*/ 720969 h 1424354"/>
              <a:gd name="connsiteX46-3141" fmla="*/ 1351924 w 1416401"/>
              <a:gd name="connsiteY46-3142" fmla="*/ 744415 h 1424354"/>
              <a:gd name="connsiteX47-3143" fmla="*/ 1357785 w 1416401"/>
              <a:gd name="connsiteY47-3144" fmla="*/ 762000 h 1424354"/>
              <a:gd name="connsiteX48-3145" fmla="*/ 1369508 w 1416401"/>
              <a:gd name="connsiteY48-3146" fmla="*/ 779585 h 1424354"/>
              <a:gd name="connsiteX49-3147" fmla="*/ 1381232 w 1416401"/>
              <a:gd name="connsiteY49-3148" fmla="*/ 808892 h 1424354"/>
              <a:gd name="connsiteX50-3149" fmla="*/ 1398816 w 1416401"/>
              <a:gd name="connsiteY50-3150" fmla="*/ 885092 h 1424354"/>
              <a:gd name="connsiteX51-3151" fmla="*/ 1410539 w 1416401"/>
              <a:gd name="connsiteY51-3152" fmla="*/ 955431 h 1424354"/>
              <a:gd name="connsiteX52-3153" fmla="*/ 1416401 w 1416401"/>
              <a:gd name="connsiteY52-3154" fmla="*/ 973015 h 1424354"/>
              <a:gd name="connsiteX53-3155" fmla="*/ 1410539 w 1416401"/>
              <a:gd name="connsiteY53-3156" fmla="*/ 1125415 h 1424354"/>
              <a:gd name="connsiteX54-3157" fmla="*/ 1398816 w 1416401"/>
              <a:gd name="connsiteY54-3158" fmla="*/ 1160585 h 1424354"/>
              <a:gd name="connsiteX55-3159" fmla="*/ 1392955 w 1416401"/>
              <a:gd name="connsiteY55-3160" fmla="*/ 1178169 h 1424354"/>
              <a:gd name="connsiteX56-3161" fmla="*/ 1387093 w 1416401"/>
              <a:gd name="connsiteY56-3162" fmla="*/ 1219200 h 1424354"/>
              <a:gd name="connsiteX57-3163" fmla="*/ 1381232 w 1416401"/>
              <a:gd name="connsiteY57-3164" fmla="*/ 1289538 h 1424354"/>
              <a:gd name="connsiteX58-3165" fmla="*/ 1351924 w 1416401"/>
              <a:gd name="connsiteY58-3166" fmla="*/ 1330569 h 1424354"/>
              <a:gd name="connsiteX59-3167" fmla="*/ 1322616 w 1416401"/>
              <a:gd name="connsiteY59-3168" fmla="*/ 1359877 h 1424354"/>
              <a:gd name="connsiteX60-3169" fmla="*/ 1287447 w 1416401"/>
              <a:gd name="connsiteY60-3170" fmla="*/ 1383323 h 1424354"/>
              <a:gd name="connsiteX61-3171" fmla="*/ 1269862 w 1416401"/>
              <a:gd name="connsiteY61-3172" fmla="*/ 1395046 h 1424354"/>
              <a:gd name="connsiteX62-3173" fmla="*/ 1234693 w 1416401"/>
              <a:gd name="connsiteY62-3174" fmla="*/ 1406769 h 1424354"/>
              <a:gd name="connsiteX63-3175" fmla="*/ 1217108 w 1416401"/>
              <a:gd name="connsiteY63-3176" fmla="*/ 1412631 h 1424354"/>
              <a:gd name="connsiteX64-3177" fmla="*/ 1176078 w 1416401"/>
              <a:gd name="connsiteY64-3178" fmla="*/ 1418492 h 1424354"/>
              <a:gd name="connsiteX65-3179" fmla="*/ 1140908 w 1416401"/>
              <a:gd name="connsiteY65-3180" fmla="*/ 1424354 h 1424354"/>
              <a:gd name="connsiteX66-3181" fmla="*/ 900585 w 1416401"/>
              <a:gd name="connsiteY66-3182" fmla="*/ 1418492 h 1424354"/>
              <a:gd name="connsiteX67-3183" fmla="*/ 883001 w 1416401"/>
              <a:gd name="connsiteY67-3184" fmla="*/ 1412631 h 1424354"/>
              <a:gd name="connsiteX68-3185" fmla="*/ 800939 w 1416401"/>
              <a:gd name="connsiteY68-3186" fmla="*/ 1406769 h 1424354"/>
              <a:gd name="connsiteX69-3187" fmla="*/ 630955 w 1416401"/>
              <a:gd name="connsiteY69-3188" fmla="*/ 1400908 h 1424354"/>
              <a:gd name="connsiteX70-3189" fmla="*/ 572339 w 1416401"/>
              <a:gd name="connsiteY70-3190" fmla="*/ 1395046 h 1424354"/>
              <a:gd name="connsiteX71-3191" fmla="*/ 476812 w 1416401"/>
              <a:gd name="connsiteY71-3192" fmla="*/ 1400908 h 1424354"/>
              <a:gd name="connsiteX72-3193" fmla="*/ 155426 w 1416401"/>
              <a:gd name="connsiteY72-3194" fmla="*/ 1371600 h 1424354"/>
              <a:gd name="connsiteX73-3195" fmla="*/ 83418 w 1416401"/>
              <a:gd name="connsiteY73-3196" fmla="*/ 1299592 h 1424354"/>
              <a:gd name="connsiteX74-3197" fmla="*/ 50662 w 1416401"/>
              <a:gd name="connsiteY74-3198" fmla="*/ 1248508 h 1424354"/>
              <a:gd name="connsiteX75-3199" fmla="*/ 33078 w 1416401"/>
              <a:gd name="connsiteY75-3200" fmla="*/ 1230923 h 1424354"/>
              <a:gd name="connsiteX76-3201" fmla="*/ 21355 w 1416401"/>
              <a:gd name="connsiteY76-3202" fmla="*/ 1189892 h 1424354"/>
              <a:gd name="connsiteX77-3203" fmla="*/ 9632 w 1416401"/>
              <a:gd name="connsiteY77-3204" fmla="*/ 1143000 h 1424354"/>
              <a:gd name="connsiteX78-3205" fmla="*/ 9632 w 1416401"/>
              <a:gd name="connsiteY78-3206" fmla="*/ 943708 h 1424354"/>
              <a:gd name="connsiteX79-3207" fmla="*/ 15493 w 1416401"/>
              <a:gd name="connsiteY79-3208" fmla="*/ 926123 h 1424354"/>
              <a:gd name="connsiteX80-3209" fmla="*/ 21355 w 1416401"/>
              <a:gd name="connsiteY80-3210" fmla="*/ 873369 h 1424354"/>
              <a:gd name="connsiteX81-3211" fmla="*/ 27216 w 1416401"/>
              <a:gd name="connsiteY81-3212" fmla="*/ 855785 h 1424354"/>
              <a:gd name="connsiteX82-3213" fmla="*/ 33078 w 1416401"/>
              <a:gd name="connsiteY82-3214" fmla="*/ 820615 h 1424354"/>
              <a:gd name="connsiteX83-3215" fmla="*/ 50662 w 1416401"/>
              <a:gd name="connsiteY83-3216" fmla="*/ 779585 h 1424354"/>
              <a:gd name="connsiteX84-3217" fmla="*/ 62385 w 1416401"/>
              <a:gd name="connsiteY84-3218" fmla="*/ 738554 h 1424354"/>
              <a:gd name="connsiteX85-3219" fmla="*/ 74108 w 1416401"/>
              <a:gd name="connsiteY85-3220" fmla="*/ 715108 h 1424354"/>
              <a:gd name="connsiteX86-3221" fmla="*/ 85832 w 1416401"/>
              <a:gd name="connsiteY86-3222" fmla="*/ 674077 h 1424354"/>
              <a:gd name="connsiteX87-3223" fmla="*/ 91693 w 1416401"/>
              <a:gd name="connsiteY87-3224" fmla="*/ 656492 h 1424354"/>
              <a:gd name="connsiteX88-3225" fmla="*/ 97555 w 1416401"/>
              <a:gd name="connsiteY88-3226" fmla="*/ 627185 h 1424354"/>
              <a:gd name="connsiteX89-3227" fmla="*/ 103416 w 1416401"/>
              <a:gd name="connsiteY89-3228" fmla="*/ 609600 h 1424354"/>
              <a:gd name="connsiteX90-3229" fmla="*/ 109278 w 1416401"/>
              <a:gd name="connsiteY90-3230" fmla="*/ 586154 h 1424354"/>
              <a:gd name="connsiteX91-3231" fmla="*/ 115139 w 1416401"/>
              <a:gd name="connsiteY91-3232" fmla="*/ 556846 h 1424354"/>
              <a:gd name="connsiteX92-3233" fmla="*/ 126862 w 1416401"/>
              <a:gd name="connsiteY92-3234" fmla="*/ 521677 h 1424354"/>
              <a:gd name="connsiteX93-3235" fmla="*/ 83418 w 1416401"/>
              <a:gd name="connsiteY93-3236" fmla="*/ 291480 h 1424354"/>
              <a:gd name="connsiteX94-3237" fmla="*/ 85832 w 1416401"/>
              <a:gd name="connsiteY94-3238" fmla="*/ 263769 h 1424354"/>
              <a:gd name="connsiteX95-3239" fmla="*/ 79970 w 1416401"/>
              <a:gd name="connsiteY95-3240" fmla="*/ 246185 h 1424354"/>
              <a:gd name="connsiteX0-3241" fmla="*/ 79970 w 1416401"/>
              <a:gd name="connsiteY0-3242" fmla="*/ 246185 h 1424354"/>
              <a:gd name="connsiteX1-3243" fmla="*/ 97555 w 1416401"/>
              <a:gd name="connsiteY1-3244" fmla="*/ 193431 h 1424354"/>
              <a:gd name="connsiteX2-3245" fmla="*/ 103416 w 1416401"/>
              <a:gd name="connsiteY2-3246" fmla="*/ 175846 h 1424354"/>
              <a:gd name="connsiteX3-3247" fmla="*/ 109278 w 1416401"/>
              <a:gd name="connsiteY3-3248" fmla="*/ 152400 h 1424354"/>
              <a:gd name="connsiteX4-3249" fmla="*/ 132724 w 1416401"/>
              <a:gd name="connsiteY4-3250" fmla="*/ 117231 h 1424354"/>
              <a:gd name="connsiteX5-3251" fmla="*/ 144447 w 1416401"/>
              <a:gd name="connsiteY5-3252" fmla="*/ 99646 h 1424354"/>
              <a:gd name="connsiteX6-3253" fmla="*/ 197201 w 1416401"/>
              <a:gd name="connsiteY6-3254" fmla="*/ 70338 h 1424354"/>
              <a:gd name="connsiteX7-3255" fmla="*/ 226508 w 1416401"/>
              <a:gd name="connsiteY7-3256" fmla="*/ 52754 h 1424354"/>
              <a:gd name="connsiteX8-3257" fmla="*/ 261678 w 1416401"/>
              <a:gd name="connsiteY8-3258" fmla="*/ 41031 h 1424354"/>
              <a:gd name="connsiteX9-3259" fmla="*/ 308570 w 1416401"/>
              <a:gd name="connsiteY9-3260" fmla="*/ 23446 h 1424354"/>
              <a:gd name="connsiteX10-3261" fmla="*/ 326155 w 1416401"/>
              <a:gd name="connsiteY10-3262" fmla="*/ 17585 h 1424354"/>
              <a:gd name="connsiteX11-3263" fmla="*/ 367185 w 1416401"/>
              <a:gd name="connsiteY11-3264" fmla="*/ 11723 h 1424354"/>
              <a:gd name="connsiteX12-3265" fmla="*/ 490278 w 1416401"/>
              <a:gd name="connsiteY12-3266" fmla="*/ 0 h 1424354"/>
              <a:gd name="connsiteX13-3267" fmla="*/ 607508 w 1416401"/>
              <a:gd name="connsiteY13-3268" fmla="*/ 11723 h 1424354"/>
              <a:gd name="connsiteX14-3269" fmla="*/ 625093 w 1416401"/>
              <a:gd name="connsiteY14-3270" fmla="*/ 17585 h 1424354"/>
              <a:gd name="connsiteX15-3271" fmla="*/ 671985 w 1416401"/>
              <a:gd name="connsiteY15-3272" fmla="*/ 29308 h 1424354"/>
              <a:gd name="connsiteX16-3273" fmla="*/ 695432 w 1416401"/>
              <a:gd name="connsiteY16-3274" fmla="*/ 35169 h 1424354"/>
              <a:gd name="connsiteX17-3275" fmla="*/ 718878 w 1416401"/>
              <a:gd name="connsiteY17-3276" fmla="*/ 46892 h 1424354"/>
              <a:gd name="connsiteX18-3277" fmla="*/ 754047 w 1416401"/>
              <a:gd name="connsiteY18-3278" fmla="*/ 58615 h 1424354"/>
              <a:gd name="connsiteX19-3279" fmla="*/ 771632 w 1416401"/>
              <a:gd name="connsiteY19-3280" fmla="*/ 70338 h 1424354"/>
              <a:gd name="connsiteX20-3281" fmla="*/ 789216 w 1416401"/>
              <a:gd name="connsiteY20-3282" fmla="*/ 87923 h 1424354"/>
              <a:gd name="connsiteX21-3283" fmla="*/ 824385 w 1416401"/>
              <a:gd name="connsiteY21-3284" fmla="*/ 99646 h 1424354"/>
              <a:gd name="connsiteX22-3285" fmla="*/ 841970 w 1416401"/>
              <a:gd name="connsiteY22-3286" fmla="*/ 117231 h 1424354"/>
              <a:gd name="connsiteX23-3287" fmla="*/ 847832 w 1416401"/>
              <a:gd name="connsiteY23-3288" fmla="*/ 134815 h 1424354"/>
              <a:gd name="connsiteX24-3289" fmla="*/ 865416 w 1416401"/>
              <a:gd name="connsiteY24-3290" fmla="*/ 140677 h 1424354"/>
              <a:gd name="connsiteX25-3291" fmla="*/ 906447 w 1416401"/>
              <a:gd name="connsiteY25-3292" fmla="*/ 175846 h 1424354"/>
              <a:gd name="connsiteX26-3293" fmla="*/ 918170 w 1416401"/>
              <a:gd name="connsiteY26-3294" fmla="*/ 193431 h 1424354"/>
              <a:gd name="connsiteX27-3295" fmla="*/ 935755 w 1416401"/>
              <a:gd name="connsiteY27-3296" fmla="*/ 205154 h 1424354"/>
              <a:gd name="connsiteX28-3297" fmla="*/ 959201 w 1416401"/>
              <a:gd name="connsiteY28-3298" fmla="*/ 222738 h 1424354"/>
              <a:gd name="connsiteX29-3299" fmla="*/ 976785 w 1416401"/>
              <a:gd name="connsiteY29-3300" fmla="*/ 234462 h 1424354"/>
              <a:gd name="connsiteX30-3301" fmla="*/ 994370 w 1416401"/>
              <a:gd name="connsiteY30-3302" fmla="*/ 257908 h 1424354"/>
              <a:gd name="connsiteX31-3303" fmla="*/ 1035401 w 1416401"/>
              <a:gd name="connsiteY31-3304" fmla="*/ 281354 h 1424354"/>
              <a:gd name="connsiteX32-3305" fmla="*/ 1058847 w 1416401"/>
              <a:gd name="connsiteY32-3306" fmla="*/ 310662 h 1424354"/>
              <a:gd name="connsiteX33-3307" fmla="*/ 1099878 w 1416401"/>
              <a:gd name="connsiteY33-3308" fmla="*/ 345831 h 1424354"/>
              <a:gd name="connsiteX34-3309" fmla="*/ 1129185 w 1416401"/>
              <a:gd name="connsiteY34-3310" fmla="*/ 386862 h 1424354"/>
              <a:gd name="connsiteX35-3311" fmla="*/ 1135047 w 1416401"/>
              <a:gd name="connsiteY35-3312" fmla="*/ 404446 h 1424354"/>
              <a:gd name="connsiteX36-3313" fmla="*/ 1170216 w 1416401"/>
              <a:gd name="connsiteY36-3314" fmla="*/ 445477 h 1424354"/>
              <a:gd name="connsiteX37-3315" fmla="*/ 1187801 w 1416401"/>
              <a:gd name="connsiteY37-3316" fmla="*/ 468923 h 1424354"/>
              <a:gd name="connsiteX38-3317" fmla="*/ 1211247 w 1416401"/>
              <a:gd name="connsiteY38-3318" fmla="*/ 504092 h 1424354"/>
              <a:gd name="connsiteX39-3319" fmla="*/ 1240555 w 1416401"/>
              <a:gd name="connsiteY39-3320" fmla="*/ 545123 h 1424354"/>
              <a:gd name="connsiteX40-3321" fmla="*/ 1264001 w 1416401"/>
              <a:gd name="connsiteY40-3322" fmla="*/ 592015 h 1424354"/>
              <a:gd name="connsiteX41-3323" fmla="*/ 1269862 w 1416401"/>
              <a:gd name="connsiteY41-3324" fmla="*/ 609600 h 1424354"/>
              <a:gd name="connsiteX42-3325" fmla="*/ 1287447 w 1416401"/>
              <a:gd name="connsiteY42-3326" fmla="*/ 638908 h 1424354"/>
              <a:gd name="connsiteX43-3327" fmla="*/ 1299170 w 1416401"/>
              <a:gd name="connsiteY43-3328" fmla="*/ 662354 h 1424354"/>
              <a:gd name="connsiteX44-3329" fmla="*/ 1316755 w 1416401"/>
              <a:gd name="connsiteY44-3330" fmla="*/ 679938 h 1424354"/>
              <a:gd name="connsiteX45-3331" fmla="*/ 1340201 w 1416401"/>
              <a:gd name="connsiteY45-3332" fmla="*/ 720969 h 1424354"/>
              <a:gd name="connsiteX46-3333" fmla="*/ 1351924 w 1416401"/>
              <a:gd name="connsiteY46-3334" fmla="*/ 744415 h 1424354"/>
              <a:gd name="connsiteX47-3335" fmla="*/ 1357785 w 1416401"/>
              <a:gd name="connsiteY47-3336" fmla="*/ 762000 h 1424354"/>
              <a:gd name="connsiteX48-3337" fmla="*/ 1369508 w 1416401"/>
              <a:gd name="connsiteY48-3338" fmla="*/ 779585 h 1424354"/>
              <a:gd name="connsiteX49-3339" fmla="*/ 1381232 w 1416401"/>
              <a:gd name="connsiteY49-3340" fmla="*/ 808892 h 1424354"/>
              <a:gd name="connsiteX50-3341" fmla="*/ 1398816 w 1416401"/>
              <a:gd name="connsiteY50-3342" fmla="*/ 885092 h 1424354"/>
              <a:gd name="connsiteX51-3343" fmla="*/ 1410539 w 1416401"/>
              <a:gd name="connsiteY51-3344" fmla="*/ 955431 h 1424354"/>
              <a:gd name="connsiteX52-3345" fmla="*/ 1416401 w 1416401"/>
              <a:gd name="connsiteY52-3346" fmla="*/ 973015 h 1424354"/>
              <a:gd name="connsiteX53-3347" fmla="*/ 1410539 w 1416401"/>
              <a:gd name="connsiteY53-3348" fmla="*/ 1125415 h 1424354"/>
              <a:gd name="connsiteX54-3349" fmla="*/ 1398816 w 1416401"/>
              <a:gd name="connsiteY54-3350" fmla="*/ 1160585 h 1424354"/>
              <a:gd name="connsiteX55-3351" fmla="*/ 1392955 w 1416401"/>
              <a:gd name="connsiteY55-3352" fmla="*/ 1178169 h 1424354"/>
              <a:gd name="connsiteX56-3353" fmla="*/ 1387093 w 1416401"/>
              <a:gd name="connsiteY56-3354" fmla="*/ 1219200 h 1424354"/>
              <a:gd name="connsiteX57-3355" fmla="*/ 1381232 w 1416401"/>
              <a:gd name="connsiteY57-3356" fmla="*/ 1289538 h 1424354"/>
              <a:gd name="connsiteX58-3357" fmla="*/ 1351924 w 1416401"/>
              <a:gd name="connsiteY58-3358" fmla="*/ 1330569 h 1424354"/>
              <a:gd name="connsiteX59-3359" fmla="*/ 1322616 w 1416401"/>
              <a:gd name="connsiteY59-3360" fmla="*/ 1359877 h 1424354"/>
              <a:gd name="connsiteX60-3361" fmla="*/ 1287447 w 1416401"/>
              <a:gd name="connsiteY60-3362" fmla="*/ 1383323 h 1424354"/>
              <a:gd name="connsiteX61-3363" fmla="*/ 1269862 w 1416401"/>
              <a:gd name="connsiteY61-3364" fmla="*/ 1395046 h 1424354"/>
              <a:gd name="connsiteX62-3365" fmla="*/ 1234693 w 1416401"/>
              <a:gd name="connsiteY62-3366" fmla="*/ 1406769 h 1424354"/>
              <a:gd name="connsiteX63-3367" fmla="*/ 1217108 w 1416401"/>
              <a:gd name="connsiteY63-3368" fmla="*/ 1412631 h 1424354"/>
              <a:gd name="connsiteX64-3369" fmla="*/ 1176078 w 1416401"/>
              <a:gd name="connsiteY64-3370" fmla="*/ 1418492 h 1424354"/>
              <a:gd name="connsiteX65-3371" fmla="*/ 1140908 w 1416401"/>
              <a:gd name="connsiteY65-3372" fmla="*/ 1424354 h 1424354"/>
              <a:gd name="connsiteX66-3373" fmla="*/ 900585 w 1416401"/>
              <a:gd name="connsiteY66-3374" fmla="*/ 1418492 h 1424354"/>
              <a:gd name="connsiteX67-3375" fmla="*/ 883001 w 1416401"/>
              <a:gd name="connsiteY67-3376" fmla="*/ 1412631 h 1424354"/>
              <a:gd name="connsiteX68-3377" fmla="*/ 800939 w 1416401"/>
              <a:gd name="connsiteY68-3378" fmla="*/ 1406769 h 1424354"/>
              <a:gd name="connsiteX69-3379" fmla="*/ 630955 w 1416401"/>
              <a:gd name="connsiteY69-3380" fmla="*/ 1400908 h 1424354"/>
              <a:gd name="connsiteX70-3381" fmla="*/ 572339 w 1416401"/>
              <a:gd name="connsiteY70-3382" fmla="*/ 1395046 h 1424354"/>
              <a:gd name="connsiteX71-3383" fmla="*/ 476812 w 1416401"/>
              <a:gd name="connsiteY71-3384" fmla="*/ 1400908 h 1424354"/>
              <a:gd name="connsiteX72-3385" fmla="*/ 155426 w 1416401"/>
              <a:gd name="connsiteY72-3386" fmla="*/ 1371600 h 1424354"/>
              <a:gd name="connsiteX73-3387" fmla="*/ 83418 w 1416401"/>
              <a:gd name="connsiteY73-3388" fmla="*/ 1299592 h 1424354"/>
              <a:gd name="connsiteX74-3389" fmla="*/ 50662 w 1416401"/>
              <a:gd name="connsiteY74-3390" fmla="*/ 1248508 h 1424354"/>
              <a:gd name="connsiteX75-3391" fmla="*/ 33078 w 1416401"/>
              <a:gd name="connsiteY75-3392" fmla="*/ 1230923 h 1424354"/>
              <a:gd name="connsiteX76-3393" fmla="*/ 21355 w 1416401"/>
              <a:gd name="connsiteY76-3394" fmla="*/ 1189892 h 1424354"/>
              <a:gd name="connsiteX77-3395" fmla="*/ 9632 w 1416401"/>
              <a:gd name="connsiteY77-3396" fmla="*/ 1143000 h 1424354"/>
              <a:gd name="connsiteX78-3397" fmla="*/ 9632 w 1416401"/>
              <a:gd name="connsiteY78-3398" fmla="*/ 943708 h 1424354"/>
              <a:gd name="connsiteX79-3399" fmla="*/ 15493 w 1416401"/>
              <a:gd name="connsiteY79-3400" fmla="*/ 926123 h 1424354"/>
              <a:gd name="connsiteX80-3401" fmla="*/ 21355 w 1416401"/>
              <a:gd name="connsiteY80-3402" fmla="*/ 873369 h 1424354"/>
              <a:gd name="connsiteX81-3403" fmla="*/ 27216 w 1416401"/>
              <a:gd name="connsiteY81-3404" fmla="*/ 855785 h 1424354"/>
              <a:gd name="connsiteX82-3405" fmla="*/ 33078 w 1416401"/>
              <a:gd name="connsiteY82-3406" fmla="*/ 820615 h 1424354"/>
              <a:gd name="connsiteX83-3407" fmla="*/ 50662 w 1416401"/>
              <a:gd name="connsiteY83-3408" fmla="*/ 779585 h 1424354"/>
              <a:gd name="connsiteX84-3409" fmla="*/ 62385 w 1416401"/>
              <a:gd name="connsiteY84-3410" fmla="*/ 738554 h 1424354"/>
              <a:gd name="connsiteX85-3411" fmla="*/ 74108 w 1416401"/>
              <a:gd name="connsiteY85-3412" fmla="*/ 715108 h 1424354"/>
              <a:gd name="connsiteX86-3413" fmla="*/ 85832 w 1416401"/>
              <a:gd name="connsiteY86-3414" fmla="*/ 674077 h 1424354"/>
              <a:gd name="connsiteX87-3415" fmla="*/ 91693 w 1416401"/>
              <a:gd name="connsiteY87-3416" fmla="*/ 656492 h 1424354"/>
              <a:gd name="connsiteX88-3417" fmla="*/ 97555 w 1416401"/>
              <a:gd name="connsiteY88-3418" fmla="*/ 627185 h 1424354"/>
              <a:gd name="connsiteX89-3419" fmla="*/ 103416 w 1416401"/>
              <a:gd name="connsiteY89-3420" fmla="*/ 609600 h 1424354"/>
              <a:gd name="connsiteX90-3421" fmla="*/ 109278 w 1416401"/>
              <a:gd name="connsiteY90-3422" fmla="*/ 586154 h 1424354"/>
              <a:gd name="connsiteX91-3423" fmla="*/ 115139 w 1416401"/>
              <a:gd name="connsiteY91-3424" fmla="*/ 556846 h 1424354"/>
              <a:gd name="connsiteX92-3425" fmla="*/ 83418 w 1416401"/>
              <a:gd name="connsiteY92-3426" fmla="*/ 291480 h 1424354"/>
              <a:gd name="connsiteX93-3427" fmla="*/ 85832 w 1416401"/>
              <a:gd name="connsiteY93-3428" fmla="*/ 263769 h 1424354"/>
              <a:gd name="connsiteX94-3429" fmla="*/ 79970 w 1416401"/>
              <a:gd name="connsiteY94-3430" fmla="*/ 246185 h 1424354"/>
              <a:gd name="connsiteX0-3431" fmla="*/ 79970 w 1416401"/>
              <a:gd name="connsiteY0-3432" fmla="*/ 246185 h 1424354"/>
              <a:gd name="connsiteX1-3433" fmla="*/ 97555 w 1416401"/>
              <a:gd name="connsiteY1-3434" fmla="*/ 193431 h 1424354"/>
              <a:gd name="connsiteX2-3435" fmla="*/ 103416 w 1416401"/>
              <a:gd name="connsiteY2-3436" fmla="*/ 175846 h 1424354"/>
              <a:gd name="connsiteX3-3437" fmla="*/ 109278 w 1416401"/>
              <a:gd name="connsiteY3-3438" fmla="*/ 152400 h 1424354"/>
              <a:gd name="connsiteX4-3439" fmla="*/ 132724 w 1416401"/>
              <a:gd name="connsiteY4-3440" fmla="*/ 117231 h 1424354"/>
              <a:gd name="connsiteX5-3441" fmla="*/ 144447 w 1416401"/>
              <a:gd name="connsiteY5-3442" fmla="*/ 99646 h 1424354"/>
              <a:gd name="connsiteX6-3443" fmla="*/ 197201 w 1416401"/>
              <a:gd name="connsiteY6-3444" fmla="*/ 70338 h 1424354"/>
              <a:gd name="connsiteX7-3445" fmla="*/ 226508 w 1416401"/>
              <a:gd name="connsiteY7-3446" fmla="*/ 52754 h 1424354"/>
              <a:gd name="connsiteX8-3447" fmla="*/ 261678 w 1416401"/>
              <a:gd name="connsiteY8-3448" fmla="*/ 41031 h 1424354"/>
              <a:gd name="connsiteX9-3449" fmla="*/ 308570 w 1416401"/>
              <a:gd name="connsiteY9-3450" fmla="*/ 23446 h 1424354"/>
              <a:gd name="connsiteX10-3451" fmla="*/ 326155 w 1416401"/>
              <a:gd name="connsiteY10-3452" fmla="*/ 17585 h 1424354"/>
              <a:gd name="connsiteX11-3453" fmla="*/ 367185 w 1416401"/>
              <a:gd name="connsiteY11-3454" fmla="*/ 11723 h 1424354"/>
              <a:gd name="connsiteX12-3455" fmla="*/ 490278 w 1416401"/>
              <a:gd name="connsiteY12-3456" fmla="*/ 0 h 1424354"/>
              <a:gd name="connsiteX13-3457" fmla="*/ 607508 w 1416401"/>
              <a:gd name="connsiteY13-3458" fmla="*/ 11723 h 1424354"/>
              <a:gd name="connsiteX14-3459" fmla="*/ 625093 w 1416401"/>
              <a:gd name="connsiteY14-3460" fmla="*/ 17585 h 1424354"/>
              <a:gd name="connsiteX15-3461" fmla="*/ 671985 w 1416401"/>
              <a:gd name="connsiteY15-3462" fmla="*/ 29308 h 1424354"/>
              <a:gd name="connsiteX16-3463" fmla="*/ 695432 w 1416401"/>
              <a:gd name="connsiteY16-3464" fmla="*/ 35169 h 1424354"/>
              <a:gd name="connsiteX17-3465" fmla="*/ 718878 w 1416401"/>
              <a:gd name="connsiteY17-3466" fmla="*/ 46892 h 1424354"/>
              <a:gd name="connsiteX18-3467" fmla="*/ 754047 w 1416401"/>
              <a:gd name="connsiteY18-3468" fmla="*/ 58615 h 1424354"/>
              <a:gd name="connsiteX19-3469" fmla="*/ 771632 w 1416401"/>
              <a:gd name="connsiteY19-3470" fmla="*/ 70338 h 1424354"/>
              <a:gd name="connsiteX20-3471" fmla="*/ 789216 w 1416401"/>
              <a:gd name="connsiteY20-3472" fmla="*/ 87923 h 1424354"/>
              <a:gd name="connsiteX21-3473" fmla="*/ 824385 w 1416401"/>
              <a:gd name="connsiteY21-3474" fmla="*/ 99646 h 1424354"/>
              <a:gd name="connsiteX22-3475" fmla="*/ 841970 w 1416401"/>
              <a:gd name="connsiteY22-3476" fmla="*/ 117231 h 1424354"/>
              <a:gd name="connsiteX23-3477" fmla="*/ 847832 w 1416401"/>
              <a:gd name="connsiteY23-3478" fmla="*/ 134815 h 1424354"/>
              <a:gd name="connsiteX24-3479" fmla="*/ 865416 w 1416401"/>
              <a:gd name="connsiteY24-3480" fmla="*/ 140677 h 1424354"/>
              <a:gd name="connsiteX25-3481" fmla="*/ 906447 w 1416401"/>
              <a:gd name="connsiteY25-3482" fmla="*/ 175846 h 1424354"/>
              <a:gd name="connsiteX26-3483" fmla="*/ 918170 w 1416401"/>
              <a:gd name="connsiteY26-3484" fmla="*/ 193431 h 1424354"/>
              <a:gd name="connsiteX27-3485" fmla="*/ 935755 w 1416401"/>
              <a:gd name="connsiteY27-3486" fmla="*/ 205154 h 1424354"/>
              <a:gd name="connsiteX28-3487" fmla="*/ 959201 w 1416401"/>
              <a:gd name="connsiteY28-3488" fmla="*/ 222738 h 1424354"/>
              <a:gd name="connsiteX29-3489" fmla="*/ 976785 w 1416401"/>
              <a:gd name="connsiteY29-3490" fmla="*/ 234462 h 1424354"/>
              <a:gd name="connsiteX30-3491" fmla="*/ 994370 w 1416401"/>
              <a:gd name="connsiteY30-3492" fmla="*/ 257908 h 1424354"/>
              <a:gd name="connsiteX31-3493" fmla="*/ 1035401 w 1416401"/>
              <a:gd name="connsiteY31-3494" fmla="*/ 281354 h 1424354"/>
              <a:gd name="connsiteX32-3495" fmla="*/ 1058847 w 1416401"/>
              <a:gd name="connsiteY32-3496" fmla="*/ 310662 h 1424354"/>
              <a:gd name="connsiteX33-3497" fmla="*/ 1099878 w 1416401"/>
              <a:gd name="connsiteY33-3498" fmla="*/ 345831 h 1424354"/>
              <a:gd name="connsiteX34-3499" fmla="*/ 1129185 w 1416401"/>
              <a:gd name="connsiteY34-3500" fmla="*/ 386862 h 1424354"/>
              <a:gd name="connsiteX35-3501" fmla="*/ 1135047 w 1416401"/>
              <a:gd name="connsiteY35-3502" fmla="*/ 404446 h 1424354"/>
              <a:gd name="connsiteX36-3503" fmla="*/ 1170216 w 1416401"/>
              <a:gd name="connsiteY36-3504" fmla="*/ 445477 h 1424354"/>
              <a:gd name="connsiteX37-3505" fmla="*/ 1187801 w 1416401"/>
              <a:gd name="connsiteY37-3506" fmla="*/ 468923 h 1424354"/>
              <a:gd name="connsiteX38-3507" fmla="*/ 1211247 w 1416401"/>
              <a:gd name="connsiteY38-3508" fmla="*/ 504092 h 1424354"/>
              <a:gd name="connsiteX39-3509" fmla="*/ 1240555 w 1416401"/>
              <a:gd name="connsiteY39-3510" fmla="*/ 545123 h 1424354"/>
              <a:gd name="connsiteX40-3511" fmla="*/ 1264001 w 1416401"/>
              <a:gd name="connsiteY40-3512" fmla="*/ 592015 h 1424354"/>
              <a:gd name="connsiteX41-3513" fmla="*/ 1269862 w 1416401"/>
              <a:gd name="connsiteY41-3514" fmla="*/ 609600 h 1424354"/>
              <a:gd name="connsiteX42-3515" fmla="*/ 1287447 w 1416401"/>
              <a:gd name="connsiteY42-3516" fmla="*/ 638908 h 1424354"/>
              <a:gd name="connsiteX43-3517" fmla="*/ 1299170 w 1416401"/>
              <a:gd name="connsiteY43-3518" fmla="*/ 662354 h 1424354"/>
              <a:gd name="connsiteX44-3519" fmla="*/ 1316755 w 1416401"/>
              <a:gd name="connsiteY44-3520" fmla="*/ 679938 h 1424354"/>
              <a:gd name="connsiteX45-3521" fmla="*/ 1340201 w 1416401"/>
              <a:gd name="connsiteY45-3522" fmla="*/ 720969 h 1424354"/>
              <a:gd name="connsiteX46-3523" fmla="*/ 1351924 w 1416401"/>
              <a:gd name="connsiteY46-3524" fmla="*/ 744415 h 1424354"/>
              <a:gd name="connsiteX47-3525" fmla="*/ 1357785 w 1416401"/>
              <a:gd name="connsiteY47-3526" fmla="*/ 762000 h 1424354"/>
              <a:gd name="connsiteX48-3527" fmla="*/ 1369508 w 1416401"/>
              <a:gd name="connsiteY48-3528" fmla="*/ 779585 h 1424354"/>
              <a:gd name="connsiteX49-3529" fmla="*/ 1381232 w 1416401"/>
              <a:gd name="connsiteY49-3530" fmla="*/ 808892 h 1424354"/>
              <a:gd name="connsiteX50-3531" fmla="*/ 1398816 w 1416401"/>
              <a:gd name="connsiteY50-3532" fmla="*/ 885092 h 1424354"/>
              <a:gd name="connsiteX51-3533" fmla="*/ 1410539 w 1416401"/>
              <a:gd name="connsiteY51-3534" fmla="*/ 955431 h 1424354"/>
              <a:gd name="connsiteX52-3535" fmla="*/ 1416401 w 1416401"/>
              <a:gd name="connsiteY52-3536" fmla="*/ 973015 h 1424354"/>
              <a:gd name="connsiteX53-3537" fmla="*/ 1410539 w 1416401"/>
              <a:gd name="connsiteY53-3538" fmla="*/ 1125415 h 1424354"/>
              <a:gd name="connsiteX54-3539" fmla="*/ 1398816 w 1416401"/>
              <a:gd name="connsiteY54-3540" fmla="*/ 1160585 h 1424354"/>
              <a:gd name="connsiteX55-3541" fmla="*/ 1392955 w 1416401"/>
              <a:gd name="connsiteY55-3542" fmla="*/ 1178169 h 1424354"/>
              <a:gd name="connsiteX56-3543" fmla="*/ 1387093 w 1416401"/>
              <a:gd name="connsiteY56-3544" fmla="*/ 1219200 h 1424354"/>
              <a:gd name="connsiteX57-3545" fmla="*/ 1381232 w 1416401"/>
              <a:gd name="connsiteY57-3546" fmla="*/ 1289538 h 1424354"/>
              <a:gd name="connsiteX58-3547" fmla="*/ 1351924 w 1416401"/>
              <a:gd name="connsiteY58-3548" fmla="*/ 1330569 h 1424354"/>
              <a:gd name="connsiteX59-3549" fmla="*/ 1322616 w 1416401"/>
              <a:gd name="connsiteY59-3550" fmla="*/ 1359877 h 1424354"/>
              <a:gd name="connsiteX60-3551" fmla="*/ 1287447 w 1416401"/>
              <a:gd name="connsiteY60-3552" fmla="*/ 1383323 h 1424354"/>
              <a:gd name="connsiteX61-3553" fmla="*/ 1269862 w 1416401"/>
              <a:gd name="connsiteY61-3554" fmla="*/ 1395046 h 1424354"/>
              <a:gd name="connsiteX62-3555" fmla="*/ 1234693 w 1416401"/>
              <a:gd name="connsiteY62-3556" fmla="*/ 1406769 h 1424354"/>
              <a:gd name="connsiteX63-3557" fmla="*/ 1217108 w 1416401"/>
              <a:gd name="connsiteY63-3558" fmla="*/ 1412631 h 1424354"/>
              <a:gd name="connsiteX64-3559" fmla="*/ 1176078 w 1416401"/>
              <a:gd name="connsiteY64-3560" fmla="*/ 1418492 h 1424354"/>
              <a:gd name="connsiteX65-3561" fmla="*/ 1140908 w 1416401"/>
              <a:gd name="connsiteY65-3562" fmla="*/ 1424354 h 1424354"/>
              <a:gd name="connsiteX66-3563" fmla="*/ 900585 w 1416401"/>
              <a:gd name="connsiteY66-3564" fmla="*/ 1418492 h 1424354"/>
              <a:gd name="connsiteX67-3565" fmla="*/ 883001 w 1416401"/>
              <a:gd name="connsiteY67-3566" fmla="*/ 1412631 h 1424354"/>
              <a:gd name="connsiteX68-3567" fmla="*/ 800939 w 1416401"/>
              <a:gd name="connsiteY68-3568" fmla="*/ 1406769 h 1424354"/>
              <a:gd name="connsiteX69-3569" fmla="*/ 630955 w 1416401"/>
              <a:gd name="connsiteY69-3570" fmla="*/ 1400908 h 1424354"/>
              <a:gd name="connsiteX70-3571" fmla="*/ 572339 w 1416401"/>
              <a:gd name="connsiteY70-3572" fmla="*/ 1395046 h 1424354"/>
              <a:gd name="connsiteX71-3573" fmla="*/ 476812 w 1416401"/>
              <a:gd name="connsiteY71-3574" fmla="*/ 1400908 h 1424354"/>
              <a:gd name="connsiteX72-3575" fmla="*/ 155426 w 1416401"/>
              <a:gd name="connsiteY72-3576" fmla="*/ 1371600 h 1424354"/>
              <a:gd name="connsiteX73-3577" fmla="*/ 83418 w 1416401"/>
              <a:gd name="connsiteY73-3578" fmla="*/ 1299592 h 1424354"/>
              <a:gd name="connsiteX74-3579" fmla="*/ 50662 w 1416401"/>
              <a:gd name="connsiteY74-3580" fmla="*/ 1248508 h 1424354"/>
              <a:gd name="connsiteX75-3581" fmla="*/ 33078 w 1416401"/>
              <a:gd name="connsiteY75-3582" fmla="*/ 1230923 h 1424354"/>
              <a:gd name="connsiteX76-3583" fmla="*/ 21355 w 1416401"/>
              <a:gd name="connsiteY76-3584" fmla="*/ 1189892 h 1424354"/>
              <a:gd name="connsiteX77-3585" fmla="*/ 9632 w 1416401"/>
              <a:gd name="connsiteY77-3586" fmla="*/ 1143000 h 1424354"/>
              <a:gd name="connsiteX78-3587" fmla="*/ 9632 w 1416401"/>
              <a:gd name="connsiteY78-3588" fmla="*/ 943708 h 1424354"/>
              <a:gd name="connsiteX79-3589" fmla="*/ 15493 w 1416401"/>
              <a:gd name="connsiteY79-3590" fmla="*/ 926123 h 1424354"/>
              <a:gd name="connsiteX80-3591" fmla="*/ 21355 w 1416401"/>
              <a:gd name="connsiteY80-3592" fmla="*/ 873369 h 1424354"/>
              <a:gd name="connsiteX81-3593" fmla="*/ 27216 w 1416401"/>
              <a:gd name="connsiteY81-3594" fmla="*/ 855785 h 1424354"/>
              <a:gd name="connsiteX82-3595" fmla="*/ 33078 w 1416401"/>
              <a:gd name="connsiteY82-3596" fmla="*/ 820615 h 1424354"/>
              <a:gd name="connsiteX83-3597" fmla="*/ 50662 w 1416401"/>
              <a:gd name="connsiteY83-3598" fmla="*/ 779585 h 1424354"/>
              <a:gd name="connsiteX84-3599" fmla="*/ 62385 w 1416401"/>
              <a:gd name="connsiteY84-3600" fmla="*/ 738554 h 1424354"/>
              <a:gd name="connsiteX85-3601" fmla="*/ 74108 w 1416401"/>
              <a:gd name="connsiteY85-3602" fmla="*/ 715108 h 1424354"/>
              <a:gd name="connsiteX86-3603" fmla="*/ 85832 w 1416401"/>
              <a:gd name="connsiteY86-3604" fmla="*/ 674077 h 1424354"/>
              <a:gd name="connsiteX87-3605" fmla="*/ 91693 w 1416401"/>
              <a:gd name="connsiteY87-3606" fmla="*/ 656492 h 1424354"/>
              <a:gd name="connsiteX88-3607" fmla="*/ 97555 w 1416401"/>
              <a:gd name="connsiteY88-3608" fmla="*/ 627185 h 1424354"/>
              <a:gd name="connsiteX89-3609" fmla="*/ 103416 w 1416401"/>
              <a:gd name="connsiteY89-3610" fmla="*/ 609600 h 1424354"/>
              <a:gd name="connsiteX90-3611" fmla="*/ 109278 w 1416401"/>
              <a:gd name="connsiteY90-3612" fmla="*/ 586154 h 1424354"/>
              <a:gd name="connsiteX91-3613" fmla="*/ 83418 w 1416401"/>
              <a:gd name="connsiteY91-3614" fmla="*/ 435496 h 1424354"/>
              <a:gd name="connsiteX92-3615" fmla="*/ 83418 w 1416401"/>
              <a:gd name="connsiteY92-3616" fmla="*/ 291480 h 1424354"/>
              <a:gd name="connsiteX93-3617" fmla="*/ 85832 w 1416401"/>
              <a:gd name="connsiteY93-3618" fmla="*/ 263769 h 1424354"/>
              <a:gd name="connsiteX94-3619" fmla="*/ 79970 w 1416401"/>
              <a:gd name="connsiteY94-3620" fmla="*/ 246185 h 1424354"/>
              <a:gd name="connsiteX0-3621" fmla="*/ 79970 w 1416401"/>
              <a:gd name="connsiteY0-3622" fmla="*/ 246185 h 1424354"/>
              <a:gd name="connsiteX1-3623" fmla="*/ 97555 w 1416401"/>
              <a:gd name="connsiteY1-3624" fmla="*/ 193431 h 1424354"/>
              <a:gd name="connsiteX2-3625" fmla="*/ 103416 w 1416401"/>
              <a:gd name="connsiteY2-3626" fmla="*/ 175846 h 1424354"/>
              <a:gd name="connsiteX3-3627" fmla="*/ 109278 w 1416401"/>
              <a:gd name="connsiteY3-3628" fmla="*/ 152400 h 1424354"/>
              <a:gd name="connsiteX4-3629" fmla="*/ 132724 w 1416401"/>
              <a:gd name="connsiteY4-3630" fmla="*/ 117231 h 1424354"/>
              <a:gd name="connsiteX5-3631" fmla="*/ 144447 w 1416401"/>
              <a:gd name="connsiteY5-3632" fmla="*/ 99646 h 1424354"/>
              <a:gd name="connsiteX6-3633" fmla="*/ 197201 w 1416401"/>
              <a:gd name="connsiteY6-3634" fmla="*/ 70338 h 1424354"/>
              <a:gd name="connsiteX7-3635" fmla="*/ 226508 w 1416401"/>
              <a:gd name="connsiteY7-3636" fmla="*/ 52754 h 1424354"/>
              <a:gd name="connsiteX8-3637" fmla="*/ 261678 w 1416401"/>
              <a:gd name="connsiteY8-3638" fmla="*/ 41031 h 1424354"/>
              <a:gd name="connsiteX9-3639" fmla="*/ 308570 w 1416401"/>
              <a:gd name="connsiteY9-3640" fmla="*/ 23446 h 1424354"/>
              <a:gd name="connsiteX10-3641" fmla="*/ 326155 w 1416401"/>
              <a:gd name="connsiteY10-3642" fmla="*/ 17585 h 1424354"/>
              <a:gd name="connsiteX11-3643" fmla="*/ 367185 w 1416401"/>
              <a:gd name="connsiteY11-3644" fmla="*/ 11723 h 1424354"/>
              <a:gd name="connsiteX12-3645" fmla="*/ 490278 w 1416401"/>
              <a:gd name="connsiteY12-3646" fmla="*/ 0 h 1424354"/>
              <a:gd name="connsiteX13-3647" fmla="*/ 607508 w 1416401"/>
              <a:gd name="connsiteY13-3648" fmla="*/ 11723 h 1424354"/>
              <a:gd name="connsiteX14-3649" fmla="*/ 625093 w 1416401"/>
              <a:gd name="connsiteY14-3650" fmla="*/ 17585 h 1424354"/>
              <a:gd name="connsiteX15-3651" fmla="*/ 671985 w 1416401"/>
              <a:gd name="connsiteY15-3652" fmla="*/ 29308 h 1424354"/>
              <a:gd name="connsiteX16-3653" fmla="*/ 695432 w 1416401"/>
              <a:gd name="connsiteY16-3654" fmla="*/ 35169 h 1424354"/>
              <a:gd name="connsiteX17-3655" fmla="*/ 718878 w 1416401"/>
              <a:gd name="connsiteY17-3656" fmla="*/ 46892 h 1424354"/>
              <a:gd name="connsiteX18-3657" fmla="*/ 754047 w 1416401"/>
              <a:gd name="connsiteY18-3658" fmla="*/ 58615 h 1424354"/>
              <a:gd name="connsiteX19-3659" fmla="*/ 771632 w 1416401"/>
              <a:gd name="connsiteY19-3660" fmla="*/ 70338 h 1424354"/>
              <a:gd name="connsiteX20-3661" fmla="*/ 789216 w 1416401"/>
              <a:gd name="connsiteY20-3662" fmla="*/ 87923 h 1424354"/>
              <a:gd name="connsiteX21-3663" fmla="*/ 824385 w 1416401"/>
              <a:gd name="connsiteY21-3664" fmla="*/ 99646 h 1424354"/>
              <a:gd name="connsiteX22-3665" fmla="*/ 841970 w 1416401"/>
              <a:gd name="connsiteY22-3666" fmla="*/ 117231 h 1424354"/>
              <a:gd name="connsiteX23-3667" fmla="*/ 847832 w 1416401"/>
              <a:gd name="connsiteY23-3668" fmla="*/ 134815 h 1424354"/>
              <a:gd name="connsiteX24-3669" fmla="*/ 865416 w 1416401"/>
              <a:gd name="connsiteY24-3670" fmla="*/ 140677 h 1424354"/>
              <a:gd name="connsiteX25-3671" fmla="*/ 906447 w 1416401"/>
              <a:gd name="connsiteY25-3672" fmla="*/ 175846 h 1424354"/>
              <a:gd name="connsiteX26-3673" fmla="*/ 918170 w 1416401"/>
              <a:gd name="connsiteY26-3674" fmla="*/ 193431 h 1424354"/>
              <a:gd name="connsiteX27-3675" fmla="*/ 935755 w 1416401"/>
              <a:gd name="connsiteY27-3676" fmla="*/ 205154 h 1424354"/>
              <a:gd name="connsiteX28-3677" fmla="*/ 959201 w 1416401"/>
              <a:gd name="connsiteY28-3678" fmla="*/ 222738 h 1424354"/>
              <a:gd name="connsiteX29-3679" fmla="*/ 976785 w 1416401"/>
              <a:gd name="connsiteY29-3680" fmla="*/ 234462 h 1424354"/>
              <a:gd name="connsiteX30-3681" fmla="*/ 994370 w 1416401"/>
              <a:gd name="connsiteY30-3682" fmla="*/ 257908 h 1424354"/>
              <a:gd name="connsiteX31-3683" fmla="*/ 1035401 w 1416401"/>
              <a:gd name="connsiteY31-3684" fmla="*/ 281354 h 1424354"/>
              <a:gd name="connsiteX32-3685" fmla="*/ 1058847 w 1416401"/>
              <a:gd name="connsiteY32-3686" fmla="*/ 310662 h 1424354"/>
              <a:gd name="connsiteX33-3687" fmla="*/ 1099878 w 1416401"/>
              <a:gd name="connsiteY33-3688" fmla="*/ 345831 h 1424354"/>
              <a:gd name="connsiteX34-3689" fmla="*/ 1129185 w 1416401"/>
              <a:gd name="connsiteY34-3690" fmla="*/ 386862 h 1424354"/>
              <a:gd name="connsiteX35-3691" fmla="*/ 1135047 w 1416401"/>
              <a:gd name="connsiteY35-3692" fmla="*/ 404446 h 1424354"/>
              <a:gd name="connsiteX36-3693" fmla="*/ 1170216 w 1416401"/>
              <a:gd name="connsiteY36-3694" fmla="*/ 445477 h 1424354"/>
              <a:gd name="connsiteX37-3695" fmla="*/ 1187801 w 1416401"/>
              <a:gd name="connsiteY37-3696" fmla="*/ 468923 h 1424354"/>
              <a:gd name="connsiteX38-3697" fmla="*/ 1211247 w 1416401"/>
              <a:gd name="connsiteY38-3698" fmla="*/ 504092 h 1424354"/>
              <a:gd name="connsiteX39-3699" fmla="*/ 1240555 w 1416401"/>
              <a:gd name="connsiteY39-3700" fmla="*/ 545123 h 1424354"/>
              <a:gd name="connsiteX40-3701" fmla="*/ 1264001 w 1416401"/>
              <a:gd name="connsiteY40-3702" fmla="*/ 592015 h 1424354"/>
              <a:gd name="connsiteX41-3703" fmla="*/ 1269862 w 1416401"/>
              <a:gd name="connsiteY41-3704" fmla="*/ 609600 h 1424354"/>
              <a:gd name="connsiteX42-3705" fmla="*/ 1287447 w 1416401"/>
              <a:gd name="connsiteY42-3706" fmla="*/ 638908 h 1424354"/>
              <a:gd name="connsiteX43-3707" fmla="*/ 1299170 w 1416401"/>
              <a:gd name="connsiteY43-3708" fmla="*/ 662354 h 1424354"/>
              <a:gd name="connsiteX44-3709" fmla="*/ 1316755 w 1416401"/>
              <a:gd name="connsiteY44-3710" fmla="*/ 679938 h 1424354"/>
              <a:gd name="connsiteX45-3711" fmla="*/ 1340201 w 1416401"/>
              <a:gd name="connsiteY45-3712" fmla="*/ 720969 h 1424354"/>
              <a:gd name="connsiteX46-3713" fmla="*/ 1351924 w 1416401"/>
              <a:gd name="connsiteY46-3714" fmla="*/ 744415 h 1424354"/>
              <a:gd name="connsiteX47-3715" fmla="*/ 1357785 w 1416401"/>
              <a:gd name="connsiteY47-3716" fmla="*/ 762000 h 1424354"/>
              <a:gd name="connsiteX48-3717" fmla="*/ 1369508 w 1416401"/>
              <a:gd name="connsiteY48-3718" fmla="*/ 779585 h 1424354"/>
              <a:gd name="connsiteX49-3719" fmla="*/ 1381232 w 1416401"/>
              <a:gd name="connsiteY49-3720" fmla="*/ 808892 h 1424354"/>
              <a:gd name="connsiteX50-3721" fmla="*/ 1398816 w 1416401"/>
              <a:gd name="connsiteY50-3722" fmla="*/ 885092 h 1424354"/>
              <a:gd name="connsiteX51-3723" fmla="*/ 1410539 w 1416401"/>
              <a:gd name="connsiteY51-3724" fmla="*/ 955431 h 1424354"/>
              <a:gd name="connsiteX52-3725" fmla="*/ 1416401 w 1416401"/>
              <a:gd name="connsiteY52-3726" fmla="*/ 973015 h 1424354"/>
              <a:gd name="connsiteX53-3727" fmla="*/ 1410539 w 1416401"/>
              <a:gd name="connsiteY53-3728" fmla="*/ 1125415 h 1424354"/>
              <a:gd name="connsiteX54-3729" fmla="*/ 1398816 w 1416401"/>
              <a:gd name="connsiteY54-3730" fmla="*/ 1160585 h 1424354"/>
              <a:gd name="connsiteX55-3731" fmla="*/ 1392955 w 1416401"/>
              <a:gd name="connsiteY55-3732" fmla="*/ 1178169 h 1424354"/>
              <a:gd name="connsiteX56-3733" fmla="*/ 1387093 w 1416401"/>
              <a:gd name="connsiteY56-3734" fmla="*/ 1219200 h 1424354"/>
              <a:gd name="connsiteX57-3735" fmla="*/ 1381232 w 1416401"/>
              <a:gd name="connsiteY57-3736" fmla="*/ 1289538 h 1424354"/>
              <a:gd name="connsiteX58-3737" fmla="*/ 1351924 w 1416401"/>
              <a:gd name="connsiteY58-3738" fmla="*/ 1330569 h 1424354"/>
              <a:gd name="connsiteX59-3739" fmla="*/ 1322616 w 1416401"/>
              <a:gd name="connsiteY59-3740" fmla="*/ 1359877 h 1424354"/>
              <a:gd name="connsiteX60-3741" fmla="*/ 1287447 w 1416401"/>
              <a:gd name="connsiteY60-3742" fmla="*/ 1383323 h 1424354"/>
              <a:gd name="connsiteX61-3743" fmla="*/ 1269862 w 1416401"/>
              <a:gd name="connsiteY61-3744" fmla="*/ 1395046 h 1424354"/>
              <a:gd name="connsiteX62-3745" fmla="*/ 1234693 w 1416401"/>
              <a:gd name="connsiteY62-3746" fmla="*/ 1406769 h 1424354"/>
              <a:gd name="connsiteX63-3747" fmla="*/ 1217108 w 1416401"/>
              <a:gd name="connsiteY63-3748" fmla="*/ 1412631 h 1424354"/>
              <a:gd name="connsiteX64-3749" fmla="*/ 1176078 w 1416401"/>
              <a:gd name="connsiteY64-3750" fmla="*/ 1418492 h 1424354"/>
              <a:gd name="connsiteX65-3751" fmla="*/ 1140908 w 1416401"/>
              <a:gd name="connsiteY65-3752" fmla="*/ 1424354 h 1424354"/>
              <a:gd name="connsiteX66-3753" fmla="*/ 900585 w 1416401"/>
              <a:gd name="connsiteY66-3754" fmla="*/ 1418492 h 1424354"/>
              <a:gd name="connsiteX67-3755" fmla="*/ 883001 w 1416401"/>
              <a:gd name="connsiteY67-3756" fmla="*/ 1412631 h 1424354"/>
              <a:gd name="connsiteX68-3757" fmla="*/ 800939 w 1416401"/>
              <a:gd name="connsiteY68-3758" fmla="*/ 1406769 h 1424354"/>
              <a:gd name="connsiteX69-3759" fmla="*/ 630955 w 1416401"/>
              <a:gd name="connsiteY69-3760" fmla="*/ 1400908 h 1424354"/>
              <a:gd name="connsiteX70-3761" fmla="*/ 572339 w 1416401"/>
              <a:gd name="connsiteY70-3762" fmla="*/ 1395046 h 1424354"/>
              <a:gd name="connsiteX71-3763" fmla="*/ 476812 w 1416401"/>
              <a:gd name="connsiteY71-3764" fmla="*/ 1400908 h 1424354"/>
              <a:gd name="connsiteX72-3765" fmla="*/ 155426 w 1416401"/>
              <a:gd name="connsiteY72-3766" fmla="*/ 1371600 h 1424354"/>
              <a:gd name="connsiteX73-3767" fmla="*/ 83418 w 1416401"/>
              <a:gd name="connsiteY73-3768" fmla="*/ 1299592 h 1424354"/>
              <a:gd name="connsiteX74-3769" fmla="*/ 50662 w 1416401"/>
              <a:gd name="connsiteY74-3770" fmla="*/ 1248508 h 1424354"/>
              <a:gd name="connsiteX75-3771" fmla="*/ 33078 w 1416401"/>
              <a:gd name="connsiteY75-3772" fmla="*/ 1230923 h 1424354"/>
              <a:gd name="connsiteX76-3773" fmla="*/ 21355 w 1416401"/>
              <a:gd name="connsiteY76-3774" fmla="*/ 1189892 h 1424354"/>
              <a:gd name="connsiteX77-3775" fmla="*/ 9632 w 1416401"/>
              <a:gd name="connsiteY77-3776" fmla="*/ 1143000 h 1424354"/>
              <a:gd name="connsiteX78-3777" fmla="*/ 9632 w 1416401"/>
              <a:gd name="connsiteY78-3778" fmla="*/ 943708 h 1424354"/>
              <a:gd name="connsiteX79-3779" fmla="*/ 15493 w 1416401"/>
              <a:gd name="connsiteY79-3780" fmla="*/ 926123 h 1424354"/>
              <a:gd name="connsiteX80-3781" fmla="*/ 21355 w 1416401"/>
              <a:gd name="connsiteY80-3782" fmla="*/ 873369 h 1424354"/>
              <a:gd name="connsiteX81-3783" fmla="*/ 27216 w 1416401"/>
              <a:gd name="connsiteY81-3784" fmla="*/ 855785 h 1424354"/>
              <a:gd name="connsiteX82-3785" fmla="*/ 33078 w 1416401"/>
              <a:gd name="connsiteY82-3786" fmla="*/ 820615 h 1424354"/>
              <a:gd name="connsiteX83-3787" fmla="*/ 50662 w 1416401"/>
              <a:gd name="connsiteY83-3788" fmla="*/ 779585 h 1424354"/>
              <a:gd name="connsiteX84-3789" fmla="*/ 62385 w 1416401"/>
              <a:gd name="connsiteY84-3790" fmla="*/ 738554 h 1424354"/>
              <a:gd name="connsiteX85-3791" fmla="*/ 74108 w 1416401"/>
              <a:gd name="connsiteY85-3792" fmla="*/ 715108 h 1424354"/>
              <a:gd name="connsiteX86-3793" fmla="*/ 85832 w 1416401"/>
              <a:gd name="connsiteY86-3794" fmla="*/ 674077 h 1424354"/>
              <a:gd name="connsiteX87-3795" fmla="*/ 91693 w 1416401"/>
              <a:gd name="connsiteY87-3796" fmla="*/ 656492 h 1424354"/>
              <a:gd name="connsiteX88-3797" fmla="*/ 97555 w 1416401"/>
              <a:gd name="connsiteY88-3798" fmla="*/ 627185 h 1424354"/>
              <a:gd name="connsiteX89-3799" fmla="*/ 103416 w 1416401"/>
              <a:gd name="connsiteY89-3800" fmla="*/ 609600 h 1424354"/>
              <a:gd name="connsiteX90-3801" fmla="*/ 102366 w 1416401"/>
              <a:gd name="connsiteY90-3802" fmla="*/ 546969 h 1424354"/>
              <a:gd name="connsiteX91-3803" fmla="*/ 83418 w 1416401"/>
              <a:gd name="connsiteY91-3804" fmla="*/ 435496 h 1424354"/>
              <a:gd name="connsiteX92-3805" fmla="*/ 83418 w 1416401"/>
              <a:gd name="connsiteY92-3806" fmla="*/ 291480 h 1424354"/>
              <a:gd name="connsiteX93-3807" fmla="*/ 85832 w 1416401"/>
              <a:gd name="connsiteY93-3808" fmla="*/ 263769 h 1424354"/>
              <a:gd name="connsiteX94-3809" fmla="*/ 79970 w 1416401"/>
              <a:gd name="connsiteY94-3810" fmla="*/ 246185 h 1424354"/>
              <a:gd name="connsiteX0-3811" fmla="*/ 79970 w 1416401"/>
              <a:gd name="connsiteY0-3812" fmla="*/ 246185 h 1424354"/>
              <a:gd name="connsiteX1-3813" fmla="*/ 97555 w 1416401"/>
              <a:gd name="connsiteY1-3814" fmla="*/ 193431 h 1424354"/>
              <a:gd name="connsiteX2-3815" fmla="*/ 103416 w 1416401"/>
              <a:gd name="connsiteY2-3816" fmla="*/ 175846 h 1424354"/>
              <a:gd name="connsiteX3-3817" fmla="*/ 109278 w 1416401"/>
              <a:gd name="connsiteY3-3818" fmla="*/ 152400 h 1424354"/>
              <a:gd name="connsiteX4-3819" fmla="*/ 132724 w 1416401"/>
              <a:gd name="connsiteY4-3820" fmla="*/ 117231 h 1424354"/>
              <a:gd name="connsiteX5-3821" fmla="*/ 144447 w 1416401"/>
              <a:gd name="connsiteY5-3822" fmla="*/ 99646 h 1424354"/>
              <a:gd name="connsiteX6-3823" fmla="*/ 197201 w 1416401"/>
              <a:gd name="connsiteY6-3824" fmla="*/ 70338 h 1424354"/>
              <a:gd name="connsiteX7-3825" fmla="*/ 226508 w 1416401"/>
              <a:gd name="connsiteY7-3826" fmla="*/ 52754 h 1424354"/>
              <a:gd name="connsiteX8-3827" fmla="*/ 261678 w 1416401"/>
              <a:gd name="connsiteY8-3828" fmla="*/ 41031 h 1424354"/>
              <a:gd name="connsiteX9-3829" fmla="*/ 308570 w 1416401"/>
              <a:gd name="connsiteY9-3830" fmla="*/ 23446 h 1424354"/>
              <a:gd name="connsiteX10-3831" fmla="*/ 326155 w 1416401"/>
              <a:gd name="connsiteY10-3832" fmla="*/ 17585 h 1424354"/>
              <a:gd name="connsiteX11-3833" fmla="*/ 367185 w 1416401"/>
              <a:gd name="connsiteY11-3834" fmla="*/ 11723 h 1424354"/>
              <a:gd name="connsiteX12-3835" fmla="*/ 490278 w 1416401"/>
              <a:gd name="connsiteY12-3836" fmla="*/ 0 h 1424354"/>
              <a:gd name="connsiteX13-3837" fmla="*/ 607508 w 1416401"/>
              <a:gd name="connsiteY13-3838" fmla="*/ 11723 h 1424354"/>
              <a:gd name="connsiteX14-3839" fmla="*/ 625093 w 1416401"/>
              <a:gd name="connsiteY14-3840" fmla="*/ 17585 h 1424354"/>
              <a:gd name="connsiteX15-3841" fmla="*/ 671985 w 1416401"/>
              <a:gd name="connsiteY15-3842" fmla="*/ 29308 h 1424354"/>
              <a:gd name="connsiteX16-3843" fmla="*/ 695432 w 1416401"/>
              <a:gd name="connsiteY16-3844" fmla="*/ 35169 h 1424354"/>
              <a:gd name="connsiteX17-3845" fmla="*/ 718878 w 1416401"/>
              <a:gd name="connsiteY17-3846" fmla="*/ 46892 h 1424354"/>
              <a:gd name="connsiteX18-3847" fmla="*/ 754047 w 1416401"/>
              <a:gd name="connsiteY18-3848" fmla="*/ 58615 h 1424354"/>
              <a:gd name="connsiteX19-3849" fmla="*/ 771632 w 1416401"/>
              <a:gd name="connsiteY19-3850" fmla="*/ 70338 h 1424354"/>
              <a:gd name="connsiteX20-3851" fmla="*/ 789216 w 1416401"/>
              <a:gd name="connsiteY20-3852" fmla="*/ 87923 h 1424354"/>
              <a:gd name="connsiteX21-3853" fmla="*/ 824385 w 1416401"/>
              <a:gd name="connsiteY21-3854" fmla="*/ 99646 h 1424354"/>
              <a:gd name="connsiteX22-3855" fmla="*/ 841970 w 1416401"/>
              <a:gd name="connsiteY22-3856" fmla="*/ 117231 h 1424354"/>
              <a:gd name="connsiteX23-3857" fmla="*/ 847832 w 1416401"/>
              <a:gd name="connsiteY23-3858" fmla="*/ 134815 h 1424354"/>
              <a:gd name="connsiteX24-3859" fmla="*/ 865416 w 1416401"/>
              <a:gd name="connsiteY24-3860" fmla="*/ 140677 h 1424354"/>
              <a:gd name="connsiteX25-3861" fmla="*/ 906447 w 1416401"/>
              <a:gd name="connsiteY25-3862" fmla="*/ 175846 h 1424354"/>
              <a:gd name="connsiteX26-3863" fmla="*/ 918170 w 1416401"/>
              <a:gd name="connsiteY26-3864" fmla="*/ 193431 h 1424354"/>
              <a:gd name="connsiteX27-3865" fmla="*/ 935755 w 1416401"/>
              <a:gd name="connsiteY27-3866" fmla="*/ 205154 h 1424354"/>
              <a:gd name="connsiteX28-3867" fmla="*/ 959201 w 1416401"/>
              <a:gd name="connsiteY28-3868" fmla="*/ 222738 h 1424354"/>
              <a:gd name="connsiteX29-3869" fmla="*/ 976785 w 1416401"/>
              <a:gd name="connsiteY29-3870" fmla="*/ 234462 h 1424354"/>
              <a:gd name="connsiteX30-3871" fmla="*/ 994370 w 1416401"/>
              <a:gd name="connsiteY30-3872" fmla="*/ 257908 h 1424354"/>
              <a:gd name="connsiteX31-3873" fmla="*/ 1035401 w 1416401"/>
              <a:gd name="connsiteY31-3874" fmla="*/ 281354 h 1424354"/>
              <a:gd name="connsiteX32-3875" fmla="*/ 1058847 w 1416401"/>
              <a:gd name="connsiteY32-3876" fmla="*/ 310662 h 1424354"/>
              <a:gd name="connsiteX33-3877" fmla="*/ 1099878 w 1416401"/>
              <a:gd name="connsiteY33-3878" fmla="*/ 345831 h 1424354"/>
              <a:gd name="connsiteX34-3879" fmla="*/ 1129185 w 1416401"/>
              <a:gd name="connsiteY34-3880" fmla="*/ 386862 h 1424354"/>
              <a:gd name="connsiteX35-3881" fmla="*/ 1135047 w 1416401"/>
              <a:gd name="connsiteY35-3882" fmla="*/ 404446 h 1424354"/>
              <a:gd name="connsiteX36-3883" fmla="*/ 1170216 w 1416401"/>
              <a:gd name="connsiteY36-3884" fmla="*/ 445477 h 1424354"/>
              <a:gd name="connsiteX37-3885" fmla="*/ 1187801 w 1416401"/>
              <a:gd name="connsiteY37-3886" fmla="*/ 468923 h 1424354"/>
              <a:gd name="connsiteX38-3887" fmla="*/ 1211247 w 1416401"/>
              <a:gd name="connsiteY38-3888" fmla="*/ 504092 h 1424354"/>
              <a:gd name="connsiteX39-3889" fmla="*/ 1240555 w 1416401"/>
              <a:gd name="connsiteY39-3890" fmla="*/ 545123 h 1424354"/>
              <a:gd name="connsiteX40-3891" fmla="*/ 1264001 w 1416401"/>
              <a:gd name="connsiteY40-3892" fmla="*/ 592015 h 1424354"/>
              <a:gd name="connsiteX41-3893" fmla="*/ 1269862 w 1416401"/>
              <a:gd name="connsiteY41-3894" fmla="*/ 609600 h 1424354"/>
              <a:gd name="connsiteX42-3895" fmla="*/ 1287447 w 1416401"/>
              <a:gd name="connsiteY42-3896" fmla="*/ 638908 h 1424354"/>
              <a:gd name="connsiteX43-3897" fmla="*/ 1299170 w 1416401"/>
              <a:gd name="connsiteY43-3898" fmla="*/ 662354 h 1424354"/>
              <a:gd name="connsiteX44-3899" fmla="*/ 1316755 w 1416401"/>
              <a:gd name="connsiteY44-3900" fmla="*/ 679938 h 1424354"/>
              <a:gd name="connsiteX45-3901" fmla="*/ 1340201 w 1416401"/>
              <a:gd name="connsiteY45-3902" fmla="*/ 720969 h 1424354"/>
              <a:gd name="connsiteX46-3903" fmla="*/ 1351924 w 1416401"/>
              <a:gd name="connsiteY46-3904" fmla="*/ 744415 h 1424354"/>
              <a:gd name="connsiteX47-3905" fmla="*/ 1357785 w 1416401"/>
              <a:gd name="connsiteY47-3906" fmla="*/ 762000 h 1424354"/>
              <a:gd name="connsiteX48-3907" fmla="*/ 1369508 w 1416401"/>
              <a:gd name="connsiteY48-3908" fmla="*/ 779585 h 1424354"/>
              <a:gd name="connsiteX49-3909" fmla="*/ 1381232 w 1416401"/>
              <a:gd name="connsiteY49-3910" fmla="*/ 808892 h 1424354"/>
              <a:gd name="connsiteX50-3911" fmla="*/ 1398816 w 1416401"/>
              <a:gd name="connsiteY50-3912" fmla="*/ 885092 h 1424354"/>
              <a:gd name="connsiteX51-3913" fmla="*/ 1410539 w 1416401"/>
              <a:gd name="connsiteY51-3914" fmla="*/ 955431 h 1424354"/>
              <a:gd name="connsiteX52-3915" fmla="*/ 1416401 w 1416401"/>
              <a:gd name="connsiteY52-3916" fmla="*/ 973015 h 1424354"/>
              <a:gd name="connsiteX53-3917" fmla="*/ 1410539 w 1416401"/>
              <a:gd name="connsiteY53-3918" fmla="*/ 1125415 h 1424354"/>
              <a:gd name="connsiteX54-3919" fmla="*/ 1398816 w 1416401"/>
              <a:gd name="connsiteY54-3920" fmla="*/ 1160585 h 1424354"/>
              <a:gd name="connsiteX55-3921" fmla="*/ 1387093 w 1416401"/>
              <a:gd name="connsiteY55-3922" fmla="*/ 1219200 h 1424354"/>
              <a:gd name="connsiteX56-3923" fmla="*/ 1381232 w 1416401"/>
              <a:gd name="connsiteY56-3924" fmla="*/ 1289538 h 1424354"/>
              <a:gd name="connsiteX57-3925" fmla="*/ 1351924 w 1416401"/>
              <a:gd name="connsiteY57-3926" fmla="*/ 1330569 h 1424354"/>
              <a:gd name="connsiteX58-3927" fmla="*/ 1322616 w 1416401"/>
              <a:gd name="connsiteY58-3928" fmla="*/ 1359877 h 1424354"/>
              <a:gd name="connsiteX59-3929" fmla="*/ 1287447 w 1416401"/>
              <a:gd name="connsiteY59-3930" fmla="*/ 1383323 h 1424354"/>
              <a:gd name="connsiteX60-3931" fmla="*/ 1269862 w 1416401"/>
              <a:gd name="connsiteY60-3932" fmla="*/ 1395046 h 1424354"/>
              <a:gd name="connsiteX61-3933" fmla="*/ 1234693 w 1416401"/>
              <a:gd name="connsiteY61-3934" fmla="*/ 1406769 h 1424354"/>
              <a:gd name="connsiteX62-3935" fmla="*/ 1217108 w 1416401"/>
              <a:gd name="connsiteY62-3936" fmla="*/ 1412631 h 1424354"/>
              <a:gd name="connsiteX63-3937" fmla="*/ 1176078 w 1416401"/>
              <a:gd name="connsiteY63-3938" fmla="*/ 1418492 h 1424354"/>
              <a:gd name="connsiteX64-3939" fmla="*/ 1140908 w 1416401"/>
              <a:gd name="connsiteY64-3940" fmla="*/ 1424354 h 1424354"/>
              <a:gd name="connsiteX65-3941" fmla="*/ 900585 w 1416401"/>
              <a:gd name="connsiteY65-3942" fmla="*/ 1418492 h 1424354"/>
              <a:gd name="connsiteX66-3943" fmla="*/ 883001 w 1416401"/>
              <a:gd name="connsiteY66-3944" fmla="*/ 1412631 h 1424354"/>
              <a:gd name="connsiteX67-3945" fmla="*/ 800939 w 1416401"/>
              <a:gd name="connsiteY67-3946" fmla="*/ 1406769 h 1424354"/>
              <a:gd name="connsiteX68-3947" fmla="*/ 630955 w 1416401"/>
              <a:gd name="connsiteY68-3948" fmla="*/ 1400908 h 1424354"/>
              <a:gd name="connsiteX69-3949" fmla="*/ 572339 w 1416401"/>
              <a:gd name="connsiteY69-3950" fmla="*/ 1395046 h 1424354"/>
              <a:gd name="connsiteX70-3951" fmla="*/ 476812 w 1416401"/>
              <a:gd name="connsiteY70-3952" fmla="*/ 1400908 h 1424354"/>
              <a:gd name="connsiteX71-3953" fmla="*/ 155426 w 1416401"/>
              <a:gd name="connsiteY71-3954" fmla="*/ 1371600 h 1424354"/>
              <a:gd name="connsiteX72-3955" fmla="*/ 83418 w 1416401"/>
              <a:gd name="connsiteY72-3956" fmla="*/ 1299592 h 1424354"/>
              <a:gd name="connsiteX73-3957" fmla="*/ 50662 w 1416401"/>
              <a:gd name="connsiteY73-3958" fmla="*/ 1248508 h 1424354"/>
              <a:gd name="connsiteX74-3959" fmla="*/ 33078 w 1416401"/>
              <a:gd name="connsiteY74-3960" fmla="*/ 1230923 h 1424354"/>
              <a:gd name="connsiteX75-3961" fmla="*/ 21355 w 1416401"/>
              <a:gd name="connsiteY75-3962" fmla="*/ 1189892 h 1424354"/>
              <a:gd name="connsiteX76-3963" fmla="*/ 9632 w 1416401"/>
              <a:gd name="connsiteY76-3964" fmla="*/ 1143000 h 1424354"/>
              <a:gd name="connsiteX77-3965" fmla="*/ 9632 w 1416401"/>
              <a:gd name="connsiteY77-3966" fmla="*/ 943708 h 1424354"/>
              <a:gd name="connsiteX78-3967" fmla="*/ 15493 w 1416401"/>
              <a:gd name="connsiteY78-3968" fmla="*/ 926123 h 1424354"/>
              <a:gd name="connsiteX79-3969" fmla="*/ 21355 w 1416401"/>
              <a:gd name="connsiteY79-3970" fmla="*/ 873369 h 1424354"/>
              <a:gd name="connsiteX80-3971" fmla="*/ 27216 w 1416401"/>
              <a:gd name="connsiteY80-3972" fmla="*/ 855785 h 1424354"/>
              <a:gd name="connsiteX81-3973" fmla="*/ 33078 w 1416401"/>
              <a:gd name="connsiteY81-3974" fmla="*/ 820615 h 1424354"/>
              <a:gd name="connsiteX82-3975" fmla="*/ 50662 w 1416401"/>
              <a:gd name="connsiteY82-3976" fmla="*/ 779585 h 1424354"/>
              <a:gd name="connsiteX83-3977" fmla="*/ 62385 w 1416401"/>
              <a:gd name="connsiteY83-3978" fmla="*/ 738554 h 1424354"/>
              <a:gd name="connsiteX84-3979" fmla="*/ 74108 w 1416401"/>
              <a:gd name="connsiteY84-3980" fmla="*/ 715108 h 1424354"/>
              <a:gd name="connsiteX85-3981" fmla="*/ 85832 w 1416401"/>
              <a:gd name="connsiteY85-3982" fmla="*/ 674077 h 1424354"/>
              <a:gd name="connsiteX86-3983" fmla="*/ 91693 w 1416401"/>
              <a:gd name="connsiteY86-3984" fmla="*/ 656492 h 1424354"/>
              <a:gd name="connsiteX87-3985" fmla="*/ 97555 w 1416401"/>
              <a:gd name="connsiteY87-3986" fmla="*/ 627185 h 1424354"/>
              <a:gd name="connsiteX88-3987" fmla="*/ 103416 w 1416401"/>
              <a:gd name="connsiteY88-3988" fmla="*/ 609600 h 1424354"/>
              <a:gd name="connsiteX89-3989" fmla="*/ 102366 w 1416401"/>
              <a:gd name="connsiteY89-3990" fmla="*/ 546969 h 1424354"/>
              <a:gd name="connsiteX90-3991" fmla="*/ 83418 w 1416401"/>
              <a:gd name="connsiteY90-3992" fmla="*/ 435496 h 1424354"/>
              <a:gd name="connsiteX91-3993" fmla="*/ 83418 w 1416401"/>
              <a:gd name="connsiteY91-3994" fmla="*/ 291480 h 1424354"/>
              <a:gd name="connsiteX92-3995" fmla="*/ 85832 w 1416401"/>
              <a:gd name="connsiteY92-3996" fmla="*/ 263769 h 1424354"/>
              <a:gd name="connsiteX93-3997" fmla="*/ 79970 w 1416401"/>
              <a:gd name="connsiteY93-3998" fmla="*/ 246185 h 1424354"/>
              <a:gd name="connsiteX0-3999" fmla="*/ 79970 w 1416401"/>
              <a:gd name="connsiteY0-4000" fmla="*/ 246185 h 1424354"/>
              <a:gd name="connsiteX1-4001" fmla="*/ 97555 w 1416401"/>
              <a:gd name="connsiteY1-4002" fmla="*/ 193431 h 1424354"/>
              <a:gd name="connsiteX2-4003" fmla="*/ 103416 w 1416401"/>
              <a:gd name="connsiteY2-4004" fmla="*/ 175846 h 1424354"/>
              <a:gd name="connsiteX3-4005" fmla="*/ 109278 w 1416401"/>
              <a:gd name="connsiteY3-4006" fmla="*/ 152400 h 1424354"/>
              <a:gd name="connsiteX4-4007" fmla="*/ 132724 w 1416401"/>
              <a:gd name="connsiteY4-4008" fmla="*/ 117231 h 1424354"/>
              <a:gd name="connsiteX5-4009" fmla="*/ 144447 w 1416401"/>
              <a:gd name="connsiteY5-4010" fmla="*/ 99646 h 1424354"/>
              <a:gd name="connsiteX6-4011" fmla="*/ 197201 w 1416401"/>
              <a:gd name="connsiteY6-4012" fmla="*/ 70338 h 1424354"/>
              <a:gd name="connsiteX7-4013" fmla="*/ 226508 w 1416401"/>
              <a:gd name="connsiteY7-4014" fmla="*/ 52754 h 1424354"/>
              <a:gd name="connsiteX8-4015" fmla="*/ 261678 w 1416401"/>
              <a:gd name="connsiteY8-4016" fmla="*/ 41031 h 1424354"/>
              <a:gd name="connsiteX9-4017" fmla="*/ 308570 w 1416401"/>
              <a:gd name="connsiteY9-4018" fmla="*/ 23446 h 1424354"/>
              <a:gd name="connsiteX10-4019" fmla="*/ 326155 w 1416401"/>
              <a:gd name="connsiteY10-4020" fmla="*/ 17585 h 1424354"/>
              <a:gd name="connsiteX11-4021" fmla="*/ 367185 w 1416401"/>
              <a:gd name="connsiteY11-4022" fmla="*/ 11723 h 1424354"/>
              <a:gd name="connsiteX12-4023" fmla="*/ 490278 w 1416401"/>
              <a:gd name="connsiteY12-4024" fmla="*/ 0 h 1424354"/>
              <a:gd name="connsiteX13-4025" fmla="*/ 607508 w 1416401"/>
              <a:gd name="connsiteY13-4026" fmla="*/ 11723 h 1424354"/>
              <a:gd name="connsiteX14-4027" fmla="*/ 625093 w 1416401"/>
              <a:gd name="connsiteY14-4028" fmla="*/ 17585 h 1424354"/>
              <a:gd name="connsiteX15-4029" fmla="*/ 671985 w 1416401"/>
              <a:gd name="connsiteY15-4030" fmla="*/ 29308 h 1424354"/>
              <a:gd name="connsiteX16-4031" fmla="*/ 695432 w 1416401"/>
              <a:gd name="connsiteY16-4032" fmla="*/ 35169 h 1424354"/>
              <a:gd name="connsiteX17-4033" fmla="*/ 718878 w 1416401"/>
              <a:gd name="connsiteY17-4034" fmla="*/ 46892 h 1424354"/>
              <a:gd name="connsiteX18-4035" fmla="*/ 754047 w 1416401"/>
              <a:gd name="connsiteY18-4036" fmla="*/ 58615 h 1424354"/>
              <a:gd name="connsiteX19-4037" fmla="*/ 771632 w 1416401"/>
              <a:gd name="connsiteY19-4038" fmla="*/ 70338 h 1424354"/>
              <a:gd name="connsiteX20-4039" fmla="*/ 789216 w 1416401"/>
              <a:gd name="connsiteY20-4040" fmla="*/ 87923 h 1424354"/>
              <a:gd name="connsiteX21-4041" fmla="*/ 824385 w 1416401"/>
              <a:gd name="connsiteY21-4042" fmla="*/ 99646 h 1424354"/>
              <a:gd name="connsiteX22-4043" fmla="*/ 841970 w 1416401"/>
              <a:gd name="connsiteY22-4044" fmla="*/ 117231 h 1424354"/>
              <a:gd name="connsiteX23-4045" fmla="*/ 847832 w 1416401"/>
              <a:gd name="connsiteY23-4046" fmla="*/ 134815 h 1424354"/>
              <a:gd name="connsiteX24-4047" fmla="*/ 865416 w 1416401"/>
              <a:gd name="connsiteY24-4048" fmla="*/ 140677 h 1424354"/>
              <a:gd name="connsiteX25-4049" fmla="*/ 906447 w 1416401"/>
              <a:gd name="connsiteY25-4050" fmla="*/ 175846 h 1424354"/>
              <a:gd name="connsiteX26-4051" fmla="*/ 918170 w 1416401"/>
              <a:gd name="connsiteY26-4052" fmla="*/ 193431 h 1424354"/>
              <a:gd name="connsiteX27-4053" fmla="*/ 935755 w 1416401"/>
              <a:gd name="connsiteY27-4054" fmla="*/ 205154 h 1424354"/>
              <a:gd name="connsiteX28-4055" fmla="*/ 959201 w 1416401"/>
              <a:gd name="connsiteY28-4056" fmla="*/ 222738 h 1424354"/>
              <a:gd name="connsiteX29-4057" fmla="*/ 976785 w 1416401"/>
              <a:gd name="connsiteY29-4058" fmla="*/ 234462 h 1424354"/>
              <a:gd name="connsiteX30-4059" fmla="*/ 994370 w 1416401"/>
              <a:gd name="connsiteY30-4060" fmla="*/ 257908 h 1424354"/>
              <a:gd name="connsiteX31-4061" fmla="*/ 1035401 w 1416401"/>
              <a:gd name="connsiteY31-4062" fmla="*/ 281354 h 1424354"/>
              <a:gd name="connsiteX32-4063" fmla="*/ 1058847 w 1416401"/>
              <a:gd name="connsiteY32-4064" fmla="*/ 310662 h 1424354"/>
              <a:gd name="connsiteX33-4065" fmla="*/ 1099878 w 1416401"/>
              <a:gd name="connsiteY33-4066" fmla="*/ 345831 h 1424354"/>
              <a:gd name="connsiteX34-4067" fmla="*/ 1129185 w 1416401"/>
              <a:gd name="connsiteY34-4068" fmla="*/ 386862 h 1424354"/>
              <a:gd name="connsiteX35-4069" fmla="*/ 1135047 w 1416401"/>
              <a:gd name="connsiteY35-4070" fmla="*/ 404446 h 1424354"/>
              <a:gd name="connsiteX36-4071" fmla="*/ 1170216 w 1416401"/>
              <a:gd name="connsiteY36-4072" fmla="*/ 445477 h 1424354"/>
              <a:gd name="connsiteX37-4073" fmla="*/ 1187801 w 1416401"/>
              <a:gd name="connsiteY37-4074" fmla="*/ 468923 h 1424354"/>
              <a:gd name="connsiteX38-4075" fmla="*/ 1211247 w 1416401"/>
              <a:gd name="connsiteY38-4076" fmla="*/ 504092 h 1424354"/>
              <a:gd name="connsiteX39-4077" fmla="*/ 1240555 w 1416401"/>
              <a:gd name="connsiteY39-4078" fmla="*/ 545123 h 1424354"/>
              <a:gd name="connsiteX40-4079" fmla="*/ 1264001 w 1416401"/>
              <a:gd name="connsiteY40-4080" fmla="*/ 592015 h 1424354"/>
              <a:gd name="connsiteX41-4081" fmla="*/ 1269862 w 1416401"/>
              <a:gd name="connsiteY41-4082" fmla="*/ 609600 h 1424354"/>
              <a:gd name="connsiteX42-4083" fmla="*/ 1287447 w 1416401"/>
              <a:gd name="connsiteY42-4084" fmla="*/ 638908 h 1424354"/>
              <a:gd name="connsiteX43-4085" fmla="*/ 1299170 w 1416401"/>
              <a:gd name="connsiteY43-4086" fmla="*/ 662354 h 1424354"/>
              <a:gd name="connsiteX44-4087" fmla="*/ 1316755 w 1416401"/>
              <a:gd name="connsiteY44-4088" fmla="*/ 679938 h 1424354"/>
              <a:gd name="connsiteX45-4089" fmla="*/ 1340201 w 1416401"/>
              <a:gd name="connsiteY45-4090" fmla="*/ 720969 h 1424354"/>
              <a:gd name="connsiteX46-4091" fmla="*/ 1351924 w 1416401"/>
              <a:gd name="connsiteY46-4092" fmla="*/ 744415 h 1424354"/>
              <a:gd name="connsiteX47-4093" fmla="*/ 1357785 w 1416401"/>
              <a:gd name="connsiteY47-4094" fmla="*/ 762000 h 1424354"/>
              <a:gd name="connsiteX48-4095" fmla="*/ 1369508 w 1416401"/>
              <a:gd name="connsiteY48-4096" fmla="*/ 779585 h 1424354"/>
              <a:gd name="connsiteX49-4097" fmla="*/ 1381232 w 1416401"/>
              <a:gd name="connsiteY49-4098" fmla="*/ 808892 h 1424354"/>
              <a:gd name="connsiteX50-4099" fmla="*/ 1398816 w 1416401"/>
              <a:gd name="connsiteY50-4100" fmla="*/ 885092 h 1424354"/>
              <a:gd name="connsiteX51-4101" fmla="*/ 1410539 w 1416401"/>
              <a:gd name="connsiteY51-4102" fmla="*/ 955431 h 1424354"/>
              <a:gd name="connsiteX52-4103" fmla="*/ 1416401 w 1416401"/>
              <a:gd name="connsiteY52-4104" fmla="*/ 973015 h 1424354"/>
              <a:gd name="connsiteX53-4105" fmla="*/ 1410539 w 1416401"/>
              <a:gd name="connsiteY53-4106" fmla="*/ 1125415 h 1424354"/>
              <a:gd name="connsiteX54-4107" fmla="*/ 1398816 w 1416401"/>
              <a:gd name="connsiteY54-4108" fmla="*/ 1160585 h 1424354"/>
              <a:gd name="connsiteX55-4109" fmla="*/ 1381232 w 1416401"/>
              <a:gd name="connsiteY55-4110" fmla="*/ 1289538 h 1424354"/>
              <a:gd name="connsiteX56-4111" fmla="*/ 1351924 w 1416401"/>
              <a:gd name="connsiteY56-4112" fmla="*/ 1330569 h 1424354"/>
              <a:gd name="connsiteX57-4113" fmla="*/ 1322616 w 1416401"/>
              <a:gd name="connsiteY57-4114" fmla="*/ 1359877 h 1424354"/>
              <a:gd name="connsiteX58-4115" fmla="*/ 1287447 w 1416401"/>
              <a:gd name="connsiteY58-4116" fmla="*/ 1383323 h 1424354"/>
              <a:gd name="connsiteX59-4117" fmla="*/ 1269862 w 1416401"/>
              <a:gd name="connsiteY59-4118" fmla="*/ 1395046 h 1424354"/>
              <a:gd name="connsiteX60-4119" fmla="*/ 1234693 w 1416401"/>
              <a:gd name="connsiteY60-4120" fmla="*/ 1406769 h 1424354"/>
              <a:gd name="connsiteX61-4121" fmla="*/ 1217108 w 1416401"/>
              <a:gd name="connsiteY61-4122" fmla="*/ 1412631 h 1424354"/>
              <a:gd name="connsiteX62-4123" fmla="*/ 1176078 w 1416401"/>
              <a:gd name="connsiteY62-4124" fmla="*/ 1418492 h 1424354"/>
              <a:gd name="connsiteX63-4125" fmla="*/ 1140908 w 1416401"/>
              <a:gd name="connsiteY63-4126" fmla="*/ 1424354 h 1424354"/>
              <a:gd name="connsiteX64-4127" fmla="*/ 900585 w 1416401"/>
              <a:gd name="connsiteY64-4128" fmla="*/ 1418492 h 1424354"/>
              <a:gd name="connsiteX65-4129" fmla="*/ 883001 w 1416401"/>
              <a:gd name="connsiteY65-4130" fmla="*/ 1412631 h 1424354"/>
              <a:gd name="connsiteX66-4131" fmla="*/ 800939 w 1416401"/>
              <a:gd name="connsiteY66-4132" fmla="*/ 1406769 h 1424354"/>
              <a:gd name="connsiteX67-4133" fmla="*/ 630955 w 1416401"/>
              <a:gd name="connsiteY67-4134" fmla="*/ 1400908 h 1424354"/>
              <a:gd name="connsiteX68-4135" fmla="*/ 572339 w 1416401"/>
              <a:gd name="connsiteY68-4136" fmla="*/ 1395046 h 1424354"/>
              <a:gd name="connsiteX69-4137" fmla="*/ 476812 w 1416401"/>
              <a:gd name="connsiteY69-4138" fmla="*/ 1400908 h 1424354"/>
              <a:gd name="connsiteX70-4139" fmla="*/ 155426 w 1416401"/>
              <a:gd name="connsiteY70-4140" fmla="*/ 1371600 h 1424354"/>
              <a:gd name="connsiteX71-4141" fmla="*/ 83418 w 1416401"/>
              <a:gd name="connsiteY71-4142" fmla="*/ 1299592 h 1424354"/>
              <a:gd name="connsiteX72-4143" fmla="*/ 50662 w 1416401"/>
              <a:gd name="connsiteY72-4144" fmla="*/ 1248508 h 1424354"/>
              <a:gd name="connsiteX73-4145" fmla="*/ 33078 w 1416401"/>
              <a:gd name="connsiteY73-4146" fmla="*/ 1230923 h 1424354"/>
              <a:gd name="connsiteX74-4147" fmla="*/ 21355 w 1416401"/>
              <a:gd name="connsiteY74-4148" fmla="*/ 1189892 h 1424354"/>
              <a:gd name="connsiteX75-4149" fmla="*/ 9632 w 1416401"/>
              <a:gd name="connsiteY75-4150" fmla="*/ 1143000 h 1424354"/>
              <a:gd name="connsiteX76-4151" fmla="*/ 9632 w 1416401"/>
              <a:gd name="connsiteY76-4152" fmla="*/ 943708 h 1424354"/>
              <a:gd name="connsiteX77-4153" fmla="*/ 15493 w 1416401"/>
              <a:gd name="connsiteY77-4154" fmla="*/ 926123 h 1424354"/>
              <a:gd name="connsiteX78-4155" fmla="*/ 21355 w 1416401"/>
              <a:gd name="connsiteY78-4156" fmla="*/ 873369 h 1424354"/>
              <a:gd name="connsiteX79-4157" fmla="*/ 27216 w 1416401"/>
              <a:gd name="connsiteY79-4158" fmla="*/ 855785 h 1424354"/>
              <a:gd name="connsiteX80-4159" fmla="*/ 33078 w 1416401"/>
              <a:gd name="connsiteY80-4160" fmla="*/ 820615 h 1424354"/>
              <a:gd name="connsiteX81-4161" fmla="*/ 50662 w 1416401"/>
              <a:gd name="connsiteY81-4162" fmla="*/ 779585 h 1424354"/>
              <a:gd name="connsiteX82-4163" fmla="*/ 62385 w 1416401"/>
              <a:gd name="connsiteY82-4164" fmla="*/ 738554 h 1424354"/>
              <a:gd name="connsiteX83-4165" fmla="*/ 74108 w 1416401"/>
              <a:gd name="connsiteY83-4166" fmla="*/ 715108 h 1424354"/>
              <a:gd name="connsiteX84-4167" fmla="*/ 85832 w 1416401"/>
              <a:gd name="connsiteY84-4168" fmla="*/ 674077 h 1424354"/>
              <a:gd name="connsiteX85-4169" fmla="*/ 91693 w 1416401"/>
              <a:gd name="connsiteY85-4170" fmla="*/ 656492 h 1424354"/>
              <a:gd name="connsiteX86-4171" fmla="*/ 97555 w 1416401"/>
              <a:gd name="connsiteY86-4172" fmla="*/ 627185 h 1424354"/>
              <a:gd name="connsiteX87-4173" fmla="*/ 103416 w 1416401"/>
              <a:gd name="connsiteY87-4174" fmla="*/ 609600 h 1424354"/>
              <a:gd name="connsiteX88-4175" fmla="*/ 102366 w 1416401"/>
              <a:gd name="connsiteY88-4176" fmla="*/ 546969 h 1424354"/>
              <a:gd name="connsiteX89-4177" fmla="*/ 83418 w 1416401"/>
              <a:gd name="connsiteY89-4178" fmla="*/ 435496 h 1424354"/>
              <a:gd name="connsiteX90-4179" fmla="*/ 83418 w 1416401"/>
              <a:gd name="connsiteY90-4180" fmla="*/ 291480 h 1424354"/>
              <a:gd name="connsiteX91-4181" fmla="*/ 85832 w 1416401"/>
              <a:gd name="connsiteY91-4182" fmla="*/ 263769 h 1424354"/>
              <a:gd name="connsiteX92-4183" fmla="*/ 79970 w 1416401"/>
              <a:gd name="connsiteY92-4184" fmla="*/ 246185 h 1424354"/>
              <a:gd name="connsiteX0-4185" fmla="*/ 79970 w 1416401"/>
              <a:gd name="connsiteY0-4186" fmla="*/ 246185 h 1424354"/>
              <a:gd name="connsiteX1-4187" fmla="*/ 97555 w 1416401"/>
              <a:gd name="connsiteY1-4188" fmla="*/ 193431 h 1424354"/>
              <a:gd name="connsiteX2-4189" fmla="*/ 103416 w 1416401"/>
              <a:gd name="connsiteY2-4190" fmla="*/ 175846 h 1424354"/>
              <a:gd name="connsiteX3-4191" fmla="*/ 109278 w 1416401"/>
              <a:gd name="connsiteY3-4192" fmla="*/ 152400 h 1424354"/>
              <a:gd name="connsiteX4-4193" fmla="*/ 132724 w 1416401"/>
              <a:gd name="connsiteY4-4194" fmla="*/ 117231 h 1424354"/>
              <a:gd name="connsiteX5-4195" fmla="*/ 144447 w 1416401"/>
              <a:gd name="connsiteY5-4196" fmla="*/ 99646 h 1424354"/>
              <a:gd name="connsiteX6-4197" fmla="*/ 197201 w 1416401"/>
              <a:gd name="connsiteY6-4198" fmla="*/ 70338 h 1424354"/>
              <a:gd name="connsiteX7-4199" fmla="*/ 226508 w 1416401"/>
              <a:gd name="connsiteY7-4200" fmla="*/ 52754 h 1424354"/>
              <a:gd name="connsiteX8-4201" fmla="*/ 261678 w 1416401"/>
              <a:gd name="connsiteY8-4202" fmla="*/ 41031 h 1424354"/>
              <a:gd name="connsiteX9-4203" fmla="*/ 308570 w 1416401"/>
              <a:gd name="connsiteY9-4204" fmla="*/ 23446 h 1424354"/>
              <a:gd name="connsiteX10-4205" fmla="*/ 326155 w 1416401"/>
              <a:gd name="connsiteY10-4206" fmla="*/ 17585 h 1424354"/>
              <a:gd name="connsiteX11-4207" fmla="*/ 367185 w 1416401"/>
              <a:gd name="connsiteY11-4208" fmla="*/ 11723 h 1424354"/>
              <a:gd name="connsiteX12-4209" fmla="*/ 490278 w 1416401"/>
              <a:gd name="connsiteY12-4210" fmla="*/ 0 h 1424354"/>
              <a:gd name="connsiteX13-4211" fmla="*/ 607508 w 1416401"/>
              <a:gd name="connsiteY13-4212" fmla="*/ 11723 h 1424354"/>
              <a:gd name="connsiteX14-4213" fmla="*/ 625093 w 1416401"/>
              <a:gd name="connsiteY14-4214" fmla="*/ 17585 h 1424354"/>
              <a:gd name="connsiteX15-4215" fmla="*/ 671985 w 1416401"/>
              <a:gd name="connsiteY15-4216" fmla="*/ 29308 h 1424354"/>
              <a:gd name="connsiteX16-4217" fmla="*/ 695432 w 1416401"/>
              <a:gd name="connsiteY16-4218" fmla="*/ 35169 h 1424354"/>
              <a:gd name="connsiteX17-4219" fmla="*/ 718878 w 1416401"/>
              <a:gd name="connsiteY17-4220" fmla="*/ 46892 h 1424354"/>
              <a:gd name="connsiteX18-4221" fmla="*/ 754047 w 1416401"/>
              <a:gd name="connsiteY18-4222" fmla="*/ 58615 h 1424354"/>
              <a:gd name="connsiteX19-4223" fmla="*/ 771632 w 1416401"/>
              <a:gd name="connsiteY19-4224" fmla="*/ 70338 h 1424354"/>
              <a:gd name="connsiteX20-4225" fmla="*/ 789216 w 1416401"/>
              <a:gd name="connsiteY20-4226" fmla="*/ 87923 h 1424354"/>
              <a:gd name="connsiteX21-4227" fmla="*/ 824385 w 1416401"/>
              <a:gd name="connsiteY21-4228" fmla="*/ 99646 h 1424354"/>
              <a:gd name="connsiteX22-4229" fmla="*/ 841970 w 1416401"/>
              <a:gd name="connsiteY22-4230" fmla="*/ 117231 h 1424354"/>
              <a:gd name="connsiteX23-4231" fmla="*/ 847832 w 1416401"/>
              <a:gd name="connsiteY23-4232" fmla="*/ 134815 h 1424354"/>
              <a:gd name="connsiteX24-4233" fmla="*/ 865416 w 1416401"/>
              <a:gd name="connsiteY24-4234" fmla="*/ 140677 h 1424354"/>
              <a:gd name="connsiteX25-4235" fmla="*/ 906447 w 1416401"/>
              <a:gd name="connsiteY25-4236" fmla="*/ 175846 h 1424354"/>
              <a:gd name="connsiteX26-4237" fmla="*/ 918170 w 1416401"/>
              <a:gd name="connsiteY26-4238" fmla="*/ 193431 h 1424354"/>
              <a:gd name="connsiteX27-4239" fmla="*/ 935755 w 1416401"/>
              <a:gd name="connsiteY27-4240" fmla="*/ 205154 h 1424354"/>
              <a:gd name="connsiteX28-4241" fmla="*/ 959201 w 1416401"/>
              <a:gd name="connsiteY28-4242" fmla="*/ 222738 h 1424354"/>
              <a:gd name="connsiteX29-4243" fmla="*/ 976785 w 1416401"/>
              <a:gd name="connsiteY29-4244" fmla="*/ 234462 h 1424354"/>
              <a:gd name="connsiteX30-4245" fmla="*/ 994370 w 1416401"/>
              <a:gd name="connsiteY30-4246" fmla="*/ 257908 h 1424354"/>
              <a:gd name="connsiteX31-4247" fmla="*/ 1035401 w 1416401"/>
              <a:gd name="connsiteY31-4248" fmla="*/ 281354 h 1424354"/>
              <a:gd name="connsiteX32-4249" fmla="*/ 1058847 w 1416401"/>
              <a:gd name="connsiteY32-4250" fmla="*/ 310662 h 1424354"/>
              <a:gd name="connsiteX33-4251" fmla="*/ 1099878 w 1416401"/>
              <a:gd name="connsiteY33-4252" fmla="*/ 345831 h 1424354"/>
              <a:gd name="connsiteX34-4253" fmla="*/ 1129185 w 1416401"/>
              <a:gd name="connsiteY34-4254" fmla="*/ 386862 h 1424354"/>
              <a:gd name="connsiteX35-4255" fmla="*/ 1135047 w 1416401"/>
              <a:gd name="connsiteY35-4256" fmla="*/ 404446 h 1424354"/>
              <a:gd name="connsiteX36-4257" fmla="*/ 1170216 w 1416401"/>
              <a:gd name="connsiteY36-4258" fmla="*/ 445477 h 1424354"/>
              <a:gd name="connsiteX37-4259" fmla="*/ 1187801 w 1416401"/>
              <a:gd name="connsiteY37-4260" fmla="*/ 468923 h 1424354"/>
              <a:gd name="connsiteX38-4261" fmla="*/ 1211247 w 1416401"/>
              <a:gd name="connsiteY38-4262" fmla="*/ 504092 h 1424354"/>
              <a:gd name="connsiteX39-4263" fmla="*/ 1240555 w 1416401"/>
              <a:gd name="connsiteY39-4264" fmla="*/ 545123 h 1424354"/>
              <a:gd name="connsiteX40-4265" fmla="*/ 1264001 w 1416401"/>
              <a:gd name="connsiteY40-4266" fmla="*/ 592015 h 1424354"/>
              <a:gd name="connsiteX41-4267" fmla="*/ 1269862 w 1416401"/>
              <a:gd name="connsiteY41-4268" fmla="*/ 609600 h 1424354"/>
              <a:gd name="connsiteX42-4269" fmla="*/ 1287447 w 1416401"/>
              <a:gd name="connsiteY42-4270" fmla="*/ 638908 h 1424354"/>
              <a:gd name="connsiteX43-4271" fmla="*/ 1299170 w 1416401"/>
              <a:gd name="connsiteY43-4272" fmla="*/ 662354 h 1424354"/>
              <a:gd name="connsiteX44-4273" fmla="*/ 1316755 w 1416401"/>
              <a:gd name="connsiteY44-4274" fmla="*/ 679938 h 1424354"/>
              <a:gd name="connsiteX45-4275" fmla="*/ 1340201 w 1416401"/>
              <a:gd name="connsiteY45-4276" fmla="*/ 720969 h 1424354"/>
              <a:gd name="connsiteX46-4277" fmla="*/ 1351924 w 1416401"/>
              <a:gd name="connsiteY46-4278" fmla="*/ 744415 h 1424354"/>
              <a:gd name="connsiteX47-4279" fmla="*/ 1357785 w 1416401"/>
              <a:gd name="connsiteY47-4280" fmla="*/ 762000 h 1424354"/>
              <a:gd name="connsiteX48-4281" fmla="*/ 1369508 w 1416401"/>
              <a:gd name="connsiteY48-4282" fmla="*/ 779585 h 1424354"/>
              <a:gd name="connsiteX49-4283" fmla="*/ 1381232 w 1416401"/>
              <a:gd name="connsiteY49-4284" fmla="*/ 808892 h 1424354"/>
              <a:gd name="connsiteX50-4285" fmla="*/ 1398816 w 1416401"/>
              <a:gd name="connsiteY50-4286" fmla="*/ 885092 h 1424354"/>
              <a:gd name="connsiteX51-4287" fmla="*/ 1410539 w 1416401"/>
              <a:gd name="connsiteY51-4288" fmla="*/ 955431 h 1424354"/>
              <a:gd name="connsiteX52-4289" fmla="*/ 1416401 w 1416401"/>
              <a:gd name="connsiteY52-4290" fmla="*/ 973015 h 1424354"/>
              <a:gd name="connsiteX53-4291" fmla="*/ 1410539 w 1416401"/>
              <a:gd name="connsiteY53-4292" fmla="*/ 1125415 h 1424354"/>
              <a:gd name="connsiteX54-4293" fmla="*/ 1381232 w 1416401"/>
              <a:gd name="connsiteY54-4294" fmla="*/ 1289538 h 1424354"/>
              <a:gd name="connsiteX55-4295" fmla="*/ 1351924 w 1416401"/>
              <a:gd name="connsiteY55-4296" fmla="*/ 1330569 h 1424354"/>
              <a:gd name="connsiteX56-4297" fmla="*/ 1322616 w 1416401"/>
              <a:gd name="connsiteY56-4298" fmla="*/ 1359877 h 1424354"/>
              <a:gd name="connsiteX57-4299" fmla="*/ 1287447 w 1416401"/>
              <a:gd name="connsiteY57-4300" fmla="*/ 1383323 h 1424354"/>
              <a:gd name="connsiteX58-4301" fmla="*/ 1269862 w 1416401"/>
              <a:gd name="connsiteY58-4302" fmla="*/ 1395046 h 1424354"/>
              <a:gd name="connsiteX59-4303" fmla="*/ 1234693 w 1416401"/>
              <a:gd name="connsiteY59-4304" fmla="*/ 1406769 h 1424354"/>
              <a:gd name="connsiteX60-4305" fmla="*/ 1217108 w 1416401"/>
              <a:gd name="connsiteY60-4306" fmla="*/ 1412631 h 1424354"/>
              <a:gd name="connsiteX61-4307" fmla="*/ 1176078 w 1416401"/>
              <a:gd name="connsiteY61-4308" fmla="*/ 1418492 h 1424354"/>
              <a:gd name="connsiteX62-4309" fmla="*/ 1140908 w 1416401"/>
              <a:gd name="connsiteY62-4310" fmla="*/ 1424354 h 1424354"/>
              <a:gd name="connsiteX63-4311" fmla="*/ 900585 w 1416401"/>
              <a:gd name="connsiteY63-4312" fmla="*/ 1418492 h 1424354"/>
              <a:gd name="connsiteX64-4313" fmla="*/ 883001 w 1416401"/>
              <a:gd name="connsiteY64-4314" fmla="*/ 1412631 h 1424354"/>
              <a:gd name="connsiteX65-4315" fmla="*/ 800939 w 1416401"/>
              <a:gd name="connsiteY65-4316" fmla="*/ 1406769 h 1424354"/>
              <a:gd name="connsiteX66-4317" fmla="*/ 630955 w 1416401"/>
              <a:gd name="connsiteY66-4318" fmla="*/ 1400908 h 1424354"/>
              <a:gd name="connsiteX67-4319" fmla="*/ 572339 w 1416401"/>
              <a:gd name="connsiteY67-4320" fmla="*/ 1395046 h 1424354"/>
              <a:gd name="connsiteX68-4321" fmla="*/ 476812 w 1416401"/>
              <a:gd name="connsiteY68-4322" fmla="*/ 1400908 h 1424354"/>
              <a:gd name="connsiteX69-4323" fmla="*/ 155426 w 1416401"/>
              <a:gd name="connsiteY69-4324" fmla="*/ 1371600 h 1424354"/>
              <a:gd name="connsiteX70-4325" fmla="*/ 83418 w 1416401"/>
              <a:gd name="connsiteY70-4326" fmla="*/ 1299592 h 1424354"/>
              <a:gd name="connsiteX71-4327" fmla="*/ 50662 w 1416401"/>
              <a:gd name="connsiteY71-4328" fmla="*/ 1248508 h 1424354"/>
              <a:gd name="connsiteX72-4329" fmla="*/ 33078 w 1416401"/>
              <a:gd name="connsiteY72-4330" fmla="*/ 1230923 h 1424354"/>
              <a:gd name="connsiteX73-4331" fmla="*/ 21355 w 1416401"/>
              <a:gd name="connsiteY73-4332" fmla="*/ 1189892 h 1424354"/>
              <a:gd name="connsiteX74-4333" fmla="*/ 9632 w 1416401"/>
              <a:gd name="connsiteY74-4334" fmla="*/ 1143000 h 1424354"/>
              <a:gd name="connsiteX75-4335" fmla="*/ 9632 w 1416401"/>
              <a:gd name="connsiteY75-4336" fmla="*/ 943708 h 1424354"/>
              <a:gd name="connsiteX76-4337" fmla="*/ 15493 w 1416401"/>
              <a:gd name="connsiteY76-4338" fmla="*/ 926123 h 1424354"/>
              <a:gd name="connsiteX77-4339" fmla="*/ 21355 w 1416401"/>
              <a:gd name="connsiteY77-4340" fmla="*/ 873369 h 1424354"/>
              <a:gd name="connsiteX78-4341" fmla="*/ 27216 w 1416401"/>
              <a:gd name="connsiteY78-4342" fmla="*/ 855785 h 1424354"/>
              <a:gd name="connsiteX79-4343" fmla="*/ 33078 w 1416401"/>
              <a:gd name="connsiteY79-4344" fmla="*/ 820615 h 1424354"/>
              <a:gd name="connsiteX80-4345" fmla="*/ 50662 w 1416401"/>
              <a:gd name="connsiteY80-4346" fmla="*/ 779585 h 1424354"/>
              <a:gd name="connsiteX81-4347" fmla="*/ 62385 w 1416401"/>
              <a:gd name="connsiteY81-4348" fmla="*/ 738554 h 1424354"/>
              <a:gd name="connsiteX82-4349" fmla="*/ 74108 w 1416401"/>
              <a:gd name="connsiteY82-4350" fmla="*/ 715108 h 1424354"/>
              <a:gd name="connsiteX83-4351" fmla="*/ 85832 w 1416401"/>
              <a:gd name="connsiteY83-4352" fmla="*/ 674077 h 1424354"/>
              <a:gd name="connsiteX84-4353" fmla="*/ 91693 w 1416401"/>
              <a:gd name="connsiteY84-4354" fmla="*/ 656492 h 1424354"/>
              <a:gd name="connsiteX85-4355" fmla="*/ 97555 w 1416401"/>
              <a:gd name="connsiteY85-4356" fmla="*/ 627185 h 1424354"/>
              <a:gd name="connsiteX86-4357" fmla="*/ 103416 w 1416401"/>
              <a:gd name="connsiteY86-4358" fmla="*/ 609600 h 1424354"/>
              <a:gd name="connsiteX87-4359" fmla="*/ 102366 w 1416401"/>
              <a:gd name="connsiteY87-4360" fmla="*/ 546969 h 1424354"/>
              <a:gd name="connsiteX88-4361" fmla="*/ 83418 w 1416401"/>
              <a:gd name="connsiteY88-4362" fmla="*/ 435496 h 1424354"/>
              <a:gd name="connsiteX89-4363" fmla="*/ 83418 w 1416401"/>
              <a:gd name="connsiteY89-4364" fmla="*/ 291480 h 1424354"/>
              <a:gd name="connsiteX90-4365" fmla="*/ 85832 w 1416401"/>
              <a:gd name="connsiteY90-4366" fmla="*/ 263769 h 1424354"/>
              <a:gd name="connsiteX91-4367" fmla="*/ 79970 w 1416401"/>
              <a:gd name="connsiteY91-4368" fmla="*/ 246185 h 1424354"/>
              <a:gd name="connsiteX0-4369" fmla="*/ 79970 w 1416401"/>
              <a:gd name="connsiteY0-4370" fmla="*/ 246185 h 1424354"/>
              <a:gd name="connsiteX1-4371" fmla="*/ 97555 w 1416401"/>
              <a:gd name="connsiteY1-4372" fmla="*/ 193431 h 1424354"/>
              <a:gd name="connsiteX2-4373" fmla="*/ 103416 w 1416401"/>
              <a:gd name="connsiteY2-4374" fmla="*/ 175846 h 1424354"/>
              <a:gd name="connsiteX3-4375" fmla="*/ 109278 w 1416401"/>
              <a:gd name="connsiteY3-4376" fmla="*/ 152400 h 1424354"/>
              <a:gd name="connsiteX4-4377" fmla="*/ 132724 w 1416401"/>
              <a:gd name="connsiteY4-4378" fmla="*/ 117231 h 1424354"/>
              <a:gd name="connsiteX5-4379" fmla="*/ 144447 w 1416401"/>
              <a:gd name="connsiteY5-4380" fmla="*/ 99646 h 1424354"/>
              <a:gd name="connsiteX6-4381" fmla="*/ 197201 w 1416401"/>
              <a:gd name="connsiteY6-4382" fmla="*/ 70338 h 1424354"/>
              <a:gd name="connsiteX7-4383" fmla="*/ 226508 w 1416401"/>
              <a:gd name="connsiteY7-4384" fmla="*/ 52754 h 1424354"/>
              <a:gd name="connsiteX8-4385" fmla="*/ 261678 w 1416401"/>
              <a:gd name="connsiteY8-4386" fmla="*/ 41031 h 1424354"/>
              <a:gd name="connsiteX9-4387" fmla="*/ 308570 w 1416401"/>
              <a:gd name="connsiteY9-4388" fmla="*/ 23446 h 1424354"/>
              <a:gd name="connsiteX10-4389" fmla="*/ 326155 w 1416401"/>
              <a:gd name="connsiteY10-4390" fmla="*/ 17585 h 1424354"/>
              <a:gd name="connsiteX11-4391" fmla="*/ 367185 w 1416401"/>
              <a:gd name="connsiteY11-4392" fmla="*/ 11723 h 1424354"/>
              <a:gd name="connsiteX12-4393" fmla="*/ 490278 w 1416401"/>
              <a:gd name="connsiteY12-4394" fmla="*/ 0 h 1424354"/>
              <a:gd name="connsiteX13-4395" fmla="*/ 607508 w 1416401"/>
              <a:gd name="connsiteY13-4396" fmla="*/ 11723 h 1424354"/>
              <a:gd name="connsiteX14-4397" fmla="*/ 625093 w 1416401"/>
              <a:gd name="connsiteY14-4398" fmla="*/ 17585 h 1424354"/>
              <a:gd name="connsiteX15-4399" fmla="*/ 671985 w 1416401"/>
              <a:gd name="connsiteY15-4400" fmla="*/ 29308 h 1424354"/>
              <a:gd name="connsiteX16-4401" fmla="*/ 695432 w 1416401"/>
              <a:gd name="connsiteY16-4402" fmla="*/ 35169 h 1424354"/>
              <a:gd name="connsiteX17-4403" fmla="*/ 718878 w 1416401"/>
              <a:gd name="connsiteY17-4404" fmla="*/ 46892 h 1424354"/>
              <a:gd name="connsiteX18-4405" fmla="*/ 754047 w 1416401"/>
              <a:gd name="connsiteY18-4406" fmla="*/ 58615 h 1424354"/>
              <a:gd name="connsiteX19-4407" fmla="*/ 771632 w 1416401"/>
              <a:gd name="connsiteY19-4408" fmla="*/ 70338 h 1424354"/>
              <a:gd name="connsiteX20-4409" fmla="*/ 789216 w 1416401"/>
              <a:gd name="connsiteY20-4410" fmla="*/ 87923 h 1424354"/>
              <a:gd name="connsiteX21-4411" fmla="*/ 824385 w 1416401"/>
              <a:gd name="connsiteY21-4412" fmla="*/ 99646 h 1424354"/>
              <a:gd name="connsiteX22-4413" fmla="*/ 841970 w 1416401"/>
              <a:gd name="connsiteY22-4414" fmla="*/ 117231 h 1424354"/>
              <a:gd name="connsiteX23-4415" fmla="*/ 847832 w 1416401"/>
              <a:gd name="connsiteY23-4416" fmla="*/ 134815 h 1424354"/>
              <a:gd name="connsiteX24-4417" fmla="*/ 865416 w 1416401"/>
              <a:gd name="connsiteY24-4418" fmla="*/ 140677 h 1424354"/>
              <a:gd name="connsiteX25-4419" fmla="*/ 906447 w 1416401"/>
              <a:gd name="connsiteY25-4420" fmla="*/ 175846 h 1424354"/>
              <a:gd name="connsiteX26-4421" fmla="*/ 918170 w 1416401"/>
              <a:gd name="connsiteY26-4422" fmla="*/ 193431 h 1424354"/>
              <a:gd name="connsiteX27-4423" fmla="*/ 935755 w 1416401"/>
              <a:gd name="connsiteY27-4424" fmla="*/ 205154 h 1424354"/>
              <a:gd name="connsiteX28-4425" fmla="*/ 959201 w 1416401"/>
              <a:gd name="connsiteY28-4426" fmla="*/ 222738 h 1424354"/>
              <a:gd name="connsiteX29-4427" fmla="*/ 976785 w 1416401"/>
              <a:gd name="connsiteY29-4428" fmla="*/ 234462 h 1424354"/>
              <a:gd name="connsiteX30-4429" fmla="*/ 994370 w 1416401"/>
              <a:gd name="connsiteY30-4430" fmla="*/ 257908 h 1424354"/>
              <a:gd name="connsiteX31-4431" fmla="*/ 1035401 w 1416401"/>
              <a:gd name="connsiteY31-4432" fmla="*/ 281354 h 1424354"/>
              <a:gd name="connsiteX32-4433" fmla="*/ 1058847 w 1416401"/>
              <a:gd name="connsiteY32-4434" fmla="*/ 310662 h 1424354"/>
              <a:gd name="connsiteX33-4435" fmla="*/ 1099878 w 1416401"/>
              <a:gd name="connsiteY33-4436" fmla="*/ 345831 h 1424354"/>
              <a:gd name="connsiteX34-4437" fmla="*/ 1129185 w 1416401"/>
              <a:gd name="connsiteY34-4438" fmla="*/ 386862 h 1424354"/>
              <a:gd name="connsiteX35-4439" fmla="*/ 1135047 w 1416401"/>
              <a:gd name="connsiteY35-4440" fmla="*/ 404446 h 1424354"/>
              <a:gd name="connsiteX36-4441" fmla="*/ 1170216 w 1416401"/>
              <a:gd name="connsiteY36-4442" fmla="*/ 445477 h 1424354"/>
              <a:gd name="connsiteX37-4443" fmla="*/ 1187801 w 1416401"/>
              <a:gd name="connsiteY37-4444" fmla="*/ 468923 h 1424354"/>
              <a:gd name="connsiteX38-4445" fmla="*/ 1211247 w 1416401"/>
              <a:gd name="connsiteY38-4446" fmla="*/ 504092 h 1424354"/>
              <a:gd name="connsiteX39-4447" fmla="*/ 1240555 w 1416401"/>
              <a:gd name="connsiteY39-4448" fmla="*/ 545123 h 1424354"/>
              <a:gd name="connsiteX40-4449" fmla="*/ 1264001 w 1416401"/>
              <a:gd name="connsiteY40-4450" fmla="*/ 592015 h 1424354"/>
              <a:gd name="connsiteX41-4451" fmla="*/ 1269862 w 1416401"/>
              <a:gd name="connsiteY41-4452" fmla="*/ 609600 h 1424354"/>
              <a:gd name="connsiteX42-4453" fmla="*/ 1287447 w 1416401"/>
              <a:gd name="connsiteY42-4454" fmla="*/ 638908 h 1424354"/>
              <a:gd name="connsiteX43-4455" fmla="*/ 1299170 w 1416401"/>
              <a:gd name="connsiteY43-4456" fmla="*/ 662354 h 1424354"/>
              <a:gd name="connsiteX44-4457" fmla="*/ 1316755 w 1416401"/>
              <a:gd name="connsiteY44-4458" fmla="*/ 679938 h 1424354"/>
              <a:gd name="connsiteX45-4459" fmla="*/ 1340201 w 1416401"/>
              <a:gd name="connsiteY45-4460" fmla="*/ 720969 h 1424354"/>
              <a:gd name="connsiteX46-4461" fmla="*/ 1351924 w 1416401"/>
              <a:gd name="connsiteY46-4462" fmla="*/ 744415 h 1424354"/>
              <a:gd name="connsiteX47-4463" fmla="*/ 1357785 w 1416401"/>
              <a:gd name="connsiteY47-4464" fmla="*/ 762000 h 1424354"/>
              <a:gd name="connsiteX48-4465" fmla="*/ 1369508 w 1416401"/>
              <a:gd name="connsiteY48-4466" fmla="*/ 779585 h 1424354"/>
              <a:gd name="connsiteX49-4467" fmla="*/ 1381232 w 1416401"/>
              <a:gd name="connsiteY49-4468" fmla="*/ 808892 h 1424354"/>
              <a:gd name="connsiteX50-4469" fmla="*/ 1398816 w 1416401"/>
              <a:gd name="connsiteY50-4470" fmla="*/ 885092 h 1424354"/>
              <a:gd name="connsiteX51-4471" fmla="*/ 1410539 w 1416401"/>
              <a:gd name="connsiteY51-4472" fmla="*/ 955431 h 1424354"/>
              <a:gd name="connsiteX52-4473" fmla="*/ 1416401 w 1416401"/>
              <a:gd name="connsiteY52-4474" fmla="*/ 973015 h 1424354"/>
              <a:gd name="connsiteX53-4475" fmla="*/ 1410539 w 1416401"/>
              <a:gd name="connsiteY53-4476" fmla="*/ 1125415 h 1424354"/>
              <a:gd name="connsiteX54-4477" fmla="*/ 1351924 w 1416401"/>
              <a:gd name="connsiteY54-4478" fmla="*/ 1330569 h 1424354"/>
              <a:gd name="connsiteX55-4479" fmla="*/ 1322616 w 1416401"/>
              <a:gd name="connsiteY55-4480" fmla="*/ 1359877 h 1424354"/>
              <a:gd name="connsiteX56-4481" fmla="*/ 1287447 w 1416401"/>
              <a:gd name="connsiteY56-4482" fmla="*/ 1383323 h 1424354"/>
              <a:gd name="connsiteX57-4483" fmla="*/ 1269862 w 1416401"/>
              <a:gd name="connsiteY57-4484" fmla="*/ 1395046 h 1424354"/>
              <a:gd name="connsiteX58-4485" fmla="*/ 1234693 w 1416401"/>
              <a:gd name="connsiteY58-4486" fmla="*/ 1406769 h 1424354"/>
              <a:gd name="connsiteX59-4487" fmla="*/ 1217108 w 1416401"/>
              <a:gd name="connsiteY59-4488" fmla="*/ 1412631 h 1424354"/>
              <a:gd name="connsiteX60-4489" fmla="*/ 1176078 w 1416401"/>
              <a:gd name="connsiteY60-4490" fmla="*/ 1418492 h 1424354"/>
              <a:gd name="connsiteX61-4491" fmla="*/ 1140908 w 1416401"/>
              <a:gd name="connsiteY61-4492" fmla="*/ 1424354 h 1424354"/>
              <a:gd name="connsiteX62-4493" fmla="*/ 900585 w 1416401"/>
              <a:gd name="connsiteY62-4494" fmla="*/ 1418492 h 1424354"/>
              <a:gd name="connsiteX63-4495" fmla="*/ 883001 w 1416401"/>
              <a:gd name="connsiteY63-4496" fmla="*/ 1412631 h 1424354"/>
              <a:gd name="connsiteX64-4497" fmla="*/ 800939 w 1416401"/>
              <a:gd name="connsiteY64-4498" fmla="*/ 1406769 h 1424354"/>
              <a:gd name="connsiteX65-4499" fmla="*/ 630955 w 1416401"/>
              <a:gd name="connsiteY65-4500" fmla="*/ 1400908 h 1424354"/>
              <a:gd name="connsiteX66-4501" fmla="*/ 572339 w 1416401"/>
              <a:gd name="connsiteY66-4502" fmla="*/ 1395046 h 1424354"/>
              <a:gd name="connsiteX67-4503" fmla="*/ 476812 w 1416401"/>
              <a:gd name="connsiteY67-4504" fmla="*/ 1400908 h 1424354"/>
              <a:gd name="connsiteX68-4505" fmla="*/ 155426 w 1416401"/>
              <a:gd name="connsiteY68-4506" fmla="*/ 1371600 h 1424354"/>
              <a:gd name="connsiteX69-4507" fmla="*/ 83418 w 1416401"/>
              <a:gd name="connsiteY69-4508" fmla="*/ 1299592 h 1424354"/>
              <a:gd name="connsiteX70-4509" fmla="*/ 50662 w 1416401"/>
              <a:gd name="connsiteY70-4510" fmla="*/ 1248508 h 1424354"/>
              <a:gd name="connsiteX71-4511" fmla="*/ 33078 w 1416401"/>
              <a:gd name="connsiteY71-4512" fmla="*/ 1230923 h 1424354"/>
              <a:gd name="connsiteX72-4513" fmla="*/ 21355 w 1416401"/>
              <a:gd name="connsiteY72-4514" fmla="*/ 1189892 h 1424354"/>
              <a:gd name="connsiteX73-4515" fmla="*/ 9632 w 1416401"/>
              <a:gd name="connsiteY73-4516" fmla="*/ 1143000 h 1424354"/>
              <a:gd name="connsiteX74-4517" fmla="*/ 9632 w 1416401"/>
              <a:gd name="connsiteY74-4518" fmla="*/ 943708 h 1424354"/>
              <a:gd name="connsiteX75-4519" fmla="*/ 15493 w 1416401"/>
              <a:gd name="connsiteY75-4520" fmla="*/ 926123 h 1424354"/>
              <a:gd name="connsiteX76-4521" fmla="*/ 21355 w 1416401"/>
              <a:gd name="connsiteY76-4522" fmla="*/ 873369 h 1424354"/>
              <a:gd name="connsiteX77-4523" fmla="*/ 27216 w 1416401"/>
              <a:gd name="connsiteY77-4524" fmla="*/ 855785 h 1424354"/>
              <a:gd name="connsiteX78-4525" fmla="*/ 33078 w 1416401"/>
              <a:gd name="connsiteY78-4526" fmla="*/ 820615 h 1424354"/>
              <a:gd name="connsiteX79-4527" fmla="*/ 50662 w 1416401"/>
              <a:gd name="connsiteY79-4528" fmla="*/ 779585 h 1424354"/>
              <a:gd name="connsiteX80-4529" fmla="*/ 62385 w 1416401"/>
              <a:gd name="connsiteY80-4530" fmla="*/ 738554 h 1424354"/>
              <a:gd name="connsiteX81-4531" fmla="*/ 74108 w 1416401"/>
              <a:gd name="connsiteY81-4532" fmla="*/ 715108 h 1424354"/>
              <a:gd name="connsiteX82-4533" fmla="*/ 85832 w 1416401"/>
              <a:gd name="connsiteY82-4534" fmla="*/ 674077 h 1424354"/>
              <a:gd name="connsiteX83-4535" fmla="*/ 91693 w 1416401"/>
              <a:gd name="connsiteY83-4536" fmla="*/ 656492 h 1424354"/>
              <a:gd name="connsiteX84-4537" fmla="*/ 97555 w 1416401"/>
              <a:gd name="connsiteY84-4538" fmla="*/ 627185 h 1424354"/>
              <a:gd name="connsiteX85-4539" fmla="*/ 103416 w 1416401"/>
              <a:gd name="connsiteY85-4540" fmla="*/ 609600 h 1424354"/>
              <a:gd name="connsiteX86-4541" fmla="*/ 102366 w 1416401"/>
              <a:gd name="connsiteY86-4542" fmla="*/ 546969 h 1424354"/>
              <a:gd name="connsiteX87-4543" fmla="*/ 83418 w 1416401"/>
              <a:gd name="connsiteY87-4544" fmla="*/ 435496 h 1424354"/>
              <a:gd name="connsiteX88-4545" fmla="*/ 83418 w 1416401"/>
              <a:gd name="connsiteY88-4546" fmla="*/ 291480 h 1424354"/>
              <a:gd name="connsiteX89-4547" fmla="*/ 85832 w 1416401"/>
              <a:gd name="connsiteY89-4548" fmla="*/ 263769 h 1424354"/>
              <a:gd name="connsiteX90-4549" fmla="*/ 79970 w 1416401"/>
              <a:gd name="connsiteY90-4550" fmla="*/ 246185 h 1424354"/>
              <a:gd name="connsiteX0-4551" fmla="*/ 79970 w 1416401"/>
              <a:gd name="connsiteY0-4552" fmla="*/ 246185 h 1424354"/>
              <a:gd name="connsiteX1-4553" fmla="*/ 97555 w 1416401"/>
              <a:gd name="connsiteY1-4554" fmla="*/ 193431 h 1424354"/>
              <a:gd name="connsiteX2-4555" fmla="*/ 103416 w 1416401"/>
              <a:gd name="connsiteY2-4556" fmla="*/ 175846 h 1424354"/>
              <a:gd name="connsiteX3-4557" fmla="*/ 109278 w 1416401"/>
              <a:gd name="connsiteY3-4558" fmla="*/ 152400 h 1424354"/>
              <a:gd name="connsiteX4-4559" fmla="*/ 132724 w 1416401"/>
              <a:gd name="connsiteY4-4560" fmla="*/ 117231 h 1424354"/>
              <a:gd name="connsiteX5-4561" fmla="*/ 144447 w 1416401"/>
              <a:gd name="connsiteY5-4562" fmla="*/ 99646 h 1424354"/>
              <a:gd name="connsiteX6-4563" fmla="*/ 197201 w 1416401"/>
              <a:gd name="connsiteY6-4564" fmla="*/ 70338 h 1424354"/>
              <a:gd name="connsiteX7-4565" fmla="*/ 226508 w 1416401"/>
              <a:gd name="connsiteY7-4566" fmla="*/ 52754 h 1424354"/>
              <a:gd name="connsiteX8-4567" fmla="*/ 261678 w 1416401"/>
              <a:gd name="connsiteY8-4568" fmla="*/ 41031 h 1424354"/>
              <a:gd name="connsiteX9-4569" fmla="*/ 308570 w 1416401"/>
              <a:gd name="connsiteY9-4570" fmla="*/ 23446 h 1424354"/>
              <a:gd name="connsiteX10-4571" fmla="*/ 326155 w 1416401"/>
              <a:gd name="connsiteY10-4572" fmla="*/ 17585 h 1424354"/>
              <a:gd name="connsiteX11-4573" fmla="*/ 367185 w 1416401"/>
              <a:gd name="connsiteY11-4574" fmla="*/ 11723 h 1424354"/>
              <a:gd name="connsiteX12-4575" fmla="*/ 490278 w 1416401"/>
              <a:gd name="connsiteY12-4576" fmla="*/ 0 h 1424354"/>
              <a:gd name="connsiteX13-4577" fmla="*/ 607508 w 1416401"/>
              <a:gd name="connsiteY13-4578" fmla="*/ 11723 h 1424354"/>
              <a:gd name="connsiteX14-4579" fmla="*/ 625093 w 1416401"/>
              <a:gd name="connsiteY14-4580" fmla="*/ 17585 h 1424354"/>
              <a:gd name="connsiteX15-4581" fmla="*/ 671985 w 1416401"/>
              <a:gd name="connsiteY15-4582" fmla="*/ 29308 h 1424354"/>
              <a:gd name="connsiteX16-4583" fmla="*/ 695432 w 1416401"/>
              <a:gd name="connsiteY16-4584" fmla="*/ 35169 h 1424354"/>
              <a:gd name="connsiteX17-4585" fmla="*/ 718878 w 1416401"/>
              <a:gd name="connsiteY17-4586" fmla="*/ 46892 h 1424354"/>
              <a:gd name="connsiteX18-4587" fmla="*/ 754047 w 1416401"/>
              <a:gd name="connsiteY18-4588" fmla="*/ 58615 h 1424354"/>
              <a:gd name="connsiteX19-4589" fmla="*/ 771632 w 1416401"/>
              <a:gd name="connsiteY19-4590" fmla="*/ 70338 h 1424354"/>
              <a:gd name="connsiteX20-4591" fmla="*/ 789216 w 1416401"/>
              <a:gd name="connsiteY20-4592" fmla="*/ 87923 h 1424354"/>
              <a:gd name="connsiteX21-4593" fmla="*/ 824385 w 1416401"/>
              <a:gd name="connsiteY21-4594" fmla="*/ 99646 h 1424354"/>
              <a:gd name="connsiteX22-4595" fmla="*/ 841970 w 1416401"/>
              <a:gd name="connsiteY22-4596" fmla="*/ 117231 h 1424354"/>
              <a:gd name="connsiteX23-4597" fmla="*/ 847832 w 1416401"/>
              <a:gd name="connsiteY23-4598" fmla="*/ 134815 h 1424354"/>
              <a:gd name="connsiteX24-4599" fmla="*/ 865416 w 1416401"/>
              <a:gd name="connsiteY24-4600" fmla="*/ 140677 h 1424354"/>
              <a:gd name="connsiteX25-4601" fmla="*/ 906447 w 1416401"/>
              <a:gd name="connsiteY25-4602" fmla="*/ 175846 h 1424354"/>
              <a:gd name="connsiteX26-4603" fmla="*/ 918170 w 1416401"/>
              <a:gd name="connsiteY26-4604" fmla="*/ 193431 h 1424354"/>
              <a:gd name="connsiteX27-4605" fmla="*/ 935755 w 1416401"/>
              <a:gd name="connsiteY27-4606" fmla="*/ 205154 h 1424354"/>
              <a:gd name="connsiteX28-4607" fmla="*/ 959201 w 1416401"/>
              <a:gd name="connsiteY28-4608" fmla="*/ 222738 h 1424354"/>
              <a:gd name="connsiteX29-4609" fmla="*/ 976785 w 1416401"/>
              <a:gd name="connsiteY29-4610" fmla="*/ 234462 h 1424354"/>
              <a:gd name="connsiteX30-4611" fmla="*/ 994370 w 1416401"/>
              <a:gd name="connsiteY30-4612" fmla="*/ 257908 h 1424354"/>
              <a:gd name="connsiteX31-4613" fmla="*/ 1035401 w 1416401"/>
              <a:gd name="connsiteY31-4614" fmla="*/ 281354 h 1424354"/>
              <a:gd name="connsiteX32-4615" fmla="*/ 1058847 w 1416401"/>
              <a:gd name="connsiteY32-4616" fmla="*/ 310662 h 1424354"/>
              <a:gd name="connsiteX33-4617" fmla="*/ 1099878 w 1416401"/>
              <a:gd name="connsiteY33-4618" fmla="*/ 345831 h 1424354"/>
              <a:gd name="connsiteX34-4619" fmla="*/ 1129185 w 1416401"/>
              <a:gd name="connsiteY34-4620" fmla="*/ 386862 h 1424354"/>
              <a:gd name="connsiteX35-4621" fmla="*/ 1135047 w 1416401"/>
              <a:gd name="connsiteY35-4622" fmla="*/ 404446 h 1424354"/>
              <a:gd name="connsiteX36-4623" fmla="*/ 1170216 w 1416401"/>
              <a:gd name="connsiteY36-4624" fmla="*/ 445477 h 1424354"/>
              <a:gd name="connsiteX37-4625" fmla="*/ 1187801 w 1416401"/>
              <a:gd name="connsiteY37-4626" fmla="*/ 468923 h 1424354"/>
              <a:gd name="connsiteX38-4627" fmla="*/ 1211247 w 1416401"/>
              <a:gd name="connsiteY38-4628" fmla="*/ 504092 h 1424354"/>
              <a:gd name="connsiteX39-4629" fmla="*/ 1240555 w 1416401"/>
              <a:gd name="connsiteY39-4630" fmla="*/ 545123 h 1424354"/>
              <a:gd name="connsiteX40-4631" fmla="*/ 1264001 w 1416401"/>
              <a:gd name="connsiteY40-4632" fmla="*/ 592015 h 1424354"/>
              <a:gd name="connsiteX41-4633" fmla="*/ 1269862 w 1416401"/>
              <a:gd name="connsiteY41-4634" fmla="*/ 609600 h 1424354"/>
              <a:gd name="connsiteX42-4635" fmla="*/ 1287447 w 1416401"/>
              <a:gd name="connsiteY42-4636" fmla="*/ 638908 h 1424354"/>
              <a:gd name="connsiteX43-4637" fmla="*/ 1299170 w 1416401"/>
              <a:gd name="connsiteY43-4638" fmla="*/ 662354 h 1424354"/>
              <a:gd name="connsiteX44-4639" fmla="*/ 1316755 w 1416401"/>
              <a:gd name="connsiteY44-4640" fmla="*/ 679938 h 1424354"/>
              <a:gd name="connsiteX45-4641" fmla="*/ 1340201 w 1416401"/>
              <a:gd name="connsiteY45-4642" fmla="*/ 720969 h 1424354"/>
              <a:gd name="connsiteX46-4643" fmla="*/ 1351924 w 1416401"/>
              <a:gd name="connsiteY46-4644" fmla="*/ 744415 h 1424354"/>
              <a:gd name="connsiteX47-4645" fmla="*/ 1357785 w 1416401"/>
              <a:gd name="connsiteY47-4646" fmla="*/ 762000 h 1424354"/>
              <a:gd name="connsiteX48-4647" fmla="*/ 1369508 w 1416401"/>
              <a:gd name="connsiteY48-4648" fmla="*/ 779585 h 1424354"/>
              <a:gd name="connsiteX49-4649" fmla="*/ 1381232 w 1416401"/>
              <a:gd name="connsiteY49-4650" fmla="*/ 808892 h 1424354"/>
              <a:gd name="connsiteX50-4651" fmla="*/ 1398816 w 1416401"/>
              <a:gd name="connsiteY50-4652" fmla="*/ 885092 h 1424354"/>
              <a:gd name="connsiteX51-4653" fmla="*/ 1410539 w 1416401"/>
              <a:gd name="connsiteY51-4654" fmla="*/ 955431 h 1424354"/>
              <a:gd name="connsiteX52-4655" fmla="*/ 1416401 w 1416401"/>
              <a:gd name="connsiteY52-4656" fmla="*/ 973015 h 1424354"/>
              <a:gd name="connsiteX53-4657" fmla="*/ 1410539 w 1416401"/>
              <a:gd name="connsiteY53-4658" fmla="*/ 1125415 h 1424354"/>
              <a:gd name="connsiteX54-4659" fmla="*/ 1322616 w 1416401"/>
              <a:gd name="connsiteY54-4660" fmla="*/ 1359877 h 1424354"/>
              <a:gd name="connsiteX55-4661" fmla="*/ 1287447 w 1416401"/>
              <a:gd name="connsiteY55-4662" fmla="*/ 1383323 h 1424354"/>
              <a:gd name="connsiteX56-4663" fmla="*/ 1269862 w 1416401"/>
              <a:gd name="connsiteY56-4664" fmla="*/ 1395046 h 1424354"/>
              <a:gd name="connsiteX57-4665" fmla="*/ 1234693 w 1416401"/>
              <a:gd name="connsiteY57-4666" fmla="*/ 1406769 h 1424354"/>
              <a:gd name="connsiteX58-4667" fmla="*/ 1217108 w 1416401"/>
              <a:gd name="connsiteY58-4668" fmla="*/ 1412631 h 1424354"/>
              <a:gd name="connsiteX59-4669" fmla="*/ 1176078 w 1416401"/>
              <a:gd name="connsiteY59-4670" fmla="*/ 1418492 h 1424354"/>
              <a:gd name="connsiteX60-4671" fmla="*/ 1140908 w 1416401"/>
              <a:gd name="connsiteY60-4672" fmla="*/ 1424354 h 1424354"/>
              <a:gd name="connsiteX61-4673" fmla="*/ 900585 w 1416401"/>
              <a:gd name="connsiteY61-4674" fmla="*/ 1418492 h 1424354"/>
              <a:gd name="connsiteX62-4675" fmla="*/ 883001 w 1416401"/>
              <a:gd name="connsiteY62-4676" fmla="*/ 1412631 h 1424354"/>
              <a:gd name="connsiteX63-4677" fmla="*/ 800939 w 1416401"/>
              <a:gd name="connsiteY63-4678" fmla="*/ 1406769 h 1424354"/>
              <a:gd name="connsiteX64-4679" fmla="*/ 630955 w 1416401"/>
              <a:gd name="connsiteY64-4680" fmla="*/ 1400908 h 1424354"/>
              <a:gd name="connsiteX65-4681" fmla="*/ 572339 w 1416401"/>
              <a:gd name="connsiteY65-4682" fmla="*/ 1395046 h 1424354"/>
              <a:gd name="connsiteX66-4683" fmla="*/ 476812 w 1416401"/>
              <a:gd name="connsiteY66-4684" fmla="*/ 1400908 h 1424354"/>
              <a:gd name="connsiteX67-4685" fmla="*/ 155426 w 1416401"/>
              <a:gd name="connsiteY67-4686" fmla="*/ 1371600 h 1424354"/>
              <a:gd name="connsiteX68-4687" fmla="*/ 83418 w 1416401"/>
              <a:gd name="connsiteY68-4688" fmla="*/ 1299592 h 1424354"/>
              <a:gd name="connsiteX69-4689" fmla="*/ 50662 w 1416401"/>
              <a:gd name="connsiteY69-4690" fmla="*/ 1248508 h 1424354"/>
              <a:gd name="connsiteX70-4691" fmla="*/ 33078 w 1416401"/>
              <a:gd name="connsiteY70-4692" fmla="*/ 1230923 h 1424354"/>
              <a:gd name="connsiteX71-4693" fmla="*/ 21355 w 1416401"/>
              <a:gd name="connsiteY71-4694" fmla="*/ 1189892 h 1424354"/>
              <a:gd name="connsiteX72-4695" fmla="*/ 9632 w 1416401"/>
              <a:gd name="connsiteY72-4696" fmla="*/ 1143000 h 1424354"/>
              <a:gd name="connsiteX73-4697" fmla="*/ 9632 w 1416401"/>
              <a:gd name="connsiteY73-4698" fmla="*/ 943708 h 1424354"/>
              <a:gd name="connsiteX74-4699" fmla="*/ 15493 w 1416401"/>
              <a:gd name="connsiteY74-4700" fmla="*/ 926123 h 1424354"/>
              <a:gd name="connsiteX75-4701" fmla="*/ 21355 w 1416401"/>
              <a:gd name="connsiteY75-4702" fmla="*/ 873369 h 1424354"/>
              <a:gd name="connsiteX76-4703" fmla="*/ 27216 w 1416401"/>
              <a:gd name="connsiteY76-4704" fmla="*/ 855785 h 1424354"/>
              <a:gd name="connsiteX77-4705" fmla="*/ 33078 w 1416401"/>
              <a:gd name="connsiteY77-4706" fmla="*/ 820615 h 1424354"/>
              <a:gd name="connsiteX78-4707" fmla="*/ 50662 w 1416401"/>
              <a:gd name="connsiteY78-4708" fmla="*/ 779585 h 1424354"/>
              <a:gd name="connsiteX79-4709" fmla="*/ 62385 w 1416401"/>
              <a:gd name="connsiteY79-4710" fmla="*/ 738554 h 1424354"/>
              <a:gd name="connsiteX80-4711" fmla="*/ 74108 w 1416401"/>
              <a:gd name="connsiteY80-4712" fmla="*/ 715108 h 1424354"/>
              <a:gd name="connsiteX81-4713" fmla="*/ 85832 w 1416401"/>
              <a:gd name="connsiteY81-4714" fmla="*/ 674077 h 1424354"/>
              <a:gd name="connsiteX82-4715" fmla="*/ 91693 w 1416401"/>
              <a:gd name="connsiteY82-4716" fmla="*/ 656492 h 1424354"/>
              <a:gd name="connsiteX83-4717" fmla="*/ 97555 w 1416401"/>
              <a:gd name="connsiteY83-4718" fmla="*/ 627185 h 1424354"/>
              <a:gd name="connsiteX84-4719" fmla="*/ 103416 w 1416401"/>
              <a:gd name="connsiteY84-4720" fmla="*/ 609600 h 1424354"/>
              <a:gd name="connsiteX85-4721" fmla="*/ 102366 w 1416401"/>
              <a:gd name="connsiteY85-4722" fmla="*/ 546969 h 1424354"/>
              <a:gd name="connsiteX86-4723" fmla="*/ 83418 w 1416401"/>
              <a:gd name="connsiteY86-4724" fmla="*/ 435496 h 1424354"/>
              <a:gd name="connsiteX87-4725" fmla="*/ 83418 w 1416401"/>
              <a:gd name="connsiteY87-4726" fmla="*/ 291480 h 1424354"/>
              <a:gd name="connsiteX88-4727" fmla="*/ 85832 w 1416401"/>
              <a:gd name="connsiteY88-4728" fmla="*/ 263769 h 1424354"/>
              <a:gd name="connsiteX89-4729" fmla="*/ 79970 w 1416401"/>
              <a:gd name="connsiteY89-4730" fmla="*/ 246185 h 1424354"/>
              <a:gd name="connsiteX0-4731" fmla="*/ 79970 w 1424802"/>
              <a:gd name="connsiteY0-4732" fmla="*/ 246185 h 1424354"/>
              <a:gd name="connsiteX1-4733" fmla="*/ 97555 w 1424802"/>
              <a:gd name="connsiteY1-4734" fmla="*/ 193431 h 1424354"/>
              <a:gd name="connsiteX2-4735" fmla="*/ 103416 w 1424802"/>
              <a:gd name="connsiteY2-4736" fmla="*/ 175846 h 1424354"/>
              <a:gd name="connsiteX3-4737" fmla="*/ 109278 w 1424802"/>
              <a:gd name="connsiteY3-4738" fmla="*/ 152400 h 1424354"/>
              <a:gd name="connsiteX4-4739" fmla="*/ 132724 w 1424802"/>
              <a:gd name="connsiteY4-4740" fmla="*/ 117231 h 1424354"/>
              <a:gd name="connsiteX5-4741" fmla="*/ 144447 w 1424802"/>
              <a:gd name="connsiteY5-4742" fmla="*/ 99646 h 1424354"/>
              <a:gd name="connsiteX6-4743" fmla="*/ 197201 w 1424802"/>
              <a:gd name="connsiteY6-4744" fmla="*/ 70338 h 1424354"/>
              <a:gd name="connsiteX7-4745" fmla="*/ 226508 w 1424802"/>
              <a:gd name="connsiteY7-4746" fmla="*/ 52754 h 1424354"/>
              <a:gd name="connsiteX8-4747" fmla="*/ 261678 w 1424802"/>
              <a:gd name="connsiteY8-4748" fmla="*/ 41031 h 1424354"/>
              <a:gd name="connsiteX9-4749" fmla="*/ 308570 w 1424802"/>
              <a:gd name="connsiteY9-4750" fmla="*/ 23446 h 1424354"/>
              <a:gd name="connsiteX10-4751" fmla="*/ 326155 w 1424802"/>
              <a:gd name="connsiteY10-4752" fmla="*/ 17585 h 1424354"/>
              <a:gd name="connsiteX11-4753" fmla="*/ 367185 w 1424802"/>
              <a:gd name="connsiteY11-4754" fmla="*/ 11723 h 1424354"/>
              <a:gd name="connsiteX12-4755" fmla="*/ 490278 w 1424802"/>
              <a:gd name="connsiteY12-4756" fmla="*/ 0 h 1424354"/>
              <a:gd name="connsiteX13-4757" fmla="*/ 607508 w 1424802"/>
              <a:gd name="connsiteY13-4758" fmla="*/ 11723 h 1424354"/>
              <a:gd name="connsiteX14-4759" fmla="*/ 625093 w 1424802"/>
              <a:gd name="connsiteY14-4760" fmla="*/ 17585 h 1424354"/>
              <a:gd name="connsiteX15-4761" fmla="*/ 671985 w 1424802"/>
              <a:gd name="connsiteY15-4762" fmla="*/ 29308 h 1424354"/>
              <a:gd name="connsiteX16-4763" fmla="*/ 695432 w 1424802"/>
              <a:gd name="connsiteY16-4764" fmla="*/ 35169 h 1424354"/>
              <a:gd name="connsiteX17-4765" fmla="*/ 718878 w 1424802"/>
              <a:gd name="connsiteY17-4766" fmla="*/ 46892 h 1424354"/>
              <a:gd name="connsiteX18-4767" fmla="*/ 754047 w 1424802"/>
              <a:gd name="connsiteY18-4768" fmla="*/ 58615 h 1424354"/>
              <a:gd name="connsiteX19-4769" fmla="*/ 771632 w 1424802"/>
              <a:gd name="connsiteY19-4770" fmla="*/ 70338 h 1424354"/>
              <a:gd name="connsiteX20-4771" fmla="*/ 789216 w 1424802"/>
              <a:gd name="connsiteY20-4772" fmla="*/ 87923 h 1424354"/>
              <a:gd name="connsiteX21-4773" fmla="*/ 824385 w 1424802"/>
              <a:gd name="connsiteY21-4774" fmla="*/ 99646 h 1424354"/>
              <a:gd name="connsiteX22-4775" fmla="*/ 841970 w 1424802"/>
              <a:gd name="connsiteY22-4776" fmla="*/ 117231 h 1424354"/>
              <a:gd name="connsiteX23-4777" fmla="*/ 847832 w 1424802"/>
              <a:gd name="connsiteY23-4778" fmla="*/ 134815 h 1424354"/>
              <a:gd name="connsiteX24-4779" fmla="*/ 865416 w 1424802"/>
              <a:gd name="connsiteY24-4780" fmla="*/ 140677 h 1424354"/>
              <a:gd name="connsiteX25-4781" fmla="*/ 906447 w 1424802"/>
              <a:gd name="connsiteY25-4782" fmla="*/ 175846 h 1424354"/>
              <a:gd name="connsiteX26-4783" fmla="*/ 918170 w 1424802"/>
              <a:gd name="connsiteY26-4784" fmla="*/ 193431 h 1424354"/>
              <a:gd name="connsiteX27-4785" fmla="*/ 935755 w 1424802"/>
              <a:gd name="connsiteY27-4786" fmla="*/ 205154 h 1424354"/>
              <a:gd name="connsiteX28-4787" fmla="*/ 959201 w 1424802"/>
              <a:gd name="connsiteY28-4788" fmla="*/ 222738 h 1424354"/>
              <a:gd name="connsiteX29-4789" fmla="*/ 976785 w 1424802"/>
              <a:gd name="connsiteY29-4790" fmla="*/ 234462 h 1424354"/>
              <a:gd name="connsiteX30-4791" fmla="*/ 994370 w 1424802"/>
              <a:gd name="connsiteY30-4792" fmla="*/ 257908 h 1424354"/>
              <a:gd name="connsiteX31-4793" fmla="*/ 1035401 w 1424802"/>
              <a:gd name="connsiteY31-4794" fmla="*/ 281354 h 1424354"/>
              <a:gd name="connsiteX32-4795" fmla="*/ 1058847 w 1424802"/>
              <a:gd name="connsiteY32-4796" fmla="*/ 310662 h 1424354"/>
              <a:gd name="connsiteX33-4797" fmla="*/ 1099878 w 1424802"/>
              <a:gd name="connsiteY33-4798" fmla="*/ 345831 h 1424354"/>
              <a:gd name="connsiteX34-4799" fmla="*/ 1129185 w 1424802"/>
              <a:gd name="connsiteY34-4800" fmla="*/ 386862 h 1424354"/>
              <a:gd name="connsiteX35-4801" fmla="*/ 1135047 w 1424802"/>
              <a:gd name="connsiteY35-4802" fmla="*/ 404446 h 1424354"/>
              <a:gd name="connsiteX36-4803" fmla="*/ 1170216 w 1424802"/>
              <a:gd name="connsiteY36-4804" fmla="*/ 445477 h 1424354"/>
              <a:gd name="connsiteX37-4805" fmla="*/ 1187801 w 1424802"/>
              <a:gd name="connsiteY37-4806" fmla="*/ 468923 h 1424354"/>
              <a:gd name="connsiteX38-4807" fmla="*/ 1211247 w 1424802"/>
              <a:gd name="connsiteY38-4808" fmla="*/ 504092 h 1424354"/>
              <a:gd name="connsiteX39-4809" fmla="*/ 1240555 w 1424802"/>
              <a:gd name="connsiteY39-4810" fmla="*/ 545123 h 1424354"/>
              <a:gd name="connsiteX40-4811" fmla="*/ 1264001 w 1424802"/>
              <a:gd name="connsiteY40-4812" fmla="*/ 592015 h 1424354"/>
              <a:gd name="connsiteX41-4813" fmla="*/ 1269862 w 1424802"/>
              <a:gd name="connsiteY41-4814" fmla="*/ 609600 h 1424354"/>
              <a:gd name="connsiteX42-4815" fmla="*/ 1287447 w 1424802"/>
              <a:gd name="connsiteY42-4816" fmla="*/ 638908 h 1424354"/>
              <a:gd name="connsiteX43-4817" fmla="*/ 1299170 w 1424802"/>
              <a:gd name="connsiteY43-4818" fmla="*/ 662354 h 1424354"/>
              <a:gd name="connsiteX44-4819" fmla="*/ 1316755 w 1424802"/>
              <a:gd name="connsiteY44-4820" fmla="*/ 679938 h 1424354"/>
              <a:gd name="connsiteX45-4821" fmla="*/ 1340201 w 1424802"/>
              <a:gd name="connsiteY45-4822" fmla="*/ 720969 h 1424354"/>
              <a:gd name="connsiteX46-4823" fmla="*/ 1351924 w 1424802"/>
              <a:gd name="connsiteY46-4824" fmla="*/ 744415 h 1424354"/>
              <a:gd name="connsiteX47-4825" fmla="*/ 1357785 w 1424802"/>
              <a:gd name="connsiteY47-4826" fmla="*/ 762000 h 1424354"/>
              <a:gd name="connsiteX48-4827" fmla="*/ 1369508 w 1424802"/>
              <a:gd name="connsiteY48-4828" fmla="*/ 779585 h 1424354"/>
              <a:gd name="connsiteX49-4829" fmla="*/ 1381232 w 1424802"/>
              <a:gd name="connsiteY49-4830" fmla="*/ 808892 h 1424354"/>
              <a:gd name="connsiteX50-4831" fmla="*/ 1398816 w 1424802"/>
              <a:gd name="connsiteY50-4832" fmla="*/ 885092 h 1424354"/>
              <a:gd name="connsiteX51-4833" fmla="*/ 1410539 w 1424802"/>
              <a:gd name="connsiteY51-4834" fmla="*/ 955431 h 1424354"/>
              <a:gd name="connsiteX52-4835" fmla="*/ 1416401 w 1424802"/>
              <a:gd name="connsiteY52-4836" fmla="*/ 973015 h 1424354"/>
              <a:gd name="connsiteX53-4837" fmla="*/ 1410539 w 1424802"/>
              <a:gd name="connsiteY53-4838" fmla="*/ 1125415 h 1424354"/>
              <a:gd name="connsiteX54-4839" fmla="*/ 1404287 w 1424802"/>
              <a:gd name="connsiteY54-4840" fmla="*/ 1249041 h 1424354"/>
              <a:gd name="connsiteX55-4841" fmla="*/ 1287447 w 1424802"/>
              <a:gd name="connsiteY55-4842" fmla="*/ 1383323 h 1424354"/>
              <a:gd name="connsiteX56-4843" fmla="*/ 1269862 w 1424802"/>
              <a:gd name="connsiteY56-4844" fmla="*/ 1395046 h 1424354"/>
              <a:gd name="connsiteX57-4845" fmla="*/ 1234693 w 1424802"/>
              <a:gd name="connsiteY57-4846" fmla="*/ 1406769 h 1424354"/>
              <a:gd name="connsiteX58-4847" fmla="*/ 1217108 w 1424802"/>
              <a:gd name="connsiteY58-4848" fmla="*/ 1412631 h 1424354"/>
              <a:gd name="connsiteX59-4849" fmla="*/ 1176078 w 1424802"/>
              <a:gd name="connsiteY59-4850" fmla="*/ 1418492 h 1424354"/>
              <a:gd name="connsiteX60-4851" fmla="*/ 1140908 w 1424802"/>
              <a:gd name="connsiteY60-4852" fmla="*/ 1424354 h 1424354"/>
              <a:gd name="connsiteX61-4853" fmla="*/ 900585 w 1424802"/>
              <a:gd name="connsiteY61-4854" fmla="*/ 1418492 h 1424354"/>
              <a:gd name="connsiteX62-4855" fmla="*/ 883001 w 1424802"/>
              <a:gd name="connsiteY62-4856" fmla="*/ 1412631 h 1424354"/>
              <a:gd name="connsiteX63-4857" fmla="*/ 800939 w 1424802"/>
              <a:gd name="connsiteY63-4858" fmla="*/ 1406769 h 1424354"/>
              <a:gd name="connsiteX64-4859" fmla="*/ 630955 w 1424802"/>
              <a:gd name="connsiteY64-4860" fmla="*/ 1400908 h 1424354"/>
              <a:gd name="connsiteX65-4861" fmla="*/ 572339 w 1424802"/>
              <a:gd name="connsiteY65-4862" fmla="*/ 1395046 h 1424354"/>
              <a:gd name="connsiteX66-4863" fmla="*/ 476812 w 1424802"/>
              <a:gd name="connsiteY66-4864" fmla="*/ 1400908 h 1424354"/>
              <a:gd name="connsiteX67-4865" fmla="*/ 155426 w 1424802"/>
              <a:gd name="connsiteY67-4866" fmla="*/ 1371600 h 1424354"/>
              <a:gd name="connsiteX68-4867" fmla="*/ 83418 w 1424802"/>
              <a:gd name="connsiteY68-4868" fmla="*/ 1299592 h 1424354"/>
              <a:gd name="connsiteX69-4869" fmla="*/ 50662 w 1424802"/>
              <a:gd name="connsiteY69-4870" fmla="*/ 1248508 h 1424354"/>
              <a:gd name="connsiteX70-4871" fmla="*/ 33078 w 1424802"/>
              <a:gd name="connsiteY70-4872" fmla="*/ 1230923 h 1424354"/>
              <a:gd name="connsiteX71-4873" fmla="*/ 21355 w 1424802"/>
              <a:gd name="connsiteY71-4874" fmla="*/ 1189892 h 1424354"/>
              <a:gd name="connsiteX72-4875" fmla="*/ 9632 w 1424802"/>
              <a:gd name="connsiteY72-4876" fmla="*/ 1143000 h 1424354"/>
              <a:gd name="connsiteX73-4877" fmla="*/ 9632 w 1424802"/>
              <a:gd name="connsiteY73-4878" fmla="*/ 943708 h 1424354"/>
              <a:gd name="connsiteX74-4879" fmla="*/ 15493 w 1424802"/>
              <a:gd name="connsiteY74-4880" fmla="*/ 926123 h 1424354"/>
              <a:gd name="connsiteX75-4881" fmla="*/ 21355 w 1424802"/>
              <a:gd name="connsiteY75-4882" fmla="*/ 873369 h 1424354"/>
              <a:gd name="connsiteX76-4883" fmla="*/ 27216 w 1424802"/>
              <a:gd name="connsiteY76-4884" fmla="*/ 855785 h 1424354"/>
              <a:gd name="connsiteX77-4885" fmla="*/ 33078 w 1424802"/>
              <a:gd name="connsiteY77-4886" fmla="*/ 820615 h 1424354"/>
              <a:gd name="connsiteX78-4887" fmla="*/ 50662 w 1424802"/>
              <a:gd name="connsiteY78-4888" fmla="*/ 779585 h 1424354"/>
              <a:gd name="connsiteX79-4889" fmla="*/ 62385 w 1424802"/>
              <a:gd name="connsiteY79-4890" fmla="*/ 738554 h 1424354"/>
              <a:gd name="connsiteX80-4891" fmla="*/ 74108 w 1424802"/>
              <a:gd name="connsiteY80-4892" fmla="*/ 715108 h 1424354"/>
              <a:gd name="connsiteX81-4893" fmla="*/ 85832 w 1424802"/>
              <a:gd name="connsiteY81-4894" fmla="*/ 674077 h 1424354"/>
              <a:gd name="connsiteX82-4895" fmla="*/ 91693 w 1424802"/>
              <a:gd name="connsiteY82-4896" fmla="*/ 656492 h 1424354"/>
              <a:gd name="connsiteX83-4897" fmla="*/ 97555 w 1424802"/>
              <a:gd name="connsiteY83-4898" fmla="*/ 627185 h 1424354"/>
              <a:gd name="connsiteX84-4899" fmla="*/ 103416 w 1424802"/>
              <a:gd name="connsiteY84-4900" fmla="*/ 609600 h 1424354"/>
              <a:gd name="connsiteX85-4901" fmla="*/ 102366 w 1424802"/>
              <a:gd name="connsiteY85-4902" fmla="*/ 546969 h 1424354"/>
              <a:gd name="connsiteX86-4903" fmla="*/ 83418 w 1424802"/>
              <a:gd name="connsiteY86-4904" fmla="*/ 435496 h 1424354"/>
              <a:gd name="connsiteX87-4905" fmla="*/ 83418 w 1424802"/>
              <a:gd name="connsiteY87-4906" fmla="*/ 291480 h 1424354"/>
              <a:gd name="connsiteX88-4907" fmla="*/ 85832 w 1424802"/>
              <a:gd name="connsiteY88-4908" fmla="*/ 263769 h 1424354"/>
              <a:gd name="connsiteX89-4909" fmla="*/ 79970 w 1424802"/>
              <a:gd name="connsiteY89-4910" fmla="*/ 246185 h 1424354"/>
              <a:gd name="connsiteX0-4911" fmla="*/ 79970 w 1424802"/>
              <a:gd name="connsiteY0-4912" fmla="*/ 246185 h 1424354"/>
              <a:gd name="connsiteX1-4913" fmla="*/ 97555 w 1424802"/>
              <a:gd name="connsiteY1-4914" fmla="*/ 193431 h 1424354"/>
              <a:gd name="connsiteX2-4915" fmla="*/ 103416 w 1424802"/>
              <a:gd name="connsiteY2-4916" fmla="*/ 175846 h 1424354"/>
              <a:gd name="connsiteX3-4917" fmla="*/ 109278 w 1424802"/>
              <a:gd name="connsiteY3-4918" fmla="*/ 152400 h 1424354"/>
              <a:gd name="connsiteX4-4919" fmla="*/ 132724 w 1424802"/>
              <a:gd name="connsiteY4-4920" fmla="*/ 117231 h 1424354"/>
              <a:gd name="connsiteX5-4921" fmla="*/ 144447 w 1424802"/>
              <a:gd name="connsiteY5-4922" fmla="*/ 99646 h 1424354"/>
              <a:gd name="connsiteX6-4923" fmla="*/ 197201 w 1424802"/>
              <a:gd name="connsiteY6-4924" fmla="*/ 70338 h 1424354"/>
              <a:gd name="connsiteX7-4925" fmla="*/ 226508 w 1424802"/>
              <a:gd name="connsiteY7-4926" fmla="*/ 52754 h 1424354"/>
              <a:gd name="connsiteX8-4927" fmla="*/ 261678 w 1424802"/>
              <a:gd name="connsiteY8-4928" fmla="*/ 41031 h 1424354"/>
              <a:gd name="connsiteX9-4929" fmla="*/ 308570 w 1424802"/>
              <a:gd name="connsiteY9-4930" fmla="*/ 23446 h 1424354"/>
              <a:gd name="connsiteX10-4931" fmla="*/ 326155 w 1424802"/>
              <a:gd name="connsiteY10-4932" fmla="*/ 17585 h 1424354"/>
              <a:gd name="connsiteX11-4933" fmla="*/ 367185 w 1424802"/>
              <a:gd name="connsiteY11-4934" fmla="*/ 11723 h 1424354"/>
              <a:gd name="connsiteX12-4935" fmla="*/ 490278 w 1424802"/>
              <a:gd name="connsiteY12-4936" fmla="*/ 0 h 1424354"/>
              <a:gd name="connsiteX13-4937" fmla="*/ 607508 w 1424802"/>
              <a:gd name="connsiteY13-4938" fmla="*/ 11723 h 1424354"/>
              <a:gd name="connsiteX14-4939" fmla="*/ 625093 w 1424802"/>
              <a:gd name="connsiteY14-4940" fmla="*/ 17585 h 1424354"/>
              <a:gd name="connsiteX15-4941" fmla="*/ 671985 w 1424802"/>
              <a:gd name="connsiteY15-4942" fmla="*/ 29308 h 1424354"/>
              <a:gd name="connsiteX16-4943" fmla="*/ 695432 w 1424802"/>
              <a:gd name="connsiteY16-4944" fmla="*/ 35169 h 1424354"/>
              <a:gd name="connsiteX17-4945" fmla="*/ 718878 w 1424802"/>
              <a:gd name="connsiteY17-4946" fmla="*/ 46892 h 1424354"/>
              <a:gd name="connsiteX18-4947" fmla="*/ 754047 w 1424802"/>
              <a:gd name="connsiteY18-4948" fmla="*/ 58615 h 1424354"/>
              <a:gd name="connsiteX19-4949" fmla="*/ 771632 w 1424802"/>
              <a:gd name="connsiteY19-4950" fmla="*/ 70338 h 1424354"/>
              <a:gd name="connsiteX20-4951" fmla="*/ 789216 w 1424802"/>
              <a:gd name="connsiteY20-4952" fmla="*/ 87923 h 1424354"/>
              <a:gd name="connsiteX21-4953" fmla="*/ 824385 w 1424802"/>
              <a:gd name="connsiteY21-4954" fmla="*/ 99646 h 1424354"/>
              <a:gd name="connsiteX22-4955" fmla="*/ 841970 w 1424802"/>
              <a:gd name="connsiteY22-4956" fmla="*/ 117231 h 1424354"/>
              <a:gd name="connsiteX23-4957" fmla="*/ 847832 w 1424802"/>
              <a:gd name="connsiteY23-4958" fmla="*/ 134815 h 1424354"/>
              <a:gd name="connsiteX24-4959" fmla="*/ 865416 w 1424802"/>
              <a:gd name="connsiteY24-4960" fmla="*/ 140677 h 1424354"/>
              <a:gd name="connsiteX25-4961" fmla="*/ 906447 w 1424802"/>
              <a:gd name="connsiteY25-4962" fmla="*/ 175846 h 1424354"/>
              <a:gd name="connsiteX26-4963" fmla="*/ 918170 w 1424802"/>
              <a:gd name="connsiteY26-4964" fmla="*/ 193431 h 1424354"/>
              <a:gd name="connsiteX27-4965" fmla="*/ 935755 w 1424802"/>
              <a:gd name="connsiteY27-4966" fmla="*/ 205154 h 1424354"/>
              <a:gd name="connsiteX28-4967" fmla="*/ 959201 w 1424802"/>
              <a:gd name="connsiteY28-4968" fmla="*/ 222738 h 1424354"/>
              <a:gd name="connsiteX29-4969" fmla="*/ 976785 w 1424802"/>
              <a:gd name="connsiteY29-4970" fmla="*/ 234462 h 1424354"/>
              <a:gd name="connsiteX30-4971" fmla="*/ 994370 w 1424802"/>
              <a:gd name="connsiteY30-4972" fmla="*/ 257908 h 1424354"/>
              <a:gd name="connsiteX31-4973" fmla="*/ 1035401 w 1424802"/>
              <a:gd name="connsiteY31-4974" fmla="*/ 281354 h 1424354"/>
              <a:gd name="connsiteX32-4975" fmla="*/ 1058847 w 1424802"/>
              <a:gd name="connsiteY32-4976" fmla="*/ 310662 h 1424354"/>
              <a:gd name="connsiteX33-4977" fmla="*/ 1099878 w 1424802"/>
              <a:gd name="connsiteY33-4978" fmla="*/ 345831 h 1424354"/>
              <a:gd name="connsiteX34-4979" fmla="*/ 1129185 w 1424802"/>
              <a:gd name="connsiteY34-4980" fmla="*/ 386862 h 1424354"/>
              <a:gd name="connsiteX35-4981" fmla="*/ 1135047 w 1424802"/>
              <a:gd name="connsiteY35-4982" fmla="*/ 404446 h 1424354"/>
              <a:gd name="connsiteX36-4983" fmla="*/ 1170216 w 1424802"/>
              <a:gd name="connsiteY36-4984" fmla="*/ 445477 h 1424354"/>
              <a:gd name="connsiteX37-4985" fmla="*/ 1187801 w 1424802"/>
              <a:gd name="connsiteY37-4986" fmla="*/ 468923 h 1424354"/>
              <a:gd name="connsiteX38-4987" fmla="*/ 1211247 w 1424802"/>
              <a:gd name="connsiteY38-4988" fmla="*/ 504092 h 1424354"/>
              <a:gd name="connsiteX39-4989" fmla="*/ 1240555 w 1424802"/>
              <a:gd name="connsiteY39-4990" fmla="*/ 545123 h 1424354"/>
              <a:gd name="connsiteX40-4991" fmla="*/ 1264001 w 1424802"/>
              <a:gd name="connsiteY40-4992" fmla="*/ 592015 h 1424354"/>
              <a:gd name="connsiteX41-4993" fmla="*/ 1269862 w 1424802"/>
              <a:gd name="connsiteY41-4994" fmla="*/ 609600 h 1424354"/>
              <a:gd name="connsiteX42-4995" fmla="*/ 1287447 w 1424802"/>
              <a:gd name="connsiteY42-4996" fmla="*/ 638908 h 1424354"/>
              <a:gd name="connsiteX43-4997" fmla="*/ 1299170 w 1424802"/>
              <a:gd name="connsiteY43-4998" fmla="*/ 662354 h 1424354"/>
              <a:gd name="connsiteX44-4999" fmla="*/ 1316755 w 1424802"/>
              <a:gd name="connsiteY44-5000" fmla="*/ 679938 h 1424354"/>
              <a:gd name="connsiteX45-5001" fmla="*/ 1340201 w 1424802"/>
              <a:gd name="connsiteY45-5002" fmla="*/ 720969 h 1424354"/>
              <a:gd name="connsiteX46-5003" fmla="*/ 1351924 w 1424802"/>
              <a:gd name="connsiteY46-5004" fmla="*/ 744415 h 1424354"/>
              <a:gd name="connsiteX47-5005" fmla="*/ 1357785 w 1424802"/>
              <a:gd name="connsiteY47-5006" fmla="*/ 762000 h 1424354"/>
              <a:gd name="connsiteX48-5007" fmla="*/ 1369508 w 1424802"/>
              <a:gd name="connsiteY48-5008" fmla="*/ 779585 h 1424354"/>
              <a:gd name="connsiteX49-5009" fmla="*/ 1381232 w 1424802"/>
              <a:gd name="connsiteY49-5010" fmla="*/ 808892 h 1424354"/>
              <a:gd name="connsiteX50-5011" fmla="*/ 1398816 w 1424802"/>
              <a:gd name="connsiteY50-5012" fmla="*/ 885092 h 1424354"/>
              <a:gd name="connsiteX51-5013" fmla="*/ 1410539 w 1424802"/>
              <a:gd name="connsiteY51-5014" fmla="*/ 955431 h 1424354"/>
              <a:gd name="connsiteX52-5015" fmla="*/ 1416401 w 1424802"/>
              <a:gd name="connsiteY52-5016" fmla="*/ 973015 h 1424354"/>
              <a:gd name="connsiteX53-5017" fmla="*/ 1410539 w 1424802"/>
              <a:gd name="connsiteY53-5018" fmla="*/ 1125415 h 1424354"/>
              <a:gd name="connsiteX54-5019" fmla="*/ 1404287 w 1424802"/>
              <a:gd name="connsiteY54-5020" fmla="*/ 1249041 h 1424354"/>
              <a:gd name="connsiteX55-5021" fmla="*/ 1287447 w 1424802"/>
              <a:gd name="connsiteY55-5022" fmla="*/ 1383323 h 1424354"/>
              <a:gd name="connsiteX56-5023" fmla="*/ 1269862 w 1424802"/>
              <a:gd name="connsiteY56-5024" fmla="*/ 1395046 h 1424354"/>
              <a:gd name="connsiteX57-5025" fmla="*/ 1234693 w 1424802"/>
              <a:gd name="connsiteY57-5026" fmla="*/ 1406769 h 1424354"/>
              <a:gd name="connsiteX58-5027" fmla="*/ 1217108 w 1424802"/>
              <a:gd name="connsiteY58-5028" fmla="*/ 1412631 h 1424354"/>
              <a:gd name="connsiteX59-5029" fmla="*/ 1176078 w 1424802"/>
              <a:gd name="connsiteY59-5030" fmla="*/ 1418492 h 1424354"/>
              <a:gd name="connsiteX60-5031" fmla="*/ 1140908 w 1424802"/>
              <a:gd name="connsiteY60-5032" fmla="*/ 1424354 h 1424354"/>
              <a:gd name="connsiteX61-5033" fmla="*/ 900585 w 1424802"/>
              <a:gd name="connsiteY61-5034" fmla="*/ 1418492 h 1424354"/>
              <a:gd name="connsiteX62-5035" fmla="*/ 883001 w 1424802"/>
              <a:gd name="connsiteY62-5036" fmla="*/ 1412631 h 1424354"/>
              <a:gd name="connsiteX63-5037" fmla="*/ 800939 w 1424802"/>
              <a:gd name="connsiteY63-5038" fmla="*/ 1406769 h 1424354"/>
              <a:gd name="connsiteX64-5039" fmla="*/ 630955 w 1424802"/>
              <a:gd name="connsiteY64-5040" fmla="*/ 1400908 h 1424354"/>
              <a:gd name="connsiteX65-5041" fmla="*/ 572339 w 1424802"/>
              <a:gd name="connsiteY65-5042" fmla="*/ 1395046 h 1424354"/>
              <a:gd name="connsiteX66-5043" fmla="*/ 476812 w 1424802"/>
              <a:gd name="connsiteY66-5044" fmla="*/ 1400908 h 1424354"/>
              <a:gd name="connsiteX67-5045" fmla="*/ 155426 w 1424802"/>
              <a:gd name="connsiteY67-5046" fmla="*/ 1371600 h 1424354"/>
              <a:gd name="connsiteX68-5047" fmla="*/ 83418 w 1424802"/>
              <a:gd name="connsiteY68-5048" fmla="*/ 1299592 h 1424354"/>
              <a:gd name="connsiteX69-5049" fmla="*/ 50662 w 1424802"/>
              <a:gd name="connsiteY69-5050" fmla="*/ 1248508 h 1424354"/>
              <a:gd name="connsiteX70-5051" fmla="*/ 33078 w 1424802"/>
              <a:gd name="connsiteY70-5052" fmla="*/ 1230923 h 1424354"/>
              <a:gd name="connsiteX71-5053" fmla="*/ 21355 w 1424802"/>
              <a:gd name="connsiteY71-5054" fmla="*/ 1189892 h 1424354"/>
              <a:gd name="connsiteX72-5055" fmla="*/ 9632 w 1424802"/>
              <a:gd name="connsiteY72-5056" fmla="*/ 1143000 h 1424354"/>
              <a:gd name="connsiteX73-5057" fmla="*/ 9632 w 1424802"/>
              <a:gd name="connsiteY73-5058" fmla="*/ 943708 h 1424354"/>
              <a:gd name="connsiteX74-5059" fmla="*/ 15493 w 1424802"/>
              <a:gd name="connsiteY74-5060" fmla="*/ 926123 h 1424354"/>
              <a:gd name="connsiteX75-5061" fmla="*/ 21355 w 1424802"/>
              <a:gd name="connsiteY75-5062" fmla="*/ 873369 h 1424354"/>
              <a:gd name="connsiteX76-5063" fmla="*/ 27216 w 1424802"/>
              <a:gd name="connsiteY76-5064" fmla="*/ 855785 h 1424354"/>
              <a:gd name="connsiteX77-5065" fmla="*/ 33078 w 1424802"/>
              <a:gd name="connsiteY77-5066" fmla="*/ 820615 h 1424354"/>
              <a:gd name="connsiteX78-5067" fmla="*/ 50662 w 1424802"/>
              <a:gd name="connsiteY78-5068" fmla="*/ 779585 h 1424354"/>
              <a:gd name="connsiteX79-5069" fmla="*/ 62385 w 1424802"/>
              <a:gd name="connsiteY79-5070" fmla="*/ 738554 h 1424354"/>
              <a:gd name="connsiteX80-5071" fmla="*/ 74108 w 1424802"/>
              <a:gd name="connsiteY80-5072" fmla="*/ 715108 h 1424354"/>
              <a:gd name="connsiteX81-5073" fmla="*/ 85832 w 1424802"/>
              <a:gd name="connsiteY81-5074" fmla="*/ 674077 h 1424354"/>
              <a:gd name="connsiteX82-5075" fmla="*/ 91693 w 1424802"/>
              <a:gd name="connsiteY82-5076" fmla="*/ 656492 h 1424354"/>
              <a:gd name="connsiteX83-5077" fmla="*/ 97555 w 1424802"/>
              <a:gd name="connsiteY83-5078" fmla="*/ 627185 h 1424354"/>
              <a:gd name="connsiteX84-5079" fmla="*/ 103416 w 1424802"/>
              <a:gd name="connsiteY84-5080" fmla="*/ 609600 h 1424354"/>
              <a:gd name="connsiteX85-5081" fmla="*/ 102366 w 1424802"/>
              <a:gd name="connsiteY85-5082" fmla="*/ 546969 h 1424354"/>
              <a:gd name="connsiteX86-5083" fmla="*/ 83418 w 1424802"/>
              <a:gd name="connsiteY86-5084" fmla="*/ 435496 h 1424354"/>
              <a:gd name="connsiteX87-5085" fmla="*/ 83418 w 1424802"/>
              <a:gd name="connsiteY87-5086" fmla="*/ 291480 h 1424354"/>
              <a:gd name="connsiteX88-5087" fmla="*/ 85832 w 1424802"/>
              <a:gd name="connsiteY88-5088" fmla="*/ 263769 h 1424354"/>
              <a:gd name="connsiteX89-5089" fmla="*/ 79970 w 1424802"/>
              <a:gd name="connsiteY89-5090" fmla="*/ 246185 h 1424354"/>
              <a:gd name="connsiteX0-5091" fmla="*/ 79970 w 1424802"/>
              <a:gd name="connsiteY0-5092" fmla="*/ 246185 h 1424354"/>
              <a:gd name="connsiteX1-5093" fmla="*/ 97555 w 1424802"/>
              <a:gd name="connsiteY1-5094" fmla="*/ 193431 h 1424354"/>
              <a:gd name="connsiteX2-5095" fmla="*/ 103416 w 1424802"/>
              <a:gd name="connsiteY2-5096" fmla="*/ 175846 h 1424354"/>
              <a:gd name="connsiteX3-5097" fmla="*/ 109278 w 1424802"/>
              <a:gd name="connsiteY3-5098" fmla="*/ 152400 h 1424354"/>
              <a:gd name="connsiteX4-5099" fmla="*/ 132724 w 1424802"/>
              <a:gd name="connsiteY4-5100" fmla="*/ 117231 h 1424354"/>
              <a:gd name="connsiteX5-5101" fmla="*/ 144447 w 1424802"/>
              <a:gd name="connsiteY5-5102" fmla="*/ 99646 h 1424354"/>
              <a:gd name="connsiteX6-5103" fmla="*/ 197201 w 1424802"/>
              <a:gd name="connsiteY6-5104" fmla="*/ 70338 h 1424354"/>
              <a:gd name="connsiteX7-5105" fmla="*/ 226508 w 1424802"/>
              <a:gd name="connsiteY7-5106" fmla="*/ 52754 h 1424354"/>
              <a:gd name="connsiteX8-5107" fmla="*/ 261678 w 1424802"/>
              <a:gd name="connsiteY8-5108" fmla="*/ 41031 h 1424354"/>
              <a:gd name="connsiteX9-5109" fmla="*/ 308570 w 1424802"/>
              <a:gd name="connsiteY9-5110" fmla="*/ 23446 h 1424354"/>
              <a:gd name="connsiteX10-5111" fmla="*/ 326155 w 1424802"/>
              <a:gd name="connsiteY10-5112" fmla="*/ 17585 h 1424354"/>
              <a:gd name="connsiteX11-5113" fmla="*/ 367185 w 1424802"/>
              <a:gd name="connsiteY11-5114" fmla="*/ 11723 h 1424354"/>
              <a:gd name="connsiteX12-5115" fmla="*/ 490278 w 1424802"/>
              <a:gd name="connsiteY12-5116" fmla="*/ 0 h 1424354"/>
              <a:gd name="connsiteX13-5117" fmla="*/ 607508 w 1424802"/>
              <a:gd name="connsiteY13-5118" fmla="*/ 11723 h 1424354"/>
              <a:gd name="connsiteX14-5119" fmla="*/ 625093 w 1424802"/>
              <a:gd name="connsiteY14-5120" fmla="*/ 17585 h 1424354"/>
              <a:gd name="connsiteX15-5121" fmla="*/ 671985 w 1424802"/>
              <a:gd name="connsiteY15-5122" fmla="*/ 29308 h 1424354"/>
              <a:gd name="connsiteX16-5123" fmla="*/ 695432 w 1424802"/>
              <a:gd name="connsiteY16-5124" fmla="*/ 35169 h 1424354"/>
              <a:gd name="connsiteX17-5125" fmla="*/ 718878 w 1424802"/>
              <a:gd name="connsiteY17-5126" fmla="*/ 46892 h 1424354"/>
              <a:gd name="connsiteX18-5127" fmla="*/ 754047 w 1424802"/>
              <a:gd name="connsiteY18-5128" fmla="*/ 58615 h 1424354"/>
              <a:gd name="connsiteX19-5129" fmla="*/ 771632 w 1424802"/>
              <a:gd name="connsiteY19-5130" fmla="*/ 70338 h 1424354"/>
              <a:gd name="connsiteX20-5131" fmla="*/ 789216 w 1424802"/>
              <a:gd name="connsiteY20-5132" fmla="*/ 87923 h 1424354"/>
              <a:gd name="connsiteX21-5133" fmla="*/ 824385 w 1424802"/>
              <a:gd name="connsiteY21-5134" fmla="*/ 99646 h 1424354"/>
              <a:gd name="connsiteX22-5135" fmla="*/ 841970 w 1424802"/>
              <a:gd name="connsiteY22-5136" fmla="*/ 117231 h 1424354"/>
              <a:gd name="connsiteX23-5137" fmla="*/ 847832 w 1424802"/>
              <a:gd name="connsiteY23-5138" fmla="*/ 134815 h 1424354"/>
              <a:gd name="connsiteX24-5139" fmla="*/ 865416 w 1424802"/>
              <a:gd name="connsiteY24-5140" fmla="*/ 140677 h 1424354"/>
              <a:gd name="connsiteX25-5141" fmla="*/ 906447 w 1424802"/>
              <a:gd name="connsiteY25-5142" fmla="*/ 175846 h 1424354"/>
              <a:gd name="connsiteX26-5143" fmla="*/ 918170 w 1424802"/>
              <a:gd name="connsiteY26-5144" fmla="*/ 193431 h 1424354"/>
              <a:gd name="connsiteX27-5145" fmla="*/ 935755 w 1424802"/>
              <a:gd name="connsiteY27-5146" fmla="*/ 205154 h 1424354"/>
              <a:gd name="connsiteX28-5147" fmla="*/ 959201 w 1424802"/>
              <a:gd name="connsiteY28-5148" fmla="*/ 222738 h 1424354"/>
              <a:gd name="connsiteX29-5149" fmla="*/ 976785 w 1424802"/>
              <a:gd name="connsiteY29-5150" fmla="*/ 234462 h 1424354"/>
              <a:gd name="connsiteX30-5151" fmla="*/ 994370 w 1424802"/>
              <a:gd name="connsiteY30-5152" fmla="*/ 257908 h 1424354"/>
              <a:gd name="connsiteX31-5153" fmla="*/ 1035401 w 1424802"/>
              <a:gd name="connsiteY31-5154" fmla="*/ 281354 h 1424354"/>
              <a:gd name="connsiteX32-5155" fmla="*/ 1058847 w 1424802"/>
              <a:gd name="connsiteY32-5156" fmla="*/ 310662 h 1424354"/>
              <a:gd name="connsiteX33-5157" fmla="*/ 1099878 w 1424802"/>
              <a:gd name="connsiteY33-5158" fmla="*/ 345831 h 1424354"/>
              <a:gd name="connsiteX34-5159" fmla="*/ 1129185 w 1424802"/>
              <a:gd name="connsiteY34-5160" fmla="*/ 386862 h 1424354"/>
              <a:gd name="connsiteX35-5161" fmla="*/ 1135047 w 1424802"/>
              <a:gd name="connsiteY35-5162" fmla="*/ 404446 h 1424354"/>
              <a:gd name="connsiteX36-5163" fmla="*/ 1170216 w 1424802"/>
              <a:gd name="connsiteY36-5164" fmla="*/ 445477 h 1424354"/>
              <a:gd name="connsiteX37-5165" fmla="*/ 1187801 w 1424802"/>
              <a:gd name="connsiteY37-5166" fmla="*/ 468923 h 1424354"/>
              <a:gd name="connsiteX38-5167" fmla="*/ 1211247 w 1424802"/>
              <a:gd name="connsiteY38-5168" fmla="*/ 504092 h 1424354"/>
              <a:gd name="connsiteX39-5169" fmla="*/ 1240555 w 1424802"/>
              <a:gd name="connsiteY39-5170" fmla="*/ 545123 h 1424354"/>
              <a:gd name="connsiteX40-5171" fmla="*/ 1264001 w 1424802"/>
              <a:gd name="connsiteY40-5172" fmla="*/ 592015 h 1424354"/>
              <a:gd name="connsiteX41-5173" fmla="*/ 1269862 w 1424802"/>
              <a:gd name="connsiteY41-5174" fmla="*/ 609600 h 1424354"/>
              <a:gd name="connsiteX42-5175" fmla="*/ 1287447 w 1424802"/>
              <a:gd name="connsiteY42-5176" fmla="*/ 638908 h 1424354"/>
              <a:gd name="connsiteX43-5177" fmla="*/ 1299170 w 1424802"/>
              <a:gd name="connsiteY43-5178" fmla="*/ 662354 h 1424354"/>
              <a:gd name="connsiteX44-5179" fmla="*/ 1316755 w 1424802"/>
              <a:gd name="connsiteY44-5180" fmla="*/ 679938 h 1424354"/>
              <a:gd name="connsiteX45-5181" fmla="*/ 1340201 w 1424802"/>
              <a:gd name="connsiteY45-5182" fmla="*/ 720969 h 1424354"/>
              <a:gd name="connsiteX46-5183" fmla="*/ 1351924 w 1424802"/>
              <a:gd name="connsiteY46-5184" fmla="*/ 744415 h 1424354"/>
              <a:gd name="connsiteX47-5185" fmla="*/ 1357785 w 1424802"/>
              <a:gd name="connsiteY47-5186" fmla="*/ 762000 h 1424354"/>
              <a:gd name="connsiteX48-5187" fmla="*/ 1369508 w 1424802"/>
              <a:gd name="connsiteY48-5188" fmla="*/ 779585 h 1424354"/>
              <a:gd name="connsiteX49-5189" fmla="*/ 1381232 w 1424802"/>
              <a:gd name="connsiteY49-5190" fmla="*/ 808892 h 1424354"/>
              <a:gd name="connsiteX50-5191" fmla="*/ 1398816 w 1424802"/>
              <a:gd name="connsiteY50-5192" fmla="*/ 885092 h 1424354"/>
              <a:gd name="connsiteX51-5193" fmla="*/ 1410539 w 1424802"/>
              <a:gd name="connsiteY51-5194" fmla="*/ 955431 h 1424354"/>
              <a:gd name="connsiteX52-5195" fmla="*/ 1416401 w 1424802"/>
              <a:gd name="connsiteY52-5196" fmla="*/ 973015 h 1424354"/>
              <a:gd name="connsiteX53-5197" fmla="*/ 1410539 w 1424802"/>
              <a:gd name="connsiteY53-5198" fmla="*/ 1125415 h 1424354"/>
              <a:gd name="connsiteX54-5199" fmla="*/ 1404287 w 1424802"/>
              <a:gd name="connsiteY54-5200" fmla="*/ 1249041 h 1424354"/>
              <a:gd name="connsiteX55-5201" fmla="*/ 1287447 w 1424802"/>
              <a:gd name="connsiteY55-5202" fmla="*/ 1383323 h 1424354"/>
              <a:gd name="connsiteX56-5203" fmla="*/ 1269862 w 1424802"/>
              <a:gd name="connsiteY56-5204" fmla="*/ 1395046 h 1424354"/>
              <a:gd name="connsiteX57-5205" fmla="*/ 1234693 w 1424802"/>
              <a:gd name="connsiteY57-5206" fmla="*/ 1406769 h 1424354"/>
              <a:gd name="connsiteX58-5207" fmla="*/ 1217108 w 1424802"/>
              <a:gd name="connsiteY58-5208" fmla="*/ 1412631 h 1424354"/>
              <a:gd name="connsiteX59-5209" fmla="*/ 1176078 w 1424802"/>
              <a:gd name="connsiteY59-5210" fmla="*/ 1418492 h 1424354"/>
              <a:gd name="connsiteX60-5211" fmla="*/ 1140908 w 1424802"/>
              <a:gd name="connsiteY60-5212" fmla="*/ 1424354 h 1424354"/>
              <a:gd name="connsiteX61-5213" fmla="*/ 900585 w 1424802"/>
              <a:gd name="connsiteY61-5214" fmla="*/ 1418492 h 1424354"/>
              <a:gd name="connsiteX62-5215" fmla="*/ 883001 w 1424802"/>
              <a:gd name="connsiteY62-5216" fmla="*/ 1412631 h 1424354"/>
              <a:gd name="connsiteX63-5217" fmla="*/ 800939 w 1424802"/>
              <a:gd name="connsiteY63-5218" fmla="*/ 1406769 h 1424354"/>
              <a:gd name="connsiteX64-5219" fmla="*/ 630955 w 1424802"/>
              <a:gd name="connsiteY64-5220" fmla="*/ 1400908 h 1424354"/>
              <a:gd name="connsiteX65-5221" fmla="*/ 572339 w 1424802"/>
              <a:gd name="connsiteY65-5222" fmla="*/ 1395046 h 1424354"/>
              <a:gd name="connsiteX66-5223" fmla="*/ 476812 w 1424802"/>
              <a:gd name="connsiteY66-5224" fmla="*/ 1400908 h 1424354"/>
              <a:gd name="connsiteX67-5225" fmla="*/ 155426 w 1424802"/>
              <a:gd name="connsiteY67-5226" fmla="*/ 1371600 h 1424354"/>
              <a:gd name="connsiteX68-5227" fmla="*/ 83418 w 1424802"/>
              <a:gd name="connsiteY68-5228" fmla="*/ 1299592 h 1424354"/>
              <a:gd name="connsiteX69-5229" fmla="*/ 50662 w 1424802"/>
              <a:gd name="connsiteY69-5230" fmla="*/ 1248508 h 1424354"/>
              <a:gd name="connsiteX70-5231" fmla="*/ 33078 w 1424802"/>
              <a:gd name="connsiteY70-5232" fmla="*/ 1230923 h 1424354"/>
              <a:gd name="connsiteX71-5233" fmla="*/ 21355 w 1424802"/>
              <a:gd name="connsiteY71-5234" fmla="*/ 1189892 h 1424354"/>
              <a:gd name="connsiteX72-5235" fmla="*/ 9632 w 1424802"/>
              <a:gd name="connsiteY72-5236" fmla="*/ 1143000 h 1424354"/>
              <a:gd name="connsiteX73-5237" fmla="*/ 9632 w 1424802"/>
              <a:gd name="connsiteY73-5238" fmla="*/ 943708 h 1424354"/>
              <a:gd name="connsiteX74-5239" fmla="*/ 15493 w 1424802"/>
              <a:gd name="connsiteY74-5240" fmla="*/ 926123 h 1424354"/>
              <a:gd name="connsiteX75-5241" fmla="*/ 21355 w 1424802"/>
              <a:gd name="connsiteY75-5242" fmla="*/ 873369 h 1424354"/>
              <a:gd name="connsiteX76-5243" fmla="*/ 27216 w 1424802"/>
              <a:gd name="connsiteY76-5244" fmla="*/ 855785 h 1424354"/>
              <a:gd name="connsiteX77-5245" fmla="*/ 33078 w 1424802"/>
              <a:gd name="connsiteY77-5246" fmla="*/ 820615 h 1424354"/>
              <a:gd name="connsiteX78-5247" fmla="*/ 50662 w 1424802"/>
              <a:gd name="connsiteY78-5248" fmla="*/ 779585 h 1424354"/>
              <a:gd name="connsiteX79-5249" fmla="*/ 62385 w 1424802"/>
              <a:gd name="connsiteY79-5250" fmla="*/ 738554 h 1424354"/>
              <a:gd name="connsiteX80-5251" fmla="*/ 74108 w 1424802"/>
              <a:gd name="connsiteY80-5252" fmla="*/ 715108 h 1424354"/>
              <a:gd name="connsiteX81-5253" fmla="*/ 85832 w 1424802"/>
              <a:gd name="connsiteY81-5254" fmla="*/ 674077 h 1424354"/>
              <a:gd name="connsiteX82-5255" fmla="*/ 91693 w 1424802"/>
              <a:gd name="connsiteY82-5256" fmla="*/ 656492 h 1424354"/>
              <a:gd name="connsiteX83-5257" fmla="*/ 97555 w 1424802"/>
              <a:gd name="connsiteY83-5258" fmla="*/ 627185 h 1424354"/>
              <a:gd name="connsiteX84-5259" fmla="*/ 103416 w 1424802"/>
              <a:gd name="connsiteY84-5260" fmla="*/ 609600 h 1424354"/>
              <a:gd name="connsiteX85-5261" fmla="*/ 102366 w 1424802"/>
              <a:gd name="connsiteY85-5262" fmla="*/ 546969 h 1424354"/>
              <a:gd name="connsiteX86-5263" fmla="*/ 83418 w 1424802"/>
              <a:gd name="connsiteY86-5264" fmla="*/ 435496 h 1424354"/>
              <a:gd name="connsiteX87-5265" fmla="*/ 83418 w 1424802"/>
              <a:gd name="connsiteY87-5266" fmla="*/ 291480 h 1424354"/>
              <a:gd name="connsiteX88-5267" fmla="*/ 85832 w 1424802"/>
              <a:gd name="connsiteY88-5268" fmla="*/ 263769 h 1424354"/>
              <a:gd name="connsiteX89-5269" fmla="*/ 79970 w 1424802"/>
              <a:gd name="connsiteY89-5270" fmla="*/ 246185 h 14243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Lst>
            <a:rect l="l" t="t" r="r" b="b"/>
            <a:pathLst>
              <a:path w="1424802" h="1424354">
                <a:moveTo>
                  <a:pt x="79970" y="246185"/>
                </a:moveTo>
                <a:cubicBezTo>
                  <a:pt x="90854" y="180885"/>
                  <a:pt x="76949" y="234644"/>
                  <a:pt x="97555" y="193431"/>
                </a:cubicBezTo>
                <a:cubicBezTo>
                  <a:pt x="100318" y="187905"/>
                  <a:pt x="101719" y="181787"/>
                  <a:pt x="103416" y="175846"/>
                </a:cubicBezTo>
                <a:cubicBezTo>
                  <a:pt x="105629" y="168100"/>
                  <a:pt x="105675" y="159605"/>
                  <a:pt x="109278" y="152400"/>
                </a:cubicBezTo>
                <a:cubicBezTo>
                  <a:pt x="115579" y="139798"/>
                  <a:pt x="124909" y="128954"/>
                  <a:pt x="132724" y="117231"/>
                </a:cubicBezTo>
                <a:lnTo>
                  <a:pt x="144447" y="99646"/>
                </a:lnTo>
                <a:cubicBezTo>
                  <a:pt x="162926" y="71927"/>
                  <a:pt x="175824" y="81027"/>
                  <a:pt x="197201" y="70338"/>
                </a:cubicBezTo>
                <a:cubicBezTo>
                  <a:pt x="207391" y="65243"/>
                  <a:pt x="216137" y="57468"/>
                  <a:pt x="226508" y="52754"/>
                </a:cubicBezTo>
                <a:cubicBezTo>
                  <a:pt x="237758" y="47641"/>
                  <a:pt x="261678" y="41031"/>
                  <a:pt x="261678" y="41031"/>
                </a:cubicBezTo>
                <a:cubicBezTo>
                  <a:pt x="290623" y="21734"/>
                  <a:pt x="268010" y="33586"/>
                  <a:pt x="308570" y="23446"/>
                </a:cubicBezTo>
                <a:cubicBezTo>
                  <a:pt x="314564" y="21947"/>
                  <a:pt x="320096" y="18797"/>
                  <a:pt x="326155" y="17585"/>
                </a:cubicBezTo>
                <a:cubicBezTo>
                  <a:pt x="339702" y="14876"/>
                  <a:pt x="353476" y="13437"/>
                  <a:pt x="367185" y="11723"/>
                </a:cubicBezTo>
                <a:cubicBezTo>
                  <a:pt x="417921" y="5381"/>
                  <a:pt x="436086" y="4516"/>
                  <a:pt x="490278" y="0"/>
                </a:cubicBezTo>
                <a:cubicBezTo>
                  <a:pt x="531285" y="2929"/>
                  <a:pt x="568218" y="2992"/>
                  <a:pt x="607508" y="11723"/>
                </a:cubicBezTo>
                <a:cubicBezTo>
                  <a:pt x="613540" y="13063"/>
                  <a:pt x="619132" y="15959"/>
                  <a:pt x="625093" y="17585"/>
                </a:cubicBezTo>
                <a:cubicBezTo>
                  <a:pt x="640637" y="21824"/>
                  <a:pt x="656354" y="25400"/>
                  <a:pt x="671985" y="29308"/>
                </a:cubicBezTo>
                <a:lnTo>
                  <a:pt x="695432" y="35169"/>
                </a:lnTo>
                <a:cubicBezTo>
                  <a:pt x="703247" y="39077"/>
                  <a:pt x="710765" y="43647"/>
                  <a:pt x="718878" y="46892"/>
                </a:cubicBezTo>
                <a:cubicBezTo>
                  <a:pt x="730351" y="51481"/>
                  <a:pt x="754047" y="58615"/>
                  <a:pt x="754047" y="58615"/>
                </a:cubicBezTo>
                <a:cubicBezTo>
                  <a:pt x="759909" y="62523"/>
                  <a:pt x="766220" y="65828"/>
                  <a:pt x="771632" y="70338"/>
                </a:cubicBezTo>
                <a:cubicBezTo>
                  <a:pt x="778000" y="75645"/>
                  <a:pt x="781970" y="83897"/>
                  <a:pt x="789216" y="87923"/>
                </a:cubicBezTo>
                <a:cubicBezTo>
                  <a:pt x="800018" y="93924"/>
                  <a:pt x="824385" y="99646"/>
                  <a:pt x="824385" y="99646"/>
                </a:cubicBezTo>
                <a:cubicBezTo>
                  <a:pt x="830247" y="105508"/>
                  <a:pt x="837372" y="110334"/>
                  <a:pt x="841970" y="117231"/>
                </a:cubicBezTo>
                <a:cubicBezTo>
                  <a:pt x="845397" y="122372"/>
                  <a:pt x="843463" y="130446"/>
                  <a:pt x="847832" y="134815"/>
                </a:cubicBezTo>
                <a:cubicBezTo>
                  <a:pt x="852201" y="139184"/>
                  <a:pt x="859555" y="138723"/>
                  <a:pt x="865416" y="140677"/>
                </a:cubicBezTo>
                <a:cubicBezTo>
                  <a:pt x="882661" y="153611"/>
                  <a:pt x="892843" y="159521"/>
                  <a:pt x="906447" y="175846"/>
                </a:cubicBezTo>
                <a:cubicBezTo>
                  <a:pt x="910957" y="181258"/>
                  <a:pt x="913189" y="188450"/>
                  <a:pt x="918170" y="193431"/>
                </a:cubicBezTo>
                <a:cubicBezTo>
                  <a:pt x="923151" y="198412"/>
                  <a:pt x="930022" y="201059"/>
                  <a:pt x="935755" y="205154"/>
                </a:cubicBezTo>
                <a:cubicBezTo>
                  <a:pt x="943704" y="210832"/>
                  <a:pt x="951252" y="217060"/>
                  <a:pt x="959201" y="222738"/>
                </a:cubicBezTo>
                <a:cubicBezTo>
                  <a:pt x="964933" y="226833"/>
                  <a:pt x="971804" y="229481"/>
                  <a:pt x="976785" y="234462"/>
                </a:cubicBezTo>
                <a:cubicBezTo>
                  <a:pt x="983693" y="241370"/>
                  <a:pt x="987462" y="251000"/>
                  <a:pt x="994370" y="257908"/>
                </a:cubicBezTo>
                <a:cubicBezTo>
                  <a:pt x="1002655" y="266192"/>
                  <a:pt x="1026207" y="276757"/>
                  <a:pt x="1035401" y="281354"/>
                </a:cubicBezTo>
                <a:cubicBezTo>
                  <a:pt x="1044864" y="295548"/>
                  <a:pt x="1046321" y="300224"/>
                  <a:pt x="1058847" y="310662"/>
                </a:cubicBezTo>
                <a:cubicBezTo>
                  <a:pt x="1072975" y="322436"/>
                  <a:pt x="1088919" y="330489"/>
                  <a:pt x="1099878" y="345831"/>
                </a:cubicBezTo>
                <a:cubicBezTo>
                  <a:pt x="1138457" y="399842"/>
                  <a:pt x="1083461" y="341136"/>
                  <a:pt x="1129185" y="386862"/>
                </a:cubicBezTo>
                <a:cubicBezTo>
                  <a:pt x="1131139" y="392723"/>
                  <a:pt x="1132284" y="398920"/>
                  <a:pt x="1135047" y="404446"/>
                </a:cubicBezTo>
                <a:cubicBezTo>
                  <a:pt x="1145507" y="425366"/>
                  <a:pt x="1153388" y="426245"/>
                  <a:pt x="1170216" y="445477"/>
                </a:cubicBezTo>
                <a:cubicBezTo>
                  <a:pt x="1176649" y="452829"/>
                  <a:pt x="1181939" y="461108"/>
                  <a:pt x="1187801" y="468923"/>
                </a:cubicBezTo>
                <a:cubicBezTo>
                  <a:pt x="1200373" y="506644"/>
                  <a:pt x="1183805" y="465675"/>
                  <a:pt x="1211247" y="504092"/>
                </a:cubicBezTo>
                <a:cubicBezTo>
                  <a:pt x="1249827" y="558102"/>
                  <a:pt x="1194829" y="499397"/>
                  <a:pt x="1240555" y="545123"/>
                </a:cubicBezTo>
                <a:cubicBezTo>
                  <a:pt x="1252209" y="591742"/>
                  <a:pt x="1237431" y="545517"/>
                  <a:pt x="1264001" y="592015"/>
                </a:cubicBezTo>
                <a:cubicBezTo>
                  <a:pt x="1267066" y="597380"/>
                  <a:pt x="1267099" y="604074"/>
                  <a:pt x="1269862" y="609600"/>
                </a:cubicBezTo>
                <a:cubicBezTo>
                  <a:pt x="1274957" y="619790"/>
                  <a:pt x="1281914" y="628949"/>
                  <a:pt x="1287447" y="638908"/>
                </a:cubicBezTo>
                <a:cubicBezTo>
                  <a:pt x="1291690" y="646546"/>
                  <a:pt x="1294091" y="655244"/>
                  <a:pt x="1299170" y="662354"/>
                </a:cubicBezTo>
                <a:cubicBezTo>
                  <a:pt x="1303988" y="669099"/>
                  <a:pt x="1310893" y="674077"/>
                  <a:pt x="1316755" y="679938"/>
                </a:cubicBezTo>
                <a:cubicBezTo>
                  <a:pt x="1352175" y="750781"/>
                  <a:pt x="1307066" y="662984"/>
                  <a:pt x="1340201" y="720969"/>
                </a:cubicBezTo>
                <a:cubicBezTo>
                  <a:pt x="1344536" y="728556"/>
                  <a:pt x="1348482" y="736384"/>
                  <a:pt x="1351924" y="744415"/>
                </a:cubicBezTo>
                <a:cubicBezTo>
                  <a:pt x="1354358" y="750094"/>
                  <a:pt x="1355022" y="756474"/>
                  <a:pt x="1357785" y="762000"/>
                </a:cubicBezTo>
                <a:cubicBezTo>
                  <a:pt x="1360935" y="768301"/>
                  <a:pt x="1366357" y="773284"/>
                  <a:pt x="1369508" y="779585"/>
                </a:cubicBezTo>
                <a:cubicBezTo>
                  <a:pt x="1374214" y="788996"/>
                  <a:pt x="1377324" y="799123"/>
                  <a:pt x="1381232" y="808892"/>
                </a:cubicBezTo>
                <a:cubicBezTo>
                  <a:pt x="1388840" y="862156"/>
                  <a:pt x="1382724" y="836816"/>
                  <a:pt x="1398816" y="885092"/>
                </a:cubicBezTo>
                <a:cubicBezTo>
                  <a:pt x="1406333" y="907642"/>
                  <a:pt x="1406631" y="931985"/>
                  <a:pt x="1410539" y="955431"/>
                </a:cubicBezTo>
                <a:cubicBezTo>
                  <a:pt x="1411555" y="961525"/>
                  <a:pt x="1414447" y="967154"/>
                  <a:pt x="1416401" y="973015"/>
                </a:cubicBezTo>
                <a:cubicBezTo>
                  <a:pt x="1414447" y="1023815"/>
                  <a:pt x="1415284" y="1074799"/>
                  <a:pt x="1410539" y="1125415"/>
                </a:cubicBezTo>
                <a:cubicBezTo>
                  <a:pt x="1394908" y="1189892"/>
                  <a:pt x="1424802" y="1206056"/>
                  <a:pt x="1404287" y="1249041"/>
                </a:cubicBezTo>
                <a:cubicBezTo>
                  <a:pt x="1368088" y="1335780"/>
                  <a:pt x="1318351" y="1373023"/>
                  <a:pt x="1287447" y="1383323"/>
                </a:cubicBezTo>
                <a:cubicBezTo>
                  <a:pt x="1281585" y="1387231"/>
                  <a:pt x="1276300" y="1392185"/>
                  <a:pt x="1269862" y="1395046"/>
                </a:cubicBezTo>
                <a:cubicBezTo>
                  <a:pt x="1258570" y="1400065"/>
                  <a:pt x="1246416" y="1402861"/>
                  <a:pt x="1234693" y="1406769"/>
                </a:cubicBezTo>
                <a:lnTo>
                  <a:pt x="1217108" y="1412631"/>
                </a:lnTo>
                <a:cubicBezTo>
                  <a:pt x="1204002" y="1417000"/>
                  <a:pt x="1189733" y="1416391"/>
                  <a:pt x="1176078" y="1418492"/>
                </a:cubicBezTo>
                <a:cubicBezTo>
                  <a:pt x="1164331" y="1420299"/>
                  <a:pt x="1152631" y="1422400"/>
                  <a:pt x="1140908" y="1424354"/>
                </a:cubicBezTo>
                <a:cubicBezTo>
                  <a:pt x="1060800" y="1422400"/>
                  <a:pt x="980634" y="1422131"/>
                  <a:pt x="900585" y="1418492"/>
                </a:cubicBezTo>
                <a:cubicBezTo>
                  <a:pt x="894413" y="1418211"/>
                  <a:pt x="889137" y="1413353"/>
                  <a:pt x="883001" y="1412631"/>
                </a:cubicBezTo>
                <a:cubicBezTo>
                  <a:pt x="855765" y="1409427"/>
                  <a:pt x="828333" y="1408043"/>
                  <a:pt x="800939" y="1406769"/>
                </a:cubicBezTo>
                <a:cubicBezTo>
                  <a:pt x="744305" y="1404135"/>
                  <a:pt x="687616" y="1402862"/>
                  <a:pt x="630955" y="1400908"/>
                </a:cubicBezTo>
                <a:cubicBezTo>
                  <a:pt x="611416" y="1398954"/>
                  <a:pt x="591639" y="1398665"/>
                  <a:pt x="572339" y="1395046"/>
                </a:cubicBezTo>
                <a:cubicBezTo>
                  <a:pt x="560194" y="1392769"/>
                  <a:pt x="488535" y="1404816"/>
                  <a:pt x="476812" y="1400908"/>
                </a:cubicBezTo>
                <a:cubicBezTo>
                  <a:pt x="407327" y="1397000"/>
                  <a:pt x="223811" y="1383323"/>
                  <a:pt x="155426" y="1371600"/>
                </a:cubicBezTo>
                <a:cubicBezTo>
                  <a:pt x="148743" y="1369372"/>
                  <a:pt x="89719" y="1302743"/>
                  <a:pt x="83418" y="1299592"/>
                </a:cubicBezTo>
                <a:cubicBezTo>
                  <a:pt x="65957" y="1279077"/>
                  <a:pt x="66293" y="1262185"/>
                  <a:pt x="50662" y="1248508"/>
                </a:cubicBezTo>
                <a:cubicBezTo>
                  <a:pt x="45355" y="1242140"/>
                  <a:pt x="38939" y="1236785"/>
                  <a:pt x="33078" y="1230923"/>
                </a:cubicBezTo>
                <a:cubicBezTo>
                  <a:pt x="19021" y="1188754"/>
                  <a:pt x="36078" y="1241421"/>
                  <a:pt x="21355" y="1189892"/>
                </a:cubicBezTo>
                <a:cubicBezTo>
                  <a:pt x="9337" y="1147830"/>
                  <a:pt x="21550" y="1202596"/>
                  <a:pt x="9632" y="1143000"/>
                </a:cubicBezTo>
                <a:cubicBezTo>
                  <a:pt x="1056" y="1048675"/>
                  <a:pt x="0" y="1068927"/>
                  <a:pt x="9632" y="943708"/>
                </a:cubicBezTo>
                <a:cubicBezTo>
                  <a:pt x="10106" y="937548"/>
                  <a:pt x="13539" y="931985"/>
                  <a:pt x="15493" y="926123"/>
                </a:cubicBezTo>
                <a:cubicBezTo>
                  <a:pt x="17447" y="908538"/>
                  <a:pt x="18446" y="890821"/>
                  <a:pt x="21355" y="873369"/>
                </a:cubicBezTo>
                <a:cubicBezTo>
                  <a:pt x="22371" y="867275"/>
                  <a:pt x="25876" y="861816"/>
                  <a:pt x="27216" y="855785"/>
                </a:cubicBezTo>
                <a:cubicBezTo>
                  <a:pt x="29794" y="844183"/>
                  <a:pt x="30500" y="832217"/>
                  <a:pt x="33078" y="820615"/>
                </a:cubicBezTo>
                <a:cubicBezTo>
                  <a:pt x="37308" y="801580"/>
                  <a:pt x="42390" y="798885"/>
                  <a:pt x="50662" y="779585"/>
                </a:cubicBezTo>
                <a:cubicBezTo>
                  <a:pt x="64837" y="746511"/>
                  <a:pt x="47509" y="778225"/>
                  <a:pt x="62385" y="738554"/>
                </a:cubicBezTo>
                <a:cubicBezTo>
                  <a:pt x="65453" y="730373"/>
                  <a:pt x="70666" y="723139"/>
                  <a:pt x="74108" y="715108"/>
                </a:cubicBezTo>
                <a:cubicBezTo>
                  <a:pt x="80131" y="701055"/>
                  <a:pt x="81583" y="688948"/>
                  <a:pt x="85832" y="674077"/>
                </a:cubicBezTo>
                <a:cubicBezTo>
                  <a:pt x="87529" y="668136"/>
                  <a:pt x="90194" y="662486"/>
                  <a:pt x="91693" y="656492"/>
                </a:cubicBezTo>
                <a:cubicBezTo>
                  <a:pt x="94109" y="646827"/>
                  <a:pt x="95139" y="636850"/>
                  <a:pt x="97555" y="627185"/>
                </a:cubicBezTo>
                <a:cubicBezTo>
                  <a:pt x="99054" y="621191"/>
                  <a:pt x="101719" y="615541"/>
                  <a:pt x="103416" y="609600"/>
                </a:cubicBezTo>
                <a:cubicBezTo>
                  <a:pt x="105629" y="601854"/>
                  <a:pt x="100618" y="554833"/>
                  <a:pt x="102366" y="546969"/>
                </a:cubicBezTo>
                <a:cubicBezTo>
                  <a:pt x="104527" y="537243"/>
                  <a:pt x="80797" y="445108"/>
                  <a:pt x="83418" y="435496"/>
                </a:cubicBezTo>
                <a:cubicBezTo>
                  <a:pt x="79108" y="386384"/>
                  <a:pt x="88302" y="340326"/>
                  <a:pt x="83418" y="291480"/>
                </a:cubicBezTo>
                <a:cubicBezTo>
                  <a:pt x="78600" y="284735"/>
                  <a:pt x="91693" y="269631"/>
                  <a:pt x="85832" y="263769"/>
                </a:cubicBezTo>
                <a:lnTo>
                  <a:pt x="79970" y="246185"/>
                </a:lnTo>
                <a:close/>
              </a:path>
            </a:pathLst>
          </a:custGeom>
          <a:solidFill>
            <a:srgbClr val="FF66FF"/>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rgbClr val="000099"/>
              </a:solidFill>
              <a:ea typeface="黑体" panose="02010609060101010101" pitchFamily="2" charset="-122"/>
            </a:endParaRPr>
          </a:p>
        </p:txBody>
      </p:sp>
      <p:sp>
        <p:nvSpPr>
          <p:cNvPr id="9" name="Line 42"/>
          <p:cNvSpPr>
            <a:spLocks noChangeShapeType="1"/>
          </p:cNvSpPr>
          <p:nvPr/>
        </p:nvSpPr>
        <p:spPr bwMode="auto">
          <a:xfrm>
            <a:off x="5234697" y="2596871"/>
            <a:ext cx="0" cy="3936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0" name="Line 13"/>
          <p:cNvSpPr>
            <a:spLocks noChangeShapeType="1"/>
          </p:cNvSpPr>
          <p:nvPr/>
        </p:nvSpPr>
        <p:spPr bwMode="auto">
          <a:xfrm flipV="1">
            <a:off x="3372835" y="2596871"/>
            <a:ext cx="235273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1" name="Line 6"/>
          <p:cNvSpPr>
            <a:spLocks noChangeShapeType="1"/>
          </p:cNvSpPr>
          <p:nvPr/>
        </p:nvSpPr>
        <p:spPr bwMode="auto">
          <a:xfrm>
            <a:off x="1115244" y="3581960"/>
            <a:ext cx="284577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2" name="Line 8"/>
          <p:cNvSpPr>
            <a:spLocks noChangeShapeType="1"/>
          </p:cNvSpPr>
          <p:nvPr/>
        </p:nvSpPr>
        <p:spPr bwMode="auto">
          <a:xfrm>
            <a:off x="4255111" y="3581960"/>
            <a:ext cx="43162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3" name="Line 15"/>
          <p:cNvSpPr>
            <a:spLocks noChangeShapeType="1"/>
          </p:cNvSpPr>
          <p:nvPr/>
        </p:nvSpPr>
        <p:spPr bwMode="auto">
          <a:xfrm>
            <a:off x="1900210"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4" name="Line 16"/>
          <p:cNvSpPr>
            <a:spLocks noChangeShapeType="1"/>
          </p:cNvSpPr>
          <p:nvPr/>
        </p:nvSpPr>
        <p:spPr bwMode="auto">
          <a:xfrm>
            <a:off x="3273362"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5" name="Line 17"/>
          <p:cNvSpPr>
            <a:spLocks noChangeShapeType="1"/>
          </p:cNvSpPr>
          <p:nvPr/>
        </p:nvSpPr>
        <p:spPr bwMode="auto">
          <a:xfrm>
            <a:off x="5117925"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6" name="Line 18"/>
          <p:cNvSpPr>
            <a:spLocks noChangeShapeType="1"/>
          </p:cNvSpPr>
          <p:nvPr/>
        </p:nvSpPr>
        <p:spPr bwMode="auto">
          <a:xfrm>
            <a:off x="6097513"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7" name="Line 19"/>
          <p:cNvSpPr>
            <a:spLocks noChangeShapeType="1"/>
          </p:cNvSpPr>
          <p:nvPr/>
        </p:nvSpPr>
        <p:spPr bwMode="auto">
          <a:xfrm>
            <a:off x="7079262"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8" name="Line 20"/>
          <p:cNvSpPr>
            <a:spLocks noChangeShapeType="1"/>
          </p:cNvSpPr>
          <p:nvPr/>
        </p:nvSpPr>
        <p:spPr bwMode="auto">
          <a:xfrm>
            <a:off x="8061011" y="3581960"/>
            <a:ext cx="0" cy="4936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sp>
        <p:nvSpPr>
          <p:cNvPr id="19" name="Line 23"/>
          <p:cNvSpPr>
            <a:spLocks noChangeShapeType="1"/>
          </p:cNvSpPr>
          <p:nvPr/>
        </p:nvSpPr>
        <p:spPr bwMode="auto">
          <a:xfrm>
            <a:off x="4155639" y="2596871"/>
            <a:ext cx="0" cy="8872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pic>
        <p:nvPicPr>
          <p:cNvPr id="20"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6118" y="3877704"/>
            <a:ext cx="607647"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9807" y="3877704"/>
            <a:ext cx="607647"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170" y="3877704"/>
            <a:ext cx="607646"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3421" y="3877704"/>
            <a:ext cx="607646"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3833" y="3877704"/>
            <a:ext cx="607647"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6919" y="3877704"/>
            <a:ext cx="607646"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21"/>
          <p:cNvSpPr>
            <a:spLocks noChangeShapeType="1"/>
          </p:cNvSpPr>
          <p:nvPr/>
        </p:nvSpPr>
        <p:spPr bwMode="auto">
          <a:xfrm>
            <a:off x="8061011" y="4075592"/>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lt"/>
              <a:ea typeface="黑体" panose="02010609060101010101" pitchFamily="2" charset="-122"/>
            </a:endParaRPr>
          </a:p>
        </p:txBody>
      </p:sp>
      <p:pic>
        <p:nvPicPr>
          <p:cNvPr id="27"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1547" y="3386247"/>
            <a:ext cx="605484" cy="358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8"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0605" y="2790409"/>
            <a:ext cx="607647" cy="5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27"/>
          <p:cNvSpPr txBox="1">
            <a:spLocks noChangeArrowheads="1"/>
          </p:cNvSpPr>
          <p:nvPr/>
        </p:nvSpPr>
        <p:spPr bwMode="auto">
          <a:xfrm>
            <a:off x="5922354" y="2596871"/>
            <a:ext cx="1217000"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99"/>
                </a:solidFill>
                <a:latin typeface="+mn-lt"/>
                <a:ea typeface="黑体" panose="02010609060101010101" pitchFamily="2" charset="-122"/>
              </a:rPr>
              <a:t>多播组</a:t>
            </a:r>
            <a:r>
              <a:rPr lang="en-US" altLang="zh-CN" sz="2000" b="1">
                <a:solidFill>
                  <a:srgbClr val="000099"/>
                </a:solidFill>
                <a:latin typeface="+mn-lt"/>
                <a:ea typeface="黑体" panose="02010609060101010101" pitchFamily="2" charset="-122"/>
              </a:rPr>
              <a:t>①</a:t>
            </a:r>
          </a:p>
        </p:txBody>
      </p:sp>
      <p:sp>
        <p:nvSpPr>
          <p:cNvPr id="30" name="Text Box 32"/>
          <p:cNvSpPr txBox="1">
            <a:spLocks noChangeArrowheads="1"/>
          </p:cNvSpPr>
          <p:nvPr/>
        </p:nvSpPr>
        <p:spPr bwMode="auto">
          <a:xfrm>
            <a:off x="4687600" y="2722998"/>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A</a:t>
            </a:r>
          </a:p>
        </p:txBody>
      </p:sp>
      <p:sp>
        <p:nvSpPr>
          <p:cNvPr id="31" name="Text Box 33"/>
          <p:cNvSpPr txBox="1">
            <a:spLocks noChangeArrowheads="1"/>
          </p:cNvSpPr>
          <p:nvPr/>
        </p:nvSpPr>
        <p:spPr bwMode="auto">
          <a:xfrm>
            <a:off x="4529741" y="3795069"/>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B</a:t>
            </a:r>
          </a:p>
        </p:txBody>
      </p:sp>
      <p:sp>
        <p:nvSpPr>
          <p:cNvPr id="32" name="Text Box 34"/>
          <p:cNvSpPr txBox="1">
            <a:spLocks noChangeArrowheads="1"/>
          </p:cNvSpPr>
          <p:nvPr/>
        </p:nvSpPr>
        <p:spPr bwMode="auto">
          <a:xfrm>
            <a:off x="5565552" y="3797245"/>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C</a:t>
            </a:r>
          </a:p>
        </p:txBody>
      </p:sp>
      <p:sp>
        <p:nvSpPr>
          <p:cNvPr id="33" name="Text Box 35"/>
          <p:cNvSpPr txBox="1">
            <a:spLocks noChangeArrowheads="1"/>
          </p:cNvSpPr>
          <p:nvPr/>
        </p:nvSpPr>
        <p:spPr bwMode="auto">
          <a:xfrm>
            <a:off x="6532163" y="3797245"/>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D</a:t>
            </a:r>
          </a:p>
        </p:txBody>
      </p:sp>
      <p:sp>
        <p:nvSpPr>
          <p:cNvPr id="34" name="Text Box 36"/>
          <p:cNvSpPr txBox="1">
            <a:spLocks noChangeArrowheads="1"/>
          </p:cNvSpPr>
          <p:nvPr/>
        </p:nvSpPr>
        <p:spPr bwMode="auto">
          <a:xfrm>
            <a:off x="7542025" y="3797245"/>
            <a:ext cx="356188"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E</a:t>
            </a:r>
          </a:p>
        </p:txBody>
      </p:sp>
      <p:sp>
        <p:nvSpPr>
          <p:cNvPr id="35" name="Text Box 37"/>
          <p:cNvSpPr txBox="1">
            <a:spLocks noChangeArrowheads="1"/>
          </p:cNvSpPr>
          <p:nvPr/>
        </p:nvSpPr>
        <p:spPr bwMode="auto">
          <a:xfrm>
            <a:off x="1312026" y="3795069"/>
            <a:ext cx="383438"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G</a:t>
            </a:r>
          </a:p>
        </p:txBody>
      </p:sp>
      <p:sp>
        <p:nvSpPr>
          <p:cNvPr id="36" name="Text Box 38"/>
          <p:cNvSpPr txBox="1">
            <a:spLocks noChangeArrowheads="1"/>
          </p:cNvSpPr>
          <p:nvPr/>
        </p:nvSpPr>
        <p:spPr bwMode="auto">
          <a:xfrm>
            <a:off x="2685178" y="3795069"/>
            <a:ext cx="341760"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F</a:t>
            </a:r>
          </a:p>
        </p:txBody>
      </p:sp>
      <p:sp>
        <p:nvSpPr>
          <p:cNvPr id="37" name="Text Box 39"/>
          <p:cNvSpPr txBox="1">
            <a:spLocks noChangeArrowheads="1"/>
          </p:cNvSpPr>
          <p:nvPr/>
        </p:nvSpPr>
        <p:spPr bwMode="auto">
          <a:xfrm>
            <a:off x="3470144" y="2103239"/>
            <a:ext cx="521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0099"/>
                </a:solidFill>
                <a:latin typeface="+mn-lt"/>
                <a:ea typeface="黑体" panose="02010609060101010101" pitchFamily="2" charset="-122"/>
              </a:rPr>
              <a:t>N</a:t>
            </a:r>
            <a:r>
              <a:rPr lang="en-US" altLang="zh-CN" sz="2400" b="1" baseline="-25000" dirty="0">
                <a:solidFill>
                  <a:srgbClr val="000099"/>
                </a:solidFill>
                <a:latin typeface="+mn-lt"/>
                <a:ea typeface="黑体" panose="02010609060101010101" pitchFamily="2" charset="-122"/>
              </a:rPr>
              <a:t>1</a:t>
            </a:r>
          </a:p>
        </p:txBody>
      </p:sp>
      <p:sp>
        <p:nvSpPr>
          <p:cNvPr id="38" name="Text Box 41"/>
          <p:cNvSpPr txBox="1">
            <a:spLocks noChangeArrowheads="1"/>
          </p:cNvSpPr>
          <p:nvPr/>
        </p:nvSpPr>
        <p:spPr bwMode="auto">
          <a:xfrm>
            <a:off x="1312026" y="3090502"/>
            <a:ext cx="521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0099"/>
                </a:solidFill>
                <a:latin typeface="+mn-lt"/>
                <a:ea typeface="黑体" panose="02010609060101010101" pitchFamily="2" charset="-122"/>
              </a:rPr>
              <a:t>N</a:t>
            </a:r>
            <a:r>
              <a:rPr lang="en-US" altLang="zh-CN" sz="2400" b="1" baseline="-25000" dirty="0">
                <a:solidFill>
                  <a:srgbClr val="000099"/>
                </a:solidFill>
                <a:latin typeface="+mn-lt"/>
                <a:ea typeface="黑体" panose="02010609060101010101" pitchFamily="2" charset="-122"/>
              </a:rPr>
              <a:t>3</a:t>
            </a:r>
          </a:p>
        </p:txBody>
      </p:sp>
      <p:sp>
        <p:nvSpPr>
          <p:cNvPr id="39" name="Text Box 43"/>
          <p:cNvSpPr txBox="1">
            <a:spLocks noChangeArrowheads="1"/>
          </p:cNvSpPr>
          <p:nvPr/>
        </p:nvSpPr>
        <p:spPr bwMode="auto">
          <a:xfrm>
            <a:off x="3567454" y="3090502"/>
            <a:ext cx="370613"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99"/>
                </a:solidFill>
                <a:latin typeface="+mn-lt"/>
                <a:ea typeface="黑体" panose="02010609060101010101" pitchFamily="2" charset="-122"/>
              </a:rPr>
              <a:t>R</a:t>
            </a:r>
            <a:endParaRPr lang="en-US" altLang="zh-CN" sz="2000" b="1" baseline="-25000">
              <a:solidFill>
                <a:srgbClr val="000099"/>
              </a:solidFill>
              <a:latin typeface="+mn-lt"/>
              <a:ea typeface="黑体" panose="02010609060101010101" pitchFamily="2" charset="-122"/>
            </a:endParaRPr>
          </a:p>
        </p:txBody>
      </p:sp>
      <p:sp>
        <p:nvSpPr>
          <p:cNvPr id="40" name="Text Box 27"/>
          <p:cNvSpPr txBox="1">
            <a:spLocks noChangeArrowheads="1"/>
          </p:cNvSpPr>
          <p:nvPr/>
        </p:nvSpPr>
        <p:spPr bwMode="auto">
          <a:xfrm>
            <a:off x="6510539" y="4471367"/>
            <a:ext cx="13688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99"/>
                </a:solidFill>
                <a:latin typeface="+mn-lt"/>
                <a:ea typeface="黑体" panose="02010609060101010101" pitchFamily="2" charset="-122"/>
              </a:rPr>
              <a:t>多播组</a:t>
            </a:r>
            <a:r>
              <a:rPr lang="en-US" altLang="zh-CN" sz="2000" b="1">
                <a:solidFill>
                  <a:srgbClr val="000099"/>
                </a:solidFill>
                <a:latin typeface="+mn-lt"/>
                <a:ea typeface="黑体" panose="02010609060101010101" pitchFamily="2" charset="-122"/>
              </a:rPr>
              <a:t>②</a:t>
            </a:r>
          </a:p>
          <a:p>
            <a:pPr eaLnBrk="1" hangingPunct="1"/>
            <a:endParaRPr lang="en-US" altLang="zh-CN" sz="2000" b="1">
              <a:solidFill>
                <a:srgbClr val="000099"/>
              </a:solidFill>
              <a:latin typeface="+mn-lt"/>
              <a:ea typeface="黑体" panose="02010609060101010101" pitchFamily="2" charset="-122"/>
            </a:endParaRPr>
          </a:p>
        </p:txBody>
      </p:sp>
      <p:cxnSp>
        <p:nvCxnSpPr>
          <p:cNvPr id="41" name="直接箭头连接符 40"/>
          <p:cNvCxnSpPr/>
          <p:nvPr/>
        </p:nvCxnSpPr>
        <p:spPr>
          <a:xfrm flipH="1">
            <a:off x="5725573" y="2990471"/>
            <a:ext cx="687657" cy="395775"/>
          </a:xfrm>
          <a:prstGeom prst="straightConnector1">
            <a:avLst/>
          </a:prstGeom>
          <a:ln>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1010688" name="矩形 1010687"/>
          <p:cNvSpPr/>
          <p:nvPr/>
        </p:nvSpPr>
        <p:spPr>
          <a:xfrm>
            <a:off x="992560" y="1268760"/>
            <a:ext cx="8424936" cy="523220"/>
          </a:xfrm>
          <a:prstGeom prst="rect">
            <a:avLst/>
          </a:prstGeom>
          <a:solidFill>
            <a:srgbClr val="FFFF66"/>
          </a:solidFill>
          <a:ln>
            <a:solidFill>
              <a:srgbClr val="000099"/>
            </a:solidFill>
          </a:ln>
        </p:spPr>
        <p:txBody>
          <a:bodyPr wrap="square">
            <a:spAutoFit/>
          </a:bodyPr>
          <a:lstStyle/>
          <a:p>
            <a:pPr algn="ctr"/>
            <a:r>
              <a:rPr lang="zh-CN" altLang="en-US" sz="2800" b="1" dirty="0">
                <a:solidFill>
                  <a:srgbClr val="000099"/>
                </a:solidFill>
                <a:latin typeface="+mn-lt"/>
                <a:ea typeface="黑体" panose="02010609060101010101" pitchFamily="2" charset="-122"/>
              </a:rPr>
              <a:t>多播路由选择协议比单播路由选择协议复杂得多。</a:t>
            </a:r>
            <a:endParaRPr lang="en-US" altLang="zh-CN" sz="28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10690" name="Rectangle 2"/>
          <p:cNvSpPr>
            <a:spLocks noGrp="1" noChangeArrowheads="1"/>
          </p:cNvSpPr>
          <p:nvPr>
            <p:ph type="title"/>
          </p:nvPr>
        </p:nvSpPr>
        <p:spPr/>
        <p:txBody>
          <a:bodyPr/>
          <a:lstStyle/>
          <a:p>
            <a:pPr algn="ctr"/>
            <a:r>
              <a:rPr lang="zh-CN" altLang="en-US" dirty="0"/>
              <a:t>多播路由选择</a:t>
            </a:r>
            <a:r>
              <a:rPr lang="zh-CN" altLang="en-US" dirty="0" smtClean="0"/>
              <a:t>协议更为复杂</a:t>
            </a:r>
            <a:endParaRPr lang="zh-CN" altLang="en-US" dirty="0"/>
          </a:p>
        </p:txBody>
      </p:sp>
      <p:sp>
        <p:nvSpPr>
          <p:cNvPr id="1010691" name="Rectangle 3"/>
          <p:cNvSpPr>
            <a:spLocks noGrp="1" noChangeArrowheads="1"/>
          </p:cNvSpPr>
          <p:nvPr>
            <p:ph type="body"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smtClean="0"/>
              <a:t>多</a:t>
            </a:r>
            <a:r>
              <a:rPr lang="zh-CN" altLang="en-US" dirty="0"/>
              <a:t>播转发必须</a:t>
            </a:r>
            <a:r>
              <a:rPr lang="zh-CN" altLang="en-US" dirty="0">
                <a:solidFill>
                  <a:srgbClr val="FF0000"/>
                </a:solidFill>
              </a:rPr>
              <a:t>动态地适应多播组成员的变化</a:t>
            </a:r>
            <a:r>
              <a:rPr lang="zh-CN" altLang="en-US" dirty="0"/>
              <a:t>（这时网络拓扑并未发生变化）。请注意，单播路由选择通常是在网络拓扑发生变化时才需要更新路由。</a:t>
            </a:r>
          </a:p>
          <a:p>
            <a:r>
              <a:rPr lang="zh-CN" altLang="en-US" dirty="0"/>
              <a:t>多播路由器在转发多播数据报时，不能仅仅根据多播数据报中的</a:t>
            </a:r>
            <a:r>
              <a:rPr lang="zh-CN" altLang="en-US" dirty="0">
                <a:solidFill>
                  <a:srgbClr val="FF0000"/>
                </a:solidFill>
              </a:rPr>
              <a:t>目的地址，</a:t>
            </a:r>
            <a:r>
              <a:rPr lang="zh-CN" altLang="en-US" dirty="0"/>
              <a:t>而是还要考虑这个多播数据报</a:t>
            </a:r>
            <a:r>
              <a:rPr lang="zh-CN" altLang="en-US" dirty="0">
                <a:solidFill>
                  <a:srgbClr val="FF0000"/>
                </a:solidFill>
              </a:rPr>
              <a:t>从什么地方来和要到什么地方去。</a:t>
            </a:r>
            <a:r>
              <a:rPr lang="zh-CN" altLang="en-US" dirty="0"/>
              <a:t> </a:t>
            </a:r>
          </a:p>
          <a:p>
            <a:r>
              <a:rPr lang="zh-CN" altLang="en-US" dirty="0"/>
              <a:t>多播数据报</a:t>
            </a:r>
            <a:r>
              <a:rPr lang="zh-CN" altLang="en-US" dirty="0">
                <a:solidFill>
                  <a:srgbClr val="FF0000"/>
                </a:solidFill>
              </a:rPr>
              <a:t>可以由没有加入多播组的主机发出，</a:t>
            </a:r>
            <a:r>
              <a:rPr lang="zh-CN" altLang="en-US" dirty="0"/>
              <a:t>也可以通过没有组成员接入的网络。 </a:t>
            </a:r>
          </a:p>
        </p:txBody>
      </p:sp>
    </p:spTree>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p:txBody>
          <a:bodyPr/>
          <a:lstStyle/>
          <a:p>
            <a:r>
              <a:rPr lang="en-US" altLang="zh-CN" dirty="0"/>
              <a:t>2.  </a:t>
            </a:r>
            <a:r>
              <a:rPr lang="zh-CN" altLang="en-US" dirty="0"/>
              <a:t>网际组管理协议 </a:t>
            </a:r>
            <a:r>
              <a:rPr lang="en-US" altLang="zh-CN" dirty="0"/>
              <a:t>IGMP </a:t>
            </a:r>
          </a:p>
        </p:txBody>
      </p:sp>
      <p:sp>
        <p:nvSpPr>
          <p:cNvPr id="1011715" name="Rectangle 3"/>
          <p:cNvSpPr>
            <a:spLocks noGrp="1" noChangeArrowheads="1"/>
          </p:cNvSpPr>
          <p:nvPr>
            <p:ph idx="1"/>
          </p:nvPr>
        </p:nvSpPr>
        <p:spPr/>
        <p:txBody>
          <a:bodyPr/>
          <a:lstStyle/>
          <a:p>
            <a:r>
              <a:rPr lang="en-US" altLang="zh-CN" dirty="0"/>
              <a:t>1989 </a:t>
            </a:r>
            <a:r>
              <a:rPr lang="zh-CN" altLang="en-US" dirty="0"/>
              <a:t>年公布的 </a:t>
            </a:r>
            <a:r>
              <a:rPr lang="en-US" altLang="zh-CN" dirty="0"/>
              <a:t>RFC 1112</a:t>
            </a:r>
            <a:r>
              <a:rPr lang="zh-CN" altLang="en-US" dirty="0"/>
              <a:t>（</a:t>
            </a:r>
            <a:r>
              <a:rPr lang="en-US" altLang="zh-CN" dirty="0">
                <a:solidFill>
                  <a:srgbClr val="0000FF"/>
                </a:solidFill>
              </a:rPr>
              <a:t>IGMPv1</a:t>
            </a:r>
            <a:r>
              <a:rPr lang="zh-CN" altLang="en-US" dirty="0"/>
              <a:t>）早已成</a:t>
            </a:r>
            <a:r>
              <a:rPr lang="zh-CN" altLang="en-US" dirty="0" smtClean="0"/>
              <a:t>为了</a:t>
            </a:r>
            <a:r>
              <a:rPr lang="zh-CN" altLang="en-US" dirty="0"/>
              <a:t>互联</a:t>
            </a:r>
            <a:r>
              <a:rPr lang="zh-CN" altLang="en-US" dirty="0" smtClean="0"/>
              <a:t>网</a:t>
            </a:r>
            <a:r>
              <a:rPr lang="zh-CN" altLang="en-US" dirty="0"/>
              <a:t>的标准协议。</a:t>
            </a:r>
          </a:p>
          <a:p>
            <a:r>
              <a:rPr lang="en-US" altLang="zh-CN" dirty="0"/>
              <a:t>1997 </a:t>
            </a:r>
            <a:r>
              <a:rPr lang="zh-CN" altLang="en-US" dirty="0"/>
              <a:t>年公布的 </a:t>
            </a:r>
            <a:r>
              <a:rPr lang="en-US" altLang="zh-CN" dirty="0"/>
              <a:t>RFC 2236</a:t>
            </a:r>
            <a:r>
              <a:rPr lang="zh-CN" altLang="en-US" dirty="0"/>
              <a:t>（</a:t>
            </a:r>
            <a:r>
              <a:rPr lang="en-US" altLang="zh-CN" dirty="0">
                <a:solidFill>
                  <a:srgbClr val="0000FF"/>
                </a:solidFill>
              </a:rPr>
              <a:t>IGMPv2</a:t>
            </a:r>
            <a:r>
              <a:rPr lang="zh-CN" altLang="en-US" dirty="0">
                <a:solidFill>
                  <a:srgbClr val="0000FF"/>
                </a:solidFill>
              </a:rPr>
              <a:t>，</a:t>
            </a:r>
            <a:r>
              <a:rPr lang="zh-CN" altLang="en-US" dirty="0"/>
              <a:t>建议标准）对 </a:t>
            </a:r>
            <a:r>
              <a:rPr lang="en-US" altLang="zh-CN" dirty="0"/>
              <a:t>IGMPv1 </a:t>
            </a:r>
            <a:r>
              <a:rPr lang="zh-CN" altLang="en-US" dirty="0"/>
              <a:t>进行了更新。</a:t>
            </a:r>
          </a:p>
          <a:p>
            <a:r>
              <a:rPr lang="en-US" altLang="zh-CN" dirty="0"/>
              <a:t>2002 </a:t>
            </a:r>
            <a:r>
              <a:rPr lang="zh-CN" altLang="en-US" dirty="0"/>
              <a:t>年 </a:t>
            </a:r>
            <a:r>
              <a:rPr lang="en-US" altLang="zh-CN" dirty="0"/>
              <a:t>10 </a:t>
            </a:r>
            <a:r>
              <a:rPr lang="zh-CN" altLang="en-US" dirty="0"/>
              <a:t>月公布了 </a:t>
            </a:r>
            <a:r>
              <a:rPr lang="en-US" altLang="zh-CN" dirty="0"/>
              <a:t>RFC 3376</a:t>
            </a:r>
            <a:r>
              <a:rPr lang="zh-CN" altLang="en-US" dirty="0"/>
              <a:t>（</a:t>
            </a:r>
            <a:r>
              <a:rPr lang="en-US" altLang="zh-CN" dirty="0">
                <a:solidFill>
                  <a:srgbClr val="0000FF"/>
                </a:solidFill>
              </a:rPr>
              <a:t>IGMPv3</a:t>
            </a:r>
            <a:r>
              <a:rPr lang="zh-CN" altLang="en-US" dirty="0">
                <a:solidFill>
                  <a:srgbClr val="0000FF"/>
                </a:solidFill>
              </a:rPr>
              <a:t>，</a:t>
            </a:r>
            <a:r>
              <a:rPr lang="zh-CN" altLang="en-US" dirty="0"/>
              <a:t>建议标准），宣布 </a:t>
            </a:r>
            <a:r>
              <a:rPr lang="en-US" altLang="zh-CN" dirty="0"/>
              <a:t>RFC 2236</a:t>
            </a:r>
            <a:r>
              <a:rPr lang="zh-CN" altLang="en-US" dirty="0"/>
              <a:t>（</a:t>
            </a:r>
            <a:r>
              <a:rPr lang="en-US" altLang="zh-CN" dirty="0"/>
              <a:t>IGMPv2</a:t>
            </a:r>
            <a:r>
              <a:rPr lang="zh-CN" altLang="en-US" dirty="0"/>
              <a:t>）是陈旧的。</a:t>
            </a:r>
          </a:p>
        </p:txBody>
      </p:sp>
    </p:spTree>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12738" name="Rectangle 2"/>
          <p:cNvSpPr>
            <a:spLocks noGrp="1" noChangeArrowheads="1"/>
          </p:cNvSpPr>
          <p:nvPr>
            <p:ph type="title"/>
          </p:nvPr>
        </p:nvSpPr>
        <p:spPr>
          <a:xfrm>
            <a:off x="495300" y="188640"/>
            <a:ext cx="9066212" cy="1512168"/>
          </a:xfrm>
        </p:spPr>
        <p:txBody>
          <a:bodyPr/>
          <a:lstStyle/>
          <a:p>
            <a:pPr algn="ctr"/>
            <a:r>
              <a:rPr lang="en-US" altLang="zh-CN" dirty="0"/>
              <a:t>IGMP </a:t>
            </a:r>
            <a:r>
              <a:rPr lang="zh-CN" altLang="en-US" dirty="0"/>
              <a:t>是整个网际协议 </a:t>
            </a:r>
            <a:r>
              <a:rPr lang="en-US" altLang="zh-CN" dirty="0"/>
              <a:t>IP </a:t>
            </a:r>
            <a:br>
              <a:rPr lang="en-US" altLang="zh-CN" dirty="0"/>
            </a:br>
            <a:r>
              <a:rPr lang="zh-CN" altLang="en-US" dirty="0"/>
              <a:t>的一个组成部分</a:t>
            </a:r>
          </a:p>
        </p:txBody>
      </p:sp>
      <p:sp>
        <p:nvSpPr>
          <p:cNvPr id="1012739" name="Rectangle 3"/>
          <p:cNvSpPr>
            <a:spLocks noGrp="1" noChangeArrowheads="1"/>
          </p:cNvSpPr>
          <p:nvPr>
            <p:ph idx="1"/>
          </p:nvPr>
        </p:nvSpPr>
        <p:spPr>
          <a:xfrm>
            <a:off x="495300" y="1700808"/>
            <a:ext cx="9066212" cy="4430117"/>
          </a:xfrm>
        </p:spPr>
        <p:txBody>
          <a:bodyPr/>
          <a:lstStyle/>
          <a:p>
            <a:r>
              <a:rPr lang="zh-CN" altLang="en-US" dirty="0"/>
              <a:t>和 </a:t>
            </a:r>
            <a:r>
              <a:rPr lang="en-US" altLang="zh-CN" dirty="0"/>
              <a:t>ICMP </a:t>
            </a:r>
            <a:r>
              <a:rPr lang="zh-CN" altLang="en-US" dirty="0"/>
              <a:t>相似，</a:t>
            </a:r>
            <a:r>
              <a:rPr lang="en-US" altLang="zh-CN" dirty="0">
                <a:solidFill>
                  <a:srgbClr val="FF0000"/>
                </a:solidFill>
              </a:rPr>
              <a:t>IGMP </a:t>
            </a:r>
            <a:r>
              <a:rPr lang="zh-CN" altLang="en-US" dirty="0">
                <a:solidFill>
                  <a:srgbClr val="FF0000"/>
                </a:solidFill>
              </a:rPr>
              <a:t>使用 </a:t>
            </a:r>
            <a:r>
              <a:rPr lang="en-US" altLang="zh-CN" dirty="0">
                <a:solidFill>
                  <a:srgbClr val="FF0000"/>
                </a:solidFill>
              </a:rPr>
              <a:t>IP </a:t>
            </a:r>
            <a:r>
              <a:rPr lang="zh-CN" altLang="en-US" dirty="0">
                <a:solidFill>
                  <a:srgbClr val="FF0000"/>
                </a:solidFill>
              </a:rPr>
              <a:t>数据报传递其报文</a:t>
            </a:r>
            <a:r>
              <a:rPr lang="zh-CN" altLang="en-US" dirty="0"/>
              <a:t>（即 </a:t>
            </a:r>
            <a:r>
              <a:rPr lang="en-US" altLang="zh-CN" dirty="0"/>
              <a:t>IGMP </a:t>
            </a:r>
            <a:r>
              <a:rPr lang="zh-CN" altLang="en-US" dirty="0"/>
              <a:t>报文加上 </a:t>
            </a:r>
            <a:r>
              <a:rPr lang="en-US" altLang="zh-CN" dirty="0"/>
              <a:t>IP </a:t>
            </a:r>
            <a:r>
              <a:rPr lang="zh-CN" altLang="en-US" dirty="0"/>
              <a:t>首部构成 </a:t>
            </a:r>
            <a:r>
              <a:rPr lang="en-US" altLang="zh-CN" dirty="0"/>
              <a:t>IP </a:t>
            </a:r>
            <a:r>
              <a:rPr lang="zh-CN" altLang="en-US" dirty="0"/>
              <a:t>数据报），但它也向 </a:t>
            </a:r>
            <a:r>
              <a:rPr lang="en-US" altLang="zh-CN" dirty="0"/>
              <a:t>IP </a:t>
            </a:r>
            <a:r>
              <a:rPr lang="zh-CN" altLang="en-US" dirty="0"/>
              <a:t>提供服务。</a:t>
            </a:r>
          </a:p>
          <a:p>
            <a:r>
              <a:rPr lang="zh-CN" altLang="en-US" dirty="0"/>
              <a:t>因此，我们不把 </a:t>
            </a:r>
            <a:r>
              <a:rPr lang="en-US" altLang="zh-CN" dirty="0"/>
              <a:t>IGMP </a:t>
            </a:r>
            <a:r>
              <a:rPr lang="zh-CN" altLang="en-US" dirty="0"/>
              <a:t>看成是一个单独的协议，而是属于整个网际协议 </a:t>
            </a:r>
            <a:r>
              <a:rPr lang="en-US" altLang="zh-CN" dirty="0"/>
              <a:t>IP </a:t>
            </a:r>
            <a:r>
              <a:rPr lang="zh-CN" altLang="en-US" dirty="0"/>
              <a:t>的一个组成部分。 </a:t>
            </a:r>
          </a:p>
          <a:p>
            <a:endParaRPr lang="en-US" altLang="zh-CN" dirty="0"/>
          </a:p>
        </p:txBody>
      </p:sp>
    </p:spTree>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pPr algn="ctr"/>
            <a:r>
              <a:rPr lang="en-US" altLang="zh-CN" dirty="0"/>
              <a:t>IGMP </a:t>
            </a:r>
            <a:r>
              <a:rPr lang="zh-CN" altLang="en-US" dirty="0" smtClean="0"/>
              <a:t>工作可</a:t>
            </a:r>
            <a:r>
              <a:rPr lang="zh-CN" altLang="en-US" dirty="0"/>
              <a:t>分为两个阶段 </a:t>
            </a:r>
          </a:p>
        </p:txBody>
      </p:sp>
      <p:sp>
        <p:nvSpPr>
          <p:cNvPr id="616451" name="Rectangle 3"/>
          <p:cNvSpPr>
            <a:spLocks noGrp="1" noChangeArrowheads="1"/>
          </p:cNvSpPr>
          <p:nvPr>
            <p:ph idx="1"/>
          </p:nvPr>
        </p:nvSpPr>
        <p:spPr/>
        <p:txBody>
          <a:bodyPr/>
          <a:lstStyle/>
          <a:p>
            <a:r>
              <a:rPr lang="zh-CN" altLang="en-US" dirty="0">
                <a:solidFill>
                  <a:srgbClr val="FF0000"/>
                </a:solidFill>
              </a:rPr>
              <a:t>第一阶段</a:t>
            </a:r>
            <a:r>
              <a:rPr lang="zh-CN" altLang="en-US" dirty="0" smtClean="0">
                <a:solidFill>
                  <a:srgbClr val="FF0000"/>
                </a:solidFill>
              </a:rPr>
              <a:t>：加入多播组。</a:t>
            </a:r>
            <a:endParaRPr lang="en-US" altLang="zh-CN" dirty="0" smtClean="0">
              <a:solidFill>
                <a:srgbClr val="FF0000"/>
              </a:solidFill>
            </a:endParaRPr>
          </a:p>
          <a:p>
            <a:pPr lvl="1"/>
            <a:r>
              <a:rPr lang="zh-CN" altLang="en-US" dirty="0" smtClean="0"/>
              <a:t>当</a:t>
            </a:r>
            <a:r>
              <a:rPr lang="zh-CN" altLang="en-US" dirty="0"/>
              <a:t>某个主机加入新的多播组时，该主机应向多播组的多播地址发送</a:t>
            </a:r>
            <a:r>
              <a:rPr lang="en-US" altLang="zh-CN" dirty="0"/>
              <a:t>IGMP </a:t>
            </a:r>
            <a:r>
              <a:rPr lang="zh-CN" altLang="en-US" dirty="0"/>
              <a:t>报文，</a:t>
            </a:r>
            <a:r>
              <a:rPr lang="zh-CN" altLang="en-US" dirty="0">
                <a:solidFill>
                  <a:srgbClr val="FF0000"/>
                </a:solidFill>
              </a:rPr>
              <a:t>声明</a:t>
            </a:r>
            <a:r>
              <a:rPr lang="zh-CN" altLang="en-US" dirty="0"/>
              <a:t>自己要成为该组的成员</a:t>
            </a:r>
            <a:r>
              <a:rPr lang="zh-CN" altLang="en-US" dirty="0" smtClean="0"/>
              <a:t>。</a:t>
            </a:r>
            <a:endParaRPr lang="en-US" altLang="zh-CN" dirty="0" smtClean="0"/>
          </a:p>
          <a:p>
            <a:pPr lvl="1"/>
            <a:r>
              <a:rPr lang="zh-CN" altLang="en-US" dirty="0" smtClean="0"/>
              <a:t>本地</a:t>
            </a:r>
            <a:r>
              <a:rPr lang="zh-CN" altLang="en-US" dirty="0"/>
              <a:t>的多播路由器收到 </a:t>
            </a:r>
            <a:r>
              <a:rPr lang="en-US" altLang="zh-CN" dirty="0"/>
              <a:t>IGMP </a:t>
            </a:r>
            <a:r>
              <a:rPr lang="zh-CN" altLang="en-US" dirty="0"/>
              <a:t>报文后，将组成员关系转发</a:t>
            </a:r>
            <a:r>
              <a:rPr lang="zh-CN" altLang="en-US" dirty="0" smtClean="0"/>
              <a:t>给互联网上</a:t>
            </a:r>
            <a:r>
              <a:rPr lang="zh-CN" altLang="en-US" dirty="0"/>
              <a:t>的其他多播路由器。</a:t>
            </a:r>
          </a:p>
        </p:txBody>
      </p:sp>
    </p:spTree>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pPr algn="ctr"/>
            <a:r>
              <a:rPr lang="en-US" altLang="zh-CN"/>
              <a:t>IGMP </a:t>
            </a:r>
            <a:r>
              <a:rPr lang="zh-CN" altLang="en-US"/>
              <a:t>可分为两个阶段 </a:t>
            </a:r>
          </a:p>
        </p:txBody>
      </p:sp>
      <p:sp>
        <p:nvSpPr>
          <p:cNvPr id="617475" name="Rectangle 3"/>
          <p:cNvSpPr>
            <a:spLocks noGrp="1" noChangeArrowheads="1"/>
          </p:cNvSpPr>
          <p:nvPr>
            <p:ph idx="1"/>
          </p:nvPr>
        </p:nvSpPr>
        <p:spPr/>
        <p:txBody>
          <a:bodyPr/>
          <a:lstStyle/>
          <a:p>
            <a:r>
              <a:rPr lang="zh-CN" altLang="en-US" dirty="0">
                <a:solidFill>
                  <a:srgbClr val="FF0000"/>
                </a:solidFill>
              </a:rPr>
              <a:t>第二阶段</a:t>
            </a:r>
            <a:r>
              <a:rPr lang="zh-CN" altLang="en-US" dirty="0" smtClean="0">
                <a:solidFill>
                  <a:srgbClr val="FF0000"/>
                </a:solidFill>
              </a:rPr>
              <a:t>：探询组成员变化情况。</a:t>
            </a:r>
            <a:endParaRPr lang="en-US" altLang="zh-CN" dirty="0" smtClean="0">
              <a:solidFill>
                <a:srgbClr val="FF0000"/>
              </a:solidFill>
            </a:endParaRPr>
          </a:p>
          <a:p>
            <a:pPr lvl="1"/>
            <a:r>
              <a:rPr lang="zh-CN" altLang="en-US" dirty="0" smtClean="0"/>
              <a:t>因为</a:t>
            </a:r>
            <a:r>
              <a:rPr lang="zh-CN" altLang="en-US" dirty="0"/>
              <a:t>组成员关系是</a:t>
            </a:r>
            <a:r>
              <a:rPr lang="zh-CN" altLang="en-US" dirty="0">
                <a:solidFill>
                  <a:srgbClr val="FF0000"/>
                </a:solidFill>
              </a:rPr>
              <a:t>动态</a:t>
            </a:r>
            <a:r>
              <a:rPr lang="zh-CN" altLang="en-US" dirty="0"/>
              <a:t>的，因此</a:t>
            </a:r>
            <a:r>
              <a:rPr lang="zh-CN" altLang="en-US" dirty="0">
                <a:solidFill>
                  <a:srgbClr val="FF0000"/>
                </a:solidFill>
              </a:rPr>
              <a:t>本地多播路由器</a:t>
            </a:r>
            <a:r>
              <a:rPr lang="zh-CN" altLang="en-US" dirty="0"/>
              <a:t>要</a:t>
            </a:r>
            <a:r>
              <a:rPr lang="zh-CN" altLang="en-US" dirty="0">
                <a:solidFill>
                  <a:srgbClr val="FF0000"/>
                </a:solidFill>
              </a:rPr>
              <a:t>周期性地探询本地局域网上的主机，</a:t>
            </a:r>
            <a:r>
              <a:rPr lang="zh-CN" altLang="en-US" dirty="0"/>
              <a:t>以便知道这些主机是否还继续是组的成员。</a:t>
            </a:r>
          </a:p>
          <a:p>
            <a:pPr lvl="1"/>
            <a:r>
              <a:rPr lang="zh-CN" altLang="en-US" dirty="0">
                <a:solidFill>
                  <a:srgbClr val="0000FF"/>
                </a:solidFill>
              </a:rPr>
              <a:t>只要对某个组有一个主机响应，那么多播路由器就认为这个组是活跃的。</a:t>
            </a:r>
          </a:p>
          <a:p>
            <a:pPr lvl="1"/>
            <a:r>
              <a:rPr lang="zh-CN" altLang="en-US" dirty="0"/>
              <a:t>但一个组在经过几次的探询后仍然没有一个主机响应，则不再将该组的成员关系转发给其他的多播路由器。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4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7497"/>
              <a:gd name="adj2" fmla="val -407074"/>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ea typeface="黑体" panose="02010609060101010101" pitchFamily="2" charset="-122"/>
              </a:rPr>
              <a:t>B </a:t>
            </a:r>
            <a:r>
              <a:rPr lang="zh-CN" altLang="en-US" sz="2400" b="1" dirty="0">
                <a:solidFill>
                  <a:srgbClr val="000066"/>
                </a:solidFill>
                <a:ea typeface="黑体" panose="02010609060101010101" pitchFamily="2" charset="-122"/>
              </a:rPr>
              <a:t>类地址的网络号字段 </a:t>
            </a:r>
            <a:r>
              <a:rPr lang="en-US" altLang="zh-CN" sz="2400" b="1" dirty="0">
                <a:solidFill>
                  <a:srgbClr val="000066"/>
                </a:solidFill>
                <a:ea typeface="黑体" panose="02010609060101010101" pitchFamily="2" charset="-122"/>
              </a:rPr>
              <a:t>net-id </a:t>
            </a:r>
            <a:r>
              <a:rPr lang="zh-CN" altLang="en-US" sz="2400" b="1" dirty="0">
                <a:solidFill>
                  <a:srgbClr val="000066"/>
                </a:solidFill>
                <a:ea typeface="黑体" panose="02010609060101010101" pitchFamily="2" charset="-122"/>
              </a:rPr>
              <a:t>为 </a:t>
            </a:r>
            <a:r>
              <a:rPr lang="en-US" altLang="zh-CN" sz="2400" b="1" dirty="0">
                <a:solidFill>
                  <a:srgbClr val="000066"/>
                </a:solidFill>
                <a:ea typeface="黑体" panose="02010609060101010101" pitchFamily="2" charset="-122"/>
              </a:rPr>
              <a:t>2 </a:t>
            </a:r>
            <a:r>
              <a:rPr lang="zh-CN" altLang="en-US" sz="2400" b="1" dirty="0">
                <a:solidFill>
                  <a:srgbClr val="000066"/>
                </a:solidFill>
                <a:ea typeface="黑体" panose="02010609060101010101" pitchFamily="2" charset="-122"/>
              </a:rPr>
              <a:t>字节</a:t>
            </a:r>
          </a:p>
        </p:txBody>
      </p:sp>
    </p:spTree>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pPr algn="ctr"/>
            <a:r>
              <a:rPr lang="en-US" altLang="zh-CN" dirty="0"/>
              <a:t>IGMP </a:t>
            </a:r>
            <a:r>
              <a:rPr lang="zh-CN" altLang="en-US" dirty="0"/>
              <a:t>采用的一些具体措施 </a:t>
            </a:r>
          </a:p>
        </p:txBody>
      </p:sp>
      <p:sp>
        <p:nvSpPr>
          <p:cNvPr id="618516" name="Rectangle 20"/>
          <p:cNvSpPr>
            <a:spLocks noGrp="1" noChangeArrowheads="1"/>
          </p:cNvSpPr>
          <p:nvPr>
            <p:ph idx="1"/>
          </p:nvPr>
        </p:nvSpPr>
        <p:spPr/>
        <p:txBody>
          <a:bodyPr/>
          <a:lstStyle/>
          <a:p>
            <a:r>
              <a:rPr lang="zh-CN" altLang="en-US" dirty="0">
                <a:solidFill>
                  <a:srgbClr val="FF0000"/>
                </a:solidFill>
              </a:rPr>
              <a:t>在主机和多播路由器之间的所有通信都是使用 </a:t>
            </a:r>
            <a:r>
              <a:rPr lang="en-US" altLang="zh-CN" dirty="0">
                <a:solidFill>
                  <a:srgbClr val="FF0000"/>
                </a:solidFill>
              </a:rPr>
              <a:t>IP </a:t>
            </a:r>
            <a:r>
              <a:rPr lang="zh-CN" altLang="en-US" dirty="0">
                <a:solidFill>
                  <a:srgbClr val="FF0000"/>
                </a:solidFill>
              </a:rPr>
              <a:t>多播。</a:t>
            </a:r>
          </a:p>
          <a:p>
            <a:r>
              <a:rPr lang="zh-CN" altLang="en-US" dirty="0"/>
              <a:t>多播路由器在探询组成员关系时，只需要</a:t>
            </a:r>
            <a:r>
              <a:rPr lang="zh-CN" altLang="en-US" dirty="0">
                <a:solidFill>
                  <a:srgbClr val="FF0000"/>
                </a:solidFill>
              </a:rPr>
              <a:t>对所有的组发送一个请求信息的询问报文，</a:t>
            </a:r>
            <a:r>
              <a:rPr lang="zh-CN" altLang="en-US" dirty="0"/>
              <a:t>而不需要对每一个组发送一个询问报文。默认的询问速率是每 </a:t>
            </a:r>
            <a:r>
              <a:rPr lang="en-US" altLang="zh-CN" dirty="0"/>
              <a:t>125 </a:t>
            </a:r>
            <a:r>
              <a:rPr lang="zh-CN" altLang="en-US" dirty="0"/>
              <a:t>秒发送一次。</a:t>
            </a:r>
          </a:p>
          <a:p>
            <a:r>
              <a:rPr lang="zh-CN" altLang="en-US" dirty="0"/>
              <a:t>当同一个网络上连接有几个多播路由器时，它们能够迅速和有效地选择其中的一个来探询主机的成员关系。 </a:t>
            </a:r>
          </a:p>
        </p:txBody>
      </p:sp>
    </p:spTree>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17858" name="Rectangle 2"/>
          <p:cNvSpPr>
            <a:spLocks noGrp="1" noChangeArrowheads="1"/>
          </p:cNvSpPr>
          <p:nvPr>
            <p:ph type="title"/>
          </p:nvPr>
        </p:nvSpPr>
        <p:spPr/>
        <p:txBody>
          <a:bodyPr/>
          <a:lstStyle/>
          <a:p>
            <a:pPr algn="ctr"/>
            <a:r>
              <a:rPr lang="en-US" altLang="zh-CN" dirty="0"/>
              <a:t>IGMP </a:t>
            </a:r>
            <a:r>
              <a:rPr lang="zh-CN" altLang="en-US" dirty="0"/>
              <a:t>采用的一些具体措施（续）</a:t>
            </a:r>
          </a:p>
        </p:txBody>
      </p:sp>
      <p:sp>
        <p:nvSpPr>
          <p:cNvPr id="1017859" name="Rectangle 3"/>
          <p:cNvSpPr>
            <a:spLocks noGrp="1" noChangeArrowheads="1"/>
          </p:cNvSpPr>
          <p:nvPr>
            <p:ph idx="1"/>
          </p:nvPr>
        </p:nvSpPr>
        <p:spPr/>
        <p:txBody>
          <a:bodyPr/>
          <a:lstStyle/>
          <a:p>
            <a:r>
              <a:rPr lang="zh-CN" altLang="en-US" dirty="0"/>
              <a:t>在 </a:t>
            </a:r>
            <a:r>
              <a:rPr lang="en-US" altLang="zh-CN" dirty="0"/>
              <a:t>IGMP </a:t>
            </a:r>
            <a:r>
              <a:rPr lang="zh-CN" altLang="en-US" dirty="0"/>
              <a:t>的询问报文中有一个数值 </a:t>
            </a:r>
            <a:r>
              <a:rPr lang="en-US" altLang="zh-CN" i="1" dirty="0"/>
              <a:t>N</a:t>
            </a:r>
            <a:r>
              <a:rPr lang="zh-CN" altLang="en-US" dirty="0"/>
              <a:t>，它指明一个最长响应时间（默认值为 </a:t>
            </a:r>
            <a:r>
              <a:rPr lang="en-US" altLang="zh-CN" dirty="0"/>
              <a:t>10</a:t>
            </a:r>
            <a:r>
              <a:rPr lang="zh-CN" altLang="en-US" dirty="0"/>
              <a:t>秒）。当收到询问时，主机在 </a:t>
            </a:r>
            <a:r>
              <a:rPr lang="en-US" altLang="zh-CN" dirty="0"/>
              <a:t>0 </a:t>
            </a:r>
            <a:r>
              <a:rPr lang="zh-CN" altLang="en-US" dirty="0"/>
              <a:t>到 </a:t>
            </a:r>
            <a:r>
              <a:rPr lang="en-US" altLang="zh-CN" i="1" dirty="0"/>
              <a:t>N </a:t>
            </a:r>
            <a:r>
              <a:rPr lang="zh-CN" altLang="en-US" dirty="0"/>
              <a:t>之间随机选择发送响应所需经过的时延。对应于最小时延的响应最先发送。</a:t>
            </a:r>
          </a:p>
          <a:p>
            <a:r>
              <a:rPr lang="zh-CN" altLang="en-US" dirty="0"/>
              <a:t>同一个组内的每一个主机都要监听响应，只要有本组的其他主机先发送了响应，自己就可以不再发送响应了。 </a:t>
            </a:r>
          </a:p>
        </p:txBody>
      </p:sp>
    </p:spTree>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altLang="zh-CN" dirty="0"/>
              <a:t>3.  </a:t>
            </a:r>
            <a:r>
              <a:rPr lang="zh-CN" altLang="en-US" dirty="0"/>
              <a:t>多播路由选择</a:t>
            </a:r>
          </a:p>
        </p:txBody>
      </p:sp>
      <p:sp>
        <p:nvSpPr>
          <p:cNvPr id="62054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800" dirty="0"/>
              <a:t>多播路由选择协议尚未标准化。</a:t>
            </a:r>
          </a:p>
          <a:p>
            <a:r>
              <a:rPr lang="zh-CN" altLang="en-US" sz="2800" dirty="0"/>
              <a:t>一个多播组中的成员是动态变化的，随时会有主机加入或离开这个多播组。</a:t>
            </a:r>
          </a:p>
          <a:p>
            <a:r>
              <a:rPr lang="zh-CN" altLang="en-US" sz="2800" dirty="0">
                <a:solidFill>
                  <a:srgbClr val="FF0000"/>
                </a:solidFill>
              </a:rPr>
              <a:t>多播路由选择实际上就是要找出以源主机为根结点的多播转发树。</a:t>
            </a:r>
          </a:p>
          <a:p>
            <a:r>
              <a:rPr lang="zh-CN" altLang="en-US" sz="2800" dirty="0"/>
              <a:t>在多播转发树上的路由器不会收到重复的多播数据报。</a:t>
            </a:r>
          </a:p>
          <a:p>
            <a:r>
              <a:rPr lang="zh-CN" altLang="en-US" sz="2800" dirty="0"/>
              <a:t>对不同的多播组对应于不同的多播转发树</a:t>
            </a:r>
            <a:r>
              <a:rPr lang="zh-CN" altLang="en-US" sz="2800" dirty="0" smtClean="0"/>
              <a:t>。</a:t>
            </a:r>
            <a:endParaRPr lang="en-US" altLang="zh-CN" sz="2800" dirty="0" smtClean="0"/>
          </a:p>
          <a:p>
            <a:r>
              <a:rPr lang="zh-CN" altLang="en-US" sz="2800" dirty="0" smtClean="0"/>
              <a:t>同</a:t>
            </a:r>
            <a:r>
              <a:rPr lang="zh-CN" altLang="en-US" sz="2800" dirty="0"/>
              <a:t>一个多播组，对不同的源点也会有不同的多播转发树。</a:t>
            </a:r>
          </a:p>
        </p:txBody>
      </p:sp>
    </p:spTree>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altLang="zh-CN" dirty="0"/>
              <a:t>3.  </a:t>
            </a:r>
            <a:r>
              <a:rPr lang="zh-CN" altLang="en-US" dirty="0"/>
              <a:t>多播路由选择</a:t>
            </a:r>
          </a:p>
        </p:txBody>
      </p:sp>
      <p:sp>
        <p:nvSpPr>
          <p:cNvPr id="62054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smtClean="0"/>
              <a:t>多</a:t>
            </a:r>
            <a:r>
              <a:rPr lang="zh-CN" altLang="zh-CN" dirty="0"/>
              <a:t>播路由选择</a:t>
            </a:r>
            <a:r>
              <a:rPr lang="zh-CN" altLang="zh-CN" dirty="0" smtClean="0"/>
              <a:t>协议在</a:t>
            </a:r>
            <a:r>
              <a:rPr lang="zh-CN" altLang="zh-CN" dirty="0"/>
              <a:t>转发多播数据报时</a:t>
            </a:r>
            <a:r>
              <a:rPr lang="zh-CN" altLang="zh-CN" dirty="0" smtClean="0"/>
              <a:t>使用三</a:t>
            </a:r>
            <a:r>
              <a:rPr lang="zh-CN" altLang="zh-CN" dirty="0"/>
              <a:t>种方法</a:t>
            </a:r>
            <a:r>
              <a:rPr lang="zh-CN" altLang="zh-CN" dirty="0" smtClean="0"/>
              <a:t>：</a:t>
            </a:r>
            <a:endParaRPr lang="en-US" altLang="zh-CN" dirty="0" smtClean="0"/>
          </a:p>
          <a:p>
            <a:pPr lvl="1"/>
            <a:r>
              <a:rPr lang="en-US" altLang="zh-CN" dirty="0"/>
              <a:t>(1</a:t>
            </a:r>
            <a:r>
              <a:rPr lang="en-US" altLang="zh-CN" dirty="0" smtClean="0"/>
              <a:t>) </a:t>
            </a:r>
            <a:r>
              <a:rPr lang="zh-CN" altLang="zh-CN" dirty="0" smtClean="0"/>
              <a:t>洪</a:t>
            </a:r>
            <a:r>
              <a:rPr lang="zh-CN" altLang="zh-CN" dirty="0"/>
              <a:t>泛与</a:t>
            </a:r>
            <a:r>
              <a:rPr lang="zh-CN" altLang="zh-CN" dirty="0" smtClean="0"/>
              <a:t>剪除</a:t>
            </a:r>
            <a:endParaRPr lang="en-US" altLang="zh-CN" dirty="0" smtClean="0"/>
          </a:p>
          <a:p>
            <a:pPr lvl="1"/>
            <a:r>
              <a:rPr lang="en-US" altLang="zh-CN" dirty="0"/>
              <a:t>(2) </a:t>
            </a:r>
            <a:r>
              <a:rPr lang="zh-CN" altLang="zh-CN" dirty="0"/>
              <a:t>隧道</a:t>
            </a:r>
            <a:r>
              <a:rPr lang="zh-CN" altLang="zh-CN" dirty="0" smtClean="0"/>
              <a:t>技术</a:t>
            </a:r>
            <a:r>
              <a:rPr lang="en-US" altLang="zh-CN" dirty="0" smtClean="0"/>
              <a:t> (</a:t>
            </a:r>
            <a:r>
              <a:rPr lang="en-US" altLang="zh-CN" dirty="0"/>
              <a:t>tunneling</a:t>
            </a:r>
            <a:r>
              <a:rPr lang="en-US" altLang="zh-CN" dirty="0" smtClean="0"/>
              <a:t>)</a:t>
            </a:r>
          </a:p>
          <a:p>
            <a:pPr lvl="1"/>
            <a:r>
              <a:rPr lang="en-US" altLang="zh-CN" dirty="0"/>
              <a:t>(3) </a:t>
            </a:r>
            <a:r>
              <a:rPr lang="zh-CN" altLang="zh-CN" dirty="0"/>
              <a:t>基于核心的发现技术</a:t>
            </a:r>
            <a:endParaRPr lang="zh-CN" altLang="en-US" dirty="0"/>
          </a:p>
        </p:txBody>
      </p:sp>
    </p:spTree>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19906"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en-US" altLang="zh-CN" dirty="0"/>
              <a:t>(1) </a:t>
            </a:r>
            <a:r>
              <a:rPr lang="zh-CN" altLang="en-US" dirty="0"/>
              <a:t>洪泛与剪除</a:t>
            </a:r>
          </a:p>
        </p:txBody>
      </p:sp>
      <p:sp>
        <p:nvSpPr>
          <p:cNvPr id="1019907" name="Rectangle 3"/>
          <p:cNvSpPr>
            <a:spLocks noGrp="1" noChangeArrowheads="1"/>
          </p:cNvSpPr>
          <p:nvPr>
            <p:ph idx="1"/>
          </p:nvPr>
        </p:nvSpPr>
        <p:spPr/>
        <p:txBody>
          <a:bodyPr/>
          <a:lstStyle/>
          <a:p>
            <a:r>
              <a:rPr lang="zh-CN" altLang="en-US" dirty="0"/>
              <a:t>这种方法适合于较小的多播组，而所有的组成员接入的局域网也是相邻接的。</a:t>
            </a:r>
          </a:p>
          <a:p>
            <a:r>
              <a:rPr lang="zh-CN" altLang="en-US" dirty="0"/>
              <a:t>一开始，路由器转发多播数据报使用洪泛的方法（这就是广播）</a:t>
            </a:r>
            <a:r>
              <a:rPr lang="zh-CN" altLang="en-US" dirty="0" smtClean="0"/>
              <a:t>。</a:t>
            </a:r>
            <a:endParaRPr lang="en-US" altLang="zh-CN" dirty="0" smtClean="0"/>
          </a:p>
          <a:p>
            <a:r>
              <a:rPr lang="zh-CN" altLang="en-US" dirty="0" smtClean="0"/>
              <a:t>为了</a:t>
            </a:r>
            <a:r>
              <a:rPr lang="zh-CN" altLang="en-US" dirty="0"/>
              <a:t>避免兜圈子，采用了</a:t>
            </a:r>
            <a:r>
              <a:rPr lang="zh-CN" altLang="en-US" dirty="0" smtClean="0"/>
              <a:t>叫作</a:t>
            </a:r>
            <a:r>
              <a:rPr lang="zh-CN" altLang="en-US" dirty="0" smtClean="0">
                <a:solidFill>
                  <a:srgbClr val="FF0000"/>
                </a:solidFill>
              </a:rPr>
              <a:t>反向</a:t>
            </a:r>
            <a:r>
              <a:rPr lang="zh-CN" altLang="en-US" dirty="0">
                <a:solidFill>
                  <a:srgbClr val="FF0000"/>
                </a:solidFill>
              </a:rPr>
              <a:t>路径广播 </a:t>
            </a:r>
            <a:r>
              <a:rPr lang="en-US" altLang="zh-CN" dirty="0">
                <a:solidFill>
                  <a:srgbClr val="FF0000"/>
                </a:solidFill>
              </a:rPr>
              <a:t>RPB</a:t>
            </a:r>
            <a:r>
              <a:rPr lang="en-US" altLang="zh-CN" dirty="0"/>
              <a:t> (Reverse Path Broadcasting)</a:t>
            </a:r>
            <a:r>
              <a:rPr lang="zh-CN" altLang="en-US" dirty="0"/>
              <a:t>的策略。 </a:t>
            </a:r>
          </a:p>
        </p:txBody>
      </p:sp>
    </p:spTree>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20930" name="Rectangle 2"/>
          <p:cNvSpPr>
            <a:spLocks noGrp="1" noChangeArrowheads="1"/>
          </p:cNvSpPr>
          <p:nvPr>
            <p:ph type="title"/>
          </p:nvPr>
        </p:nvSpPr>
        <p:spPr/>
        <p:txBody>
          <a:bodyPr/>
          <a:lstStyle/>
          <a:p>
            <a:pPr algn="ctr"/>
            <a:r>
              <a:rPr lang="en-US" altLang="zh-CN"/>
              <a:t>RPB </a:t>
            </a:r>
            <a:r>
              <a:rPr lang="zh-CN" altLang="en-US"/>
              <a:t>的要点 </a:t>
            </a:r>
          </a:p>
        </p:txBody>
      </p:sp>
      <p:sp>
        <p:nvSpPr>
          <p:cNvPr id="102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sz="2600" dirty="0"/>
              <a:t>路由器收到多播数据报时，先</a:t>
            </a:r>
            <a:r>
              <a:rPr lang="zh-CN" altLang="en-US" sz="2600" dirty="0" smtClean="0">
                <a:solidFill>
                  <a:srgbClr val="FF0000"/>
                </a:solidFill>
              </a:rPr>
              <a:t>检查它是否</a:t>
            </a:r>
            <a:r>
              <a:rPr lang="zh-CN" altLang="en-US" sz="2600" dirty="0">
                <a:solidFill>
                  <a:srgbClr val="FF0000"/>
                </a:solidFill>
              </a:rPr>
              <a:t>是从源点经</a:t>
            </a:r>
            <a:r>
              <a:rPr lang="zh-CN" altLang="en-US" sz="2600" dirty="0">
                <a:solidFill>
                  <a:srgbClr val="0000FF"/>
                </a:solidFill>
              </a:rPr>
              <a:t>最短路径</a:t>
            </a:r>
            <a:r>
              <a:rPr lang="zh-CN" altLang="en-US" sz="2600" dirty="0">
                <a:solidFill>
                  <a:srgbClr val="FF0000"/>
                </a:solidFill>
              </a:rPr>
              <a:t>传送来的。</a:t>
            </a:r>
          </a:p>
          <a:p>
            <a:r>
              <a:rPr lang="zh-CN" altLang="en-US" sz="2600" dirty="0"/>
              <a:t>若是，就向所有其他方向转发刚才收到的多播数据报（但进入的方向除外），否则就丢弃而不转发。</a:t>
            </a:r>
          </a:p>
          <a:p>
            <a:r>
              <a:rPr lang="zh-CN" altLang="en-US" sz="2600" dirty="0"/>
              <a:t>如果存在几条同样长度的最短</a:t>
            </a:r>
            <a:r>
              <a:rPr lang="zh-CN" altLang="en-US" sz="2600" dirty="0" smtClean="0"/>
              <a:t>路径，</a:t>
            </a:r>
            <a:r>
              <a:rPr lang="zh-CN" altLang="en-US" sz="2600" dirty="0"/>
              <a:t>那么只能选择一条最短路径，选择的准则就是看这几条最短路径中的相邻路由器谁的 </a:t>
            </a:r>
            <a:r>
              <a:rPr lang="en-US" altLang="zh-CN" sz="2600" dirty="0"/>
              <a:t>IP </a:t>
            </a:r>
            <a:r>
              <a:rPr lang="zh-CN" altLang="en-US" sz="2600" dirty="0"/>
              <a:t>地址最小。 </a:t>
            </a:r>
            <a:endParaRPr lang="en-US" altLang="zh-CN" sz="2600" dirty="0" smtClean="0"/>
          </a:p>
          <a:p>
            <a:r>
              <a:rPr lang="zh-CN" altLang="zh-CN" sz="2600" dirty="0">
                <a:solidFill>
                  <a:srgbClr val="FF0000"/>
                </a:solidFill>
              </a:rPr>
              <a:t>最后就得出了用来转发多播数据报的多播转发</a:t>
            </a:r>
            <a:r>
              <a:rPr lang="zh-CN" altLang="zh-CN" sz="2600" dirty="0" smtClean="0">
                <a:solidFill>
                  <a:srgbClr val="FF0000"/>
                </a:solidFill>
              </a:rPr>
              <a:t>树</a:t>
            </a:r>
            <a:r>
              <a:rPr lang="zh-CN" altLang="zh-CN" sz="2600" dirty="0">
                <a:solidFill>
                  <a:srgbClr val="FF0000"/>
                </a:solidFill>
              </a:rPr>
              <a:t>，</a:t>
            </a:r>
            <a:r>
              <a:rPr lang="zh-CN" altLang="zh-CN" sz="2600" dirty="0"/>
              <a:t>以后就按这个多播转发</a:t>
            </a:r>
            <a:r>
              <a:rPr lang="zh-CN" altLang="zh-CN" sz="2600" dirty="0" smtClean="0"/>
              <a:t>树转发</a:t>
            </a:r>
            <a:r>
              <a:rPr lang="zh-CN" altLang="zh-CN" sz="2600" dirty="0"/>
              <a:t>多播数据报</a:t>
            </a:r>
            <a:r>
              <a:rPr lang="zh-CN" altLang="zh-CN" sz="2600" dirty="0" smtClean="0"/>
              <a:t>。避免</a:t>
            </a:r>
            <a:r>
              <a:rPr lang="zh-CN" altLang="zh-CN" sz="2600" dirty="0"/>
              <a:t>了多播数据报的兜圈子，同时每一个路由器也不会接收重复的多播数据报。</a:t>
            </a:r>
            <a:endParaRPr lang="zh-CN" altLang="en-US" sz="2600" dirty="0"/>
          </a:p>
        </p:txBody>
      </p:sp>
    </p:spTree>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20930" name="Rectangle 2"/>
          <p:cNvSpPr>
            <a:spLocks noGrp="1" noChangeArrowheads="1"/>
          </p:cNvSpPr>
          <p:nvPr>
            <p:ph type="title"/>
          </p:nvPr>
        </p:nvSpPr>
        <p:spPr/>
        <p:txBody>
          <a:bodyPr/>
          <a:lstStyle/>
          <a:p>
            <a:pPr algn="ctr"/>
            <a:r>
              <a:rPr lang="en-US" altLang="zh-CN"/>
              <a:t>RPB </a:t>
            </a:r>
            <a:r>
              <a:rPr lang="zh-CN" altLang="en-US"/>
              <a:t>的要点 </a:t>
            </a:r>
          </a:p>
        </p:txBody>
      </p:sp>
      <p:sp>
        <p:nvSpPr>
          <p:cNvPr id="102093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zh-CN" dirty="0"/>
              <a:t>如果在多播转发树上的某个路由器发现它的下游树枝（即叶节点方向）已没有该多播组的成员，就应把它和下游的树枝一起</a:t>
            </a:r>
            <a:r>
              <a:rPr lang="zh-CN" altLang="zh-CN" dirty="0">
                <a:solidFill>
                  <a:srgbClr val="FF0000"/>
                </a:solidFill>
              </a:rPr>
              <a:t>剪除。</a:t>
            </a:r>
            <a:endParaRPr lang="en-US" altLang="zh-CN" dirty="0">
              <a:solidFill>
                <a:srgbClr val="FF0000"/>
              </a:solidFill>
            </a:endParaRPr>
          </a:p>
          <a:p>
            <a:r>
              <a:rPr lang="zh-CN" altLang="zh-CN" dirty="0" smtClean="0"/>
              <a:t>当</a:t>
            </a:r>
            <a:r>
              <a:rPr lang="zh-CN" altLang="zh-CN" dirty="0"/>
              <a:t>某个树枝有新增加的组成员时，可以再</a:t>
            </a:r>
            <a:r>
              <a:rPr lang="zh-CN" altLang="zh-CN" dirty="0">
                <a:solidFill>
                  <a:srgbClr val="FF0000"/>
                </a:solidFill>
              </a:rPr>
              <a:t>接入</a:t>
            </a:r>
            <a:r>
              <a:rPr lang="zh-CN" altLang="zh-CN" dirty="0"/>
              <a:t>到多播转发树上。</a:t>
            </a:r>
          </a:p>
          <a:p>
            <a:endParaRPr lang="zh-CN" altLang="en-US" sz="2800" dirty="0"/>
          </a:p>
        </p:txBody>
      </p:sp>
    </p:spTree>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grpSp>
        <p:nvGrpSpPr>
          <p:cNvPr id="1022066" name="Group 114"/>
          <p:cNvGrpSpPr/>
          <p:nvPr/>
        </p:nvGrpSpPr>
        <p:grpSpPr bwMode="auto">
          <a:xfrm>
            <a:off x="7152027" y="3482255"/>
            <a:ext cx="2591725" cy="2374900"/>
            <a:chOff x="3749" y="2721"/>
            <a:chExt cx="1507" cy="1496"/>
          </a:xfrm>
        </p:grpSpPr>
        <p:sp>
          <p:nvSpPr>
            <p:cNvPr id="1022042" name="Oval 90"/>
            <p:cNvSpPr>
              <a:spLocks noChangeArrowheads="1"/>
            </p:cNvSpPr>
            <p:nvPr/>
          </p:nvSpPr>
          <p:spPr bwMode="auto">
            <a:xfrm rot="1323552">
              <a:off x="3749" y="3356"/>
              <a:ext cx="1272" cy="861"/>
            </a:xfrm>
            <a:prstGeom prst="ellipse">
              <a:avLst/>
            </a:prstGeom>
            <a:solidFill>
              <a:srgbClr val="FF66FF"/>
            </a:solidFill>
            <a:ln>
              <a:noFill/>
            </a:ln>
            <a:effectLst/>
            <a:extLst>
              <a:ext uri="{91240B29-F687-4F45-9708-019B960494DF}">
                <a14:hiddenLine xmlns:a14="http://schemas.microsoft.com/office/drawing/2010/main" w="9525">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43" name="Text Box 91"/>
            <p:cNvSpPr txBox="1">
              <a:spLocks noChangeArrowheads="1"/>
            </p:cNvSpPr>
            <p:nvPr/>
          </p:nvSpPr>
          <p:spPr bwMode="auto">
            <a:xfrm>
              <a:off x="4075" y="2721"/>
              <a:ext cx="118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n-lt"/>
                  <a:ea typeface="黑体" panose="02010609060101010101" pitchFamily="2" charset="-122"/>
                </a:rPr>
                <a:t>剪除没有</a:t>
              </a:r>
            </a:p>
            <a:p>
              <a:pPr algn="ctr"/>
              <a:r>
                <a:rPr lang="zh-CN" altLang="en-US" sz="2400" b="1">
                  <a:solidFill>
                    <a:srgbClr val="000099"/>
                  </a:solidFill>
                  <a:latin typeface="+mn-lt"/>
                  <a:ea typeface="黑体" panose="02010609060101010101" pitchFamily="2" charset="-122"/>
                </a:rPr>
                <a:t>组成员的树枝</a:t>
              </a:r>
            </a:p>
          </p:txBody>
        </p:sp>
      </p:grpSp>
      <p:sp>
        <p:nvSpPr>
          <p:cNvPr id="1021956" name="Line 4"/>
          <p:cNvSpPr>
            <a:spLocks noChangeShapeType="1"/>
          </p:cNvSpPr>
          <p:nvPr/>
        </p:nvSpPr>
        <p:spPr bwMode="auto">
          <a:xfrm>
            <a:off x="8641366" y="5526956"/>
            <a:ext cx="806582" cy="2444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57" name="Line 5"/>
          <p:cNvSpPr>
            <a:spLocks noChangeShapeType="1"/>
          </p:cNvSpPr>
          <p:nvPr/>
        </p:nvSpPr>
        <p:spPr bwMode="auto">
          <a:xfrm>
            <a:off x="4684125" y="950192"/>
            <a:ext cx="0" cy="6175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58" name="Line 6"/>
          <p:cNvSpPr>
            <a:spLocks noChangeShapeType="1"/>
          </p:cNvSpPr>
          <p:nvPr/>
        </p:nvSpPr>
        <p:spPr bwMode="auto">
          <a:xfrm flipV="1">
            <a:off x="2776877" y="1759817"/>
            <a:ext cx="1865973" cy="9207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59" name="Line 7"/>
          <p:cNvSpPr>
            <a:spLocks noChangeShapeType="1"/>
          </p:cNvSpPr>
          <p:nvPr/>
        </p:nvSpPr>
        <p:spPr bwMode="auto">
          <a:xfrm>
            <a:off x="3005608" y="4536355"/>
            <a:ext cx="356512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0" name="Line 8"/>
          <p:cNvSpPr>
            <a:spLocks noChangeShapeType="1"/>
          </p:cNvSpPr>
          <p:nvPr/>
        </p:nvSpPr>
        <p:spPr bwMode="auto">
          <a:xfrm>
            <a:off x="3005608" y="2680567"/>
            <a:ext cx="356512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1" name="Text Box 9"/>
          <p:cNvSpPr txBox="1">
            <a:spLocks noChangeArrowheads="1"/>
          </p:cNvSpPr>
          <p:nvPr/>
        </p:nvSpPr>
        <p:spPr bwMode="auto">
          <a:xfrm>
            <a:off x="4961012" y="4898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anose="02010609060101010101" pitchFamily="2" charset="-122"/>
              </a:rPr>
              <a:t>源点</a:t>
            </a:r>
          </a:p>
        </p:txBody>
      </p:sp>
      <p:sp>
        <p:nvSpPr>
          <p:cNvPr id="1021962" name="Line 10"/>
          <p:cNvSpPr>
            <a:spLocks noChangeShapeType="1"/>
          </p:cNvSpPr>
          <p:nvPr/>
        </p:nvSpPr>
        <p:spPr bwMode="auto">
          <a:xfrm>
            <a:off x="4945534" y="1842367"/>
            <a:ext cx="1724952" cy="863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3" name="Line 11"/>
          <p:cNvSpPr>
            <a:spLocks noChangeShapeType="1"/>
          </p:cNvSpPr>
          <p:nvPr/>
        </p:nvSpPr>
        <p:spPr bwMode="auto">
          <a:xfrm>
            <a:off x="2776877" y="2807568"/>
            <a:ext cx="0" cy="16049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4" name="Line 12"/>
          <p:cNvSpPr>
            <a:spLocks noChangeShapeType="1"/>
          </p:cNvSpPr>
          <p:nvPr/>
        </p:nvSpPr>
        <p:spPr bwMode="auto">
          <a:xfrm>
            <a:off x="2888662" y="4660180"/>
            <a:ext cx="1726671" cy="11112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5" name="Line 13"/>
          <p:cNvSpPr>
            <a:spLocks noChangeShapeType="1"/>
          </p:cNvSpPr>
          <p:nvPr/>
        </p:nvSpPr>
        <p:spPr bwMode="auto">
          <a:xfrm>
            <a:off x="6799469" y="2807567"/>
            <a:ext cx="0" cy="172878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6" name="Line 14"/>
          <p:cNvSpPr>
            <a:spLocks noChangeShapeType="1"/>
          </p:cNvSpPr>
          <p:nvPr/>
        </p:nvSpPr>
        <p:spPr bwMode="auto">
          <a:xfrm flipH="1">
            <a:off x="4961012" y="4536356"/>
            <a:ext cx="1838457" cy="1235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7" name="Line 15"/>
          <p:cNvSpPr>
            <a:spLocks noChangeShapeType="1"/>
          </p:cNvSpPr>
          <p:nvPr/>
        </p:nvSpPr>
        <p:spPr bwMode="auto">
          <a:xfrm flipH="1">
            <a:off x="1395883" y="4536355"/>
            <a:ext cx="1265767" cy="990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68" name="Line 16"/>
          <p:cNvSpPr>
            <a:spLocks noChangeShapeType="1"/>
          </p:cNvSpPr>
          <p:nvPr/>
        </p:nvSpPr>
        <p:spPr bwMode="auto">
          <a:xfrm>
            <a:off x="6916415" y="4536355"/>
            <a:ext cx="1609725" cy="990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1021969" name="Picture 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198" y="2436092"/>
            <a:ext cx="806583"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0" name="Picture 1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1375" y="332656"/>
            <a:ext cx="799704"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1971"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6602" y="5526955"/>
            <a:ext cx="80658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2"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198" y="4290292"/>
            <a:ext cx="80658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3"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0285" y="4290292"/>
            <a:ext cx="80658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4"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0285" y="2436092"/>
            <a:ext cx="806582"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5"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980" y="5401543"/>
            <a:ext cx="808302"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21976" name="Picture 2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3517" y="5280892"/>
            <a:ext cx="80658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21987" name="Group 35"/>
          <p:cNvGrpSpPr/>
          <p:nvPr/>
        </p:nvGrpSpPr>
        <p:grpSpPr bwMode="auto">
          <a:xfrm>
            <a:off x="5545742" y="2359892"/>
            <a:ext cx="230452" cy="247650"/>
            <a:chOff x="3470" y="572"/>
            <a:chExt cx="91" cy="91"/>
          </a:xfrm>
        </p:grpSpPr>
        <p:sp>
          <p:nvSpPr>
            <p:cNvPr id="1021988" name="Line 36"/>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89" name="Line 37"/>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62" name="Group 110"/>
          <p:cNvGrpSpPr/>
          <p:nvPr/>
        </p:nvGrpSpPr>
        <p:grpSpPr bwMode="auto">
          <a:xfrm>
            <a:off x="3748559" y="2755181"/>
            <a:ext cx="3394869" cy="1285875"/>
            <a:chOff x="1770" y="2263"/>
            <a:chExt cx="1974" cy="810"/>
          </a:xfrm>
        </p:grpSpPr>
        <p:grpSp>
          <p:nvGrpSpPr>
            <p:cNvPr id="1021977" name="Group 25"/>
            <p:cNvGrpSpPr/>
            <p:nvPr/>
          </p:nvGrpSpPr>
          <p:grpSpPr bwMode="auto">
            <a:xfrm rot="5400000">
              <a:off x="3406" y="2735"/>
              <a:ext cx="544" cy="132"/>
              <a:chOff x="4105" y="1253"/>
              <a:chExt cx="317" cy="90"/>
            </a:xfrm>
          </p:grpSpPr>
          <p:sp>
            <p:nvSpPr>
              <p:cNvPr id="1021978" name="Rectangle 26"/>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79" name="Line 27"/>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1991" name="Group 39"/>
            <p:cNvGrpSpPr/>
            <p:nvPr/>
          </p:nvGrpSpPr>
          <p:grpSpPr bwMode="auto">
            <a:xfrm flipH="1">
              <a:off x="1770" y="2263"/>
              <a:ext cx="468" cy="155"/>
              <a:chOff x="4105" y="1253"/>
              <a:chExt cx="317" cy="90"/>
            </a:xfrm>
          </p:grpSpPr>
          <p:sp>
            <p:nvSpPr>
              <p:cNvPr id="1021992" name="Rectangle 40"/>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93" name="Line 41"/>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1994" name="Group 42"/>
          <p:cNvGrpSpPr/>
          <p:nvPr/>
        </p:nvGrpSpPr>
        <p:grpSpPr bwMode="auto">
          <a:xfrm flipH="1">
            <a:off x="3518107" y="2755180"/>
            <a:ext cx="230452" cy="249237"/>
            <a:chOff x="3470" y="572"/>
            <a:chExt cx="91" cy="91"/>
          </a:xfrm>
        </p:grpSpPr>
        <p:sp>
          <p:nvSpPr>
            <p:cNvPr id="1021995" name="Line 43"/>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1996" name="Line 44"/>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61" name="Group 109"/>
          <p:cNvGrpSpPr/>
          <p:nvPr/>
        </p:nvGrpSpPr>
        <p:grpSpPr bwMode="auto">
          <a:xfrm>
            <a:off x="2888662" y="2359892"/>
            <a:ext cx="2657079" cy="1557338"/>
            <a:chOff x="1270" y="2014"/>
            <a:chExt cx="1545" cy="981"/>
          </a:xfrm>
        </p:grpSpPr>
        <p:grpSp>
          <p:nvGrpSpPr>
            <p:cNvPr id="1021984" name="Group 32"/>
            <p:cNvGrpSpPr/>
            <p:nvPr/>
          </p:nvGrpSpPr>
          <p:grpSpPr bwMode="auto">
            <a:xfrm>
              <a:off x="2349" y="2014"/>
              <a:ext cx="466" cy="154"/>
              <a:chOff x="4105" y="1253"/>
              <a:chExt cx="317" cy="90"/>
            </a:xfrm>
          </p:grpSpPr>
          <p:sp>
            <p:nvSpPr>
              <p:cNvPr id="1021985" name="Rectangle 33"/>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86" name="Line 34"/>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1997" name="Group 45"/>
            <p:cNvGrpSpPr/>
            <p:nvPr/>
          </p:nvGrpSpPr>
          <p:grpSpPr bwMode="auto">
            <a:xfrm rot="5400000">
              <a:off x="1064" y="2656"/>
              <a:ext cx="545" cy="134"/>
              <a:chOff x="4105" y="1253"/>
              <a:chExt cx="317" cy="90"/>
            </a:xfrm>
          </p:grpSpPr>
          <p:sp>
            <p:nvSpPr>
              <p:cNvPr id="1021998" name="Rectangle 46"/>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99" name="Line 47"/>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2004" name="Group 52"/>
          <p:cNvGrpSpPr/>
          <p:nvPr/>
        </p:nvGrpSpPr>
        <p:grpSpPr bwMode="auto">
          <a:xfrm>
            <a:off x="6004926" y="4607793"/>
            <a:ext cx="230452" cy="246063"/>
            <a:chOff x="3470" y="572"/>
            <a:chExt cx="91" cy="91"/>
          </a:xfrm>
        </p:grpSpPr>
        <p:sp>
          <p:nvSpPr>
            <p:cNvPr id="1022005" name="Line 53"/>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06" name="Line 54"/>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63" name="Group 111"/>
          <p:cNvGrpSpPr/>
          <p:nvPr/>
        </p:nvGrpSpPr>
        <p:grpSpPr bwMode="auto">
          <a:xfrm>
            <a:off x="1426840" y="4607792"/>
            <a:ext cx="4578085" cy="546100"/>
            <a:chOff x="420" y="3430"/>
            <a:chExt cx="2662" cy="344"/>
          </a:xfrm>
        </p:grpSpPr>
        <p:grpSp>
          <p:nvGrpSpPr>
            <p:cNvPr id="1022001" name="Group 49"/>
            <p:cNvGrpSpPr/>
            <p:nvPr/>
          </p:nvGrpSpPr>
          <p:grpSpPr bwMode="auto">
            <a:xfrm>
              <a:off x="2614" y="3430"/>
              <a:ext cx="468" cy="153"/>
              <a:chOff x="4105" y="1253"/>
              <a:chExt cx="317" cy="90"/>
            </a:xfrm>
          </p:grpSpPr>
          <p:sp>
            <p:nvSpPr>
              <p:cNvPr id="1022002" name="Rectangle 50"/>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03" name="Line 51"/>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14" name="Group 62"/>
            <p:cNvGrpSpPr/>
            <p:nvPr/>
          </p:nvGrpSpPr>
          <p:grpSpPr bwMode="auto">
            <a:xfrm rot="19424285" flipH="1">
              <a:off x="420" y="3551"/>
              <a:ext cx="468" cy="154"/>
              <a:chOff x="4105" y="1253"/>
              <a:chExt cx="317" cy="90"/>
            </a:xfrm>
          </p:grpSpPr>
          <p:sp>
            <p:nvSpPr>
              <p:cNvPr id="1022015" name="Rectangle 63"/>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16" name="Line 64"/>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17" name="Group 65"/>
            <p:cNvGrpSpPr/>
            <p:nvPr/>
          </p:nvGrpSpPr>
          <p:grpSpPr bwMode="auto">
            <a:xfrm rot="1818208">
              <a:off x="1606" y="3619"/>
              <a:ext cx="467" cy="155"/>
              <a:chOff x="4105" y="1253"/>
              <a:chExt cx="317" cy="90"/>
            </a:xfrm>
          </p:grpSpPr>
          <p:sp>
            <p:nvSpPr>
              <p:cNvPr id="1022018" name="Rectangle 66"/>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19" name="Line 67"/>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2060" name="Group 108"/>
          <p:cNvGrpSpPr/>
          <p:nvPr/>
        </p:nvGrpSpPr>
        <p:grpSpPr bwMode="auto">
          <a:xfrm>
            <a:off x="3258419" y="1872531"/>
            <a:ext cx="2975240" cy="312737"/>
            <a:chOff x="1485" y="1707"/>
            <a:chExt cx="1730" cy="197"/>
          </a:xfrm>
        </p:grpSpPr>
        <p:grpSp>
          <p:nvGrpSpPr>
            <p:cNvPr id="1021980" name="Group 28"/>
            <p:cNvGrpSpPr/>
            <p:nvPr/>
          </p:nvGrpSpPr>
          <p:grpSpPr bwMode="auto">
            <a:xfrm rot="1498195">
              <a:off x="2747" y="1749"/>
              <a:ext cx="468" cy="155"/>
              <a:chOff x="4105" y="1253"/>
              <a:chExt cx="317" cy="90"/>
            </a:xfrm>
          </p:grpSpPr>
          <p:sp>
            <p:nvSpPr>
              <p:cNvPr id="1021981" name="Rectangle 29"/>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1982" name="Line 30"/>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23" name="Group 71"/>
            <p:cNvGrpSpPr/>
            <p:nvPr/>
          </p:nvGrpSpPr>
          <p:grpSpPr bwMode="auto">
            <a:xfrm rot="20121053" flipH="1">
              <a:off x="1485" y="1707"/>
              <a:ext cx="467" cy="156"/>
              <a:chOff x="4105" y="1253"/>
              <a:chExt cx="317" cy="90"/>
            </a:xfrm>
          </p:grpSpPr>
          <p:sp>
            <p:nvSpPr>
              <p:cNvPr id="1022024" name="Rectangle 72"/>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25" name="Line 73"/>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sp>
        <p:nvSpPr>
          <p:cNvPr id="1022026" name="Text Box 74"/>
          <p:cNvSpPr txBox="1">
            <a:spLocks noChangeArrowheads="1"/>
          </p:cNvSpPr>
          <p:nvPr/>
        </p:nvSpPr>
        <p:spPr bwMode="auto">
          <a:xfrm>
            <a:off x="7084955" y="2429743"/>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3</a:t>
            </a:r>
          </a:p>
        </p:txBody>
      </p:sp>
      <p:sp>
        <p:nvSpPr>
          <p:cNvPr id="1022027" name="Text Box 75"/>
          <p:cNvSpPr txBox="1">
            <a:spLocks noChangeArrowheads="1"/>
          </p:cNvSpPr>
          <p:nvPr/>
        </p:nvSpPr>
        <p:spPr bwMode="auto">
          <a:xfrm>
            <a:off x="2085521" y="3899767"/>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4</a:t>
            </a:r>
          </a:p>
        </p:txBody>
      </p:sp>
      <p:sp>
        <p:nvSpPr>
          <p:cNvPr id="1022028" name="Text Box 76"/>
          <p:cNvSpPr txBox="1">
            <a:spLocks noChangeArrowheads="1"/>
          </p:cNvSpPr>
          <p:nvPr/>
        </p:nvSpPr>
        <p:spPr bwMode="auto">
          <a:xfrm>
            <a:off x="704528" y="4907830"/>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6</a:t>
            </a:r>
          </a:p>
        </p:txBody>
      </p:sp>
      <p:sp>
        <p:nvSpPr>
          <p:cNvPr id="1022029" name="Text Box 77"/>
          <p:cNvSpPr txBox="1">
            <a:spLocks noChangeArrowheads="1"/>
          </p:cNvSpPr>
          <p:nvPr/>
        </p:nvSpPr>
        <p:spPr bwMode="auto">
          <a:xfrm>
            <a:off x="4386602" y="5063405"/>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7</a:t>
            </a:r>
          </a:p>
        </p:txBody>
      </p:sp>
      <p:sp>
        <p:nvSpPr>
          <p:cNvPr id="1022030" name="Text Box 78"/>
          <p:cNvSpPr txBox="1">
            <a:spLocks noChangeArrowheads="1"/>
          </p:cNvSpPr>
          <p:nvPr/>
        </p:nvSpPr>
        <p:spPr bwMode="auto">
          <a:xfrm>
            <a:off x="8293969" y="4831630"/>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8</a:t>
            </a:r>
          </a:p>
        </p:txBody>
      </p:sp>
      <p:grpSp>
        <p:nvGrpSpPr>
          <p:cNvPr id="1022065" name="Group 113"/>
          <p:cNvGrpSpPr/>
          <p:nvPr/>
        </p:nvGrpSpPr>
        <p:grpSpPr bwMode="auto">
          <a:xfrm>
            <a:off x="3552503" y="4201393"/>
            <a:ext cx="4682993" cy="1154113"/>
            <a:chOff x="1656" y="3174"/>
            <a:chExt cx="2723" cy="727"/>
          </a:xfrm>
        </p:grpSpPr>
        <p:grpSp>
          <p:nvGrpSpPr>
            <p:cNvPr id="1022008" name="Group 56"/>
            <p:cNvGrpSpPr/>
            <p:nvPr/>
          </p:nvGrpSpPr>
          <p:grpSpPr bwMode="auto">
            <a:xfrm flipH="1">
              <a:off x="1656" y="3174"/>
              <a:ext cx="467" cy="155"/>
              <a:chOff x="4105" y="1253"/>
              <a:chExt cx="317" cy="90"/>
            </a:xfrm>
          </p:grpSpPr>
          <p:sp>
            <p:nvSpPr>
              <p:cNvPr id="1022009" name="Rectangle 57"/>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10" name="Line 58"/>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20" name="Group 68"/>
            <p:cNvGrpSpPr/>
            <p:nvPr/>
          </p:nvGrpSpPr>
          <p:grpSpPr bwMode="auto">
            <a:xfrm rot="1818208">
              <a:off x="3910" y="3523"/>
              <a:ext cx="469" cy="154"/>
              <a:chOff x="4105" y="1253"/>
              <a:chExt cx="317" cy="90"/>
            </a:xfrm>
          </p:grpSpPr>
          <p:sp>
            <p:nvSpPr>
              <p:cNvPr id="1022021" name="Rectangle 69"/>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22" name="Line 70"/>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32" name="Group 80"/>
            <p:cNvGrpSpPr/>
            <p:nvPr/>
          </p:nvGrpSpPr>
          <p:grpSpPr bwMode="auto">
            <a:xfrm rot="19765545" flipH="1">
              <a:off x="2955" y="3747"/>
              <a:ext cx="469" cy="154"/>
              <a:chOff x="4105" y="1253"/>
              <a:chExt cx="317" cy="90"/>
            </a:xfrm>
          </p:grpSpPr>
          <p:sp>
            <p:nvSpPr>
              <p:cNvPr id="1022033" name="Rectangle 81"/>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34" name="Line 82"/>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2064" name="Group 112"/>
          <p:cNvGrpSpPr/>
          <p:nvPr/>
        </p:nvGrpSpPr>
        <p:grpSpPr bwMode="auto">
          <a:xfrm>
            <a:off x="3316891" y="4175993"/>
            <a:ext cx="2536692" cy="1400175"/>
            <a:chOff x="1522" y="3174"/>
            <a:chExt cx="1475" cy="882"/>
          </a:xfrm>
        </p:grpSpPr>
        <p:grpSp>
          <p:nvGrpSpPr>
            <p:cNvPr id="1022011" name="Group 59"/>
            <p:cNvGrpSpPr/>
            <p:nvPr/>
          </p:nvGrpSpPr>
          <p:grpSpPr bwMode="auto">
            <a:xfrm flipH="1">
              <a:off x="1522" y="3174"/>
              <a:ext cx="134" cy="157"/>
              <a:chOff x="3470" y="572"/>
              <a:chExt cx="91" cy="91"/>
            </a:xfrm>
          </p:grpSpPr>
          <p:sp>
            <p:nvSpPr>
              <p:cNvPr id="1022012" name="Line 60"/>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13" name="Line 61"/>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35" name="Group 83"/>
            <p:cNvGrpSpPr/>
            <p:nvPr/>
          </p:nvGrpSpPr>
          <p:grpSpPr bwMode="auto">
            <a:xfrm rot="19765545" flipH="1">
              <a:off x="2863" y="3900"/>
              <a:ext cx="134" cy="156"/>
              <a:chOff x="3470" y="572"/>
              <a:chExt cx="91" cy="91"/>
            </a:xfrm>
          </p:grpSpPr>
          <p:sp>
            <p:nvSpPr>
              <p:cNvPr id="1022036" name="Line 84"/>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37" name="Line 85"/>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pic>
        <p:nvPicPr>
          <p:cNvPr id="1022038" name="Picture 8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1375" y="1567730"/>
            <a:ext cx="80658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22039" name="Text Box 87"/>
          <p:cNvSpPr txBox="1">
            <a:spLocks noChangeArrowheads="1"/>
          </p:cNvSpPr>
          <p:nvPr/>
        </p:nvSpPr>
        <p:spPr bwMode="auto">
          <a:xfrm>
            <a:off x="4730560" y="1186730"/>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1</a:t>
            </a:r>
          </a:p>
        </p:txBody>
      </p:sp>
      <p:sp>
        <p:nvSpPr>
          <p:cNvPr id="1022040" name="Text Box 88"/>
          <p:cNvSpPr txBox="1">
            <a:spLocks noChangeArrowheads="1"/>
          </p:cNvSpPr>
          <p:nvPr/>
        </p:nvSpPr>
        <p:spPr bwMode="auto">
          <a:xfrm>
            <a:off x="6109833" y="3820392"/>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5</a:t>
            </a:r>
          </a:p>
        </p:txBody>
      </p:sp>
      <p:sp>
        <p:nvSpPr>
          <p:cNvPr id="1022041" name="Text Box 89"/>
          <p:cNvSpPr txBox="1">
            <a:spLocks noChangeArrowheads="1"/>
          </p:cNvSpPr>
          <p:nvPr/>
        </p:nvSpPr>
        <p:spPr bwMode="auto">
          <a:xfrm>
            <a:off x="1966855" y="2197967"/>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R</a:t>
            </a:r>
            <a:r>
              <a:rPr lang="en-US" altLang="zh-CN" sz="2400" b="1" baseline="-25000">
                <a:solidFill>
                  <a:srgbClr val="000099"/>
                </a:solidFill>
                <a:latin typeface="+mn-lt"/>
                <a:ea typeface="黑体" panose="02010609060101010101" pitchFamily="2" charset="-122"/>
              </a:rPr>
              <a:t>2</a:t>
            </a:r>
          </a:p>
        </p:txBody>
      </p:sp>
      <p:grpSp>
        <p:nvGrpSpPr>
          <p:cNvPr id="1022044" name="Group 92"/>
          <p:cNvGrpSpPr/>
          <p:nvPr/>
        </p:nvGrpSpPr>
        <p:grpSpPr bwMode="auto">
          <a:xfrm>
            <a:off x="6215360" y="1506056"/>
            <a:ext cx="1033595" cy="247650"/>
            <a:chOff x="3107" y="572"/>
            <a:chExt cx="408" cy="91"/>
          </a:xfrm>
        </p:grpSpPr>
        <p:grpSp>
          <p:nvGrpSpPr>
            <p:cNvPr id="1022045" name="Group 93"/>
            <p:cNvGrpSpPr/>
            <p:nvPr/>
          </p:nvGrpSpPr>
          <p:grpSpPr bwMode="auto">
            <a:xfrm>
              <a:off x="3107" y="572"/>
              <a:ext cx="317" cy="90"/>
              <a:chOff x="4105" y="1253"/>
              <a:chExt cx="317" cy="90"/>
            </a:xfrm>
          </p:grpSpPr>
          <p:sp>
            <p:nvSpPr>
              <p:cNvPr id="1022046" name="Rectangle 94"/>
              <p:cNvSpPr>
                <a:spLocks noChangeArrowheads="1"/>
              </p:cNvSpPr>
              <p:nvPr/>
            </p:nvSpPr>
            <p:spPr bwMode="auto">
              <a:xfrm>
                <a:off x="4105" y="1253"/>
                <a:ext cx="181" cy="90"/>
              </a:xfrm>
              <a:prstGeom prst="rect">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47" name="Line 95"/>
              <p:cNvSpPr>
                <a:spLocks noChangeShapeType="1"/>
              </p:cNvSpPr>
              <p:nvPr/>
            </p:nvSpPr>
            <p:spPr bwMode="auto">
              <a:xfrm flipV="1">
                <a:off x="4150" y="1298"/>
                <a:ext cx="272" cy="0"/>
              </a:xfrm>
              <a:prstGeom prst="line">
                <a:avLst/>
              </a:prstGeom>
              <a:noFill/>
              <a:ln w="28575">
                <a:solidFill>
                  <a:srgbClr val="FF00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1022048" name="Group 96"/>
            <p:cNvGrpSpPr/>
            <p:nvPr/>
          </p:nvGrpSpPr>
          <p:grpSpPr bwMode="auto">
            <a:xfrm>
              <a:off x="3424" y="572"/>
              <a:ext cx="91" cy="91"/>
              <a:chOff x="3470" y="572"/>
              <a:chExt cx="91" cy="91"/>
            </a:xfrm>
          </p:grpSpPr>
          <p:sp>
            <p:nvSpPr>
              <p:cNvPr id="1022049" name="Line 97"/>
              <p:cNvSpPr>
                <a:spLocks noChangeShapeType="1"/>
              </p:cNvSpPr>
              <p:nvPr/>
            </p:nvSpPr>
            <p:spPr bwMode="auto">
              <a:xfrm>
                <a:off x="3470" y="572"/>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022050" name="Line 98"/>
              <p:cNvSpPr>
                <a:spLocks noChangeShapeType="1"/>
              </p:cNvSpPr>
              <p:nvPr/>
            </p:nvSpPr>
            <p:spPr bwMode="auto">
              <a:xfrm rot="5400000">
                <a:off x="3471" y="571"/>
                <a:ext cx="90" cy="9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grpSp>
        <p:nvGrpSpPr>
          <p:cNvPr id="1022051" name="Group 99"/>
          <p:cNvGrpSpPr/>
          <p:nvPr/>
        </p:nvGrpSpPr>
        <p:grpSpPr bwMode="auto">
          <a:xfrm>
            <a:off x="6215360" y="1077184"/>
            <a:ext cx="803143" cy="244475"/>
            <a:chOff x="4105" y="1253"/>
            <a:chExt cx="317" cy="90"/>
          </a:xfrm>
        </p:grpSpPr>
        <p:sp>
          <p:nvSpPr>
            <p:cNvPr id="1022052" name="Rectangle 100"/>
            <p:cNvSpPr>
              <a:spLocks noChangeArrowheads="1"/>
            </p:cNvSpPr>
            <p:nvPr/>
          </p:nvSpPr>
          <p:spPr bwMode="auto">
            <a:xfrm>
              <a:off x="4105" y="1253"/>
              <a:ext cx="181" cy="90"/>
            </a:xfrm>
            <a:prstGeom prst="rect">
              <a:avLst/>
            </a:prstGeom>
            <a:solidFill>
              <a:srgbClr val="0000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022053" name="Line 101"/>
            <p:cNvSpPr>
              <a:spLocks noChangeShapeType="1"/>
            </p:cNvSpPr>
            <p:nvPr/>
          </p:nvSpPr>
          <p:spPr bwMode="auto">
            <a:xfrm flipV="1">
              <a:off x="4150" y="1298"/>
              <a:ext cx="272" cy="0"/>
            </a:xfrm>
            <a:prstGeom prst="line">
              <a:avLst/>
            </a:prstGeom>
            <a:noFill/>
            <a:ln w="28575">
              <a:solidFill>
                <a:srgbClr val="00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1022054" name="Text Box 102"/>
          <p:cNvSpPr txBox="1">
            <a:spLocks noChangeArrowheads="1"/>
          </p:cNvSpPr>
          <p:nvPr/>
        </p:nvSpPr>
        <p:spPr bwMode="auto">
          <a:xfrm>
            <a:off x="7248445" y="940658"/>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mn-lt"/>
                <a:ea typeface="黑体" panose="02010609060101010101" pitchFamily="2" charset="-122"/>
              </a:rPr>
              <a:t>转发多播数据报</a:t>
            </a:r>
          </a:p>
        </p:txBody>
      </p:sp>
      <p:sp>
        <p:nvSpPr>
          <p:cNvPr id="1022055" name="Text Box 103"/>
          <p:cNvSpPr txBox="1">
            <a:spLocks noChangeArrowheads="1"/>
          </p:cNvSpPr>
          <p:nvPr/>
        </p:nvSpPr>
        <p:spPr bwMode="auto">
          <a:xfrm>
            <a:off x="7273033" y="1372706"/>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mn-lt"/>
                <a:ea typeface="黑体" panose="02010609060101010101" pitchFamily="2" charset="-122"/>
              </a:rPr>
              <a:t>收到后即丢弃</a:t>
            </a:r>
          </a:p>
        </p:txBody>
      </p:sp>
      <p:sp>
        <p:nvSpPr>
          <p:cNvPr id="1022067" name="Text Box 115"/>
          <p:cNvSpPr txBox="1">
            <a:spLocks noChangeArrowheads="1"/>
          </p:cNvSpPr>
          <p:nvPr/>
        </p:nvSpPr>
        <p:spPr bwMode="auto">
          <a:xfrm>
            <a:off x="439046" y="212447"/>
            <a:ext cx="3130909" cy="1200329"/>
          </a:xfrm>
          <a:prstGeom prst="rect">
            <a:avLst/>
          </a:prstGeom>
          <a:solidFill>
            <a:srgbClr val="FFFF66"/>
          </a:solidFill>
          <a:ln w="9525">
            <a:solidFill>
              <a:schemeClr val="folHlink"/>
            </a:solidFill>
            <a:miter lim="800000"/>
          </a:ln>
          <a:effectLst/>
        </p:spPr>
        <p:txBody>
          <a:bodyPr wrap="square">
            <a:spAutoFit/>
          </a:bodyPr>
          <a:lstStyle/>
          <a:p>
            <a:r>
              <a:rPr lang="zh-CN" altLang="en-US" sz="3600" b="1" dirty="0">
                <a:solidFill>
                  <a:srgbClr val="000099"/>
                </a:solidFill>
                <a:latin typeface="+mn-lt"/>
                <a:ea typeface="黑体" panose="02010609060101010101" pitchFamily="2" charset="-122"/>
              </a:rPr>
              <a:t>反向路径广播 </a:t>
            </a:r>
            <a:r>
              <a:rPr lang="en-US" altLang="zh-CN" sz="3600" b="1" dirty="0">
                <a:solidFill>
                  <a:srgbClr val="000099"/>
                </a:solidFill>
                <a:latin typeface="+mn-lt"/>
                <a:ea typeface="黑体" panose="02010609060101010101" pitchFamily="2" charset="-122"/>
              </a:rPr>
              <a:t>RPB </a:t>
            </a:r>
            <a:r>
              <a:rPr lang="zh-CN" altLang="en-US" sz="3600" b="1" dirty="0">
                <a:solidFill>
                  <a:srgbClr val="000099"/>
                </a:solidFill>
                <a:latin typeface="+mn-lt"/>
                <a:ea typeface="黑体" panose="02010609060101010101" pitchFamily="2" charset="-122"/>
              </a:rPr>
              <a:t>和剪除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20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1022061"/>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1500"/>
                                  </p:stCondLst>
                                  <p:childTnLst>
                                    <p:set>
                                      <p:cBhvr>
                                        <p:cTn id="12" dur="1" fill="hold">
                                          <p:stCondLst>
                                            <p:cond delay="0"/>
                                          </p:stCondLst>
                                        </p:cTn>
                                        <p:tgtEl>
                                          <p:spTgt spid="102198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500"/>
                                  </p:stCondLst>
                                  <p:childTnLst>
                                    <p:set>
                                      <p:cBhvr>
                                        <p:cTn id="15" dur="1" fill="hold">
                                          <p:stCondLst>
                                            <p:cond delay="0"/>
                                          </p:stCondLst>
                                        </p:cTn>
                                        <p:tgtEl>
                                          <p:spTgt spid="1022062"/>
                                        </p:tgtEl>
                                        <p:attrNameLst>
                                          <p:attrName>style.visibility</p:attrName>
                                        </p:attrNameLst>
                                      </p:cBhvr>
                                      <p:to>
                                        <p:strVal val="visible"/>
                                      </p:to>
                                    </p:set>
                                  </p:childTnLst>
                                </p:cTn>
                              </p:par>
                            </p:childTnLst>
                          </p:cTn>
                        </p:par>
                        <p:par>
                          <p:cTn id="16" fill="hold">
                            <p:stCondLst>
                              <p:cond delay="4500"/>
                            </p:stCondLst>
                            <p:childTnLst>
                              <p:par>
                                <p:cTn id="17" presetID="1" presetClass="entr" presetSubtype="0" fill="hold" nodeType="afterEffect">
                                  <p:stCondLst>
                                    <p:cond delay="1500"/>
                                  </p:stCondLst>
                                  <p:childTnLst>
                                    <p:set>
                                      <p:cBhvr>
                                        <p:cTn id="18" dur="1" fill="hold">
                                          <p:stCondLst>
                                            <p:cond delay="0"/>
                                          </p:stCondLst>
                                        </p:cTn>
                                        <p:tgtEl>
                                          <p:spTgt spid="1021994"/>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nodeType="afterEffect">
                                  <p:stCondLst>
                                    <p:cond delay="1500"/>
                                  </p:stCondLst>
                                  <p:childTnLst>
                                    <p:set>
                                      <p:cBhvr>
                                        <p:cTn id="21" dur="1" fill="hold">
                                          <p:stCondLst>
                                            <p:cond delay="0"/>
                                          </p:stCondLst>
                                        </p:cTn>
                                        <p:tgtEl>
                                          <p:spTgt spid="1022063"/>
                                        </p:tgtEl>
                                        <p:attrNameLst>
                                          <p:attrName>style.visibility</p:attrName>
                                        </p:attrNameLst>
                                      </p:cBhvr>
                                      <p:to>
                                        <p:strVal val="visible"/>
                                      </p:to>
                                    </p:set>
                                  </p:childTnLst>
                                </p:cTn>
                              </p:par>
                            </p:childTnLst>
                          </p:cTn>
                        </p:par>
                        <p:par>
                          <p:cTn id="22" fill="hold">
                            <p:stCondLst>
                              <p:cond delay="7500"/>
                            </p:stCondLst>
                            <p:childTnLst>
                              <p:par>
                                <p:cTn id="23" presetID="1" presetClass="entr" presetSubtype="0" fill="hold" nodeType="afterEffect">
                                  <p:stCondLst>
                                    <p:cond delay="1500"/>
                                  </p:stCondLst>
                                  <p:childTnLst>
                                    <p:set>
                                      <p:cBhvr>
                                        <p:cTn id="24" dur="1" fill="hold">
                                          <p:stCondLst>
                                            <p:cond delay="0"/>
                                          </p:stCondLst>
                                        </p:cTn>
                                        <p:tgtEl>
                                          <p:spTgt spid="1022004"/>
                                        </p:tgtEl>
                                        <p:attrNameLst>
                                          <p:attrName>style.visibility</p:attrName>
                                        </p:attrNameLst>
                                      </p:cBhvr>
                                      <p:to>
                                        <p:strVal val="visible"/>
                                      </p:to>
                                    </p:set>
                                  </p:childTnLst>
                                </p:cTn>
                              </p:par>
                            </p:childTnLst>
                          </p:cTn>
                        </p:par>
                        <p:par>
                          <p:cTn id="25" fill="hold">
                            <p:stCondLst>
                              <p:cond delay="9000"/>
                            </p:stCondLst>
                            <p:childTnLst>
                              <p:par>
                                <p:cTn id="26" presetID="1" presetClass="entr" presetSubtype="0" fill="hold" nodeType="afterEffect">
                                  <p:stCondLst>
                                    <p:cond delay="1500"/>
                                  </p:stCondLst>
                                  <p:childTnLst>
                                    <p:set>
                                      <p:cBhvr>
                                        <p:cTn id="27" dur="1" fill="hold">
                                          <p:stCondLst>
                                            <p:cond delay="0"/>
                                          </p:stCondLst>
                                        </p:cTn>
                                        <p:tgtEl>
                                          <p:spTgt spid="1022065"/>
                                        </p:tgtEl>
                                        <p:attrNameLst>
                                          <p:attrName>style.visibility</p:attrName>
                                        </p:attrNameLst>
                                      </p:cBhvr>
                                      <p:to>
                                        <p:strVal val="visible"/>
                                      </p:to>
                                    </p:set>
                                  </p:childTnLst>
                                </p:cTn>
                              </p:par>
                            </p:childTnLst>
                          </p:cTn>
                        </p:par>
                        <p:par>
                          <p:cTn id="28" fill="hold">
                            <p:stCondLst>
                              <p:cond delay="10500"/>
                            </p:stCondLst>
                            <p:childTnLst>
                              <p:par>
                                <p:cTn id="29" presetID="1" presetClass="entr" presetSubtype="0" fill="hold" nodeType="afterEffect">
                                  <p:stCondLst>
                                    <p:cond delay="1000"/>
                                  </p:stCondLst>
                                  <p:childTnLst>
                                    <p:set>
                                      <p:cBhvr>
                                        <p:cTn id="30" dur="1" fill="hold">
                                          <p:stCondLst>
                                            <p:cond delay="0"/>
                                          </p:stCondLst>
                                        </p:cTn>
                                        <p:tgtEl>
                                          <p:spTgt spid="1022064"/>
                                        </p:tgtEl>
                                        <p:attrNameLst>
                                          <p:attrName>style.visibility</p:attrName>
                                        </p:attrNameLst>
                                      </p:cBhvr>
                                      <p:to>
                                        <p:strVal val="visible"/>
                                      </p:to>
                                    </p:set>
                                  </p:childTnLst>
                                </p:cTn>
                              </p:par>
                            </p:childTnLst>
                          </p:cTn>
                        </p:par>
                        <p:par>
                          <p:cTn id="31" fill="hold">
                            <p:stCondLst>
                              <p:cond delay="11500"/>
                            </p:stCondLst>
                            <p:childTnLst>
                              <p:par>
                                <p:cTn id="32" presetID="1" presetClass="entr" presetSubtype="0" fill="hold" nodeType="afterEffect">
                                  <p:stCondLst>
                                    <p:cond delay="1500"/>
                                  </p:stCondLst>
                                  <p:childTnLst>
                                    <p:set>
                                      <p:cBhvr>
                                        <p:cTn id="33" dur="1" fill="hold">
                                          <p:stCondLst>
                                            <p:cond delay="0"/>
                                          </p:stCondLst>
                                        </p:cTn>
                                        <p:tgtEl>
                                          <p:spTgt spid="102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21571" name="Rectangle 3"/>
          <p:cNvSpPr>
            <a:spLocks noGrp="1" noChangeArrowheads="1"/>
          </p:cNvSpPr>
          <p:nvPr>
            <p:ph type="title"/>
          </p:nvPr>
        </p:nvSpPr>
        <p:spPr/>
        <p:txBody>
          <a:bodyPr/>
          <a:lstStyle/>
          <a:p>
            <a:pPr algn="ctr"/>
            <a:r>
              <a:rPr lang="en-US" altLang="zh-CN" dirty="0"/>
              <a:t>(2) </a:t>
            </a:r>
            <a:r>
              <a:rPr lang="zh-CN" altLang="en-US" dirty="0"/>
              <a:t>隧道</a:t>
            </a:r>
            <a:r>
              <a:rPr lang="zh-CN" altLang="en-US" dirty="0" smtClean="0"/>
              <a:t>技术 </a:t>
            </a:r>
            <a:r>
              <a:rPr lang="en-US" altLang="zh-CN" dirty="0" smtClean="0"/>
              <a:t>(</a:t>
            </a:r>
            <a:r>
              <a:rPr lang="en-US" altLang="zh-CN" dirty="0"/>
              <a:t>tunneling) </a:t>
            </a:r>
          </a:p>
        </p:txBody>
      </p:sp>
      <p:grpSp>
        <p:nvGrpSpPr>
          <p:cNvPr id="5" name="组合 4"/>
          <p:cNvGrpSpPr/>
          <p:nvPr/>
        </p:nvGrpSpPr>
        <p:grpSpPr>
          <a:xfrm>
            <a:off x="306216" y="4293096"/>
            <a:ext cx="8391200" cy="2115870"/>
            <a:chOff x="257860" y="4685074"/>
            <a:chExt cx="8391200" cy="2115870"/>
          </a:xfrm>
        </p:grpSpPr>
        <p:sp>
          <p:nvSpPr>
            <p:cNvPr id="621628" name="AutoShape 60"/>
            <p:cNvSpPr>
              <a:spLocks noChangeArrowheads="1"/>
            </p:cNvSpPr>
            <p:nvPr/>
          </p:nvSpPr>
          <p:spPr bwMode="auto">
            <a:xfrm>
              <a:off x="257860" y="5937344"/>
              <a:ext cx="624284" cy="215900"/>
            </a:xfrm>
            <a:prstGeom prst="leftArrow">
              <a:avLst>
                <a:gd name="adj1" fmla="val 50000"/>
                <a:gd name="adj2" fmla="val 66728"/>
              </a:avLst>
            </a:prstGeom>
            <a:solidFill>
              <a:srgbClr val="C00000"/>
            </a:solidFill>
            <a:ln w="9525">
              <a:solidFill>
                <a:srgbClr val="C00000"/>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621575" name="Line 7"/>
            <p:cNvSpPr>
              <a:spLocks noChangeShapeType="1"/>
            </p:cNvSpPr>
            <p:nvPr/>
          </p:nvSpPr>
          <p:spPr bwMode="auto">
            <a:xfrm>
              <a:off x="1858985" y="4910499"/>
              <a:ext cx="339830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76" name="Line 8"/>
            <p:cNvSpPr>
              <a:spLocks noChangeShapeType="1"/>
            </p:cNvSpPr>
            <p:nvPr/>
          </p:nvSpPr>
          <p:spPr bwMode="auto">
            <a:xfrm>
              <a:off x="765198" y="6558057"/>
              <a:ext cx="441298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1" name="Rectangle 13"/>
            <p:cNvSpPr>
              <a:spLocks noChangeArrowheads="1"/>
            </p:cNvSpPr>
            <p:nvPr/>
          </p:nvSpPr>
          <p:spPr bwMode="auto">
            <a:xfrm>
              <a:off x="2574419" y="4730656"/>
              <a:ext cx="1828139" cy="307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2" name="Rectangle 14"/>
            <p:cNvSpPr>
              <a:spLocks noChangeArrowheads="1"/>
            </p:cNvSpPr>
            <p:nvPr/>
          </p:nvSpPr>
          <p:spPr bwMode="auto">
            <a:xfrm>
              <a:off x="2037843" y="6362794"/>
              <a:ext cx="2166938" cy="438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3" name="Text Box 15"/>
            <p:cNvSpPr txBox="1">
              <a:spLocks noChangeArrowheads="1"/>
            </p:cNvSpPr>
            <p:nvPr/>
          </p:nvSpPr>
          <p:spPr bwMode="auto">
            <a:xfrm>
              <a:off x="2739519" y="4685074"/>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多播数据报</a:t>
              </a:r>
            </a:p>
          </p:txBody>
        </p:sp>
        <p:sp>
          <p:nvSpPr>
            <p:cNvPr id="621584" name="Text Box 16"/>
            <p:cNvSpPr txBox="1">
              <a:spLocks noChangeArrowheads="1"/>
            </p:cNvSpPr>
            <p:nvPr/>
          </p:nvSpPr>
          <p:spPr bwMode="auto">
            <a:xfrm>
              <a:off x="2095311" y="6331045"/>
              <a:ext cx="18535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单播 </a:t>
              </a:r>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p>
          </p:txBody>
        </p:sp>
        <p:sp>
          <p:nvSpPr>
            <p:cNvPr id="621585" name="Rectangle 17"/>
            <p:cNvSpPr>
              <a:spLocks noChangeArrowheads="1"/>
            </p:cNvSpPr>
            <p:nvPr/>
          </p:nvSpPr>
          <p:spPr bwMode="auto">
            <a:xfrm>
              <a:off x="1858985" y="5119594"/>
              <a:ext cx="3338116" cy="41400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6" name="Text Box 18"/>
            <p:cNvSpPr txBox="1">
              <a:spLocks noChangeArrowheads="1"/>
            </p:cNvSpPr>
            <p:nvPr/>
          </p:nvSpPr>
          <p:spPr bwMode="auto">
            <a:xfrm>
              <a:off x="2022366" y="513864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首部</a:t>
              </a:r>
            </a:p>
          </p:txBody>
        </p:sp>
        <p:sp>
          <p:nvSpPr>
            <p:cNvPr id="621587" name="Text Box 19"/>
            <p:cNvSpPr txBox="1">
              <a:spLocks noChangeArrowheads="1"/>
            </p:cNvSpPr>
            <p:nvPr/>
          </p:nvSpPr>
          <p:spPr bwMode="auto">
            <a:xfrm>
              <a:off x="3571898" y="5156106"/>
              <a:ext cx="8418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  据</a:t>
              </a:r>
            </a:p>
          </p:txBody>
        </p:sp>
        <p:sp>
          <p:nvSpPr>
            <p:cNvPr id="621588" name="Line 20"/>
            <p:cNvSpPr>
              <a:spLocks noChangeShapeType="1"/>
            </p:cNvSpPr>
            <p:nvPr/>
          </p:nvSpPr>
          <p:spPr bwMode="auto">
            <a:xfrm>
              <a:off x="2932135" y="5119593"/>
              <a:ext cx="0" cy="4140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89" name="Rectangle 21"/>
            <p:cNvSpPr>
              <a:spLocks noChangeArrowheads="1"/>
            </p:cNvSpPr>
            <p:nvPr/>
          </p:nvSpPr>
          <p:spPr bwMode="auto">
            <a:xfrm>
              <a:off x="785835" y="5827806"/>
              <a:ext cx="4411266" cy="41400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0" name="Rectangle 22"/>
            <p:cNvSpPr>
              <a:spLocks noChangeArrowheads="1"/>
            </p:cNvSpPr>
            <p:nvPr/>
          </p:nvSpPr>
          <p:spPr bwMode="auto">
            <a:xfrm>
              <a:off x="809912" y="5839804"/>
              <a:ext cx="1047354" cy="3888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1" name="Rectangle 23"/>
            <p:cNvSpPr>
              <a:spLocks noChangeArrowheads="1"/>
            </p:cNvSpPr>
            <p:nvPr/>
          </p:nvSpPr>
          <p:spPr bwMode="auto">
            <a:xfrm>
              <a:off x="1857266" y="5848444"/>
              <a:ext cx="3314038" cy="3852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2" name="Line 24"/>
            <p:cNvSpPr>
              <a:spLocks noChangeShapeType="1"/>
            </p:cNvSpPr>
            <p:nvPr/>
          </p:nvSpPr>
          <p:spPr bwMode="auto">
            <a:xfrm>
              <a:off x="1858985" y="5827807"/>
              <a:ext cx="0" cy="41399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3" name="Text Box 25"/>
            <p:cNvSpPr txBox="1">
              <a:spLocks noChangeArrowheads="1"/>
            </p:cNvSpPr>
            <p:nvPr/>
          </p:nvSpPr>
          <p:spPr bwMode="auto">
            <a:xfrm>
              <a:off x="950935" y="5870670"/>
              <a:ext cx="697627"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首部</a:t>
              </a:r>
            </a:p>
          </p:txBody>
        </p:sp>
        <p:sp>
          <p:nvSpPr>
            <p:cNvPr id="621594" name="Text Box 26"/>
            <p:cNvSpPr txBox="1">
              <a:spLocks noChangeArrowheads="1"/>
            </p:cNvSpPr>
            <p:nvPr/>
          </p:nvSpPr>
          <p:spPr bwMode="auto">
            <a:xfrm>
              <a:off x="2878822" y="5872258"/>
              <a:ext cx="1124026"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      据</a:t>
              </a:r>
            </a:p>
          </p:txBody>
        </p:sp>
        <p:sp>
          <p:nvSpPr>
            <p:cNvPr id="621595" name="AutoShape 27"/>
            <p:cNvSpPr>
              <a:spLocks noChangeArrowheads="1"/>
            </p:cNvSpPr>
            <p:nvPr/>
          </p:nvSpPr>
          <p:spPr bwMode="auto">
            <a:xfrm>
              <a:off x="3350047" y="5517232"/>
              <a:ext cx="221852" cy="487804"/>
            </a:xfrm>
            <a:prstGeom prst="downArrow">
              <a:avLst>
                <a:gd name="adj1" fmla="val 50000"/>
                <a:gd name="adj2" fmla="val 6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621596" name="Line 28"/>
            <p:cNvSpPr>
              <a:spLocks noChangeShapeType="1"/>
            </p:cNvSpPr>
            <p:nvPr/>
          </p:nvSpPr>
          <p:spPr bwMode="auto">
            <a:xfrm>
              <a:off x="1858985" y="5517232"/>
              <a:ext cx="0" cy="485775"/>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7" name="Line 29"/>
            <p:cNvSpPr>
              <a:spLocks noChangeShapeType="1"/>
            </p:cNvSpPr>
            <p:nvPr/>
          </p:nvSpPr>
          <p:spPr bwMode="auto">
            <a:xfrm>
              <a:off x="5197101" y="5517232"/>
              <a:ext cx="0" cy="485775"/>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1599" name="Text Box 31"/>
            <p:cNvSpPr txBox="1">
              <a:spLocks noChangeArrowheads="1"/>
            </p:cNvSpPr>
            <p:nvPr/>
          </p:nvSpPr>
          <p:spPr bwMode="auto">
            <a:xfrm>
              <a:off x="5246975" y="5117122"/>
              <a:ext cx="32768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网</a:t>
              </a:r>
              <a:r>
                <a:rPr kumimoji="1" lang="zh-CN" altLang="en-US" sz="1000" b="1" dirty="0">
                  <a:solidFill>
                    <a:srgbClr val="000099"/>
                  </a:solidFill>
                  <a:latin typeface="+mn-lt"/>
                  <a:ea typeface="黑体" panose="02010609060101010101" pitchFamily="2" charset="-122"/>
                </a:rPr>
                <a:t> </a:t>
              </a:r>
              <a:r>
                <a:rPr kumimoji="1" lang="en-US" altLang="zh-CN" sz="2000" b="1" dirty="0">
                  <a:solidFill>
                    <a:srgbClr val="000099"/>
                  </a:solidFill>
                  <a:latin typeface="+mn-lt"/>
                  <a:ea typeface="黑体" panose="02010609060101010101" pitchFamily="2" charset="-122"/>
                </a:rPr>
                <a:t>1</a:t>
              </a:r>
              <a:r>
                <a:rPr kumimoji="1" lang="en-US" altLang="zh-CN" sz="1400" b="1" dirty="0">
                  <a:solidFill>
                    <a:srgbClr val="000099"/>
                  </a:solidFill>
                  <a:latin typeface="+mn-lt"/>
                  <a:ea typeface="黑体" panose="02010609060101010101" pitchFamily="2" charset="-122"/>
                </a:rPr>
                <a:t> </a:t>
              </a:r>
              <a:r>
                <a:rPr kumimoji="1" lang="zh-CN" altLang="en-US" sz="2000" b="1" dirty="0">
                  <a:solidFill>
                    <a:srgbClr val="000099"/>
                  </a:solidFill>
                  <a:latin typeface="+mn-lt"/>
                  <a:ea typeface="黑体" panose="02010609060101010101" pitchFamily="2" charset="-122"/>
                </a:rPr>
                <a:t>和网 </a:t>
              </a:r>
              <a:r>
                <a:rPr kumimoji="1" lang="en-US" altLang="zh-CN" sz="2000" b="1" dirty="0">
                  <a:solidFill>
                    <a:srgbClr val="000099"/>
                  </a:solidFill>
                  <a:latin typeface="+mn-lt"/>
                  <a:ea typeface="黑体" panose="02010609060101010101" pitchFamily="2" charset="-122"/>
                </a:rPr>
                <a:t>2 </a:t>
              </a:r>
              <a:r>
                <a:rPr kumimoji="1" lang="zh-CN" altLang="en-US" sz="2000" b="1" dirty="0">
                  <a:solidFill>
                    <a:srgbClr val="000099"/>
                  </a:solidFill>
                  <a:latin typeface="+mn-lt"/>
                  <a:ea typeface="黑体" panose="02010609060101010101" pitchFamily="2" charset="-122"/>
                </a:rPr>
                <a:t>中的多播数据报</a:t>
              </a:r>
            </a:p>
          </p:txBody>
        </p:sp>
        <p:sp>
          <p:nvSpPr>
            <p:cNvPr id="621600" name="Text Box 32"/>
            <p:cNvSpPr txBox="1">
              <a:spLocks noChangeArrowheads="1"/>
            </p:cNvSpPr>
            <p:nvPr/>
          </p:nvSpPr>
          <p:spPr bwMode="auto">
            <a:xfrm>
              <a:off x="5246975" y="5805264"/>
              <a:ext cx="34020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隧道中通行的单播 </a:t>
              </a:r>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p>
          </p:txBody>
        </p:sp>
      </p:grpSp>
      <p:grpSp>
        <p:nvGrpSpPr>
          <p:cNvPr id="3" name="组合 2"/>
          <p:cNvGrpSpPr/>
          <p:nvPr/>
        </p:nvGrpSpPr>
        <p:grpSpPr>
          <a:xfrm>
            <a:off x="848544" y="1628800"/>
            <a:ext cx="8427803" cy="3000121"/>
            <a:chOff x="946991" y="2026236"/>
            <a:chExt cx="8427803" cy="3000121"/>
          </a:xfrm>
        </p:grpSpPr>
        <p:graphicFrame>
          <p:nvGraphicFramePr>
            <p:cNvPr id="621572" name="Object 4"/>
            <p:cNvGraphicFramePr>
              <a:graphicFrameLocks noChangeAspect="1"/>
            </p:cNvGraphicFramePr>
            <p:nvPr/>
          </p:nvGraphicFramePr>
          <p:xfrm>
            <a:off x="2576456" y="2667457"/>
            <a:ext cx="5009754" cy="2140666"/>
          </p:xfrm>
          <a:graphic>
            <a:graphicData uri="http://schemas.openxmlformats.org/presentationml/2006/ole">
              <mc:AlternateContent xmlns:mc="http://schemas.openxmlformats.org/markup-compatibility/2006">
                <mc:Choice xmlns:v="urn:schemas-microsoft-com:vml" Requires="v">
                  <p:oleObj spid="_x0000_s5736" name="VISIO" r:id="rId4" imgW="1687195" imgH="964565" progId="">
                    <p:embed/>
                  </p:oleObj>
                </mc:Choice>
                <mc:Fallback>
                  <p:oleObj name="VISIO" r:id="rId4" imgW="1687195" imgH="9645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6456" y="2667457"/>
                          <a:ext cx="5009754" cy="2140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1573" name="Line 5"/>
            <p:cNvSpPr>
              <a:spLocks noChangeShapeType="1"/>
            </p:cNvSpPr>
            <p:nvPr/>
          </p:nvSpPr>
          <p:spPr bwMode="auto">
            <a:xfrm>
              <a:off x="8182977" y="2667455"/>
              <a:ext cx="0" cy="11684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pic>
          <p:nvPicPr>
            <p:cNvPr id="621574" name="Picture 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4875" y="3737430"/>
              <a:ext cx="10731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1577" name="Line 9"/>
            <p:cNvSpPr>
              <a:spLocks noChangeShapeType="1"/>
            </p:cNvSpPr>
            <p:nvPr/>
          </p:nvSpPr>
          <p:spPr bwMode="auto">
            <a:xfrm>
              <a:off x="2012009" y="2667456"/>
              <a:ext cx="0" cy="12652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578" name="Text Box 10"/>
            <p:cNvSpPr txBox="1">
              <a:spLocks noChangeArrowheads="1"/>
            </p:cNvSpPr>
            <p:nvPr/>
          </p:nvSpPr>
          <p:spPr bwMode="auto">
            <a:xfrm>
              <a:off x="4244257" y="2981235"/>
              <a:ext cx="1731564"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不支持多播</a:t>
              </a:r>
            </a:p>
            <a:p>
              <a:r>
                <a:rPr kumimoji="1" lang="zh-CN" altLang="en-US" sz="2400" b="1" dirty="0">
                  <a:solidFill>
                    <a:srgbClr val="000099"/>
                  </a:solidFill>
                  <a:latin typeface="+mn-lt"/>
                  <a:ea typeface="黑体" panose="02010609060101010101" pitchFamily="2" charset="-122"/>
                </a:rPr>
                <a:t>   的网络</a:t>
              </a:r>
            </a:p>
          </p:txBody>
        </p:sp>
        <p:sp>
          <p:nvSpPr>
            <p:cNvPr id="621579" name="Rectangle 11"/>
            <p:cNvSpPr>
              <a:spLocks noChangeArrowheads="1"/>
            </p:cNvSpPr>
            <p:nvPr/>
          </p:nvSpPr>
          <p:spPr bwMode="auto">
            <a:xfrm>
              <a:off x="7441748" y="2370592"/>
              <a:ext cx="837538" cy="425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598" name="AutoShape 30"/>
            <p:cNvSpPr>
              <a:spLocks noChangeArrowheads="1"/>
            </p:cNvSpPr>
            <p:nvPr/>
          </p:nvSpPr>
          <p:spPr bwMode="auto">
            <a:xfrm rot="-5400000">
              <a:off x="4869711" y="1480068"/>
              <a:ext cx="423244" cy="5009754"/>
            </a:xfrm>
            <a:prstGeom prst="can">
              <a:avLst>
                <a:gd name="adj" fmla="val 58855"/>
              </a:avLst>
            </a:prstGeom>
            <a:gradFill rotWithShape="1">
              <a:gsLst>
                <a:gs pos="0">
                  <a:srgbClr val="0099FF"/>
                </a:gs>
                <a:gs pos="50000">
                  <a:srgbClr val="CCECFF"/>
                </a:gs>
                <a:gs pos="100000">
                  <a:srgbClr val="0099FF"/>
                </a:gs>
              </a:gsLst>
              <a:lin ang="0" scaled="1"/>
            </a:gradFill>
            <a:ln w="12700">
              <a:solidFill>
                <a:schemeClr val="tx1"/>
              </a:solidFill>
              <a:round/>
            </a:ln>
            <a:effec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570" name="AutoShape 2"/>
            <p:cNvSpPr>
              <a:spLocks noChangeArrowheads="1"/>
            </p:cNvSpPr>
            <p:nvPr/>
          </p:nvSpPr>
          <p:spPr bwMode="auto">
            <a:xfrm>
              <a:off x="7486555" y="4565411"/>
              <a:ext cx="1060258" cy="460946"/>
            </a:xfrm>
            <a:prstGeom prst="wedgeRoundRectCallout">
              <a:avLst>
                <a:gd name="adj1" fmla="val -75263"/>
                <a:gd name="adj2" fmla="val -156036"/>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dirty="0" smtClean="0">
                  <a:solidFill>
                    <a:srgbClr val="000099"/>
                  </a:solidFill>
                  <a:latin typeface="+mn-lt"/>
                  <a:ea typeface="黑体" panose="02010609060101010101" pitchFamily="2" charset="-122"/>
                </a:rPr>
                <a:t>隧道</a:t>
              </a:r>
              <a:endParaRPr kumimoji="1" lang="zh-CN" altLang="zh-CN" sz="2400" b="1" dirty="0">
                <a:solidFill>
                  <a:srgbClr val="000099"/>
                </a:solidFill>
                <a:latin typeface="+mn-lt"/>
                <a:ea typeface="黑体" panose="02010609060101010101" pitchFamily="2" charset="-122"/>
              </a:endParaRPr>
            </a:p>
          </p:txBody>
        </p:sp>
        <p:pic>
          <p:nvPicPr>
            <p:cNvPr id="621601" name="Picture 3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84641" y="3737430"/>
              <a:ext cx="10731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1622" name="Text Box 54"/>
            <p:cNvSpPr txBox="1">
              <a:spLocks noChangeArrowheads="1"/>
            </p:cNvSpPr>
            <p:nvPr/>
          </p:nvSpPr>
          <p:spPr bwMode="auto">
            <a:xfrm>
              <a:off x="8286165" y="3311658"/>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R</a:t>
              </a:r>
              <a:r>
                <a:rPr kumimoji="1" lang="en-US" altLang="zh-CN" sz="2400" b="1" baseline="-25000" dirty="0">
                  <a:solidFill>
                    <a:srgbClr val="000099"/>
                  </a:solidFill>
                  <a:latin typeface="+mn-lt"/>
                  <a:ea typeface="黑体" panose="02010609060101010101" pitchFamily="2" charset="-122"/>
                </a:rPr>
                <a:t>2</a:t>
              </a:r>
              <a:endParaRPr kumimoji="1" lang="en-US" altLang="zh-CN" sz="2400" b="1" dirty="0">
                <a:solidFill>
                  <a:srgbClr val="000099"/>
                </a:solidFill>
                <a:latin typeface="+mn-lt"/>
                <a:ea typeface="黑体" panose="02010609060101010101" pitchFamily="2" charset="-122"/>
              </a:endParaRPr>
            </a:p>
          </p:txBody>
        </p:sp>
        <p:sp>
          <p:nvSpPr>
            <p:cNvPr id="621623" name="Text Box 55"/>
            <p:cNvSpPr txBox="1">
              <a:spLocks noChangeArrowheads="1"/>
            </p:cNvSpPr>
            <p:nvPr/>
          </p:nvSpPr>
          <p:spPr bwMode="auto">
            <a:xfrm>
              <a:off x="1418704" y="330007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R</a:t>
              </a:r>
              <a:r>
                <a:rPr kumimoji="1" lang="en-US" altLang="zh-CN" sz="2400" b="1" baseline="-25000" dirty="0">
                  <a:solidFill>
                    <a:srgbClr val="000099"/>
                  </a:solidFill>
                  <a:latin typeface="+mn-lt"/>
                  <a:ea typeface="黑体" panose="02010609060101010101" pitchFamily="2" charset="-122"/>
                </a:rPr>
                <a:t>1</a:t>
              </a:r>
              <a:endParaRPr kumimoji="1" lang="en-US" altLang="zh-CN" sz="2400" b="1" dirty="0">
                <a:solidFill>
                  <a:srgbClr val="000099"/>
                </a:solidFill>
                <a:latin typeface="+mn-lt"/>
                <a:ea typeface="黑体" panose="02010609060101010101" pitchFamily="2" charset="-122"/>
              </a:endParaRPr>
            </a:p>
          </p:txBody>
        </p:sp>
        <p:pic>
          <p:nvPicPr>
            <p:cNvPr id="621625" name="Picture 5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41232" y="2026236"/>
              <a:ext cx="2333562" cy="1186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626" name="Freeform 58"/>
            <p:cNvSpPr/>
            <p:nvPr/>
          </p:nvSpPr>
          <p:spPr bwMode="auto">
            <a:xfrm>
              <a:off x="2149949" y="3026231"/>
              <a:ext cx="5857610" cy="960437"/>
            </a:xfrm>
            <a:custGeom>
              <a:avLst/>
              <a:gdLst>
                <a:gd name="T0" fmla="*/ 22 w 2358"/>
                <a:gd name="T1" fmla="*/ 42 h 492"/>
                <a:gd name="T2" fmla="*/ 52 w 2358"/>
                <a:gd name="T3" fmla="*/ 402 h 492"/>
                <a:gd name="T4" fmla="*/ 331 w 2358"/>
                <a:gd name="T5" fmla="*/ 492 h 492"/>
                <a:gd name="T6" fmla="*/ 2026 w 2358"/>
                <a:gd name="T7" fmla="*/ 492 h 492"/>
                <a:gd name="T8" fmla="*/ 2326 w 2358"/>
                <a:gd name="T9" fmla="*/ 366 h 492"/>
                <a:gd name="T10" fmla="*/ 2356 w 2358"/>
                <a:gd name="T11" fmla="*/ 0 h 492"/>
              </a:gdLst>
              <a:ahLst/>
              <a:cxnLst>
                <a:cxn ang="0">
                  <a:pos x="T0" y="T1"/>
                </a:cxn>
                <a:cxn ang="0">
                  <a:pos x="T2" y="T3"/>
                </a:cxn>
                <a:cxn ang="0">
                  <a:pos x="T4" y="T5"/>
                </a:cxn>
                <a:cxn ang="0">
                  <a:pos x="T6" y="T7"/>
                </a:cxn>
                <a:cxn ang="0">
                  <a:pos x="T8" y="T9"/>
                </a:cxn>
                <a:cxn ang="0">
                  <a:pos x="T10" y="T11"/>
                </a:cxn>
              </a:cxnLst>
              <a:rect l="0" t="0" r="r" b="b"/>
              <a:pathLst>
                <a:path w="2358" h="492">
                  <a:moveTo>
                    <a:pt x="22" y="42"/>
                  </a:moveTo>
                  <a:cubicBezTo>
                    <a:pt x="27" y="103"/>
                    <a:pt x="0" y="327"/>
                    <a:pt x="52" y="402"/>
                  </a:cubicBezTo>
                  <a:cubicBezTo>
                    <a:pt x="105" y="469"/>
                    <a:pt x="17" y="487"/>
                    <a:pt x="331" y="492"/>
                  </a:cubicBezTo>
                  <a:lnTo>
                    <a:pt x="2026" y="492"/>
                  </a:lnTo>
                  <a:cubicBezTo>
                    <a:pt x="2358" y="471"/>
                    <a:pt x="2271" y="448"/>
                    <a:pt x="2326" y="366"/>
                  </a:cubicBezTo>
                  <a:cubicBezTo>
                    <a:pt x="2358" y="284"/>
                    <a:pt x="2349" y="79"/>
                    <a:pt x="2356" y="0"/>
                  </a:cubicBezTo>
                </a:path>
              </a:pathLst>
            </a:custGeom>
            <a:noFill/>
            <a:ln w="76200" cap="flat" cmpd="sng">
              <a:solidFill>
                <a:srgbClr val="FF0000"/>
              </a:solidFill>
              <a:prstDash val="solid"/>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621627" name="Text Box 59"/>
            <p:cNvSpPr txBox="1">
              <a:spLocks noChangeArrowheads="1"/>
            </p:cNvSpPr>
            <p:nvPr/>
          </p:nvSpPr>
          <p:spPr bwMode="auto">
            <a:xfrm>
              <a:off x="7328432" y="2289066"/>
              <a:ext cx="17331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solidFill>
                    <a:srgbClr val="000099"/>
                  </a:solidFill>
                  <a:latin typeface="+mn-lt"/>
                  <a:ea typeface="黑体" panose="02010609060101010101" pitchFamily="2" charset="-122"/>
                </a:rPr>
                <a:t>网 </a:t>
              </a:r>
              <a:r>
                <a:rPr kumimoji="1" lang="en-US" altLang="zh-CN" sz="2000" b="1">
                  <a:solidFill>
                    <a:srgbClr val="000099"/>
                  </a:solidFill>
                  <a:latin typeface="+mn-lt"/>
                  <a:ea typeface="黑体" panose="02010609060101010101" pitchFamily="2" charset="-122"/>
                </a:rPr>
                <a:t>2</a:t>
              </a:r>
            </a:p>
            <a:p>
              <a:pPr algn="ctr"/>
              <a:r>
                <a:rPr kumimoji="1" lang="zh-CN" altLang="en-US" sz="2000" b="1">
                  <a:solidFill>
                    <a:srgbClr val="000099"/>
                  </a:solidFill>
                  <a:latin typeface="+mn-lt"/>
                  <a:ea typeface="黑体" panose="02010609060101010101" pitchFamily="2" charset="-122"/>
                </a:rPr>
                <a:t>（支持多播）</a:t>
              </a:r>
            </a:p>
          </p:txBody>
        </p:sp>
        <p:pic>
          <p:nvPicPr>
            <p:cNvPr id="63" name="Picture 5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6991" y="2026236"/>
              <a:ext cx="2333562" cy="1186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624" name="Text Box 56"/>
            <p:cNvSpPr txBox="1">
              <a:spLocks noChangeArrowheads="1"/>
            </p:cNvSpPr>
            <p:nvPr/>
          </p:nvSpPr>
          <p:spPr bwMode="auto">
            <a:xfrm>
              <a:off x="1205974" y="2289066"/>
              <a:ext cx="17331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网 </a:t>
              </a:r>
              <a:r>
                <a:rPr kumimoji="1" lang="en-US" altLang="zh-CN" sz="2000" b="1" dirty="0">
                  <a:solidFill>
                    <a:srgbClr val="000099"/>
                  </a:solidFill>
                  <a:latin typeface="+mn-lt"/>
                  <a:ea typeface="黑体" panose="02010609060101010101" pitchFamily="2" charset="-122"/>
                </a:rPr>
                <a:t>1</a:t>
              </a:r>
            </a:p>
            <a:p>
              <a:pPr algn="ctr"/>
              <a:r>
                <a:rPr kumimoji="1" lang="zh-CN" altLang="en-US" sz="2000" b="1" dirty="0">
                  <a:solidFill>
                    <a:srgbClr val="000099"/>
                  </a:solidFill>
                  <a:latin typeface="+mn-lt"/>
                  <a:ea typeface="黑体" panose="02010609060101010101" pitchFamily="2" charset="-122"/>
                </a:rPr>
                <a:t>（支持多播）</a:t>
              </a:r>
            </a:p>
          </p:txBody>
        </p:sp>
      </p:grpSp>
      <p:sp>
        <p:nvSpPr>
          <p:cNvPr id="4" name="矩形 3"/>
          <p:cNvSpPr/>
          <p:nvPr/>
        </p:nvSpPr>
        <p:spPr>
          <a:xfrm>
            <a:off x="2864768" y="1106741"/>
            <a:ext cx="4831444" cy="954107"/>
          </a:xfrm>
          <a:prstGeom prst="rect">
            <a:avLst/>
          </a:prstGeom>
          <a:solidFill>
            <a:srgbClr val="66FF66"/>
          </a:solidFill>
          <a:ln>
            <a:solidFill>
              <a:srgbClr val="000099"/>
            </a:solidFill>
          </a:ln>
        </p:spPr>
        <p:txBody>
          <a:bodyPr wrap="square">
            <a:spAutoFit/>
          </a:bodyPr>
          <a:lstStyle/>
          <a:p>
            <a:r>
              <a:rPr lang="zh-CN" altLang="zh-CN" sz="2800" b="1" dirty="0">
                <a:solidFill>
                  <a:srgbClr val="000099"/>
                </a:solidFill>
                <a:latin typeface="+mn-lt"/>
                <a:ea typeface="黑体" panose="02010609060101010101" pitchFamily="2" charset="-122"/>
              </a:rPr>
              <a:t>隧道技术适用于多播组的位置在地理上很分散的</a:t>
            </a:r>
            <a:r>
              <a:rPr lang="zh-CN" altLang="zh-CN" sz="2800" b="1" dirty="0" smtClean="0">
                <a:solidFill>
                  <a:srgbClr val="000099"/>
                </a:solidFill>
                <a:latin typeface="+mn-lt"/>
                <a:ea typeface="黑体" panose="02010609060101010101" pitchFamily="2" charset="-122"/>
              </a:rPr>
              <a:t>情况</a:t>
            </a:r>
            <a:r>
              <a:rPr lang="zh-CN" altLang="en-US" sz="2800" b="1" dirty="0" smtClean="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
        <p:nvSpPr>
          <p:cNvPr id="6" name="矩形 5"/>
          <p:cNvSpPr/>
          <p:nvPr/>
        </p:nvSpPr>
        <p:spPr>
          <a:xfrm>
            <a:off x="3008784" y="6381328"/>
            <a:ext cx="4684296" cy="400110"/>
          </a:xfrm>
          <a:prstGeom prst="rect">
            <a:avLst/>
          </a:prstGeom>
        </p:spPr>
        <p:txBody>
          <a:bodyPr wrap="square">
            <a:spAutoFit/>
          </a:bodyPr>
          <a:lstStyle/>
          <a:p>
            <a:pPr algn="ctr"/>
            <a:r>
              <a:rPr lang="zh-CN" altLang="zh-CN" sz="2000" b="1" dirty="0" smtClean="0">
                <a:latin typeface="+mn-lt"/>
                <a:ea typeface="黑体" panose="02010609060101010101" pitchFamily="2" charset="-122"/>
              </a:rPr>
              <a:t>隧道</a:t>
            </a:r>
            <a:r>
              <a:rPr lang="zh-CN" altLang="zh-CN" sz="2000" b="1" dirty="0">
                <a:latin typeface="+mn-lt"/>
                <a:ea typeface="黑体" panose="02010609060101010101" pitchFamily="2" charset="-122"/>
              </a:rPr>
              <a:t>技术在多播中的应用</a:t>
            </a:r>
            <a:endParaRPr lang="zh-CN" altLang="en-US" sz="20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p:txBody>
          <a:bodyPr/>
          <a:lstStyle/>
          <a:p>
            <a:pPr algn="ctr"/>
            <a:r>
              <a:rPr lang="en-US" altLang="zh-CN" dirty="0"/>
              <a:t>(3) </a:t>
            </a:r>
            <a:r>
              <a:rPr lang="zh-CN" altLang="en-US" dirty="0"/>
              <a:t>基于核心的发现技术 </a:t>
            </a:r>
          </a:p>
        </p:txBody>
      </p:sp>
      <p:sp>
        <p:nvSpPr>
          <p:cNvPr id="1026051" name="Rectangle 3"/>
          <p:cNvSpPr>
            <a:spLocks noGrp="1" noChangeArrowheads="1"/>
          </p:cNvSpPr>
          <p:nvPr>
            <p:ph idx="1"/>
          </p:nvPr>
        </p:nvSpPr>
        <p:spPr/>
        <p:txBody>
          <a:bodyPr/>
          <a:lstStyle/>
          <a:p>
            <a:r>
              <a:rPr lang="zh-CN" altLang="en-US" dirty="0"/>
              <a:t>这种方法对于多播组的大小在较大范围内变化时都适合。</a:t>
            </a:r>
          </a:p>
          <a:p>
            <a:r>
              <a:rPr lang="zh-CN" altLang="en-US" dirty="0"/>
              <a:t>这种方法是对每一个多播组 </a:t>
            </a:r>
            <a:r>
              <a:rPr lang="en-US" altLang="zh-CN" dirty="0"/>
              <a:t>G </a:t>
            </a:r>
            <a:r>
              <a:rPr lang="zh-CN" altLang="en-US" dirty="0"/>
              <a:t>指定一个</a:t>
            </a:r>
            <a:r>
              <a:rPr lang="zh-CN" altLang="en-US" dirty="0">
                <a:solidFill>
                  <a:srgbClr val="FF0000"/>
                </a:solidFill>
              </a:rPr>
              <a:t>核心</a:t>
            </a:r>
            <a:r>
              <a:rPr lang="en-US" altLang="zh-CN" dirty="0"/>
              <a:t>(core</a:t>
            </a:r>
            <a:r>
              <a:rPr lang="en-US" altLang="zh-CN" dirty="0" smtClean="0"/>
              <a:t>) </a:t>
            </a:r>
            <a:r>
              <a:rPr lang="zh-CN" altLang="en-US" dirty="0" smtClean="0"/>
              <a:t>路由器</a:t>
            </a:r>
            <a:r>
              <a:rPr lang="zh-CN" altLang="en-US" dirty="0"/>
              <a:t>，给出它的 </a:t>
            </a:r>
            <a:r>
              <a:rPr lang="en-US" altLang="zh-CN" dirty="0">
                <a:solidFill>
                  <a:srgbClr val="FF0000"/>
                </a:solidFill>
              </a:rPr>
              <a:t>IP </a:t>
            </a:r>
            <a:r>
              <a:rPr lang="zh-CN" altLang="en-US" dirty="0">
                <a:solidFill>
                  <a:srgbClr val="FF0000"/>
                </a:solidFill>
              </a:rPr>
              <a:t>单播地址。</a:t>
            </a:r>
          </a:p>
          <a:p>
            <a:r>
              <a:rPr lang="zh-CN" altLang="en-US" dirty="0"/>
              <a:t>核心路由器按照前面讲过的方法创建出对应于多播组 </a:t>
            </a:r>
            <a:r>
              <a:rPr lang="en-US" altLang="zh-CN" dirty="0"/>
              <a:t>G </a:t>
            </a:r>
            <a:r>
              <a:rPr lang="zh-CN" altLang="en-US" dirty="0"/>
              <a:t>的转发树。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6663"/>
              <a:gd name="adj2" fmla="val -235028"/>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ea typeface="黑体" panose="02010609060101010101" pitchFamily="2" charset="-122"/>
              </a:rPr>
              <a:t>C</a:t>
            </a:r>
            <a:r>
              <a:rPr lang="en-US" altLang="zh-CN" sz="2400" b="1" dirty="0" smtClean="0">
                <a:solidFill>
                  <a:srgbClr val="000066"/>
                </a:solidFill>
                <a:ea typeface="黑体" panose="02010609060101010101" pitchFamily="2" charset="-122"/>
              </a:rPr>
              <a:t> </a:t>
            </a:r>
            <a:r>
              <a:rPr lang="zh-CN" altLang="en-US" sz="2400" b="1" dirty="0">
                <a:solidFill>
                  <a:srgbClr val="000066"/>
                </a:solidFill>
                <a:ea typeface="黑体" panose="02010609060101010101" pitchFamily="2" charset="-122"/>
              </a:rPr>
              <a:t>类地址的网络号字段 </a:t>
            </a:r>
            <a:r>
              <a:rPr lang="en-US" altLang="zh-CN" sz="2400" b="1" dirty="0">
                <a:solidFill>
                  <a:srgbClr val="000066"/>
                </a:solidFill>
                <a:ea typeface="黑体" panose="02010609060101010101" pitchFamily="2" charset="-122"/>
              </a:rPr>
              <a:t>net-id </a:t>
            </a:r>
            <a:r>
              <a:rPr lang="zh-CN" altLang="en-US" sz="2400" b="1" dirty="0">
                <a:solidFill>
                  <a:srgbClr val="000066"/>
                </a:solidFill>
                <a:ea typeface="黑体" panose="02010609060101010101" pitchFamily="2" charset="-122"/>
              </a:rPr>
              <a:t>为 </a:t>
            </a:r>
            <a:r>
              <a:rPr lang="en-US" altLang="zh-CN" sz="2400" b="1" dirty="0" smtClean="0">
                <a:solidFill>
                  <a:srgbClr val="000066"/>
                </a:solidFill>
                <a:ea typeface="黑体" panose="02010609060101010101" pitchFamily="2" charset="-122"/>
              </a:rPr>
              <a:t>3 </a:t>
            </a:r>
            <a:r>
              <a:rPr lang="zh-CN" altLang="en-US" sz="2400" b="1" dirty="0">
                <a:solidFill>
                  <a:srgbClr val="000066"/>
                </a:solidFill>
                <a:ea typeface="黑体" panose="02010609060101010101" pitchFamily="2" charset="-122"/>
              </a:rPr>
              <a:t>字节</a:t>
            </a:r>
          </a:p>
        </p:txBody>
      </p:sp>
    </p:spTree>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bg>
      <p:bgPr>
        <a:pattFill prst="sphere">
          <a:fgClr>
            <a:srgbClr val="FF0000"/>
          </a:fgClr>
          <a:bgClr>
            <a:schemeClr val="bg1"/>
          </a:bgClr>
        </a:pattFill>
        <a:effectLst/>
      </p:bgPr>
    </p:bg>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pPr algn="ctr"/>
            <a:r>
              <a:rPr lang="zh-CN" altLang="en-US"/>
              <a:t>几种多播路由选择协议 </a:t>
            </a:r>
          </a:p>
        </p:txBody>
      </p:sp>
      <p:sp>
        <p:nvSpPr>
          <p:cNvPr id="622595" name="Rectangle 3"/>
          <p:cNvSpPr>
            <a:spLocks noGrp="1" noChangeArrowheads="1"/>
          </p:cNvSpPr>
          <p:nvPr>
            <p:ph idx="1"/>
          </p:nvPr>
        </p:nvSpPr>
        <p:spPr/>
        <p:txBody>
          <a:bodyPr/>
          <a:lstStyle/>
          <a:p>
            <a:r>
              <a:rPr lang="zh-CN" altLang="en-US" sz="2800" dirty="0"/>
              <a:t>距离向量多播路由选择协议 </a:t>
            </a:r>
            <a:r>
              <a:rPr lang="en-US" altLang="zh-CN" sz="2800" dirty="0"/>
              <a:t>DVMRP (Distance Vector Multicast Routing Protocol)</a:t>
            </a:r>
          </a:p>
          <a:p>
            <a:r>
              <a:rPr lang="zh-CN" altLang="en-US" sz="2800" dirty="0"/>
              <a:t>基于核心的转发树 </a:t>
            </a:r>
            <a:r>
              <a:rPr lang="en-US" altLang="zh-CN" sz="2800" dirty="0"/>
              <a:t>CBT (Core Based Tree) </a:t>
            </a:r>
          </a:p>
          <a:p>
            <a:r>
              <a:rPr lang="zh-CN" altLang="en-US" sz="2800" dirty="0"/>
              <a:t>开放最短通路优先的多播扩展 </a:t>
            </a:r>
            <a:r>
              <a:rPr lang="en-US" altLang="zh-CN" sz="2800" dirty="0"/>
              <a:t>MOSPF (Multicast Extensions to OSPF) </a:t>
            </a:r>
          </a:p>
          <a:p>
            <a:r>
              <a:rPr lang="zh-CN" altLang="en-US" sz="2800" dirty="0"/>
              <a:t>协议无关多播</a:t>
            </a:r>
            <a:r>
              <a:rPr lang="en-US" altLang="zh-CN" sz="2800" dirty="0"/>
              <a:t>-</a:t>
            </a:r>
            <a:r>
              <a:rPr lang="zh-CN" altLang="en-US" sz="2800" dirty="0"/>
              <a:t>稀疏方式 </a:t>
            </a:r>
            <a:r>
              <a:rPr lang="en-US" altLang="zh-CN" sz="2800" dirty="0"/>
              <a:t>PIM-SM </a:t>
            </a:r>
            <a:r>
              <a:rPr lang="en-US" altLang="zh-CN" sz="2800" dirty="0" smtClean="0"/>
              <a:t>(</a:t>
            </a:r>
            <a:r>
              <a:rPr lang="en-US" altLang="zh-CN" sz="2800" dirty="0"/>
              <a:t>Protocol Independent Multicast-Sparse Mode) </a:t>
            </a:r>
          </a:p>
          <a:p>
            <a:r>
              <a:rPr lang="zh-CN" altLang="en-US" sz="2800" dirty="0"/>
              <a:t>协议无关多播</a:t>
            </a:r>
            <a:r>
              <a:rPr lang="en-US" altLang="zh-CN" sz="2800" dirty="0"/>
              <a:t>-</a:t>
            </a:r>
            <a:r>
              <a:rPr lang="zh-CN" altLang="en-US" sz="2800" dirty="0"/>
              <a:t>密集方式 </a:t>
            </a:r>
            <a:r>
              <a:rPr lang="en-US" altLang="zh-CN" sz="2800" dirty="0"/>
              <a:t>PIM-DM </a:t>
            </a:r>
            <a:r>
              <a:rPr lang="en-US" altLang="zh-CN" sz="2800" dirty="0" smtClean="0"/>
              <a:t>(</a:t>
            </a:r>
            <a:r>
              <a:rPr lang="en-US" altLang="zh-CN" sz="2800" dirty="0"/>
              <a:t>Protocol Independent Multicast-Dense Mode)  </a:t>
            </a:r>
          </a:p>
        </p:txBody>
      </p:sp>
    </p:spTree>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sz="3400" dirty="0"/>
              <a:t>4.8  </a:t>
            </a:r>
            <a:r>
              <a:rPr lang="zh-CN" altLang="zh-CN" sz="3400" dirty="0"/>
              <a:t>虚拟</a:t>
            </a:r>
            <a:r>
              <a:rPr lang="zh-CN" altLang="zh-CN" sz="3400" dirty="0" smtClean="0"/>
              <a:t>专用网</a:t>
            </a:r>
            <a:r>
              <a:rPr lang="en-US" altLang="zh-CN" sz="3400" dirty="0" smtClean="0"/>
              <a:t> VPN</a:t>
            </a:r>
            <a:r>
              <a:rPr lang="zh-CN" altLang="zh-CN" sz="3400" dirty="0"/>
              <a:t>和网络</a:t>
            </a:r>
            <a:r>
              <a:rPr lang="zh-CN" altLang="zh-CN" sz="3400" dirty="0" smtClean="0"/>
              <a:t>地址转换</a:t>
            </a:r>
            <a:r>
              <a:rPr lang="en-US" altLang="zh-CN" sz="3400" dirty="0" smtClean="0"/>
              <a:t> NAT</a:t>
            </a:r>
            <a:endParaRPr lang="zh-CN" altLang="zh-CN" sz="3400" dirty="0"/>
          </a:p>
        </p:txBody>
      </p:sp>
      <p:sp>
        <p:nvSpPr>
          <p:cNvPr id="931843" name="Rectangle 3"/>
          <p:cNvSpPr>
            <a:spLocks noGrp="1" noChangeArrowheads="1"/>
          </p:cNvSpPr>
          <p:nvPr>
            <p:ph idx="1"/>
          </p:nvPr>
        </p:nvSpPr>
        <p:spPr/>
        <p:txBody>
          <a:bodyPr/>
          <a:lstStyle/>
          <a:p>
            <a:r>
              <a:rPr lang="en-US" altLang="zh-CN" dirty="0"/>
              <a:t>4.8.1  </a:t>
            </a:r>
            <a:r>
              <a:rPr lang="zh-CN" altLang="zh-CN" dirty="0"/>
              <a:t>虚拟</a:t>
            </a:r>
            <a:r>
              <a:rPr lang="zh-CN" altLang="zh-CN" dirty="0" smtClean="0"/>
              <a:t>专用网</a:t>
            </a:r>
            <a:r>
              <a:rPr lang="en-US" altLang="zh-CN" dirty="0" smtClean="0"/>
              <a:t> VPN</a:t>
            </a:r>
            <a:endParaRPr lang="zh-CN" altLang="zh-CN" dirty="0"/>
          </a:p>
          <a:p>
            <a:r>
              <a:rPr lang="en-US" altLang="zh-CN" dirty="0" smtClean="0"/>
              <a:t>4.8.2  </a:t>
            </a:r>
            <a:r>
              <a:rPr lang="zh-CN" altLang="zh-CN" dirty="0"/>
              <a:t>网络</a:t>
            </a:r>
            <a:r>
              <a:rPr lang="zh-CN" altLang="zh-CN" dirty="0" smtClean="0"/>
              <a:t>地址转换</a:t>
            </a:r>
            <a:r>
              <a:rPr lang="en-US" altLang="zh-CN" dirty="0" smtClean="0"/>
              <a:t> NAT</a:t>
            </a:r>
            <a:endParaRPr lang="zh-CN" altLang="zh-CN" dirty="0"/>
          </a:p>
        </p:txBody>
      </p:sp>
    </p:spTree>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SSL VPN</a:t>
            </a:r>
            <a:endParaRPr lang="zh-CN" altLang="en-US" dirty="0"/>
          </a:p>
        </p:txBody>
      </p:sp>
      <p:pic>
        <p:nvPicPr>
          <p:cNvPr id="4" name="图片 3"/>
          <p:cNvPicPr>
            <a:picLocks noChangeAspect="1"/>
          </p:cNvPicPr>
          <p:nvPr/>
        </p:nvPicPr>
        <p:blipFill>
          <a:blip r:embed="rId2"/>
          <a:stretch>
            <a:fillRect/>
          </a:stretch>
        </p:blipFill>
        <p:spPr>
          <a:xfrm>
            <a:off x="1785515" y="2286326"/>
            <a:ext cx="3992461" cy="3240360"/>
          </a:xfrm>
          <a:prstGeom prst="rect">
            <a:avLst/>
          </a:prstGeom>
        </p:spPr>
      </p:pic>
      <p:pic>
        <p:nvPicPr>
          <p:cNvPr id="5" name="图片 4"/>
          <p:cNvPicPr>
            <a:picLocks noChangeAspect="1"/>
          </p:cNvPicPr>
          <p:nvPr/>
        </p:nvPicPr>
        <p:blipFill>
          <a:blip r:embed="rId3"/>
          <a:stretch>
            <a:fillRect/>
          </a:stretch>
        </p:blipFill>
        <p:spPr>
          <a:xfrm>
            <a:off x="560512" y="3458887"/>
            <a:ext cx="819048" cy="895238"/>
          </a:xfrm>
          <a:prstGeom prst="rect">
            <a:avLst/>
          </a:prstGeom>
        </p:spPr>
      </p:pic>
      <p:pic>
        <p:nvPicPr>
          <p:cNvPr id="3" name="图片 2"/>
          <p:cNvPicPr>
            <a:picLocks noChangeAspect="1"/>
          </p:cNvPicPr>
          <p:nvPr/>
        </p:nvPicPr>
        <p:blipFill>
          <a:blip r:embed="rId4"/>
          <a:stretch>
            <a:fillRect/>
          </a:stretch>
        </p:blipFill>
        <p:spPr>
          <a:xfrm>
            <a:off x="6249144" y="1412776"/>
            <a:ext cx="2088611" cy="4987460"/>
          </a:xfrm>
          <a:prstGeom prst="rect">
            <a:avLst/>
          </a:prstGeom>
        </p:spPr>
      </p:pic>
    </p:spTree>
    <p:extLst>
      <p:ext uri="{BB962C8B-B14F-4D97-AF65-F5344CB8AC3E}">
        <p14:creationId xmlns:p14="http://schemas.microsoft.com/office/powerpoint/2010/main" val="24734376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4.8.1  </a:t>
            </a:r>
            <a:r>
              <a:rPr lang="zh-CN" altLang="zh-CN" dirty="0"/>
              <a:t>虚拟</a:t>
            </a:r>
            <a:r>
              <a:rPr lang="zh-CN" altLang="zh-CN" dirty="0" smtClean="0"/>
              <a:t>专用网</a:t>
            </a:r>
            <a:r>
              <a:rPr lang="en-US" altLang="zh-CN" dirty="0" smtClean="0"/>
              <a:t> VPN</a:t>
            </a:r>
            <a:endParaRPr lang="zh-CN" altLang="en-US" dirty="0"/>
          </a:p>
        </p:txBody>
      </p:sp>
      <p:sp>
        <p:nvSpPr>
          <p:cNvPr id="3" name="内容占位符 2"/>
          <p:cNvSpPr>
            <a:spLocks noGrp="1"/>
          </p:cNvSpPr>
          <p:nvPr>
            <p:ph idx="1"/>
          </p:nvPr>
        </p:nvSpPr>
        <p:spPr/>
        <p:txBody>
          <a:bodyPr/>
          <a:lstStyle/>
          <a:p>
            <a:r>
              <a:rPr lang="zh-CN" altLang="zh-CN" dirty="0" smtClean="0"/>
              <a:t>由于</a:t>
            </a:r>
            <a:r>
              <a:rPr lang="en-US" altLang="zh-CN" dirty="0" smtClean="0"/>
              <a:t> </a:t>
            </a:r>
            <a:r>
              <a:rPr lang="en-US" altLang="zh-CN" dirty="0" smtClean="0">
                <a:solidFill>
                  <a:srgbClr val="FF0000"/>
                </a:solidFill>
              </a:rPr>
              <a:t>IP </a:t>
            </a:r>
            <a:r>
              <a:rPr lang="zh-CN" altLang="zh-CN" dirty="0" smtClean="0">
                <a:solidFill>
                  <a:srgbClr val="FF0000"/>
                </a:solidFill>
              </a:rPr>
              <a:t>地址</a:t>
            </a:r>
            <a:r>
              <a:rPr lang="zh-CN" altLang="zh-CN" dirty="0">
                <a:solidFill>
                  <a:srgbClr val="FF0000"/>
                </a:solidFill>
              </a:rPr>
              <a:t>的紧缺，</a:t>
            </a:r>
            <a:r>
              <a:rPr lang="zh-CN" altLang="zh-CN" dirty="0"/>
              <a:t>一个机构能够申请到的</a:t>
            </a:r>
            <a:r>
              <a:rPr lang="en-US" altLang="zh-CN" dirty="0"/>
              <a:t>IP</a:t>
            </a:r>
            <a:r>
              <a:rPr lang="zh-CN" altLang="zh-CN" dirty="0"/>
              <a:t>地址数往往远小于本机构所拥有的主机数</a:t>
            </a:r>
            <a:r>
              <a:rPr lang="zh-CN" altLang="zh-CN" dirty="0" smtClean="0"/>
              <a:t>。</a:t>
            </a:r>
            <a:endParaRPr lang="en-US" altLang="zh-CN" dirty="0" smtClean="0"/>
          </a:p>
          <a:p>
            <a:r>
              <a:rPr lang="zh-CN" altLang="zh-CN" dirty="0" smtClean="0"/>
              <a:t>考虑</a:t>
            </a:r>
            <a:r>
              <a:rPr lang="zh-CN" altLang="zh-CN" dirty="0"/>
              <a:t>到</a:t>
            </a:r>
            <a:r>
              <a:rPr lang="zh-CN" altLang="zh-CN" dirty="0">
                <a:solidFill>
                  <a:srgbClr val="FF0000"/>
                </a:solidFill>
              </a:rPr>
              <a:t>互联网并不很安全，</a:t>
            </a:r>
            <a:r>
              <a:rPr lang="zh-CN" altLang="zh-CN" dirty="0"/>
              <a:t>一个机构内也并不需要把所有的主机接入到外部的互联网</a:t>
            </a:r>
            <a:r>
              <a:rPr lang="zh-CN" altLang="zh-CN" dirty="0" smtClean="0"/>
              <a:t>。</a:t>
            </a:r>
            <a:endParaRPr lang="en-US" altLang="zh-CN" dirty="0" smtClean="0"/>
          </a:p>
          <a:p>
            <a:r>
              <a:rPr lang="zh-CN" altLang="zh-CN" dirty="0"/>
              <a:t>假定在一个机构内部的计算机通信也是</a:t>
            </a:r>
            <a:r>
              <a:rPr lang="zh-CN" altLang="zh-CN" dirty="0" smtClean="0"/>
              <a:t>采用</a:t>
            </a:r>
            <a:r>
              <a:rPr lang="en-US" altLang="zh-CN" dirty="0" smtClean="0"/>
              <a:t> TCP/IP </a:t>
            </a:r>
            <a:r>
              <a:rPr lang="zh-CN" altLang="zh-CN" dirty="0" smtClean="0"/>
              <a:t>协议</a:t>
            </a:r>
            <a:r>
              <a:rPr lang="zh-CN" altLang="zh-CN" dirty="0"/>
              <a:t>，那么从原则上讲，对于这些仅在</a:t>
            </a:r>
            <a:r>
              <a:rPr lang="zh-CN" altLang="zh-CN" dirty="0">
                <a:solidFill>
                  <a:srgbClr val="FF0000"/>
                </a:solidFill>
              </a:rPr>
              <a:t>机构内部使用</a:t>
            </a:r>
            <a:r>
              <a:rPr lang="zh-CN" altLang="zh-CN" dirty="0"/>
              <a:t>的计算机就可以由本机构</a:t>
            </a:r>
            <a:r>
              <a:rPr lang="zh-CN" altLang="zh-CN" dirty="0">
                <a:solidFill>
                  <a:srgbClr val="FF0000"/>
                </a:solidFill>
              </a:rPr>
              <a:t>自行分配</a:t>
            </a:r>
            <a:r>
              <a:rPr lang="zh-CN" altLang="zh-CN" dirty="0" smtClean="0">
                <a:solidFill>
                  <a:srgbClr val="FF0000"/>
                </a:solidFill>
              </a:rPr>
              <a:t>其</a:t>
            </a:r>
            <a:r>
              <a:rPr lang="en-US" altLang="zh-CN" dirty="0" smtClean="0">
                <a:solidFill>
                  <a:srgbClr val="FF0000"/>
                </a:solidFill>
              </a:rPr>
              <a:t> IP </a:t>
            </a:r>
            <a:r>
              <a:rPr lang="zh-CN" altLang="zh-CN" dirty="0" smtClean="0">
                <a:solidFill>
                  <a:srgbClr val="FF0000"/>
                </a:solidFill>
              </a:rPr>
              <a:t>地址</a:t>
            </a:r>
            <a:r>
              <a:rPr lang="zh-CN" altLang="zh-CN" dirty="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本地地址与全球地址</a:t>
            </a: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本地地址</a:t>
            </a:r>
            <a:r>
              <a:rPr lang="en-US" altLang="zh-CN" dirty="0"/>
              <a:t>——</a:t>
            </a:r>
            <a:r>
              <a:rPr lang="zh-CN" altLang="en-US" dirty="0"/>
              <a:t>仅在机构内部使用的 </a:t>
            </a:r>
            <a:r>
              <a:rPr lang="en-US" altLang="zh-CN" dirty="0"/>
              <a:t>IP </a:t>
            </a:r>
            <a:r>
              <a:rPr lang="zh-CN" altLang="en-US" dirty="0"/>
              <a:t>地址，可以由本机构自行分配，而不需要</a:t>
            </a:r>
            <a:r>
              <a:rPr lang="zh-CN" altLang="en-US" dirty="0" smtClean="0"/>
              <a:t>向互联网的</a:t>
            </a:r>
            <a:r>
              <a:rPr lang="zh-CN" altLang="en-US" dirty="0"/>
              <a:t>管理机构申请。</a:t>
            </a:r>
          </a:p>
          <a:p>
            <a:r>
              <a:rPr lang="zh-CN" altLang="en-US" dirty="0">
                <a:solidFill>
                  <a:srgbClr val="FF0000"/>
                </a:solidFill>
              </a:rPr>
              <a:t>全球地址</a:t>
            </a:r>
            <a:r>
              <a:rPr lang="en-US" altLang="zh-CN" dirty="0"/>
              <a:t>——</a:t>
            </a:r>
            <a:r>
              <a:rPr lang="zh-CN" altLang="en-US" dirty="0"/>
              <a:t>全球唯一</a:t>
            </a:r>
            <a:r>
              <a:rPr lang="zh-CN" altLang="en-US" dirty="0" smtClean="0"/>
              <a:t>的 </a:t>
            </a:r>
            <a:r>
              <a:rPr lang="en-US" altLang="zh-CN" dirty="0" smtClean="0"/>
              <a:t>IP </a:t>
            </a:r>
            <a:r>
              <a:rPr lang="zh-CN" altLang="en-US" dirty="0" smtClean="0"/>
              <a:t>地址</a:t>
            </a:r>
            <a:r>
              <a:rPr lang="zh-CN" altLang="en-US" dirty="0"/>
              <a:t>，必须</a:t>
            </a:r>
            <a:r>
              <a:rPr lang="zh-CN" altLang="en-US" dirty="0" smtClean="0"/>
              <a:t>向</a:t>
            </a:r>
            <a:r>
              <a:rPr lang="zh-CN" altLang="en-US" dirty="0"/>
              <a:t>互联网</a:t>
            </a:r>
            <a:r>
              <a:rPr lang="zh-CN" altLang="en-US" dirty="0" smtClean="0"/>
              <a:t>的</a:t>
            </a:r>
            <a:r>
              <a:rPr lang="zh-CN" altLang="en-US" dirty="0"/>
              <a:t>管理机构申请。 </a:t>
            </a:r>
            <a:endParaRPr lang="en-US" altLang="zh-CN" dirty="0" smtClean="0"/>
          </a:p>
          <a:p>
            <a:r>
              <a:rPr lang="zh-CN" altLang="en-US" dirty="0" smtClean="0">
                <a:solidFill>
                  <a:srgbClr val="FF0000"/>
                </a:solidFill>
              </a:rPr>
              <a:t>问题：</a:t>
            </a:r>
            <a:r>
              <a:rPr lang="zh-CN" altLang="zh-CN" dirty="0"/>
              <a:t>在内部使用的本地地址就有可能和互联网中</a:t>
            </a:r>
            <a:r>
              <a:rPr lang="zh-CN" altLang="zh-CN" dirty="0" smtClean="0"/>
              <a:t>某个</a:t>
            </a:r>
            <a:r>
              <a:rPr lang="en-US" altLang="zh-CN" dirty="0" smtClean="0"/>
              <a:t> IP </a:t>
            </a:r>
            <a:r>
              <a:rPr lang="zh-CN" altLang="zh-CN" dirty="0" smtClean="0"/>
              <a:t>地址</a:t>
            </a:r>
            <a:r>
              <a:rPr lang="zh-CN" altLang="zh-CN" dirty="0"/>
              <a:t>重合，这样就会出现地址的二义性问题。</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本地地址与全球地址</a:t>
            </a:r>
          </a:p>
        </p:txBody>
      </p:sp>
      <p:sp>
        <p:nvSpPr>
          <p:cNvPr id="3" name="内容占位符 2"/>
          <p:cNvSpPr>
            <a:spLocks noGrp="1"/>
          </p:cNvSpPr>
          <p:nvPr>
            <p:ph idx="1"/>
          </p:nvPr>
        </p:nvSpPr>
        <p:spPr/>
        <p:txBody>
          <a:bodyPr/>
          <a:lstStyle/>
          <a:p>
            <a:pPr>
              <a:spcBef>
                <a:spcPts val="1200"/>
              </a:spcBef>
            </a:pPr>
            <a:r>
              <a:rPr lang="zh-CN" altLang="en-US" dirty="0" smtClean="0">
                <a:solidFill>
                  <a:srgbClr val="FF0000"/>
                </a:solidFill>
              </a:rPr>
              <a:t>问题：</a:t>
            </a:r>
            <a:r>
              <a:rPr lang="zh-CN" altLang="zh-CN" dirty="0"/>
              <a:t>在内部使用的本地地址就有可能和互联网中</a:t>
            </a:r>
            <a:r>
              <a:rPr lang="zh-CN" altLang="zh-CN" dirty="0" smtClean="0"/>
              <a:t>某个</a:t>
            </a:r>
            <a:r>
              <a:rPr lang="en-US" altLang="zh-CN" dirty="0" smtClean="0"/>
              <a:t> IP </a:t>
            </a:r>
            <a:r>
              <a:rPr lang="zh-CN" altLang="zh-CN" dirty="0" smtClean="0"/>
              <a:t>地址</a:t>
            </a:r>
            <a:r>
              <a:rPr lang="zh-CN" altLang="zh-CN" dirty="0"/>
              <a:t>重合，这样就会出现地址的</a:t>
            </a:r>
            <a:r>
              <a:rPr lang="zh-CN" altLang="zh-CN" dirty="0">
                <a:solidFill>
                  <a:srgbClr val="FF0000"/>
                </a:solidFill>
              </a:rPr>
              <a:t>二义性</a:t>
            </a:r>
            <a:r>
              <a:rPr lang="zh-CN" altLang="zh-CN" dirty="0"/>
              <a:t>问题</a:t>
            </a:r>
            <a:r>
              <a:rPr lang="zh-CN" altLang="zh-CN" dirty="0" smtClean="0"/>
              <a:t>。</a:t>
            </a:r>
            <a:endParaRPr lang="en-US" altLang="zh-CN" dirty="0" smtClean="0"/>
          </a:p>
          <a:p>
            <a:pPr>
              <a:spcBef>
                <a:spcPts val="1200"/>
              </a:spcBef>
            </a:pPr>
            <a:r>
              <a:rPr lang="zh-CN" altLang="en-US" dirty="0" smtClean="0">
                <a:solidFill>
                  <a:srgbClr val="0000FF"/>
                </a:solidFill>
              </a:rPr>
              <a:t>解决：</a:t>
            </a:r>
            <a:r>
              <a:rPr lang="en-US" altLang="zh-CN" dirty="0" smtClean="0"/>
              <a:t>RFC </a:t>
            </a:r>
            <a:r>
              <a:rPr lang="en-US" altLang="zh-CN" dirty="0"/>
              <a:t>1918</a:t>
            </a:r>
            <a:r>
              <a:rPr lang="zh-CN" altLang="zh-CN" dirty="0"/>
              <a:t>指明了一些</a:t>
            </a:r>
            <a:r>
              <a:rPr lang="zh-CN" altLang="zh-CN" dirty="0">
                <a:solidFill>
                  <a:srgbClr val="FF0000"/>
                </a:solidFill>
              </a:rPr>
              <a:t>专用</a:t>
            </a:r>
            <a:r>
              <a:rPr lang="zh-CN" altLang="zh-CN" dirty="0" smtClean="0">
                <a:solidFill>
                  <a:srgbClr val="FF0000"/>
                </a:solidFill>
              </a:rPr>
              <a:t>地址</a:t>
            </a:r>
            <a:r>
              <a:rPr lang="en-US" altLang="zh-CN" dirty="0" smtClean="0">
                <a:solidFill>
                  <a:srgbClr val="FF0000"/>
                </a:solidFill>
              </a:rPr>
              <a:t> </a:t>
            </a:r>
            <a:r>
              <a:rPr lang="en-US" altLang="zh-CN" dirty="0" smtClean="0"/>
              <a:t>(</a:t>
            </a:r>
            <a:r>
              <a:rPr lang="en-US" altLang="zh-CN" dirty="0"/>
              <a:t>private address)</a:t>
            </a:r>
            <a:r>
              <a:rPr lang="zh-CN" altLang="zh-CN" dirty="0" smtClean="0"/>
              <a:t>。</a:t>
            </a:r>
            <a:r>
              <a:rPr lang="zh-CN" altLang="zh-CN" dirty="0" smtClean="0">
                <a:solidFill>
                  <a:srgbClr val="0000FF"/>
                </a:solidFill>
              </a:rPr>
              <a:t>专用</a:t>
            </a:r>
            <a:r>
              <a:rPr lang="zh-CN" altLang="zh-CN" dirty="0">
                <a:solidFill>
                  <a:srgbClr val="0000FF"/>
                </a:solidFill>
              </a:rPr>
              <a:t>地址只能用作本地地址</a:t>
            </a:r>
            <a:r>
              <a:rPr lang="zh-CN" altLang="zh-CN" dirty="0"/>
              <a:t>而不能用作全球地址。</a:t>
            </a:r>
            <a:r>
              <a:rPr lang="zh-CN" altLang="zh-CN" dirty="0">
                <a:solidFill>
                  <a:srgbClr val="FF0000"/>
                </a:solidFill>
              </a:rPr>
              <a:t>在互联网中的所有路由器，对目的地址是专用地址的数据报一律不进行转发。</a:t>
            </a:r>
            <a:endParaRPr lang="zh-CN" altLang="en-US" dirty="0">
              <a:solidFill>
                <a:srgbClr val="FF0000"/>
              </a:solidFill>
            </a:endParaRPr>
          </a:p>
          <a:p>
            <a:pPr>
              <a:spcBef>
                <a:spcPts val="1200"/>
              </a:spcBef>
            </a:pPr>
            <a:endParaRPr lang="zh-CN" altLang="en-US" dirty="0"/>
          </a:p>
        </p:txBody>
      </p:sp>
    </p:spTree>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en-US" altLang="zh-CN" dirty="0"/>
              <a:t>RFC 1918 </a:t>
            </a:r>
            <a:r>
              <a:rPr lang="zh-CN" altLang="en-US" dirty="0"/>
              <a:t>指明的</a:t>
            </a:r>
            <a:r>
              <a:rPr lang="zh-CN" altLang="en-US" dirty="0" smtClean="0"/>
              <a:t>专用 </a:t>
            </a:r>
            <a:r>
              <a:rPr lang="en-US" altLang="zh-CN" dirty="0" smtClean="0"/>
              <a:t>IP </a:t>
            </a:r>
            <a:r>
              <a:rPr lang="zh-CN" altLang="en-US" dirty="0" smtClean="0"/>
              <a:t>地址</a:t>
            </a:r>
            <a:endParaRPr lang="en-US" altLang="zh-CN" dirty="0"/>
          </a:p>
        </p:txBody>
      </p:sp>
      <p:sp>
        <p:nvSpPr>
          <p:cNvPr id="3" name="矩形 2"/>
          <p:cNvSpPr/>
          <p:nvPr/>
        </p:nvSpPr>
        <p:spPr>
          <a:xfrm>
            <a:off x="632520" y="1196752"/>
            <a:ext cx="4088555" cy="584775"/>
          </a:xfrm>
          <a:prstGeom prst="rect">
            <a:avLst/>
          </a:prstGeom>
        </p:spPr>
        <p:txBody>
          <a:bodyPr wrap="none">
            <a:spAutoFit/>
          </a:bodyPr>
          <a:lstStyle/>
          <a:p>
            <a:pPr marL="360680" indent="-360680">
              <a:buNone/>
            </a:pPr>
            <a:r>
              <a:rPr lang="zh-CN" altLang="zh-CN" sz="3200" b="1" dirty="0">
                <a:solidFill>
                  <a:srgbClr val="0000FF"/>
                </a:solidFill>
                <a:latin typeface="+mn-lt"/>
                <a:ea typeface="黑体" panose="02010609060101010101" pitchFamily="2" charset="-122"/>
              </a:rPr>
              <a:t>三个</a:t>
            </a:r>
            <a:r>
              <a:rPr lang="zh-CN" altLang="zh-CN" sz="3200" b="1" dirty="0" smtClean="0">
                <a:solidFill>
                  <a:srgbClr val="0000FF"/>
                </a:solidFill>
                <a:latin typeface="+mn-lt"/>
                <a:ea typeface="黑体" panose="02010609060101010101" pitchFamily="2" charset="-122"/>
              </a:rPr>
              <a:t>专用</a:t>
            </a:r>
            <a:r>
              <a:rPr lang="en-US" altLang="zh-CN" sz="3200" b="1" dirty="0" smtClean="0">
                <a:solidFill>
                  <a:srgbClr val="0000FF"/>
                </a:solidFill>
                <a:latin typeface="+mn-lt"/>
                <a:ea typeface="黑体" panose="02010609060101010101" pitchFamily="2" charset="-122"/>
              </a:rPr>
              <a:t> IP </a:t>
            </a:r>
            <a:r>
              <a:rPr lang="zh-CN" altLang="zh-CN" sz="3200" b="1" dirty="0" smtClean="0">
                <a:solidFill>
                  <a:srgbClr val="0000FF"/>
                </a:solidFill>
                <a:latin typeface="+mn-lt"/>
                <a:ea typeface="黑体" panose="02010609060101010101" pitchFamily="2" charset="-122"/>
              </a:rPr>
              <a:t>地址</a:t>
            </a:r>
            <a:r>
              <a:rPr lang="zh-CN" altLang="zh-CN" sz="3200" b="1" dirty="0">
                <a:solidFill>
                  <a:srgbClr val="0000FF"/>
                </a:solidFill>
                <a:latin typeface="+mn-lt"/>
                <a:ea typeface="黑体" panose="02010609060101010101" pitchFamily="2" charset="-122"/>
              </a:rPr>
              <a:t>块</a:t>
            </a:r>
            <a:r>
              <a:rPr lang="zh-CN" altLang="en-US" sz="3200" b="1" dirty="0">
                <a:solidFill>
                  <a:srgbClr val="0000FF"/>
                </a:solidFill>
                <a:latin typeface="+mn-lt"/>
                <a:ea typeface="黑体" panose="02010609060101010101" pitchFamily="2" charset="-122"/>
              </a:rPr>
              <a:t>：</a:t>
            </a:r>
            <a:endParaRPr lang="en-US" altLang="zh-CN" sz="3200" b="1" dirty="0">
              <a:solidFill>
                <a:srgbClr val="0000FF"/>
              </a:solidFill>
              <a:latin typeface="+mn-lt"/>
              <a:ea typeface="黑体" panose="02010609060101010101" pitchFamily="2" charset="-122"/>
            </a:endParaRPr>
          </a:p>
        </p:txBody>
      </p:sp>
      <p:sp>
        <p:nvSpPr>
          <p:cNvPr id="4" name="矩形 3"/>
          <p:cNvSpPr/>
          <p:nvPr/>
        </p:nvSpPr>
        <p:spPr>
          <a:xfrm>
            <a:off x="560512" y="1844824"/>
            <a:ext cx="9000000" cy="584775"/>
          </a:xfrm>
          <a:prstGeom prst="rect">
            <a:avLst/>
          </a:prstGeom>
          <a:solidFill>
            <a:srgbClr val="FFFF66"/>
          </a:solidFill>
        </p:spPr>
        <p:txBody>
          <a:bodyPr wrap="square">
            <a:spAutoFit/>
          </a:bodyPr>
          <a:lstStyle/>
          <a:p>
            <a:r>
              <a:rPr lang="en-US" altLang="zh-CN" sz="3200" b="1" dirty="0">
                <a:latin typeface="+mn-lt"/>
                <a:ea typeface="黑体" panose="02010609060101010101" pitchFamily="2" charset="-122"/>
              </a:rPr>
              <a:t>(1) 10.0.0.0 </a:t>
            </a:r>
            <a:r>
              <a:rPr lang="zh-CN" altLang="en-US" sz="3200" b="1" dirty="0">
                <a:latin typeface="+mn-lt"/>
                <a:ea typeface="黑体" panose="02010609060101010101" pitchFamily="2" charset="-122"/>
              </a:rPr>
              <a:t>到 </a:t>
            </a:r>
            <a:r>
              <a:rPr lang="en-US" altLang="zh-CN" sz="3200" b="1" dirty="0">
                <a:latin typeface="+mn-lt"/>
                <a:ea typeface="黑体" panose="02010609060101010101" pitchFamily="2" charset="-122"/>
              </a:rPr>
              <a:t>10.255.255.255</a:t>
            </a:r>
          </a:p>
        </p:txBody>
      </p:sp>
      <p:sp>
        <p:nvSpPr>
          <p:cNvPr id="6" name="矩形 5"/>
          <p:cNvSpPr/>
          <p:nvPr/>
        </p:nvSpPr>
        <p:spPr>
          <a:xfrm>
            <a:off x="560512" y="3143290"/>
            <a:ext cx="9000000" cy="584775"/>
          </a:xfrm>
          <a:prstGeom prst="rect">
            <a:avLst/>
          </a:prstGeom>
          <a:solidFill>
            <a:srgbClr val="FFFF66"/>
          </a:solidFill>
        </p:spPr>
        <p:txBody>
          <a:bodyPr wrap="square">
            <a:spAutoFit/>
          </a:bodyPr>
          <a:lstStyle/>
          <a:p>
            <a:r>
              <a:rPr lang="en-US" altLang="zh-CN" sz="3200" b="1" dirty="0">
                <a:latin typeface="+mn-lt"/>
                <a:ea typeface="黑体" panose="02010609060101010101" pitchFamily="2" charset="-122"/>
              </a:rPr>
              <a:t>(2) 172.16.0.0 </a:t>
            </a:r>
            <a:r>
              <a:rPr lang="zh-CN" altLang="en-US" sz="3200" b="1" dirty="0">
                <a:latin typeface="+mn-lt"/>
                <a:ea typeface="黑体" panose="02010609060101010101" pitchFamily="2" charset="-122"/>
              </a:rPr>
              <a:t>到 </a:t>
            </a:r>
            <a:r>
              <a:rPr lang="en-US" altLang="zh-CN" sz="3200" b="1" dirty="0">
                <a:latin typeface="+mn-lt"/>
                <a:ea typeface="黑体" panose="02010609060101010101" pitchFamily="2" charset="-122"/>
              </a:rPr>
              <a:t>172.31.255.255</a:t>
            </a:r>
          </a:p>
        </p:txBody>
      </p:sp>
      <p:sp>
        <p:nvSpPr>
          <p:cNvPr id="7" name="矩形 6"/>
          <p:cNvSpPr/>
          <p:nvPr/>
        </p:nvSpPr>
        <p:spPr>
          <a:xfrm>
            <a:off x="560512" y="4405754"/>
            <a:ext cx="9000000" cy="584775"/>
          </a:xfrm>
          <a:prstGeom prst="rect">
            <a:avLst/>
          </a:prstGeom>
          <a:solidFill>
            <a:srgbClr val="FFFF66"/>
          </a:solidFill>
        </p:spPr>
        <p:txBody>
          <a:bodyPr wrap="square">
            <a:spAutoFit/>
          </a:bodyPr>
          <a:lstStyle/>
          <a:p>
            <a:r>
              <a:rPr lang="en-US" altLang="zh-CN" sz="3200" b="1" dirty="0">
                <a:latin typeface="+mn-lt"/>
                <a:ea typeface="黑体" panose="02010609060101010101" pitchFamily="2" charset="-122"/>
              </a:rPr>
              <a:t>(3) 192.168.0.0 </a:t>
            </a:r>
            <a:r>
              <a:rPr lang="zh-CN" altLang="en-US" sz="3200" b="1" dirty="0">
                <a:latin typeface="+mn-lt"/>
                <a:ea typeface="黑体" panose="02010609060101010101" pitchFamily="2" charset="-122"/>
              </a:rPr>
              <a:t>到 </a:t>
            </a:r>
            <a:r>
              <a:rPr lang="en-US" altLang="zh-CN" sz="3200" b="1" dirty="0">
                <a:latin typeface="+mn-lt"/>
                <a:ea typeface="黑体" panose="02010609060101010101" pitchFamily="2" charset="-122"/>
              </a:rPr>
              <a:t>192.168.255.255</a:t>
            </a:r>
          </a:p>
        </p:txBody>
      </p:sp>
      <p:sp>
        <p:nvSpPr>
          <p:cNvPr id="8" name="矩形 7"/>
          <p:cNvSpPr/>
          <p:nvPr/>
        </p:nvSpPr>
        <p:spPr>
          <a:xfrm>
            <a:off x="1712640" y="2442374"/>
            <a:ext cx="6773008" cy="523220"/>
          </a:xfrm>
          <a:prstGeom prst="rect">
            <a:avLst/>
          </a:prstGeom>
        </p:spPr>
        <p:txBody>
          <a:bodyPr wrap="none">
            <a:spAutoFit/>
          </a:bodyPr>
          <a:lstStyle/>
          <a:p>
            <a:r>
              <a:rPr lang="en-US" altLang="zh-CN" sz="2800" b="1" dirty="0" smtClean="0">
                <a:latin typeface="+mn-lt"/>
                <a:ea typeface="黑体" panose="02010609060101010101" pitchFamily="2" charset="-122"/>
              </a:rPr>
              <a:t>A</a:t>
            </a:r>
            <a:r>
              <a:rPr lang="zh-CN" altLang="en-US" sz="2800" b="1" dirty="0" smtClean="0">
                <a:latin typeface="+mn-lt"/>
                <a:ea typeface="黑体" panose="02010609060101010101" pitchFamily="2" charset="-122"/>
              </a:rPr>
              <a:t>类，</a:t>
            </a:r>
            <a:r>
              <a:rPr lang="zh-CN" altLang="zh-CN" sz="2800" b="1" dirty="0" smtClean="0">
                <a:latin typeface="+mn-lt"/>
                <a:ea typeface="黑体" panose="02010609060101010101" pitchFamily="2" charset="-122"/>
              </a:rPr>
              <a:t>或</a:t>
            </a:r>
            <a:r>
              <a:rPr lang="zh-CN" altLang="zh-CN" sz="2800" b="1" dirty="0">
                <a:latin typeface="+mn-lt"/>
                <a:ea typeface="黑体" panose="02010609060101010101" pitchFamily="2" charset="-122"/>
              </a:rPr>
              <a:t>记为</a:t>
            </a:r>
            <a:r>
              <a:rPr lang="en-US" altLang="zh-CN" sz="2800" b="1" dirty="0">
                <a:latin typeface="+mn-lt"/>
                <a:ea typeface="黑体" panose="02010609060101010101" pitchFamily="2" charset="-122"/>
              </a:rPr>
              <a:t>10.0.0.0/8</a:t>
            </a:r>
            <a:r>
              <a:rPr lang="zh-CN" altLang="zh-CN" sz="2800" b="1" dirty="0">
                <a:latin typeface="+mn-lt"/>
                <a:ea typeface="黑体" panose="02010609060101010101" pitchFamily="2" charset="-122"/>
              </a:rPr>
              <a:t>，它又称为</a:t>
            </a:r>
            <a:r>
              <a:rPr lang="en-US" altLang="zh-CN" sz="2800" b="1" dirty="0">
                <a:latin typeface="+mn-lt"/>
                <a:ea typeface="黑体" panose="02010609060101010101" pitchFamily="2" charset="-122"/>
              </a:rPr>
              <a:t>24</a:t>
            </a:r>
            <a:r>
              <a:rPr lang="zh-CN" altLang="zh-CN" sz="2800" b="1" dirty="0">
                <a:latin typeface="+mn-lt"/>
                <a:ea typeface="黑体" panose="02010609060101010101" pitchFamily="2" charset="-122"/>
              </a:rPr>
              <a:t>位</a:t>
            </a:r>
            <a:r>
              <a:rPr lang="zh-CN" altLang="zh-CN" sz="2800" b="1" dirty="0" smtClean="0">
                <a:latin typeface="+mn-lt"/>
                <a:ea typeface="黑体" panose="02010609060101010101" pitchFamily="2" charset="-122"/>
              </a:rPr>
              <a:t>块</a:t>
            </a:r>
            <a:endParaRPr lang="zh-CN" altLang="en-US" sz="2800" b="1" dirty="0">
              <a:latin typeface="+mn-lt"/>
              <a:ea typeface="黑体" panose="02010609060101010101" pitchFamily="2" charset="-122"/>
            </a:endParaRPr>
          </a:p>
        </p:txBody>
      </p:sp>
      <p:sp>
        <p:nvSpPr>
          <p:cNvPr id="9" name="矩形 8"/>
          <p:cNvSpPr/>
          <p:nvPr/>
        </p:nvSpPr>
        <p:spPr>
          <a:xfrm>
            <a:off x="1712640" y="3738518"/>
            <a:ext cx="7374135" cy="523220"/>
          </a:xfrm>
          <a:prstGeom prst="rect">
            <a:avLst/>
          </a:prstGeom>
        </p:spPr>
        <p:txBody>
          <a:bodyPr wrap="none">
            <a:spAutoFit/>
          </a:bodyPr>
          <a:lstStyle/>
          <a:p>
            <a:r>
              <a:rPr lang="en-US" altLang="zh-CN" sz="2800" b="1" dirty="0" smtClean="0">
                <a:latin typeface="+mn-lt"/>
                <a:ea typeface="黑体" panose="02010609060101010101" pitchFamily="2" charset="-122"/>
              </a:rPr>
              <a:t>B</a:t>
            </a:r>
            <a:r>
              <a:rPr lang="zh-CN" altLang="en-US" sz="2800" b="1" dirty="0" smtClean="0">
                <a:latin typeface="+mn-lt"/>
                <a:ea typeface="黑体" panose="02010609060101010101" pitchFamily="2" charset="-122"/>
              </a:rPr>
              <a:t>类，</a:t>
            </a:r>
            <a:r>
              <a:rPr lang="zh-CN" altLang="zh-CN" sz="2800" b="1" dirty="0" smtClean="0">
                <a:latin typeface="+mn-lt"/>
                <a:ea typeface="黑体" panose="02010609060101010101" pitchFamily="2" charset="-122"/>
              </a:rPr>
              <a:t>或</a:t>
            </a:r>
            <a:r>
              <a:rPr lang="zh-CN" altLang="zh-CN" sz="2800" b="1" dirty="0">
                <a:latin typeface="+mn-lt"/>
                <a:ea typeface="黑体" panose="02010609060101010101" pitchFamily="2" charset="-122"/>
              </a:rPr>
              <a:t>记为</a:t>
            </a:r>
            <a:r>
              <a:rPr lang="en-US" altLang="zh-CN" sz="2800" b="1" dirty="0">
                <a:latin typeface="+mn-lt"/>
                <a:ea typeface="黑体" panose="02010609060101010101" pitchFamily="2" charset="-122"/>
              </a:rPr>
              <a:t>172.16.0.0/12</a:t>
            </a:r>
            <a:r>
              <a:rPr lang="zh-CN" altLang="zh-CN" sz="2800" b="1" dirty="0">
                <a:latin typeface="+mn-lt"/>
                <a:ea typeface="黑体" panose="02010609060101010101" pitchFamily="2" charset="-122"/>
              </a:rPr>
              <a:t>，它又称为</a:t>
            </a:r>
            <a:r>
              <a:rPr lang="en-US" altLang="zh-CN" sz="2800" b="1" dirty="0">
                <a:latin typeface="+mn-lt"/>
                <a:ea typeface="黑体" panose="02010609060101010101" pitchFamily="2" charset="-122"/>
              </a:rPr>
              <a:t>20</a:t>
            </a:r>
            <a:r>
              <a:rPr lang="zh-CN" altLang="zh-CN" sz="2800" b="1" dirty="0">
                <a:latin typeface="+mn-lt"/>
                <a:ea typeface="黑体" panose="02010609060101010101" pitchFamily="2" charset="-122"/>
              </a:rPr>
              <a:t>位</a:t>
            </a:r>
            <a:r>
              <a:rPr lang="zh-CN" altLang="zh-CN" sz="2800" b="1" dirty="0" smtClean="0">
                <a:latin typeface="+mn-lt"/>
                <a:ea typeface="黑体" panose="02010609060101010101" pitchFamily="2" charset="-122"/>
              </a:rPr>
              <a:t>块</a:t>
            </a:r>
            <a:endParaRPr lang="zh-CN" altLang="en-US" sz="2800" b="1" dirty="0">
              <a:latin typeface="+mn-lt"/>
              <a:ea typeface="黑体" panose="02010609060101010101" pitchFamily="2" charset="-122"/>
            </a:endParaRPr>
          </a:p>
        </p:txBody>
      </p:sp>
      <p:sp>
        <p:nvSpPr>
          <p:cNvPr id="10" name="矩形 9"/>
          <p:cNvSpPr/>
          <p:nvPr/>
        </p:nvSpPr>
        <p:spPr>
          <a:xfrm>
            <a:off x="1738288" y="4981818"/>
            <a:ext cx="7574509" cy="523220"/>
          </a:xfrm>
          <a:prstGeom prst="rect">
            <a:avLst/>
          </a:prstGeom>
        </p:spPr>
        <p:txBody>
          <a:bodyPr wrap="none">
            <a:spAutoFit/>
          </a:bodyPr>
          <a:lstStyle/>
          <a:p>
            <a:r>
              <a:rPr lang="en-US" altLang="zh-CN" sz="2800" b="1" dirty="0" smtClean="0">
                <a:latin typeface="+mn-lt"/>
                <a:ea typeface="黑体" panose="02010609060101010101" pitchFamily="2" charset="-122"/>
              </a:rPr>
              <a:t>C</a:t>
            </a:r>
            <a:r>
              <a:rPr lang="zh-CN" altLang="en-US" sz="2800" b="1" dirty="0" smtClean="0">
                <a:latin typeface="+mn-lt"/>
                <a:ea typeface="黑体" panose="02010609060101010101" pitchFamily="2" charset="-122"/>
              </a:rPr>
              <a:t>类，</a:t>
            </a:r>
            <a:r>
              <a:rPr lang="zh-CN" altLang="zh-CN" sz="2800" b="1" dirty="0" smtClean="0">
                <a:latin typeface="+mn-lt"/>
                <a:ea typeface="黑体" panose="02010609060101010101" pitchFamily="2" charset="-122"/>
              </a:rPr>
              <a:t>或</a:t>
            </a:r>
            <a:r>
              <a:rPr lang="zh-CN" altLang="zh-CN" sz="2800" b="1" dirty="0">
                <a:latin typeface="+mn-lt"/>
                <a:ea typeface="黑体" panose="02010609060101010101" pitchFamily="2" charset="-122"/>
              </a:rPr>
              <a:t>记为</a:t>
            </a:r>
            <a:r>
              <a:rPr lang="en-US" altLang="zh-CN" sz="2800" b="1" dirty="0">
                <a:latin typeface="+mn-lt"/>
                <a:ea typeface="黑体" panose="02010609060101010101" pitchFamily="2" charset="-122"/>
              </a:rPr>
              <a:t>192.168.0.0/16</a:t>
            </a:r>
            <a:r>
              <a:rPr lang="zh-CN" altLang="zh-CN" sz="2800" b="1" dirty="0">
                <a:latin typeface="+mn-lt"/>
                <a:ea typeface="黑体" panose="02010609060101010101" pitchFamily="2" charset="-122"/>
              </a:rPr>
              <a:t>，它又称为</a:t>
            </a:r>
            <a:r>
              <a:rPr lang="en-US" altLang="zh-CN" sz="2800" b="1" dirty="0">
                <a:latin typeface="+mn-lt"/>
                <a:ea typeface="黑体" panose="02010609060101010101" pitchFamily="2" charset="-122"/>
              </a:rPr>
              <a:t>16</a:t>
            </a:r>
            <a:r>
              <a:rPr lang="zh-CN" altLang="zh-CN" sz="2800" b="1" dirty="0">
                <a:latin typeface="+mn-lt"/>
                <a:ea typeface="黑体" panose="02010609060101010101" pitchFamily="2" charset="-122"/>
              </a:rPr>
              <a:t>位</a:t>
            </a:r>
            <a:r>
              <a:rPr lang="zh-CN" altLang="zh-CN" sz="2800" b="1" dirty="0" smtClean="0">
                <a:latin typeface="+mn-lt"/>
                <a:ea typeface="黑体" panose="02010609060101010101" pitchFamily="2" charset="-122"/>
              </a:rPr>
              <a:t>块</a:t>
            </a:r>
            <a:endParaRPr lang="zh-CN" altLang="en-US" sz="28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zh-CN" altLang="en-US" dirty="0" smtClean="0"/>
              <a:t>专用网</a:t>
            </a:r>
            <a:endParaRPr lang="en-US" altLang="zh-CN" dirty="0"/>
          </a:p>
        </p:txBody>
      </p:sp>
      <p:sp>
        <p:nvSpPr>
          <p:cNvPr id="2" name="内容占位符 1"/>
          <p:cNvSpPr>
            <a:spLocks noGrp="1"/>
          </p:cNvSpPr>
          <p:nvPr>
            <p:ph idx="1"/>
          </p:nvPr>
        </p:nvSpPr>
        <p:spPr/>
        <p:txBody>
          <a:bodyPr/>
          <a:lstStyle/>
          <a:p>
            <a:r>
              <a:rPr lang="zh-CN" altLang="zh-CN" dirty="0"/>
              <a:t>采用这样的</a:t>
            </a:r>
            <a:r>
              <a:rPr lang="zh-CN" altLang="zh-CN" dirty="0" smtClean="0"/>
              <a:t>专用</a:t>
            </a:r>
            <a:r>
              <a:rPr lang="en-US" altLang="zh-CN" dirty="0" smtClean="0"/>
              <a:t> IP </a:t>
            </a:r>
            <a:r>
              <a:rPr lang="zh-CN" altLang="zh-CN" dirty="0" smtClean="0"/>
              <a:t>地址</a:t>
            </a:r>
            <a:r>
              <a:rPr lang="zh-CN" altLang="zh-CN" dirty="0"/>
              <a:t>的互连网络称为</a:t>
            </a:r>
            <a:r>
              <a:rPr lang="zh-CN" altLang="zh-CN" dirty="0">
                <a:solidFill>
                  <a:srgbClr val="FF0000"/>
                </a:solidFill>
              </a:rPr>
              <a:t>专用互联网</a:t>
            </a:r>
            <a:r>
              <a:rPr lang="zh-CN" altLang="zh-CN" dirty="0"/>
              <a:t>或</a:t>
            </a:r>
            <a:r>
              <a:rPr lang="zh-CN" altLang="zh-CN" dirty="0">
                <a:solidFill>
                  <a:srgbClr val="FF0000"/>
                </a:solidFill>
              </a:rPr>
              <a:t>本地互联网，</a:t>
            </a:r>
            <a:r>
              <a:rPr lang="zh-CN" altLang="zh-CN" dirty="0"/>
              <a:t>或更简单些，就</a:t>
            </a:r>
            <a:r>
              <a:rPr lang="zh-CN" altLang="zh-CN" dirty="0" smtClean="0"/>
              <a:t>叫</a:t>
            </a:r>
            <a:r>
              <a:rPr lang="zh-CN" altLang="en-US" dirty="0" smtClean="0"/>
              <a:t>作</a:t>
            </a:r>
            <a:r>
              <a:rPr lang="zh-CN" altLang="zh-CN" dirty="0" smtClean="0">
                <a:solidFill>
                  <a:srgbClr val="FF0000"/>
                </a:solidFill>
              </a:rPr>
              <a:t>专用网</a:t>
            </a:r>
            <a:r>
              <a:rPr lang="zh-CN" altLang="zh-CN" dirty="0">
                <a:solidFill>
                  <a:srgbClr val="FF0000"/>
                </a:solidFill>
              </a:rPr>
              <a:t>。</a:t>
            </a:r>
            <a:endParaRPr lang="en-US" altLang="zh-CN" dirty="0">
              <a:solidFill>
                <a:srgbClr val="FF0000"/>
              </a:solidFill>
            </a:endParaRPr>
          </a:p>
          <a:p>
            <a:r>
              <a:rPr lang="zh-CN" altLang="zh-CN" dirty="0" smtClean="0"/>
              <a:t>因为</a:t>
            </a:r>
            <a:r>
              <a:rPr lang="zh-CN" altLang="zh-CN" dirty="0"/>
              <a:t>这些专用地址仅在本机构内部使用。专用</a:t>
            </a:r>
            <a:r>
              <a:rPr lang="en-US" altLang="zh-CN" dirty="0"/>
              <a:t>IP</a:t>
            </a:r>
            <a:r>
              <a:rPr lang="zh-CN" altLang="zh-CN" dirty="0"/>
              <a:t>地址也</a:t>
            </a:r>
            <a:r>
              <a:rPr lang="zh-CN" altLang="zh-CN" dirty="0" smtClean="0"/>
              <a:t>叫</a:t>
            </a:r>
            <a:r>
              <a:rPr lang="zh-CN" altLang="en-US" dirty="0" smtClean="0"/>
              <a:t>作</a:t>
            </a:r>
            <a:r>
              <a:rPr lang="zh-CN" altLang="zh-CN" dirty="0" smtClean="0">
                <a:solidFill>
                  <a:srgbClr val="FF0000"/>
                </a:solidFill>
              </a:rPr>
              <a:t>可</a:t>
            </a:r>
            <a:r>
              <a:rPr lang="zh-CN" altLang="zh-CN" dirty="0">
                <a:solidFill>
                  <a:srgbClr val="FF0000"/>
                </a:solidFill>
              </a:rPr>
              <a:t>重用地址</a:t>
            </a:r>
            <a:r>
              <a:rPr lang="en-US" altLang="zh-CN" dirty="0"/>
              <a:t>(reusable address)</a:t>
            </a:r>
            <a:r>
              <a:rPr lang="zh-CN" altLang="zh-CN" dirty="0"/>
              <a:t>。</a:t>
            </a:r>
            <a:endParaRPr lang="zh-CN" altLang="en-US" dirty="0"/>
          </a:p>
        </p:txBody>
      </p:sp>
    </p:spTree>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zh-CN" altLang="en-US" dirty="0" smtClean="0"/>
              <a:t>虚拟专用网 </a:t>
            </a:r>
            <a:r>
              <a:rPr lang="en-US" altLang="zh-CN" dirty="0" smtClean="0"/>
              <a:t>VPN</a:t>
            </a:r>
            <a:endParaRPr lang="en-US" altLang="zh-CN" dirty="0"/>
          </a:p>
        </p:txBody>
      </p:sp>
      <p:sp>
        <p:nvSpPr>
          <p:cNvPr id="2" name="内容占位符 1"/>
          <p:cNvSpPr>
            <a:spLocks noGrp="1"/>
          </p:cNvSpPr>
          <p:nvPr>
            <p:ph idx="1"/>
          </p:nvPr>
        </p:nvSpPr>
        <p:spPr/>
        <p:txBody>
          <a:bodyPr/>
          <a:lstStyle/>
          <a:p>
            <a:r>
              <a:rPr lang="zh-CN" altLang="zh-CN" dirty="0"/>
              <a:t>利用公用的互联网作为本机构各专用网之间的通信载体，这样的专用网又称为</a:t>
            </a:r>
            <a:r>
              <a:rPr lang="zh-CN" altLang="zh-CN" dirty="0">
                <a:solidFill>
                  <a:srgbClr val="FF0000"/>
                </a:solidFill>
              </a:rPr>
              <a:t>虚拟专用网</a:t>
            </a:r>
            <a:r>
              <a:rPr lang="en-US" altLang="zh-CN" dirty="0"/>
              <a:t>VPN (Virtual Private Network)</a:t>
            </a:r>
            <a:r>
              <a:rPr lang="zh-CN" altLang="zh-CN" dirty="0" smtClean="0"/>
              <a:t>。</a:t>
            </a:r>
            <a:endParaRPr lang="en-US" altLang="zh-CN" dirty="0" smtClean="0"/>
          </a:p>
          <a:p>
            <a:r>
              <a:rPr lang="zh-CN" altLang="zh-CN" dirty="0"/>
              <a:t>“</a:t>
            </a:r>
            <a:r>
              <a:rPr lang="zh-CN" altLang="zh-CN" dirty="0">
                <a:solidFill>
                  <a:srgbClr val="FF0000"/>
                </a:solidFill>
              </a:rPr>
              <a:t>专用网</a:t>
            </a:r>
            <a:r>
              <a:rPr lang="zh-CN" altLang="zh-CN" dirty="0"/>
              <a:t>”是因为这种网络是为本机构的主机用于</a:t>
            </a:r>
            <a:r>
              <a:rPr lang="zh-CN" altLang="zh-CN" dirty="0">
                <a:solidFill>
                  <a:srgbClr val="0000FF"/>
                </a:solidFill>
              </a:rPr>
              <a:t>机构内部的通信</a:t>
            </a:r>
            <a:r>
              <a:rPr lang="zh-CN" altLang="zh-CN" dirty="0"/>
              <a:t>，而不是用于和网络外非本机构的主机通信</a:t>
            </a:r>
            <a:r>
              <a:rPr lang="zh-CN" altLang="zh-CN" dirty="0" smtClean="0"/>
              <a:t>。</a:t>
            </a:r>
            <a:endParaRPr lang="en-US" altLang="zh-CN" dirty="0" smtClean="0"/>
          </a:p>
          <a:p>
            <a:r>
              <a:rPr lang="zh-CN" altLang="zh-CN" dirty="0"/>
              <a:t>“</a:t>
            </a:r>
            <a:r>
              <a:rPr lang="zh-CN" altLang="zh-CN" dirty="0">
                <a:solidFill>
                  <a:srgbClr val="FF0000"/>
                </a:solidFill>
              </a:rPr>
              <a:t>虚拟</a:t>
            </a:r>
            <a:r>
              <a:rPr lang="zh-CN" altLang="zh-CN" dirty="0"/>
              <a:t>”表示“好像是”，但实际上并不是，因为现在并</a:t>
            </a:r>
            <a:r>
              <a:rPr lang="zh-CN" altLang="zh-CN" dirty="0">
                <a:solidFill>
                  <a:srgbClr val="0000FF"/>
                </a:solidFill>
              </a:rPr>
              <a:t>没有真正使用通信专线</a:t>
            </a:r>
            <a:r>
              <a:rPr lang="zh-CN" altLang="zh-CN" dirty="0"/>
              <a:t>，而</a:t>
            </a:r>
            <a:r>
              <a:rPr lang="en-US" altLang="zh-CN" dirty="0"/>
              <a:t>VPN</a:t>
            </a:r>
            <a:r>
              <a:rPr lang="zh-CN" altLang="zh-CN" dirty="0"/>
              <a:t>只是在效果上和真正的专用网一样。</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pPr algn="ctr"/>
            <a:r>
              <a:rPr lang="zh-CN" altLang="en-US" dirty="0" smtClean="0"/>
              <a:t>虚拟专用网 </a:t>
            </a:r>
            <a:r>
              <a:rPr lang="en-US" altLang="zh-CN" dirty="0" smtClean="0"/>
              <a:t>VPN </a:t>
            </a:r>
            <a:r>
              <a:rPr lang="zh-CN" altLang="en-US" dirty="0" smtClean="0"/>
              <a:t>构建</a:t>
            </a:r>
            <a:endParaRPr lang="en-US" altLang="zh-CN" dirty="0"/>
          </a:p>
        </p:txBody>
      </p:sp>
      <p:sp>
        <p:nvSpPr>
          <p:cNvPr id="2" name="内容占位符 1"/>
          <p:cNvSpPr>
            <a:spLocks noGrp="1"/>
          </p:cNvSpPr>
          <p:nvPr>
            <p:ph idx="1"/>
          </p:nvPr>
        </p:nvSpPr>
        <p:spPr/>
        <p:txBody>
          <a:bodyPr/>
          <a:lstStyle/>
          <a:p>
            <a:r>
              <a:rPr lang="zh-CN" altLang="zh-CN" dirty="0"/>
              <a:t>如果专用网不同网点之间的通信必须经过公用的互联网，但又有保密的要求，那么所有通过互联网传送的</a:t>
            </a:r>
            <a:r>
              <a:rPr lang="zh-CN" altLang="zh-CN" dirty="0">
                <a:solidFill>
                  <a:srgbClr val="FF0000"/>
                </a:solidFill>
              </a:rPr>
              <a:t>数据都必须</a:t>
            </a:r>
            <a:r>
              <a:rPr lang="zh-CN" altLang="zh-CN" dirty="0" smtClean="0">
                <a:solidFill>
                  <a:srgbClr val="FF0000"/>
                </a:solidFill>
              </a:rPr>
              <a:t>加密</a:t>
            </a:r>
            <a:r>
              <a:rPr lang="zh-CN" altLang="en-US" dirty="0">
                <a:solidFill>
                  <a:srgbClr val="FF0000"/>
                </a:solidFill>
              </a:rPr>
              <a:t>。</a:t>
            </a:r>
            <a:endParaRPr lang="en-US" altLang="zh-CN" dirty="0">
              <a:solidFill>
                <a:srgbClr val="FF0000"/>
              </a:solidFill>
            </a:endParaRPr>
          </a:p>
          <a:p>
            <a:r>
              <a:rPr lang="zh-CN" altLang="zh-CN" dirty="0" smtClean="0"/>
              <a:t>一</a:t>
            </a:r>
            <a:r>
              <a:rPr lang="zh-CN" altLang="zh-CN" dirty="0"/>
              <a:t>个机构要构建自己</a:t>
            </a:r>
            <a:r>
              <a:rPr lang="zh-CN" altLang="zh-CN" dirty="0" smtClean="0"/>
              <a:t>的</a:t>
            </a:r>
            <a:r>
              <a:rPr lang="en-US" altLang="zh-CN" dirty="0" smtClean="0"/>
              <a:t> VPN </a:t>
            </a:r>
            <a:r>
              <a:rPr lang="zh-CN" altLang="zh-CN" dirty="0" smtClean="0"/>
              <a:t>就</a:t>
            </a:r>
            <a:r>
              <a:rPr lang="zh-CN" altLang="zh-CN" dirty="0"/>
              <a:t>必须为它的每一个场所购买专门的硬件和软件，并进行配置，使每一个场所</a:t>
            </a:r>
            <a:r>
              <a:rPr lang="zh-CN" altLang="zh-CN" dirty="0" smtClean="0"/>
              <a:t>的</a:t>
            </a:r>
            <a:r>
              <a:rPr lang="en-US" altLang="zh-CN" dirty="0" smtClean="0"/>
              <a:t> VPN </a:t>
            </a:r>
            <a:r>
              <a:rPr lang="zh-CN" altLang="zh-CN" dirty="0" smtClean="0"/>
              <a:t>系统</a:t>
            </a:r>
            <a:r>
              <a:rPr lang="zh-CN" altLang="zh-CN" dirty="0"/>
              <a:t>都知道其他场所的地址</a:t>
            </a:r>
            <a:r>
              <a:rPr lang="zh-CN" altLang="zh-CN" dirty="0" smtClean="0"/>
              <a:t>。</a:t>
            </a:r>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4260"/>
              <a:gd name="adj2" fmla="val -576996"/>
              <a:gd name="adj3" fmla="val 16667"/>
            </a:avLst>
          </a:prstGeom>
          <a:solidFill>
            <a:srgbClr val="66FF66"/>
          </a:solidFill>
          <a:ln w="9525">
            <a:solidFill>
              <a:schemeClr val="tx1"/>
            </a:solidFill>
            <a:miter lim="800000"/>
          </a:ln>
          <a:effectLst/>
        </p:spPr>
        <p:txBody>
          <a:bodyPr anchor="ctr"/>
          <a:lstStyle/>
          <a:p>
            <a:pPr algn="ctr"/>
            <a:r>
              <a:rPr lang="en-US" altLang="zh-CN" sz="2400" b="1" dirty="0" smtClean="0">
                <a:solidFill>
                  <a:srgbClr val="000066"/>
                </a:solidFill>
                <a:latin typeface="+mn-lt"/>
                <a:ea typeface="黑体" panose="02010609060101010101" pitchFamily="2" charset="-122"/>
              </a:rPr>
              <a:t>A </a:t>
            </a:r>
            <a:r>
              <a:rPr lang="zh-CN" altLang="en-US" sz="2400" b="1" dirty="0">
                <a:solidFill>
                  <a:srgbClr val="000066"/>
                </a:solidFill>
                <a:latin typeface="+mn-lt"/>
                <a:ea typeface="黑体" panose="02010609060101010101" pitchFamily="2" charset="-122"/>
              </a:rPr>
              <a:t>类地址的主机号字段 </a:t>
            </a:r>
            <a:r>
              <a:rPr lang="en-US" altLang="zh-CN" sz="2400" b="1" dirty="0">
                <a:solidFill>
                  <a:srgbClr val="000066"/>
                </a:solidFill>
                <a:latin typeface="+mn-lt"/>
                <a:ea typeface="黑体" panose="02010609060101010101" pitchFamily="2" charset="-122"/>
              </a:rPr>
              <a:t>host-id </a:t>
            </a:r>
            <a:r>
              <a:rPr lang="zh-CN" altLang="en-US" sz="2400" b="1" dirty="0">
                <a:solidFill>
                  <a:srgbClr val="000066"/>
                </a:solidFill>
                <a:latin typeface="+mn-lt"/>
                <a:ea typeface="黑体" panose="02010609060101010101" pitchFamily="2" charset="-122"/>
              </a:rPr>
              <a:t>为 </a:t>
            </a:r>
            <a:r>
              <a:rPr lang="en-US" altLang="zh-CN" sz="2400" b="1" dirty="0">
                <a:solidFill>
                  <a:srgbClr val="000066"/>
                </a:solidFill>
                <a:latin typeface="+mn-lt"/>
                <a:ea typeface="黑体" panose="02010609060101010101" pitchFamily="2" charset="-122"/>
              </a:rPr>
              <a:t>3 </a:t>
            </a:r>
            <a:r>
              <a:rPr lang="zh-CN" altLang="en-US" sz="2400" b="1" dirty="0" smtClean="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75" name="Rectangle 11"/>
          <p:cNvSpPr>
            <a:spLocks noGrp="1" noChangeArrowheads="1"/>
          </p:cNvSpPr>
          <p:nvPr>
            <p:ph type="title"/>
          </p:nvPr>
        </p:nvSpPr>
        <p:spPr/>
        <p:txBody>
          <a:bodyPr/>
          <a:lstStyle/>
          <a:p>
            <a:pPr algn="ctr"/>
            <a:r>
              <a:rPr lang="zh-CN" altLang="en-US" dirty="0"/>
              <a:t>用隧道技术实现虚拟专用网 </a:t>
            </a:r>
          </a:p>
        </p:txBody>
      </p:sp>
      <p:grpSp>
        <p:nvGrpSpPr>
          <p:cNvPr id="625666" name="Group 2"/>
          <p:cNvGrpSpPr/>
          <p:nvPr/>
        </p:nvGrpSpPr>
        <p:grpSpPr bwMode="auto">
          <a:xfrm>
            <a:off x="341263" y="2065040"/>
            <a:ext cx="1666478" cy="1789113"/>
            <a:chOff x="87" y="1384"/>
            <a:chExt cx="969" cy="1127"/>
          </a:xfrm>
        </p:grpSpPr>
        <p:sp>
          <p:nvSpPr>
            <p:cNvPr id="625667" name="Line 3"/>
            <p:cNvSpPr>
              <a:spLocks noChangeShapeType="1"/>
            </p:cNvSpPr>
            <p:nvPr/>
          </p:nvSpPr>
          <p:spPr bwMode="auto">
            <a:xfrm flipV="1">
              <a:off x="816" y="2248"/>
              <a:ext cx="240" cy="19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668" name="Line 4"/>
            <p:cNvSpPr>
              <a:spLocks noChangeShapeType="1"/>
            </p:cNvSpPr>
            <p:nvPr/>
          </p:nvSpPr>
          <p:spPr bwMode="auto">
            <a:xfrm>
              <a:off x="624" y="1576"/>
              <a:ext cx="240" cy="144"/>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669" name="Line 5"/>
            <p:cNvSpPr>
              <a:spLocks noChangeShapeType="1"/>
            </p:cNvSpPr>
            <p:nvPr/>
          </p:nvSpPr>
          <p:spPr bwMode="auto">
            <a:xfrm flipV="1">
              <a:off x="432" y="1967"/>
              <a:ext cx="288"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5670" name="Picture 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 y="1823"/>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5671" name="Text Box 7"/>
            <p:cNvSpPr txBox="1">
              <a:spLocks noChangeArrowheads="1"/>
            </p:cNvSpPr>
            <p:nvPr/>
          </p:nvSpPr>
          <p:spPr bwMode="auto">
            <a:xfrm>
              <a:off x="113" y="1797"/>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p>
          </p:txBody>
        </p:sp>
        <p:sp>
          <p:nvSpPr>
            <p:cNvPr id="625672" name="Text Box 8"/>
            <p:cNvSpPr txBox="1">
              <a:spLocks noChangeArrowheads="1"/>
            </p:cNvSpPr>
            <p:nvPr/>
          </p:nvSpPr>
          <p:spPr bwMode="auto">
            <a:xfrm>
              <a:off x="87" y="2031"/>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p>
          </p:txBody>
        </p:sp>
        <p:pic>
          <p:nvPicPr>
            <p:cNvPr id="625673" name="Picture 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 y="1384"/>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674" name="Picture 1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 y="2296"/>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5676" name="Group 12"/>
          <p:cNvGrpSpPr/>
          <p:nvPr/>
        </p:nvGrpSpPr>
        <p:grpSpPr bwMode="auto">
          <a:xfrm>
            <a:off x="1245873" y="2252364"/>
            <a:ext cx="1637242" cy="1225550"/>
            <a:chOff x="385" y="2795"/>
            <a:chExt cx="1769" cy="816"/>
          </a:xfrm>
        </p:grpSpPr>
        <p:sp>
          <p:nvSpPr>
            <p:cNvPr id="625677" name="Oval 1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78" name="Oval 1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79" name="Oval 1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0" name="Oval 1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1" name="Oval 1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2" name="Oval 1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3" name="Oval 1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4" name="Oval 2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5" name="Oval 2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6" name="Oval 2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7" name="Oval 2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8" name="Oval 2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89" name="Oval 2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0" name="Oval 2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1" name="Oval 2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2" name="Oval 2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3" name="Freeform 2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25694" name="Group 30"/>
          <p:cNvGrpSpPr/>
          <p:nvPr/>
        </p:nvGrpSpPr>
        <p:grpSpPr bwMode="auto">
          <a:xfrm>
            <a:off x="6938383" y="2182514"/>
            <a:ext cx="1637242" cy="1225550"/>
            <a:chOff x="385" y="2795"/>
            <a:chExt cx="1769" cy="816"/>
          </a:xfrm>
        </p:grpSpPr>
        <p:sp>
          <p:nvSpPr>
            <p:cNvPr id="625695" name="Oval 3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6" name="Oval 3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7" name="Oval 3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8" name="Oval 3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699" name="Oval 3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0" name="Oval 3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1" name="Oval 3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2" name="Oval 3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3" name="Oval 3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4" name="Oval 4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5" name="Oval 4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6" name="Oval 4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7" name="Oval 4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8" name="Oval 4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09" name="Oval 4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10" name="Oval 4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5711" name="Freeform 4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aphicFrame>
        <p:nvGraphicFramePr>
          <p:cNvPr id="625712" name="Object 48"/>
          <p:cNvGraphicFramePr>
            <a:graphicFrameLocks noChangeAspect="1"/>
          </p:cNvGraphicFramePr>
          <p:nvPr/>
        </p:nvGraphicFramePr>
        <p:xfrm>
          <a:off x="3576190" y="2090439"/>
          <a:ext cx="2971800" cy="1703388"/>
        </p:xfrm>
        <a:graphic>
          <a:graphicData uri="http://schemas.openxmlformats.org/presentationml/2006/ole">
            <mc:AlternateContent xmlns:mc="http://schemas.openxmlformats.org/markup-compatibility/2006">
              <mc:Choice xmlns:v="urn:schemas-microsoft-com:vml" Requires="v">
                <p:oleObj spid="_x0000_s6760" name="VISIO" r:id="rId5" imgW="1687195" imgH="964565" progId="">
                  <p:embed/>
                </p:oleObj>
              </mc:Choice>
              <mc:Fallback>
                <p:oleObj name="VISIO" r:id="rId5" imgW="1687195" imgH="964565"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190" y="2090439"/>
                        <a:ext cx="2971800"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25713" name="Picture 4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7419" y="2625428"/>
            <a:ext cx="564092"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5714" name="Picture 5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8014" y="2627015"/>
            <a:ext cx="564092"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5715" name="Text Box 51"/>
          <p:cNvSpPr txBox="1">
            <a:spLocks noChangeArrowheads="1"/>
          </p:cNvSpPr>
          <p:nvPr/>
        </p:nvSpPr>
        <p:spPr bwMode="auto">
          <a:xfrm>
            <a:off x="1568624" y="2564904"/>
            <a:ext cx="9478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FF"/>
                </a:solidFill>
                <a:latin typeface="+mn-lt"/>
                <a:ea typeface="黑体" panose="02010609060101010101" pitchFamily="2" charset="-122"/>
              </a:rPr>
              <a:t>部门 </a:t>
            </a:r>
            <a:r>
              <a:rPr kumimoji="1" lang="en-US" altLang="zh-CN" sz="2000" b="1" dirty="0" smtClean="0">
                <a:solidFill>
                  <a:srgbClr val="0000FF"/>
                </a:solidFill>
                <a:latin typeface="+mn-lt"/>
                <a:ea typeface="黑体" panose="02010609060101010101" pitchFamily="2" charset="-122"/>
              </a:rPr>
              <a:t>A</a:t>
            </a:r>
          </a:p>
          <a:p>
            <a:pPr algn="ctr"/>
            <a:r>
              <a:rPr kumimoji="1" lang="zh-CN" altLang="en-US" sz="2000" b="1" dirty="0">
                <a:solidFill>
                  <a:srgbClr val="0000FF"/>
                </a:solidFill>
                <a:latin typeface="+mn-lt"/>
                <a:ea typeface="黑体" panose="02010609060101010101" pitchFamily="2" charset="-122"/>
              </a:rPr>
              <a:t>网络</a:t>
            </a:r>
            <a:endParaRPr kumimoji="1" lang="en-US" altLang="zh-CN" sz="2000" b="1" dirty="0">
              <a:solidFill>
                <a:srgbClr val="0000FF"/>
              </a:solidFill>
              <a:latin typeface="+mn-lt"/>
              <a:ea typeface="黑体" panose="02010609060101010101" pitchFamily="2" charset="-122"/>
            </a:endParaRPr>
          </a:p>
        </p:txBody>
      </p:sp>
      <p:sp>
        <p:nvSpPr>
          <p:cNvPr id="625716" name="AutoShape 52"/>
          <p:cNvSpPr>
            <a:spLocks noChangeArrowheads="1"/>
          </p:cNvSpPr>
          <p:nvPr/>
        </p:nvSpPr>
        <p:spPr bwMode="auto">
          <a:xfrm rot="-5400000">
            <a:off x="4737446" y="1394321"/>
            <a:ext cx="360363" cy="2724150"/>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5717" name="Text Box 53"/>
          <p:cNvSpPr txBox="1">
            <a:spLocks noChangeArrowheads="1"/>
          </p:cNvSpPr>
          <p:nvPr/>
        </p:nvSpPr>
        <p:spPr bwMode="auto">
          <a:xfrm>
            <a:off x="4520952" y="2996952"/>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smtClean="0">
                <a:solidFill>
                  <a:srgbClr val="000099"/>
                </a:solidFill>
                <a:latin typeface="+mn-lt"/>
                <a:ea typeface="黑体" panose="02010609060101010101" pitchFamily="2" charset="-122"/>
              </a:rPr>
              <a:t>互联网</a:t>
            </a:r>
            <a:endParaRPr kumimoji="1" lang="zh-CN" altLang="en-US" sz="2400" b="1" dirty="0">
              <a:solidFill>
                <a:srgbClr val="000099"/>
              </a:solidFill>
              <a:latin typeface="+mn-lt"/>
              <a:ea typeface="黑体" panose="02010609060101010101" pitchFamily="2" charset="-122"/>
            </a:endParaRPr>
          </a:p>
        </p:txBody>
      </p:sp>
      <p:sp>
        <p:nvSpPr>
          <p:cNvPr id="625718" name="Text Box 54"/>
          <p:cNvSpPr txBox="1">
            <a:spLocks noChangeArrowheads="1"/>
          </p:cNvSpPr>
          <p:nvPr/>
        </p:nvSpPr>
        <p:spPr bwMode="auto">
          <a:xfrm>
            <a:off x="7329264" y="2492896"/>
            <a:ext cx="9573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FF"/>
                </a:solidFill>
                <a:latin typeface="+mn-lt"/>
                <a:ea typeface="黑体" panose="02010609060101010101" pitchFamily="2" charset="-122"/>
              </a:rPr>
              <a:t>部门 </a:t>
            </a:r>
            <a:r>
              <a:rPr kumimoji="1" lang="en-US" altLang="zh-CN" sz="2000" b="1" dirty="0" smtClean="0">
                <a:solidFill>
                  <a:srgbClr val="0000FF"/>
                </a:solidFill>
                <a:latin typeface="+mn-lt"/>
                <a:ea typeface="黑体" panose="02010609060101010101" pitchFamily="2" charset="-122"/>
              </a:rPr>
              <a:t>B</a:t>
            </a:r>
          </a:p>
          <a:p>
            <a:pPr algn="ctr"/>
            <a:r>
              <a:rPr kumimoji="1" lang="zh-CN" altLang="en-US" sz="2000" b="1" dirty="0">
                <a:solidFill>
                  <a:srgbClr val="0000FF"/>
                </a:solidFill>
                <a:latin typeface="+mn-lt"/>
                <a:ea typeface="黑体" panose="02010609060101010101" pitchFamily="2" charset="-122"/>
              </a:rPr>
              <a:t>网络</a:t>
            </a:r>
            <a:endParaRPr kumimoji="1" lang="en-US" altLang="zh-CN" sz="2000" b="1" dirty="0">
              <a:solidFill>
                <a:srgbClr val="0000FF"/>
              </a:solidFill>
              <a:latin typeface="+mn-lt"/>
              <a:ea typeface="黑体" panose="02010609060101010101" pitchFamily="2" charset="-122"/>
            </a:endParaRPr>
          </a:p>
        </p:txBody>
      </p:sp>
      <p:sp>
        <p:nvSpPr>
          <p:cNvPr id="625719" name="Text Box 55"/>
          <p:cNvSpPr txBox="1">
            <a:spLocks noChangeArrowheads="1"/>
          </p:cNvSpPr>
          <p:nvPr/>
        </p:nvSpPr>
        <p:spPr bwMode="auto">
          <a:xfrm>
            <a:off x="2868933" y="2930227"/>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625720" name="Text Box 56"/>
          <p:cNvSpPr txBox="1">
            <a:spLocks noChangeArrowheads="1"/>
          </p:cNvSpPr>
          <p:nvPr/>
        </p:nvSpPr>
        <p:spPr bwMode="auto">
          <a:xfrm>
            <a:off x="6643875" y="2858790"/>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625721" name="Text Box 57"/>
          <p:cNvSpPr txBox="1">
            <a:spLocks noChangeArrowheads="1"/>
          </p:cNvSpPr>
          <p:nvPr/>
        </p:nvSpPr>
        <p:spPr bwMode="auto">
          <a:xfrm>
            <a:off x="4664000" y="253441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chemeClr val="bg1"/>
                </a:solidFill>
                <a:latin typeface="+mn-lt"/>
                <a:ea typeface="黑体" panose="02010609060101010101" pitchFamily="2" charset="-122"/>
              </a:rPr>
              <a:t>隧道</a:t>
            </a:r>
          </a:p>
        </p:txBody>
      </p:sp>
      <p:sp>
        <p:nvSpPr>
          <p:cNvPr id="625722" name="Line 58"/>
          <p:cNvSpPr>
            <a:spLocks noChangeShapeType="1"/>
          </p:cNvSpPr>
          <p:nvPr/>
        </p:nvSpPr>
        <p:spPr bwMode="auto">
          <a:xfrm>
            <a:off x="3225353" y="2750839"/>
            <a:ext cx="41275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23" name="Line 59"/>
          <p:cNvSpPr>
            <a:spLocks noChangeShapeType="1"/>
          </p:cNvSpPr>
          <p:nvPr/>
        </p:nvSpPr>
        <p:spPr bwMode="auto">
          <a:xfrm>
            <a:off x="6279703" y="2750839"/>
            <a:ext cx="41275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5724" name="Group 60"/>
          <p:cNvGrpSpPr/>
          <p:nvPr/>
        </p:nvGrpSpPr>
        <p:grpSpPr bwMode="auto">
          <a:xfrm>
            <a:off x="2616548" y="2107903"/>
            <a:ext cx="4588405" cy="642937"/>
            <a:chOff x="1410" y="1411"/>
            <a:chExt cx="2668" cy="405"/>
          </a:xfrm>
        </p:grpSpPr>
        <p:sp>
          <p:nvSpPr>
            <p:cNvPr id="625725" name="Text Box 61"/>
            <p:cNvSpPr txBox="1">
              <a:spLocks noChangeArrowheads="1"/>
            </p:cNvSpPr>
            <p:nvPr/>
          </p:nvSpPr>
          <p:spPr bwMode="auto">
            <a:xfrm>
              <a:off x="1410" y="1411"/>
              <a:ext cx="7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p>
          </p:txBody>
        </p:sp>
        <p:sp>
          <p:nvSpPr>
            <p:cNvPr id="625726" name="Line 62"/>
            <p:cNvSpPr>
              <a:spLocks noChangeShapeType="1"/>
            </p:cNvSpPr>
            <p:nvPr/>
          </p:nvSpPr>
          <p:spPr bwMode="auto">
            <a:xfrm>
              <a:off x="1837" y="1616"/>
              <a:ext cx="23" cy="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27" name="Text Box 63"/>
            <p:cNvSpPr txBox="1">
              <a:spLocks noChangeArrowheads="1"/>
            </p:cNvSpPr>
            <p:nvPr/>
          </p:nvSpPr>
          <p:spPr bwMode="auto">
            <a:xfrm>
              <a:off x="3350" y="1430"/>
              <a:ext cx="7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p>
          </p:txBody>
        </p:sp>
        <p:sp>
          <p:nvSpPr>
            <p:cNvPr id="625728" name="Line 64"/>
            <p:cNvSpPr>
              <a:spLocks noChangeShapeType="1"/>
            </p:cNvSpPr>
            <p:nvPr/>
          </p:nvSpPr>
          <p:spPr bwMode="auto">
            <a:xfrm flipH="1">
              <a:off x="3636" y="1616"/>
              <a:ext cx="60" cy="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25729" name="Group 65"/>
          <p:cNvGrpSpPr/>
          <p:nvPr/>
        </p:nvGrpSpPr>
        <p:grpSpPr bwMode="auto">
          <a:xfrm>
            <a:off x="8198990" y="1988840"/>
            <a:ext cx="1506538" cy="1712913"/>
            <a:chOff x="4656" y="1336"/>
            <a:chExt cx="876" cy="1079"/>
          </a:xfrm>
        </p:grpSpPr>
        <p:sp>
          <p:nvSpPr>
            <p:cNvPr id="625730" name="Line 66"/>
            <p:cNvSpPr>
              <a:spLocks noChangeShapeType="1"/>
            </p:cNvSpPr>
            <p:nvPr/>
          </p:nvSpPr>
          <p:spPr bwMode="auto">
            <a:xfrm flipH="1" flipV="1">
              <a:off x="4800" y="1912"/>
              <a:ext cx="348"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31" name="Line 67"/>
            <p:cNvSpPr>
              <a:spLocks noChangeShapeType="1"/>
            </p:cNvSpPr>
            <p:nvPr/>
          </p:nvSpPr>
          <p:spPr bwMode="auto">
            <a:xfrm flipH="1" flipV="1">
              <a:off x="4656" y="2152"/>
              <a:ext cx="336" cy="19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5732" name="Line 68"/>
            <p:cNvSpPr>
              <a:spLocks noChangeShapeType="1"/>
            </p:cNvSpPr>
            <p:nvPr/>
          </p:nvSpPr>
          <p:spPr bwMode="auto">
            <a:xfrm flipH="1">
              <a:off x="4800" y="1528"/>
              <a:ext cx="240" cy="96"/>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5733" name="Picture 6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8" y="1768"/>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5734" name="Text Box 70"/>
            <p:cNvSpPr txBox="1">
              <a:spLocks noChangeArrowheads="1"/>
            </p:cNvSpPr>
            <p:nvPr/>
          </p:nvSpPr>
          <p:spPr bwMode="auto">
            <a:xfrm>
              <a:off x="5284" y="1729"/>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p>
          </p:txBody>
        </p:sp>
        <p:sp>
          <p:nvSpPr>
            <p:cNvPr id="625735" name="Text Box 71"/>
            <p:cNvSpPr txBox="1">
              <a:spLocks noChangeArrowheads="1"/>
            </p:cNvSpPr>
            <p:nvPr/>
          </p:nvSpPr>
          <p:spPr bwMode="auto">
            <a:xfrm>
              <a:off x="4887" y="1955"/>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p>
          </p:txBody>
        </p:sp>
        <p:pic>
          <p:nvPicPr>
            <p:cNvPr id="625736" name="Picture 7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2" y="1336"/>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37" name="Picture 7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4" y="220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5738" name="Text Box 74"/>
          <p:cNvSpPr txBox="1">
            <a:spLocks noChangeArrowheads="1"/>
          </p:cNvSpPr>
          <p:nvPr/>
        </p:nvSpPr>
        <p:spPr bwMode="auto">
          <a:xfrm>
            <a:off x="4088904" y="3714452"/>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C00000"/>
                </a:solidFill>
                <a:latin typeface="+mn-lt"/>
                <a:ea typeface="黑体" panose="02010609060101010101" pitchFamily="2" charset="-122"/>
              </a:rPr>
              <a:t>使用隧道技术</a:t>
            </a:r>
          </a:p>
        </p:txBody>
      </p:sp>
      <p:sp>
        <p:nvSpPr>
          <p:cNvPr id="625739" name="Text Box 75"/>
          <p:cNvSpPr txBox="1">
            <a:spLocks noChangeArrowheads="1"/>
          </p:cNvSpPr>
          <p:nvPr/>
        </p:nvSpPr>
        <p:spPr bwMode="auto">
          <a:xfrm>
            <a:off x="1064568" y="1365697"/>
            <a:ext cx="1415772" cy="461665"/>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a:solidFill>
                  <a:srgbClr val="000099"/>
                </a:solidFill>
                <a:latin typeface="+mn-lt"/>
                <a:ea typeface="黑体" panose="02010609060101010101" pitchFamily="2" charset="-122"/>
              </a:rPr>
              <a:t>本地地址</a:t>
            </a:r>
          </a:p>
        </p:txBody>
      </p:sp>
      <p:sp>
        <p:nvSpPr>
          <p:cNvPr id="625740" name="Text Box 76"/>
          <p:cNvSpPr txBox="1">
            <a:spLocks noChangeArrowheads="1"/>
          </p:cNvSpPr>
          <p:nvPr/>
        </p:nvSpPr>
        <p:spPr bwMode="auto">
          <a:xfrm>
            <a:off x="7095877" y="1383159"/>
            <a:ext cx="1415772" cy="461665"/>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a:solidFill>
                  <a:srgbClr val="000099"/>
                </a:solidFill>
                <a:latin typeface="+mn-lt"/>
                <a:ea typeface="黑体" panose="02010609060101010101" pitchFamily="2" charset="-122"/>
              </a:rPr>
              <a:t>本地地址</a:t>
            </a:r>
          </a:p>
        </p:txBody>
      </p:sp>
      <p:sp>
        <p:nvSpPr>
          <p:cNvPr id="625741" name="Text Box 77"/>
          <p:cNvSpPr txBox="1">
            <a:spLocks noChangeArrowheads="1"/>
          </p:cNvSpPr>
          <p:nvPr/>
        </p:nvSpPr>
        <p:spPr bwMode="auto">
          <a:xfrm>
            <a:off x="4304928" y="1383159"/>
            <a:ext cx="1415772" cy="461665"/>
          </a:xfrm>
          <a:prstGeom prst="rect">
            <a:avLst/>
          </a:prstGeom>
          <a:solidFill>
            <a:srgbClr val="FF99FF"/>
          </a:solidFill>
          <a:ln w="9525">
            <a:solidFill>
              <a:srgbClr val="333399"/>
            </a:solidFill>
            <a:miter lim="800000"/>
          </a:ln>
          <a:effectLst/>
        </p:spPr>
        <p:txBody>
          <a:bodyPr wrap="none">
            <a:spAutoFit/>
          </a:bodyPr>
          <a:lstStyle/>
          <a:p>
            <a:pPr algn="ctr" eaLnBrk="0" hangingPunct="0"/>
            <a:r>
              <a:rPr kumimoji="1" lang="zh-CN" altLang="en-US" sz="2400" b="1" dirty="0">
                <a:solidFill>
                  <a:srgbClr val="000099"/>
                </a:solidFill>
                <a:latin typeface="+mn-lt"/>
                <a:ea typeface="黑体" panose="02010609060101010101" pitchFamily="2" charset="-122"/>
              </a:rPr>
              <a:t>全球地址</a:t>
            </a:r>
          </a:p>
        </p:txBody>
      </p:sp>
      <p:sp>
        <p:nvSpPr>
          <p:cNvPr id="625742" name="AutoShape 78"/>
          <p:cNvSpPr>
            <a:spLocks noChangeArrowheads="1"/>
          </p:cNvSpPr>
          <p:nvPr/>
        </p:nvSpPr>
        <p:spPr bwMode="auto">
          <a:xfrm>
            <a:off x="1166763" y="4449465"/>
            <a:ext cx="3821377" cy="856396"/>
          </a:xfrm>
          <a:prstGeom prst="wedgeRoundRectCallout">
            <a:avLst>
              <a:gd name="adj1" fmla="val -24394"/>
              <a:gd name="adj2" fmla="val -166065"/>
              <a:gd name="adj3" fmla="val 16667"/>
            </a:avLst>
          </a:prstGeom>
          <a:solidFill>
            <a:srgbClr val="FFFF66"/>
          </a:solidFill>
          <a:ln w="9525">
            <a:solidFill>
              <a:schemeClr val="tx1"/>
            </a:solidFill>
            <a:miter lim="800000"/>
          </a:ln>
          <a:effectLst/>
        </p:spPr>
        <p:txBody>
          <a:bodyPr/>
          <a:lstStyle/>
          <a:p>
            <a:pPr algn="ctr"/>
            <a:endParaRPr lang="zh-CN" altLang="zh-CN" sz="2400" b="1">
              <a:solidFill>
                <a:srgbClr val="000099"/>
              </a:solidFill>
              <a:latin typeface="+mn-lt"/>
              <a:ea typeface="黑体" panose="02010609060101010101" pitchFamily="2" charset="-122"/>
            </a:endParaRPr>
          </a:p>
        </p:txBody>
      </p:sp>
      <p:sp>
        <p:nvSpPr>
          <p:cNvPr id="625745" name="Text Box 81"/>
          <p:cNvSpPr txBox="1">
            <a:spLocks noChangeArrowheads="1"/>
          </p:cNvSpPr>
          <p:nvPr/>
        </p:nvSpPr>
        <p:spPr bwMode="auto">
          <a:xfrm>
            <a:off x="1625071" y="4474864"/>
            <a:ext cx="28841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anose="02010609060101010101" pitchFamily="2" charset="-122"/>
              </a:rPr>
              <a:t>网络地址 </a:t>
            </a:r>
            <a:r>
              <a:rPr lang="en-US" altLang="zh-CN" sz="2400" b="1" dirty="0">
                <a:solidFill>
                  <a:srgbClr val="000099"/>
                </a:solidFill>
                <a:latin typeface="+mn-lt"/>
                <a:ea typeface="黑体" panose="02010609060101010101" pitchFamily="2" charset="-122"/>
              </a:rPr>
              <a:t>= 10.1.0.0</a:t>
            </a:r>
          </a:p>
          <a:p>
            <a:pPr algn="ctr"/>
            <a:r>
              <a:rPr lang="zh-CN" altLang="en-US" sz="2400" b="1" dirty="0">
                <a:solidFill>
                  <a:srgbClr val="000099"/>
                </a:solidFill>
                <a:latin typeface="+mn-lt"/>
                <a:ea typeface="黑体" panose="02010609060101010101" pitchFamily="2" charset="-122"/>
              </a:rPr>
              <a:t>（本地地址）</a:t>
            </a:r>
          </a:p>
        </p:txBody>
      </p:sp>
      <p:sp>
        <p:nvSpPr>
          <p:cNvPr id="625747" name="AutoShape 83"/>
          <p:cNvSpPr>
            <a:spLocks noChangeArrowheads="1"/>
          </p:cNvSpPr>
          <p:nvPr/>
        </p:nvSpPr>
        <p:spPr bwMode="auto">
          <a:xfrm>
            <a:off x="5768926" y="4449465"/>
            <a:ext cx="3821377" cy="856396"/>
          </a:xfrm>
          <a:prstGeom prst="wedgeRoundRectCallout">
            <a:avLst>
              <a:gd name="adj1" fmla="val -2116"/>
              <a:gd name="adj2" fmla="val -191574"/>
              <a:gd name="adj3" fmla="val 16667"/>
            </a:avLst>
          </a:prstGeom>
          <a:solidFill>
            <a:srgbClr val="99FF66"/>
          </a:solidFill>
          <a:ln w="9525">
            <a:solidFill>
              <a:schemeClr val="tx1"/>
            </a:solidFill>
            <a:miter lim="800000"/>
          </a:ln>
          <a:effectLst/>
        </p:spPr>
        <p:txBody>
          <a:bodyPr/>
          <a:lstStyle/>
          <a:p>
            <a:pPr algn="ctr"/>
            <a:endParaRPr lang="zh-CN" altLang="zh-CN" sz="2400" b="1">
              <a:solidFill>
                <a:srgbClr val="000099"/>
              </a:solidFill>
              <a:latin typeface="+mn-lt"/>
              <a:ea typeface="黑体" panose="02010609060101010101" pitchFamily="2" charset="-122"/>
            </a:endParaRPr>
          </a:p>
        </p:txBody>
      </p:sp>
      <p:sp>
        <p:nvSpPr>
          <p:cNvPr id="625746" name="Text Box 82"/>
          <p:cNvSpPr txBox="1">
            <a:spLocks noChangeArrowheads="1"/>
          </p:cNvSpPr>
          <p:nvPr/>
        </p:nvSpPr>
        <p:spPr bwMode="auto">
          <a:xfrm>
            <a:off x="6227234" y="4470102"/>
            <a:ext cx="28841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99"/>
                </a:solidFill>
                <a:latin typeface="+mn-lt"/>
                <a:ea typeface="黑体" panose="02010609060101010101" pitchFamily="2" charset="-122"/>
              </a:rPr>
              <a:t>网络地址 </a:t>
            </a:r>
            <a:r>
              <a:rPr lang="en-US" altLang="zh-CN" sz="2400" b="1">
                <a:solidFill>
                  <a:srgbClr val="000099"/>
                </a:solidFill>
                <a:latin typeface="+mn-lt"/>
                <a:ea typeface="黑体" panose="02010609060101010101" pitchFamily="2" charset="-122"/>
              </a:rPr>
              <a:t>= 10.2.0.0</a:t>
            </a:r>
          </a:p>
          <a:p>
            <a:pPr algn="ctr"/>
            <a:r>
              <a:rPr lang="zh-CN" altLang="en-US" sz="2400" b="1">
                <a:solidFill>
                  <a:srgbClr val="000099"/>
                </a:solidFill>
                <a:latin typeface="+mn-lt"/>
                <a:ea typeface="黑体" panose="02010609060101010101" pitchFamily="2" charset="-122"/>
              </a:rPr>
              <a:t>（本地地址）</a:t>
            </a:r>
          </a:p>
        </p:txBody>
      </p:sp>
      <p:sp>
        <p:nvSpPr>
          <p:cNvPr id="84" name="矩形 83"/>
          <p:cNvSpPr/>
          <p:nvPr/>
        </p:nvSpPr>
        <p:spPr>
          <a:xfrm>
            <a:off x="2558173" y="5722976"/>
            <a:ext cx="5590032"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隧道技术</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57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62566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0"/>
                                          </p:stCondLst>
                                        </p:cTn>
                                        <p:tgtEl>
                                          <p:spTgt spid="625740"/>
                                        </p:tgtEl>
                                        <p:attrNameLst>
                                          <p:attrName>style.visibility</p:attrName>
                                        </p:attrNameLst>
                                      </p:cBhvr>
                                      <p:to>
                                        <p:strVal val="visible"/>
                                      </p:to>
                                    </p:set>
                                  </p:childTnLst>
                                </p:cTn>
                              </p:par>
                            </p:childTnLst>
                          </p:cTn>
                        </p:par>
                        <p:par>
                          <p:cTn id="13" fill="hold">
                            <p:stCondLst>
                              <p:cond delay="2000"/>
                            </p:stCondLst>
                            <p:childTnLst>
                              <p:par>
                                <p:cTn id="14" presetID="35" presetClass="emph" presetSubtype="0" repeatCount="3000" fill="hold" nodeType="afterEffect">
                                  <p:stCondLst>
                                    <p:cond delay="500"/>
                                  </p:stCondLst>
                                  <p:childTnLst>
                                    <p:anim calcmode="discrete" valueType="str">
                                      <p:cBhvr>
                                        <p:cTn id="15" dur="1000" fill="hold"/>
                                        <p:tgtEl>
                                          <p:spTgt spid="625729"/>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25741"/>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3000" fill="hold" nodeType="afterEffect">
                                  <p:stCondLst>
                                    <p:cond delay="500"/>
                                  </p:stCondLst>
                                  <p:childTnLst>
                                    <p:anim calcmode="discrete" valueType="str">
                                      <p:cBhvr>
                                        <p:cTn id="22" dur="1000" fill="hold"/>
                                        <p:tgtEl>
                                          <p:spTgt spid="6257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739" grpId="0" animBg="1"/>
      <p:bldP spid="625740" grpId="0" animBg="1"/>
      <p:bldP spid="625741" grpId="0" animBg="1"/>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6690" name="Group 2"/>
          <p:cNvGrpSpPr/>
          <p:nvPr/>
        </p:nvGrpSpPr>
        <p:grpSpPr bwMode="auto">
          <a:xfrm>
            <a:off x="351358" y="1551856"/>
            <a:ext cx="1666478" cy="1789113"/>
            <a:chOff x="87" y="1384"/>
            <a:chExt cx="969" cy="1127"/>
          </a:xfrm>
        </p:grpSpPr>
        <p:sp>
          <p:nvSpPr>
            <p:cNvPr id="626691" name="Line 3"/>
            <p:cNvSpPr>
              <a:spLocks noChangeShapeType="1"/>
            </p:cNvSpPr>
            <p:nvPr/>
          </p:nvSpPr>
          <p:spPr bwMode="auto">
            <a:xfrm flipV="1">
              <a:off x="816" y="2248"/>
              <a:ext cx="240" cy="19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692" name="Line 4"/>
            <p:cNvSpPr>
              <a:spLocks noChangeShapeType="1"/>
            </p:cNvSpPr>
            <p:nvPr/>
          </p:nvSpPr>
          <p:spPr bwMode="auto">
            <a:xfrm>
              <a:off x="624" y="1576"/>
              <a:ext cx="240" cy="144"/>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693" name="Line 5"/>
            <p:cNvSpPr>
              <a:spLocks noChangeShapeType="1"/>
            </p:cNvSpPr>
            <p:nvPr/>
          </p:nvSpPr>
          <p:spPr bwMode="auto">
            <a:xfrm flipV="1">
              <a:off x="432" y="1967"/>
              <a:ext cx="288"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6694" name="Picture 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 y="1823"/>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695" name="Text Box 7"/>
            <p:cNvSpPr txBox="1">
              <a:spLocks noChangeArrowheads="1"/>
            </p:cNvSpPr>
            <p:nvPr/>
          </p:nvSpPr>
          <p:spPr bwMode="auto">
            <a:xfrm>
              <a:off x="113" y="1797"/>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p>
          </p:txBody>
        </p:sp>
        <p:sp>
          <p:nvSpPr>
            <p:cNvPr id="626696" name="Text Box 8"/>
            <p:cNvSpPr txBox="1">
              <a:spLocks noChangeArrowheads="1"/>
            </p:cNvSpPr>
            <p:nvPr/>
          </p:nvSpPr>
          <p:spPr bwMode="auto">
            <a:xfrm>
              <a:off x="87" y="2031"/>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p>
          </p:txBody>
        </p:sp>
        <p:pic>
          <p:nvPicPr>
            <p:cNvPr id="626697" name="Picture 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 y="1384"/>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698" name="Picture 1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 y="2296"/>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6700" name="Group 12"/>
          <p:cNvGrpSpPr/>
          <p:nvPr/>
        </p:nvGrpSpPr>
        <p:grpSpPr bwMode="auto">
          <a:xfrm>
            <a:off x="1255968" y="1739180"/>
            <a:ext cx="1637242" cy="1225550"/>
            <a:chOff x="385" y="2795"/>
            <a:chExt cx="1769" cy="816"/>
          </a:xfrm>
        </p:grpSpPr>
        <p:sp>
          <p:nvSpPr>
            <p:cNvPr id="626701" name="Oval 1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2" name="Oval 1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3" name="Oval 1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4" name="Oval 1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5" name="Oval 1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6" name="Oval 1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7" name="Oval 1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8" name="Oval 2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09" name="Oval 2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0" name="Oval 2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1" name="Oval 2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2" name="Oval 2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3" name="Oval 2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4" name="Oval 2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5" name="Oval 2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6" name="Oval 2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17" name="Freeform 2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26718" name="Group 30"/>
          <p:cNvGrpSpPr/>
          <p:nvPr/>
        </p:nvGrpSpPr>
        <p:grpSpPr bwMode="auto">
          <a:xfrm>
            <a:off x="6948478" y="1669330"/>
            <a:ext cx="1637242" cy="1225550"/>
            <a:chOff x="385" y="2795"/>
            <a:chExt cx="1769" cy="816"/>
          </a:xfrm>
        </p:grpSpPr>
        <p:sp>
          <p:nvSpPr>
            <p:cNvPr id="626719" name="Oval 3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0" name="Oval 3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1" name="Oval 3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2" name="Oval 3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3" name="Oval 3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4" name="Oval 3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5" name="Oval 3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6" name="Oval 3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7" name="Oval 3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8" name="Oval 4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29" name="Oval 4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0" name="Oval 4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1" name="Oval 4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2" name="Oval 4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3" name="Oval 4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4" name="Oval 4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35" name="Freeform 4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aphicFrame>
        <p:nvGraphicFramePr>
          <p:cNvPr id="626736" name="Object 48"/>
          <p:cNvGraphicFramePr>
            <a:graphicFrameLocks noChangeAspect="1"/>
          </p:cNvGraphicFramePr>
          <p:nvPr/>
        </p:nvGraphicFramePr>
        <p:xfrm>
          <a:off x="3586285" y="1577255"/>
          <a:ext cx="2971800" cy="1703388"/>
        </p:xfrm>
        <a:graphic>
          <a:graphicData uri="http://schemas.openxmlformats.org/presentationml/2006/ole">
            <mc:AlternateContent xmlns:mc="http://schemas.openxmlformats.org/markup-compatibility/2006">
              <mc:Choice xmlns:v="urn:schemas-microsoft-com:vml" Requires="v">
                <p:oleObj spid="_x0000_s7784" name="VISIO" r:id="rId5" imgW="1687195" imgH="964565" progId="">
                  <p:embed/>
                </p:oleObj>
              </mc:Choice>
              <mc:Fallback>
                <p:oleObj name="VISIO" r:id="rId5" imgW="1687195" imgH="964565"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6285" y="1577255"/>
                        <a:ext cx="2971800"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26737" name="Picture 4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47514" y="2112244"/>
            <a:ext cx="564092"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6738" name="Picture 5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28109" y="2113831"/>
            <a:ext cx="564092"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6739" name="Text Box 51"/>
          <p:cNvSpPr txBox="1">
            <a:spLocks noChangeArrowheads="1"/>
          </p:cNvSpPr>
          <p:nvPr/>
        </p:nvSpPr>
        <p:spPr bwMode="auto">
          <a:xfrm>
            <a:off x="1628912" y="1988840"/>
            <a:ext cx="9478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A</a:t>
            </a:r>
          </a:p>
          <a:p>
            <a:pPr algn="ctr"/>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626740" name="AutoShape 52"/>
          <p:cNvSpPr>
            <a:spLocks noChangeArrowheads="1"/>
          </p:cNvSpPr>
          <p:nvPr/>
        </p:nvSpPr>
        <p:spPr bwMode="auto">
          <a:xfrm rot="-5400000">
            <a:off x="4747541" y="881137"/>
            <a:ext cx="360363" cy="2724150"/>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741" name="Text Box 53"/>
          <p:cNvSpPr txBox="1">
            <a:spLocks noChangeArrowheads="1"/>
          </p:cNvSpPr>
          <p:nvPr/>
        </p:nvSpPr>
        <p:spPr bwMode="auto">
          <a:xfrm>
            <a:off x="4592960" y="2566269"/>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000099"/>
                </a:solidFill>
                <a:latin typeface="+mn-lt"/>
                <a:ea typeface="黑体" panose="02010609060101010101" pitchFamily="2" charset="-122"/>
              </a:rPr>
              <a:t>互联网</a:t>
            </a:r>
            <a:endParaRPr kumimoji="1" lang="zh-CN" altLang="en-US" sz="2000" b="1" dirty="0">
              <a:solidFill>
                <a:srgbClr val="000099"/>
              </a:solidFill>
              <a:latin typeface="+mn-lt"/>
              <a:ea typeface="黑体" panose="02010609060101010101" pitchFamily="2" charset="-122"/>
            </a:endParaRPr>
          </a:p>
        </p:txBody>
      </p:sp>
      <p:sp>
        <p:nvSpPr>
          <p:cNvPr id="626742" name="Text Box 54"/>
          <p:cNvSpPr txBox="1">
            <a:spLocks noChangeArrowheads="1"/>
          </p:cNvSpPr>
          <p:nvPr/>
        </p:nvSpPr>
        <p:spPr bwMode="auto">
          <a:xfrm>
            <a:off x="7236047" y="1916832"/>
            <a:ext cx="9573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B</a:t>
            </a:r>
          </a:p>
          <a:p>
            <a:pPr algn="ctr"/>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626743" name="Text Box 55"/>
          <p:cNvSpPr txBox="1">
            <a:spLocks noChangeArrowheads="1"/>
          </p:cNvSpPr>
          <p:nvPr/>
        </p:nvSpPr>
        <p:spPr bwMode="auto">
          <a:xfrm>
            <a:off x="2879028" y="2417043"/>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626744" name="Text Box 56"/>
          <p:cNvSpPr txBox="1">
            <a:spLocks noChangeArrowheads="1"/>
          </p:cNvSpPr>
          <p:nvPr/>
        </p:nvSpPr>
        <p:spPr bwMode="auto">
          <a:xfrm>
            <a:off x="6653970" y="2345606"/>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626745" name="Text Box 57"/>
          <p:cNvSpPr txBox="1">
            <a:spLocks noChangeArrowheads="1"/>
          </p:cNvSpPr>
          <p:nvPr/>
        </p:nvSpPr>
        <p:spPr bwMode="auto">
          <a:xfrm>
            <a:off x="4693413" y="202086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chemeClr val="bg1"/>
                </a:solidFill>
                <a:latin typeface="+mn-lt"/>
                <a:ea typeface="黑体" panose="02010609060101010101" pitchFamily="2" charset="-122"/>
              </a:rPr>
              <a:t>隧道</a:t>
            </a:r>
          </a:p>
        </p:txBody>
      </p:sp>
      <p:sp>
        <p:nvSpPr>
          <p:cNvPr id="626746" name="Line 58"/>
          <p:cNvSpPr>
            <a:spLocks noChangeShapeType="1"/>
          </p:cNvSpPr>
          <p:nvPr/>
        </p:nvSpPr>
        <p:spPr bwMode="auto">
          <a:xfrm>
            <a:off x="3235448" y="2237655"/>
            <a:ext cx="41275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47" name="Line 59"/>
          <p:cNvSpPr>
            <a:spLocks noChangeShapeType="1"/>
          </p:cNvSpPr>
          <p:nvPr/>
        </p:nvSpPr>
        <p:spPr bwMode="auto">
          <a:xfrm>
            <a:off x="6289798" y="2237655"/>
            <a:ext cx="41275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6748" name="Group 60"/>
          <p:cNvGrpSpPr/>
          <p:nvPr/>
        </p:nvGrpSpPr>
        <p:grpSpPr bwMode="auto">
          <a:xfrm>
            <a:off x="2626643" y="1594719"/>
            <a:ext cx="4588405" cy="642937"/>
            <a:chOff x="1410" y="1411"/>
            <a:chExt cx="2668" cy="405"/>
          </a:xfrm>
        </p:grpSpPr>
        <p:sp>
          <p:nvSpPr>
            <p:cNvPr id="626749" name="Text Box 61"/>
            <p:cNvSpPr txBox="1">
              <a:spLocks noChangeArrowheads="1"/>
            </p:cNvSpPr>
            <p:nvPr/>
          </p:nvSpPr>
          <p:spPr bwMode="auto">
            <a:xfrm>
              <a:off x="1410" y="1411"/>
              <a:ext cx="7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p>
          </p:txBody>
        </p:sp>
        <p:sp>
          <p:nvSpPr>
            <p:cNvPr id="626750" name="Line 62"/>
            <p:cNvSpPr>
              <a:spLocks noChangeShapeType="1"/>
            </p:cNvSpPr>
            <p:nvPr/>
          </p:nvSpPr>
          <p:spPr bwMode="auto">
            <a:xfrm>
              <a:off x="1837" y="1616"/>
              <a:ext cx="23" cy="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51" name="Text Box 63"/>
            <p:cNvSpPr txBox="1">
              <a:spLocks noChangeArrowheads="1"/>
            </p:cNvSpPr>
            <p:nvPr/>
          </p:nvSpPr>
          <p:spPr bwMode="auto">
            <a:xfrm>
              <a:off x="3350" y="1430"/>
              <a:ext cx="7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p>
          </p:txBody>
        </p:sp>
        <p:sp>
          <p:nvSpPr>
            <p:cNvPr id="626752" name="Line 64"/>
            <p:cNvSpPr>
              <a:spLocks noChangeShapeType="1"/>
            </p:cNvSpPr>
            <p:nvPr/>
          </p:nvSpPr>
          <p:spPr bwMode="auto">
            <a:xfrm flipH="1">
              <a:off x="3636" y="1616"/>
              <a:ext cx="60" cy="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grpSp>
        <p:nvGrpSpPr>
          <p:cNvPr id="626753" name="Group 65"/>
          <p:cNvGrpSpPr/>
          <p:nvPr/>
        </p:nvGrpSpPr>
        <p:grpSpPr bwMode="auto">
          <a:xfrm>
            <a:off x="8209085" y="1475656"/>
            <a:ext cx="1506538" cy="1712913"/>
            <a:chOff x="4656" y="1336"/>
            <a:chExt cx="876" cy="1079"/>
          </a:xfrm>
        </p:grpSpPr>
        <p:sp>
          <p:nvSpPr>
            <p:cNvPr id="626754" name="Line 66"/>
            <p:cNvSpPr>
              <a:spLocks noChangeShapeType="1"/>
            </p:cNvSpPr>
            <p:nvPr/>
          </p:nvSpPr>
          <p:spPr bwMode="auto">
            <a:xfrm flipH="1" flipV="1">
              <a:off x="4800" y="1912"/>
              <a:ext cx="348"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55" name="Line 67"/>
            <p:cNvSpPr>
              <a:spLocks noChangeShapeType="1"/>
            </p:cNvSpPr>
            <p:nvPr/>
          </p:nvSpPr>
          <p:spPr bwMode="auto">
            <a:xfrm flipH="1" flipV="1">
              <a:off x="4656" y="2152"/>
              <a:ext cx="336" cy="19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56" name="Line 68"/>
            <p:cNvSpPr>
              <a:spLocks noChangeShapeType="1"/>
            </p:cNvSpPr>
            <p:nvPr/>
          </p:nvSpPr>
          <p:spPr bwMode="auto">
            <a:xfrm flipH="1">
              <a:off x="4800" y="1528"/>
              <a:ext cx="240" cy="96"/>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626757" name="Picture 6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8" y="1768"/>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758" name="Text Box 70"/>
            <p:cNvSpPr txBox="1">
              <a:spLocks noChangeArrowheads="1"/>
            </p:cNvSpPr>
            <p:nvPr/>
          </p:nvSpPr>
          <p:spPr bwMode="auto">
            <a:xfrm>
              <a:off x="5284" y="1729"/>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p>
          </p:txBody>
        </p:sp>
        <p:sp>
          <p:nvSpPr>
            <p:cNvPr id="626759" name="Text Box 71"/>
            <p:cNvSpPr txBox="1">
              <a:spLocks noChangeArrowheads="1"/>
            </p:cNvSpPr>
            <p:nvPr/>
          </p:nvSpPr>
          <p:spPr bwMode="auto">
            <a:xfrm>
              <a:off x="4887" y="1955"/>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p>
          </p:txBody>
        </p:sp>
        <p:pic>
          <p:nvPicPr>
            <p:cNvPr id="626760" name="Picture 7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2" y="1336"/>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761" name="Picture 7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4" y="220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6762" name="Text Box 74"/>
          <p:cNvSpPr txBox="1">
            <a:spLocks noChangeArrowheads="1"/>
          </p:cNvSpPr>
          <p:nvPr/>
        </p:nvSpPr>
        <p:spPr bwMode="auto">
          <a:xfrm>
            <a:off x="4136193" y="3183359"/>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C00000"/>
                </a:solidFill>
                <a:latin typeface="+mn-lt"/>
                <a:ea typeface="黑体" panose="02010609060101010101" pitchFamily="2" charset="-122"/>
              </a:rPr>
              <a:t>使用隧道技术</a:t>
            </a:r>
          </a:p>
        </p:txBody>
      </p:sp>
      <p:sp>
        <p:nvSpPr>
          <p:cNvPr id="626763" name="AutoShape 75"/>
          <p:cNvSpPr>
            <a:spLocks noChangeArrowheads="1"/>
          </p:cNvSpPr>
          <p:nvPr/>
        </p:nvSpPr>
        <p:spPr bwMode="auto">
          <a:xfrm>
            <a:off x="6246803" y="1107355"/>
            <a:ext cx="495300" cy="152400"/>
          </a:xfrm>
          <a:prstGeom prst="rightArrow">
            <a:avLst>
              <a:gd name="adj1" fmla="val 50000"/>
              <a:gd name="adj2" fmla="val 75000"/>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764" name="Rectangle 76"/>
          <p:cNvSpPr>
            <a:spLocks noChangeArrowheads="1"/>
          </p:cNvSpPr>
          <p:nvPr/>
        </p:nvSpPr>
        <p:spPr bwMode="auto">
          <a:xfrm>
            <a:off x="1020356" y="332656"/>
            <a:ext cx="3666596" cy="434975"/>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dirty="0">
                <a:solidFill>
                  <a:srgbClr val="C00000"/>
                </a:solidFill>
                <a:latin typeface="+mn-lt"/>
                <a:ea typeface="黑体" panose="02010609060101010101" pitchFamily="2" charset="-122"/>
              </a:rPr>
              <a:t>加密的从</a:t>
            </a:r>
            <a:r>
              <a:rPr kumimoji="1" lang="zh-CN" altLang="en-US" sz="1200" b="1" dirty="0">
                <a:solidFill>
                  <a:srgbClr val="C00000"/>
                </a:solidFill>
                <a:latin typeface="+mn-lt"/>
                <a:ea typeface="黑体" panose="02010609060101010101" pitchFamily="2" charset="-122"/>
              </a:rPr>
              <a:t> </a:t>
            </a:r>
            <a:r>
              <a:rPr kumimoji="1" lang="en-US" altLang="zh-CN" sz="2000" b="1" dirty="0">
                <a:solidFill>
                  <a:srgbClr val="C00000"/>
                </a:solidFill>
                <a:latin typeface="+mn-lt"/>
                <a:ea typeface="黑体" panose="02010609060101010101" pitchFamily="2" charset="-122"/>
              </a:rPr>
              <a:t>X</a:t>
            </a:r>
            <a:r>
              <a:rPr kumimoji="1" lang="en-US" altLang="zh-CN" sz="1000" b="1" dirty="0">
                <a:solidFill>
                  <a:srgbClr val="C00000"/>
                </a:solidFill>
                <a:latin typeface="+mn-lt"/>
                <a:ea typeface="黑体" panose="02010609060101010101" pitchFamily="2" charset="-122"/>
              </a:rPr>
              <a:t> </a:t>
            </a:r>
            <a:r>
              <a:rPr kumimoji="1" lang="zh-CN" altLang="en-US" sz="2000" b="1" dirty="0">
                <a:solidFill>
                  <a:srgbClr val="C00000"/>
                </a:solidFill>
                <a:latin typeface="+mn-lt"/>
                <a:ea typeface="黑体" panose="02010609060101010101" pitchFamily="2" charset="-122"/>
              </a:rPr>
              <a:t>到</a:t>
            </a:r>
            <a:r>
              <a:rPr kumimoji="1" lang="zh-CN" altLang="en-US" sz="1000" b="1" dirty="0">
                <a:solidFill>
                  <a:srgbClr val="C00000"/>
                </a:solidFill>
                <a:latin typeface="+mn-lt"/>
                <a:ea typeface="黑体" panose="02010609060101010101" pitchFamily="2" charset="-122"/>
              </a:rPr>
              <a:t> </a:t>
            </a:r>
            <a:r>
              <a:rPr kumimoji="1" lang="en-US" altLang="zh-CN" sz="2000" b="1" dirty="0">
                <a:solidFill>
                  <a:srgbClr val="C00000"/>
                </a:solidFill>
                <a:latin typeface="+mn-lt"/>
                <a:ea typeface="黑体" panose="02010609060101010101" pitchFamily="2" charset="-122"/>
              </a:rPr>
              <a:t>Y</a:t>
            </a:r>
            <a:r>
              <a:rPr kumimoji="1" lang="en-US" altLang="zh-CN" sz="900" b="1" dirty="0">
                <a:solidFill>
                  <a:srgbClr val="C00000"/>
                </a:solidFill>
                <a:latin typeface="+mn-lt"/>
                <a:ea typeface="黑体" panose="02010609060101010101" pitchFamily="2" charset="-122"/>
              </a:rPr>
              <a:t> </a:t>
            </a:r>
            <a:r>
              <a:rPr kumimoji="1" lang="zh-CN" altLang="en-US" sz="2000" b="1" dirty="0">
                <a:solidFill>
                  <a:srgbClr val="C00000"/>
                </a:solidFill>
                <a:latin typeface="+mn-lt"/>
                <a:ea typeface="黑体" panose="02010609060101010101" pitchFamily="2" charset="-122"/>
              </a:rPr>
              <a:t>的内部数据报</a:t>
            </a:r>
          </a:p>
        </p:txBody>
      </p:sp>
      <p:sp>
        <p:nvSpPr>
          <p:cNvPr id="626765" name="Rectangle 77"/>
          <p:cNvSpPr>
            <a:spLocks noChangeArrowheads="1"/>
          </p:cNvSpPr>
          <p:nvPr/>
        </p:nvSpPr>
        <p:spPr bwMode="auto">
          <a:xfrm>
            <a:off x="1020356" y="983530"/>
            <a:ext cx="3709591" cy="396875"/>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外部数据报的数据部分</a:t>
            </a:r>
          </a:p>
        </p:txBody>
      </p:sp>
      <p:sp>
        <p:nvSpPr>
          <p:cNvPr id="626766" name="AutoShape 78"/>
          <p:cNvSpPr>
            <a:spLocks noChangeArrowheads="1"/>
          </p:cNvSpPr>
          <p:nvPr/>
        </p:nvSpPr>
        <p:spPr bwMode="auto">
          <a:xfrm>
            <a:off x="3751385" y="637455"/>
            <a:ext cx="165100" cy="457200"/>
          </a:xfrm>
          <a:prstGeom prst="downArrow">
            <a:avLst>
              <a:gd name="adj1" fmla="val 50000"/>
              <a:gd name="adj2" fmla="val 75000"/>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99"/>
              </a:solidFill>
              <a:latin typeface="+mn-lt"/>
              <a:ea typeface="黑体" panose="02010609060101010101" pitchFamily="2" charset="-122"/>
            </a:endParaRPr>
          </a:p>
        </p:txBody>
      </p:sp>
      <p:sp>
        <p:nvSpPr>
          <p:cNvPr id="626767" name="Text Box 79"/>
          <p:cNvSpPr txBox="1">
            <a:spLocks noChangeArrowheads="1"/>
          </p:cNvSpPr>
          <p:nvPr/>
        </p:nvSpPr>
        <p:spPr bwMode="auto">
          <a:xfrm>
            <a:off x="6105128" y="188640"/>
            <a:ext cx="2643672" cy="646331"/>
          </a:xfrm>
          <a:prstGeom prst="rect">
            <a:avLst/>
          </a:prstGeom>
          <a:noFill/>
          <a:ln w="9525">
            <a:solidFill>
              <a:srgbClr val="33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90000"/>
              </a:lnSpc>
            </a:pPr>
            <a:r>
              <a:rPr kumimoji="1" lang="zh-CN" altLang="en-US" sz="2000" b="1">
                <a:solidFill>
                  <a:srgbClr val="000099"/>
                </a:solidFill>
                <a:latin typeface="+mn-lt"/>
                <a:ea typeface="黑体" panose="02010609060101010101" pitchFamily="2" charset="-122"/>
              </a:rPr>
              <a:t>源地址：</a:t>
            </a:r>
            <a:r>
              <a:rPr kumimoji="1" lang="en-US" altLang="zh-CN" sz="2000" b="1">
                <a:solidFill>
                  <a:srgbClr val="000099"/>
                </a:solidFill>
                <a:latin typeface="+mn-lt"/>
                <a:ea typeface="黑体" panose="02010609060101010101" pitchFamily="2" charset="-122"/>
              </a:rPr>
              <a:t>125.1.2.3</a:t>
            </a:r>
          </a:p>
          <a:p>
            <a:pPr algn="r">
              <a:lnSpc>
                <a:spcPct val="90000"/>
              </a:lnSpc>
            </a:pPr>
            <a:r>
              <a:rPr kumimoji="1" lang="zh-CN" altLang="en-US" sz="2000" b="1">
                <a:solidFill>
                  <a:srgbClr val="000099"/>
                </a:solidFill>
                <a:latin typeface="+mn-lt"/>
                <a:ea typeface="黑体" panose="02010609060101010101" pitchFamily="2" charset="-122"/>
              </a:rPr>
              <a:t>目的地址：</a:t>
            </a:r>
            <a:r>
              <a:rPr kumimoji="1" lang="en-US" altLang="zh-CN" sz="2000" b="1">
                <a:solidFill>
                  <a:srgbClr val="000099"/>
                </a:solidFill>
                <a:latin typeface="+mn-lt"/>
                <a:ea typeface="黑体" panose="02010609060101010101" pitchFamily="2" charset="-122"/>
              </a:rPr>
              <a:t>194.4.5.6</a:t>
            </a:r>
          </a:p>
        </p:txBody>
      </p:sp>
      <p:sp>
        <p:nvSpPr>
          <p:cNvPr id="626768" name="Freeform 80"/>
          <p:cNvSpPr/>
          <p:nvPr/>
        </p:nvSpPr>
        <p:spPr bwMode="auto">
          <a:xfrm>
            <a:off x="4054068" y="1488355"/>
            <a:ext cx="502179" cy="762000"/>
          </a:xfrm>
          <a:custGeom>
            <a:avLst/>
            <a:gdLst>
              <a:gd name="T0" fmla="*/ 0 w 292"/>
              <a:gd name="T1" fmla="*/ 0 h 584"/>
              <a:gd name="T2" fmla="*/ 4 w 292"/>
              <a:gd name="T3" fmla="*/ 126 h 584"/>
              <a:gd name="T4" fmla="*/ 22 w 292"/>
              <a:gd name="T5" fmla="*/ 282 h 584"/>
              <a:gd name="T6" fmla="*/ 46 w 292"/>
              <a:gd name="T7" fmla="*/ 390 h 584"/>
              <a:gd name="T8" fmla="*/ 96 w 292"/>
              <a:gd name="T9" fmla="*/ 488 h 584"/>
              <a:gd name="T10" fmla="*/ 184 w 292"/>
              <a:gd name="T11" fmla="*/ 560 h 584"/>
              <a:gd name="T12" fmla="*/ 292 w 292"/>
              <a:gd name="T13" fmla="*/ 584 h 584"/>
            </a:gdLst>
            <a:ahLst/>
            <a:cxnLst>
              <a:cxn ang="0">
                <a:pos x="T0" y="T1"/>
              </a:cxn>
              <a:cxn ang="0">
                <a:pos x="T2" y="T3"/>
              </a:cxn>
              <a:cxn ang="0">
                <a:pos x="T4" y="T5"/>
              </a:cxn>
              <a:cxn ang="0">
                <a:pos x="T6" y="T7"/>
              </a:cxn>
              <a:cxn ang="0">
                <a:pos x="T8" y="T9"/>
              </a:cxn>
              <a:cxn ang="0">
                <a:pos x="T10" y="T11"/>
              </a:cxn>
              <a:cxn ang="0">
                <a:pos x="T12" y="T13"/>
              </a:cxn>
            </a:cxnLst>
            <a:rect l="0" t="0" r="r" b="b"/>
            <a:pathLst>
              <a:path w="292" h="584">
                <a:moveTo>
                  <a:pt x="0" y="0"/>
                </a:moveTo>
                <a:cubicBezTo>
                  <a:pt x="1" y="21"/>
                  <a:pt x="0" y="79"/>
                  <a:pt x="4" y="126"/>
                </a:cubicBezTo>
                <a:cubicBezTo>
                  <a:pt x="8" y="173"/>
                  <a:pt x="15" y="238"/>
                  <a:pt x="22" y="282"/>
                </a:cubicBezTo>
                <a:cubicBezTo>
                  <a:pt x="29" y="326"/>
                  <a:pt x="34" y="356"/>
                  <a:pt x="46" y="390"/>
                </a:cubicBezTo>
                <a:cubicBezTo>
                  <a:pt x="58" y="424"/>
                  <a:pt x="73" y="460"/>
                  <a:pt x="96" y="488"/>
                </a:cubicBezTo>
                <a:cubicBezTo>
                  <a:pt x="119" y="516"/>
                  <a:pt x="151" y="544"/>
                  <a:pt x="184" y="560"/>
                </a:cubicBezTo>
                <a:cubicBezTo>
                  <a:pt x="217" y="576"/>
                  <a:pt x="270" y="579"/>
                  <a:pt x="292" y="584"/>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69" name="Rectangle 81"/>
          <p:cNvSpPr>
            <a:spLocks noChangeArrowheads="1"/>
          </p:cNvSpPr>
          <p:nvPr/>
        </p:nvSpPr>
        <p:spPr bwMode="auto">
          <a:xfrm>
            <a:off x="4686952" y="983530"/>
            <a:ext cx="1559852" cy="396875"/>
          </a:xfrm>
          <a:prstGeom prst="rect">
            <a:avLst/>
          </a:prstGeom>
          <a:solidFill>
            <a:srgbClr val="FFCCFF"/>
          </a:solidFill>
          <a:ln w="9525">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b="1">
                <a:solidFill>
                  <a:srgbClr val="000099"/>
                </a:solidFill>
                <a:latin typeface="+mn-lt"/>
                <a:ea typeface="黑体" panose="02010609060101010101" pitchFamily="2" charset="-122"/>
              </a:rPr>
              <a:t>数据报首部</a:t>
            </a:r>
          </a:p>
        </p:txBody>
      </p:sp>
      <p:sp>
        <p:nvSpPr>
          <p:cNvPr id="626770" name="Line 82"/>
          <p:cNvSpPr>
            <a:spLocks noChangeShapeType="1"/>
          </p:cNvSpPr>
          <p:nvPr/>
        </p:nvSpPr>
        <p:spPr bwMode="auto">
          <a:xfrm flipH="1">
            <a:off x="5637345" y="767630"/>
            <a:ext cx="467783" cy="287338"/>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1" name="Line 83"/>
          <p:cNvSpPr>
            <a:spLocks noChangeShapeType="1"/>
          </p:cNvSpPr>
          <p:nvPr/>
        </p:nvSpPr>
        <p:spPr bwMode="auto">
          <a:xfrm>
            <a:off x="1020357" y="1488355"/>
            <a:ext cx="5226447"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6772" name="Group 84"/>
          <p:cNvGrpSpPr/>
          <p:nvPr/>
        </p:nvGrpSpPr>
        <p:grpSpPr bwMode="auto">
          <a:xfrm>
            <a:off x="351358" y="3812430"/>
            <a:ext cx="9426178" cy="2057400"/>
            <a:chOff x="87" y="2872"/>
            <a:chExt cx="5481" cy="1296"/>
          </a:xfrm>
        </p:grpSpPr>
        <p:sp>
          <p:nvSpPr>
            <p:cNvPr id="626773" name="AutoShape 85"/>
            <p:cNvSpPr>
              <a:spLocks noChangeArrowheads="1"/>
            </p:cNvSpPr>
            <p:nvPr/>
          </p:nvSpPr>
          <p:spPr bwMode="auto">
            <a:xfrm>
              <a:off x="96" y="2872"/>
              <a:ext cx="5472" cy="1296"/>
            </a:xfrm>
            <a:prstGeom prst="roundRect">
              <a:avLst>
                <a:gd name="adj" fmla="val 16667"/>
              </a:avLst>
            </a:prstGeom>
            <a:solidFill>
              <a:srgbClr val="FF99FF"/>
            </a:solidFill>
            <a:ln w="9525" cap="rnd">
              <a:solidFill>
                <a:schemeClr val="tx1"/>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626774" name="Line 86"/>
            <p:cNvSpPr>
              <a:spLocks noChangeShapeType="1"/>
            </p:cNvSpPr>
            <p:nvPr/>
          </p:nvSpPr>
          <p:spPr bwMode="auto">
            <a:xfrm>
              <a:off x="1764" y="3400"/>
              <a:ext cx="2076" cy="0"/>
            </a:xfrm>
            <a:prstGeom prst="line">
              <a:avLst/>
            </a:prstGeom>
            <a:noFill/>
            <a:ln w="571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5" name="Line 87"/>
            <p:cNvSpPr>
              <a:spLocks noChangeShapeType="1"/>
            </p:cNvSpPr>
            <p:nvPr/>
          </p:nvSpPr>
          <p:spPr bwMode="auto">
            <a:xfrm flipV="1">
              <a:off x="816" y="3832"/>
              <a:ext cx="240" cy="19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6" name="Line 88"/>
            <p:cNvSpPr>
              <a:spLocks noChangeShapeType="1"/>
            </p:cNvSpPr>
            <p:nvPr/>
          </p:nvSpPr>
          <p:spPr bwMode="auto">
            <a:xfrm>
              <a:off x="624" y="3160"/>
              <a:ext cx="240" cy="14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77" name="Line 89"/>
            <p:cNvSpPr>
              <a:spLocks noChangeShapeType="1"/>
            </p:cNvSpPr>
            <p:nvPr/>
          </p:nvSpPr>
          <p:spPr bwMode="auto">
            <a:xfrm flipV="1">
              <a:off x="432" y="3551"/>
              <a:ext cx="28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6778" name="Group 90"/>
            <p:cNvGrpSpPr/>
            <p:nvPr/>
          </p:nvGrpSpPr>
          <p:grpSpPr bwMode="auto">
            <a:xfrm>
              <a:off x="657" y="3091"/>
              <a:ext cx="952" cy="772"/>
              <a:chOff x="385" y="2795"/>
              <a:chExt cx="1769" cy="816"/>
            </a:xfrm>
          </p:grpSpPr>
          <p:sp>
            <p:nvSpPr>
              <p:cNvPr id="626779" name="Oval 9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0" name="Oval 9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1" name="Oval 9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2" name="Oval 9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3" name="Oval 9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4" name="Oval 9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5" name="Oval 9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6" name="Oval 9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7" name="Oval 9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8" name="Oval 10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89" name="Oval 10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0" name="Oval 10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1" name="Oval 10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2" name="Oval 10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3" name="Oval 10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4" name="Oval 10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795" name="Freeform 10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626796" name="Line 108"/>
            <p:cNvSpPr>
              <a:spLocks noChangeShapeType="1"/>
            </p:cNvSpPr>
            <p:nvPr/>
          </p:nvSpPr>
          <p:spPr bwMode="auto">
            <a:xfrm flipH="1">
              <a:off x="4800" y="3112"/>
              <a:ext cx="240" cy="9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97" name="Line 109"/>
            <p:cNvSpPr>
              <a:spLocks noChangeShapeType="1"/>
            </p:cNvSpPr>
            <p:nvPr/>
          </p:nvSpPr>
          <p:spPr bwMode="auto">
            <a:xfrm flipH="1" flipV="1">
              <a:off x="4656" y="3736"/>
              <a:ext cx="336" cy="19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798" name="Line 110"/>
            <p:cNvSpPr>
              <a:spLocks noChangeShapeType="1"/>
            </p:cNvSpPr>
            <p:nvPr/>
          </p:nvSpPr>
          <p:spPr bwMode="auto">
            <a:xfrm flipH="1" flipV="1">
              <a:off x="4800" y="3496"/>
              <a:ext cx="34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626799" name="Group 111"/>
            <p:cNvGrpSpPr/>
            <p:nvPr/>
          </p:nvGrpSpPr>
          <p:grpSpPr bwMode="auto">
            <a:xfrm>
              <a:off x="3969" y="3046"/>
              <a:ext cx="952" cy="772"/>
              <a:chOff x="385" y="2795"/>
              <a:chExt cx="1769" cy="816"/>
            </a:xfrm>
          </p:grpSpPr>
          <p:sp>
            <p:nvSpPr>
              <p:cNvPr id="626800" name="Oval 112"/>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1" name="Oval 113"/>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2" name="Oval 114"/>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3" name="Oval 115"/>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4" name="Oval 116"/>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5" name="Oval 117"/>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6" name="Oval 118"/>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7" name="Oval 119"/>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8" name="Oval 120"/>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09" name="Oval 121"/>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0" name="Oval 122"/>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1" name="Oval 123"/>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2" name="Oval 124"/>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3" name="Oval 125"/>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4" name="Oval 126"/>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5" name="Oval 127"/>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626816" name="Freeform 128"/>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pic>
          <p:nvPicPr>
            <p:cNvPr id="626817" name="Picture 12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8" y="3321"/>
              <a:ext cx="328"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6818" name="Picture 13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9" y="3322"/>
              <a:ext cx="328"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6819" name="Picture 13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 y="3407"/>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820" name="Text Box 132"/>
            <p:cNvSpPr txBox="1">
              <a:spLocks noChangeArrowheads="1"/>
            </p:cNvSpPr>
            <p:nvPr/>
          </p:nvSpPr>
          <p:spPr bwMode="auto">
            <a:xfrm>
              <a:off x="864" y="3247"/>
              <a:ext cx="551"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A</a:t>
              </a: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pic>
          <p:nvPicPr>
            <p:cNvPr id="626821" name="Picture 1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8" y="3352"/>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822" name="Text Box 134"/>
            <p:cNvSpPr txBox="1">
              <a:spLocks noChangeArrowheads="1"/>
            </p:cNvSpPr>
            <p:nvPr/>
          </p:nvSpPr>
          <p:spPr bwMode="auto">
            <a:xfrm>
              <a:off x="4174" y="3201"/>
              <a:ext cx="55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B</a:t>
              </a: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626823" name="Text Box 135"/>
            <p:cNvSpPr txBox="1">
              <a:spLocks noChangeArrowheads="1"/>
            </p:cNvSpPr>
            <p:nvPr/>
          </p:nvSpPr>
          <p:spPr bwMode="auto">
            <a:xfrm>
              <a:off x="309" y="3176"/>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p>
          </p:txBody>
        </p:sp>
        <p:sp>
          <p:nvSpPr>
            <p:cNvPr id="626824" name="Text Box 136"/>
            <p:cNvSpPr txBox="1">
              <a:spLocks noChangeArrowheads="1"/>
            </p:cNvSpPr>
            <p:nvPr/>
          </p:nvSpPr>
          <p:spPr bwMode="auto">
            <a:xfrm>
              <a:off x="5072" y="3128"/>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p>
          </p:txBody>
        </p:sp>
        <p:sp>
          <p:nvSpPr>
            <p:cNvPr id="626825" name="Text Box 137"/>
            <p:cNvSpPr txBox="1">
              <a:spLocks noChangeArrowheads="1"/>
            </p:cNvSpPr>
            <p:nvPr/>
          </p:nvSpPr>
          <p:spPr bwMode="auto">
            <a:xfrm>
              <a:off x="1523" y="3132"/>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626826" name="Text Box 138"/>
            <p:cNvSpPr txBox="1">
              <a:spLocks noChangeArrowheads="1"/>
            </p:cNvSpPr>
            <p:nvPr/>
          </p:nvSpPr>
          <p:spPr bwMode="auto">
            <a:xfrm>
              <a:off x="3815" y="3084"/>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626827" name="Text Box 139"/>
            <p:cNvSpPr txBox="1">
              <a:spLocks noChangeArrowheads="1"/>
            </p:cNvSpPr>
            <p:nvPr/>
          </p:nvSpPr>
          <p:spPr bwMode="auto">
            <a:xfrm>
              <a:off x="1410" y="2888"/>
              <a:ext cx="7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p>
          </p:txBody>
        </p:sp>
        <p:sp>
          <p:nvSpPr>
            <p:cNvPr id="626828" name="Line 140"/>
            <p:cNvSpPr>
              <a:spLocks noChangeShapeType="1"/>
            </p:cNvSpPr>
            <p:nvPr/>
          </p:nvSpPr>
          <p:spPr bwMode="auto">
            <a:xfrm>
              <a:off x="1812" y="3112"/>
              <a:ext cx="48" cy="28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829" name="Text Box 141"/>
            <p:cNvSpPr txBox="1">
              <a:spLocks noChangeArrowheads="1"/>
            </p:cNvSpPr>
            <p:nvPr/>
          </p:nvSpPr>
          <p:spPr bwMode="auto">
            <a:xfrm>
              <a:off x="3186" y="2892"/>
              <a:ext cx="7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p>
          </p:txBody>
        </p:sp>
        <p:sp>
          <p:nvSpPr>
            <p:cNvPr id="626830" name="Line 142"/>
            <p:cNvSpPr>
              <a:spLocks noChangeShapeType="1"/>
            </p:cNvSpPr>
            <p:nvPr/>
          </p:nvSpPr>
          <p:spPr bwMode="auto">
            <a:xfrm>
              <a:off x="3588" y="3112"/>
              <a:ext cx="48" cy="28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626831" name="Text Box 143"/>
            <p:cNvSpPr txBox="1">
              <a:spLocks noChangeArrowheads="1"/>
            </p:cNvSpPr>
            <p:nvPr/>
          </p:nvSpPr>
          <p:spPr bwMode="auto">
            <a:xfrm>
              <a:off x="87" y="3615"/>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p>
          </p:txBody>
        </p:sp>
        <p:sp>
          <p:nvSpPr>
            <p:cNvPr id="626832" name="Text Box 144"/>
            <p:cNvSpPr txBox="1">
              <a:spLocks noChangeArrowheads="1"/>
            </p:cNvSpPr>
            <p:nvPr/>
          </p:nvSpPr>
          <p:spPr bwMode="auto">
            <a:xfrm>
              <a:off x="4887" y="3512"/>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p>
          </p:txBody>
        </p:sp>
        <p:pic>
          <p:nvPicPr>
            <p:cNvPr id="626833" name="Picture 14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 y="2968"/>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834" name="Picture 14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 y="388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835" name="Picture 1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2" y="292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6836" name="Picture 1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4" y="3784"/>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6837" name="Text Box 149"/>
            <p:cNvSpPr txBox="1">
              <a:spLocks noChangeArrowheads="1"/>
            </p:cNvSpPr>
            <p:nvPr/>
          </p:nvSpPr>
          <p:spPr bwMode="auto">
            <a:xfrm>
              <a:off x="2113" y="3848"/>
              <a:ext cx="14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000099"/>
                  </a:solidFill>
                  <a:latin typeface="+mn-lt"/>
                  <a:ea typeface="黑体" panose="02010609060101010101" pitchFamily="2" charset="-122"/>
                </a:rPr>
                <a:t>虚拟专用网 </a:t>
              </a:r>
              <a:r>
                <a:rPr kumimoji="1" lang="en-US" altLang="zh-CN" sz="2400" b="1" dirty="0">
                  <a:solidFill>
                    <a:srgbClr val="000099"/>
                  </a:solidFill>
                  <a:latin typeface="+mn-lt"/>
                  <a:ea typeface="黑体" panose="02010609060101010101" pitchFamily="2" charset="-122"/>
                </a:rPr>
                <a:t>VPN</a:t>
              </a:r>
            </a:p>
          </p:txBody>
        </p:sp>
      </p:grpSp>
      <p:sp>
        <p:nvSpPr>
          <p:cNvPr id="2" name="矩形 1"/>
          <p:cNvSpPr/>
          <p:nvPr/>
        </p:nvSpPr>
        <p:spPr>
          <a:xfrm>
            <a:off x="2558173" y="6063679"/>
            <a:ext cx="5590032" cy="461665"/>
          </a:xfrm>
          <a:prstGeom prst="rect">
            <a:avLst/>
          </a:prstGeom>
        </p:spPr>
        <p:txBody>
          <a:bodyPr wrap="square">
            <a:spAutoFit/>
          </a:bodyPr>
          <a:lstStyle/>
          <a:p>
            <a:pPr algn="ctr"/>
            <a:r>
              <a:rPr lang="zh-CN" altLang="zh-CN" sz="2400" b="1" dirty="0" smtClean="0">
                <a:latin typeface="+mn-lt"/>
                <a:ea typeface="黑体" panose="02010609060101010101" pitchFamily="2" charset="-122"/>
              </a:rPr>
              <a:t>用</a:t>
            </a:r>
            <a:r>
              <a:rPr lang="zh-CN" altLang="zh-CN" sz="2400" b="1" dirty="0">
                <a:latin typeface="+mn-lt"/>
                <a:ea typeface="黑体" panose="02010609060101010101" pitchFamily="2" charset="-122"/>
              </a:rPr>
              <a:t>隧道技术实现虚拟专用网</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626690"/>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35" presetClass="emph" presetSubtype="0" repeatCount="3000" fill="hold" nodeType="afterEffect">
                                  <p:stCondLst>
                                    <p:cond delay="500"/>
                                  </p:stCondLst>
                                  <p:childTnLst>
                                    <p:anim calcmode="discrete" valueType="str">
                                      <p:cBhvr>
                                        <p:cTn id="9" dur="1000" fill="hold"/>
                                        <p:tgtEl>
                                          <p:spTgt spid="626753"/>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35" presetClass="emph" presetSubtype="0" repeatCount="3000" fill="hold" nodeType="afterEffect">
                                  <p:stCondLst>
                                    <p:cond delay="500"/>
                                  </p:stCondLst>
                                  <p:childTnLst>
                                    <p:anim calcmode="discrete" valueType="str">
                                      <p:cBhvr>
                                        <p:cTn id="12" dur="1000" fill="hold"/>
                                        <p:tgtEl>
                                          <p:spTgt spid="6267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p:txBody>
          <a:bodyPr/>
          <a:lstStyle/>
          <a:p>
            <a:pPr algn="ctr"/>
            <a:r>
              <a:rPr lang="zh-CN" altLang="en-US" sz="3600" dirty="0"/>
              <a:t>内联网 </a:t>
            </a:r>
            <a:r>
              <a:rPr lang="en-US" altLang="zh-CN" sz="3600" dirty="0"/>
              <a:t>intranet </a:t>
            </a:r>
            <a:r>
              <a:rPr lang="zh-CN" altLang="en-US" sz="3600" dirty="0"/>
              <a:t>和外联网 </a:t>
            </a:r>
            <a:r>
              <a:rPr lang="en-US" altLang="zh-CN" sz="3600" dirty="0" smtClean="0"/>
              <a:t>extranet</a:t>
            </a:r>
            <a:endParaRPr lang="zh-CN" altLang="en-US" sz="3600" dirty="0"/>
          </a:p>
        </p:txBody>
      </p:sp>
      <p:sp>
        <p:nvSpPr>
          <p:cNvPr id="627715" name="Rectangle 3"/>
          <p:cNvSpPr>
            <a:spLocks noGrp="1" noChangeArrowheads="1"/>
          </p:cNvSpPr>
          <p:nvPr>
            <p:ph idx="1"/>
          </p:nvPr>
        </p:nvSpPr>
        <p:spPr/>
        <p:txBody>
          <a:bodyPr/>
          <a:lstStyle/>
          <a:p>
            <a:r>
              <a:rPr lang="zh-CN" altLang="en-US" sz="2800" dirty="0" smtClean="0"/>
              <a:t>它们都是</a:t>
            </a:r>
            <a:r>
              <a:rPr lang="zh-CN" altLang="en-US" sz="2800" dirty="0"/>
              <a:t>基于 </a:t>
            </a:r>
            <a:r>
              <a:rPr lang="en-US" altLang="zh-CN" sz="2800" dirty="0"/>
              <a:t>TCP/IP </a:t>
            </a:r>
            <a:r>
              <a:rPr lang="zh-CN" altLang="en-US" sz="2800" dirty="0" smtClean="0"/>
              <a:t>协议的。</a:t>
            </a:r>
            <a:endParaRPr lang="en-US" altLang="zh-CN" sz="2800" dirty="0" smtClean="0"/>
          </a:p>
          <a:p>
            <a:r>
              <a:rPr lang="zh-CN" altLang="en-US" sz="2800" dirty="0" smtClean="0"/>
              <a:t>由</a:t>
            </a:r>
            <a:r>
              <a:rPr lang="zh-CN" altLang="en-US" sz="2800" dirty="0"/>
              <a:t>部门 </a:t>
            </a:r>
            <a:r>
              <a:rPr lang="en-US" altLang="zh-CN" sz="2800" dirty="0"/>
              <a:t>A </a:t>
            </a:r>
            <a:r>
              <a:rPr lang="zh-CN" altLang="en-US" sz="2800" dirty="0"/>
              <a:t>和 </a:t>
            </a:r>
            <a:r>
              <a:rPr lang="en-US" altLang="zh-CN" sz="2800" dirty="0"/>
              <a:t>B </a:t>
            </a:r>
            <a:r>
              <a:rPr lang="zh-CN" altLang="en-US" sz="2800" dirty="0"/>
              <a:t>的内部网络所构成的虚拟专用网 </a:t>
            </a:r>
            <a:r>
              <a:rPr lang="en-US" altLang="zh-CN" sz="2800" dirty="0"/>
              <a:t>VPN </a:t>
            </a:r>
            <a:r>
              <a:rPr lang="zh-CN" altLang="en-US" sz="2800" dirty="0"/>
              <a:t>又称为</a:t>
            </a:r>
            <a:r>
              <a:rPr lang="zh-CN" altLang="en-US" sz="2800" dirty="0">
                <a:solidFill>
                  <a:srgbClr val="FF0000"/>
                </a:solidFill>
              </a:rPr>
              <a:t>内</a:t>
            </a:r>
            <a:r>
              <a:rPr lang="zh-CN" altLang="en-US" sz="2800" dirty="0" smtClean="0">
                <a:solidFill>
                  <a:srgbClr val="FF0000"/>
                </a:solidFill>
              </a:rPr>
              <a:t>联网 </a:t>
            </a:r>
            <a:r>
              <a:rPr lang="en-US" altLang="zh-CN" sz="2800" dirty="0" smtClean="0"/>
              <a:t>(</a:t>
            </a:r>
            <a:r>
              <a:rPr lang="en-US" altLang="zh-CN" sz="2800" dirty="0"/>
              <a:t>intranet)</a:t>
            </a:r>
            <a:r>
              <a:rPr lang="zh-CN" altLang="en-US" sz="2800" dirty="0"/>
              <a:t>，表示部门 </a:t>
            </a:r>
            <a:r>
              <a:rPr lang="en-US" altLang="zh-CN" sz="2800" dirty="0"/>
              <a:t>A </a:t>
            </a:r>
            <a:r>
              <a:rPr lang="zh-CN" altLang="en-US" sz="2800" dirty="0"/>
              <a:t>和 </a:t>
            </a:r>
            <a:r>
              <a:rPr lang="en-US" altLang="zh-CN" sz="2800" dirty="0"/>
              <a:t>B </a:t>
            </a:r>
            <a:r>
              <a:rPr lang="zh-CN" altLang="en-US" sz="2800" dirty="0"/>
              <a:t>都是在</a:t>
            </a:r>
            <a:r>
              <a:rPr lang="zh-CN" altLang="en-US" sz="2800" dirty="0">
                <a:solidFill>
                  <a:srgbClr val="FF0000"/>
                </a:solidFill>
              </a:rPr>
              <a:t>同一个机构的内部。</a:t>
            </a:r>
          </a:p>
          <a:p>
            <a:r>
              <a:rPr lang="zh-CN" altLang="en-US" sz="2800" dirty="0"/>
              <a:t>一个机构和某些</a:t>
            </a:r>
            <a:r>
              <a:rPr lang="zh-CN" altLang="en-US" sz="2800" dirty="0">
                <a:solidFill>
                  <a:srgbClr val="0000FF"/>
                </a:solidFill>
              </a:rPr>
              <a:t>外部机构</a:t>
            </a:r>
            <a:r>
              <a:rPr lang="zh-CN" altLang="en-US" sz="2800" dirty="0"/>
              <a:t>共同建立的虚拟专用网 </a:t>
            </a:r>
            <a:r>
              <a:rPr lang="en-US" altLang="zh-CN" sz="2800" dirty="0"/>
              <a:t>VPN </a:t>
            </a:r>
            <a:r>
              <a:rPr lang="zh-CN" altLang="en-US" sz="2800" dirty="0"/>
              <a:t>又称为</a:t>
            </a:r>
            <a:r>
              <a:rPr lang="zh-CN" altLang="en-US" sz="2800" dirty="0">
                <a:solidFill>
                  <a:srgbClr val="FF0000"/>
                </a:solidFill>
              </a:rPr>
              <a:t>外</a:t>
            </a:r>
            <a:r>
              <a:rPr lang="zh-CN" altLang="en-US" sz="2800" dirty="0" smtClean="0">
                <a:solidFill>
                  <a:srgbClr val="FF0000"/>
                </a:solidFill>
              </a:rPr>
              <a:t>联网 </a:t>
            </a:r>
            <a:r>
              <a:rPr lang="en-US" altLang="zh-CN" sz="2800" dirty="0" smtClean="0"/>
              <a:t>(</a:t>
            </a:r>
            <a:r>
              <a:rPr lang="en-US" altLang="zh-CN" sz="2800" dirty="0"/>
              <a:t>extranet)</a:t>
            </a:r>
            <a:r>
              <a:rPr lang="zh-CN" altLang="en-US" sz="2800" dirty="0"/>
              <a:t>。</a:t>
            </a:r>
            <a:r>
              <a:rPr lang="zh-CN" altLang="en-US" dirty="0"/>
              <a:t> </a:t>
            </a:r>
            <a:r>
              <a:rPr lang="zh-CN" altLang="en-US" sz="2800" dirty="0"/>
              <a:t> </a:t>
            </a:r>
          </a:p>
        </p:txBody>
      </p:sp>
      <p:grpSp>
        <p:nvGrpSpPr>
          <p:cNvPr id="72" name="Group 84"/>
          <p:cNvGrpSpPr/>
          <p:nvPr/>
        </p:nvGrpSpPr>
        <p:grpSpPr bwMode="auto">
          <a:xfrm>
            <a:off x="351358" y="4323928"/>
            <a:ext cx="9426178" cy="2057400"/>
            <a:chOff x="87" y="2872"/>
            <a:chExt cx="5481" cy="1296"/>
          </a:xfrm>
        </p:grpSpPr>
        <p:sp>
          <p:nvSpPr>
            <p:cNvPr id="73" name="AutoShape 85"/>
            <p:cNvSpPr>
              <a:spLocks noChangeArrowheads="1"/>
            </p:cNvSpPr>
            <p:nvPr/>
          </p:nvSpPr>
          <p:spPr bwMode="auto">
            <a:xfrm>
              <a:off x="96" y="2872"/>
              <a:ext cx="5472" cy="1296"/>
            </a:xfrm>
            <a:prstGeom prst="roundRect">
              <a:avLst>
                <a:gd name="adj" fmla="val 16667"/>
              </a:avLst>
            </a:prstGeom>
            <a:solidFill>
              <a:srgbClr val="FF99FF"/>
            </a:solidFill>
            <a:ln w="9525" cap="rnd">
              <a:solidFill>
                <a:schemeClr val="tx1"/>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74" name="Line 86"/>
            <p:cNvSpPr>
              <a:spLocks noChangeShapeType="1"/>
            </p:cNvSpPr>
            <p:nvPr/>
          </p:nvSpPr>
          <p:spPr bwMode="auto">
            <a:xfrm>
              <a:off x="1764" y="3400"/>
              <a:ext cx="2076" cy="0"/>
            </a:xfrm>
            <a:prstGeom prst="line">
              <a:avLst/>
            </a:prstGeom>
            <a:noFill/>
            <a:ln w="571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5" name="Line 87"/>
            <p:cNvSpPr>
              <a:spLocks noChangeShapeType="1"/>
            </p:cNvSpPr>
            <p:nvPr/>
          </p:nvSpPr>
          <p:spPr bwMode="auto">
            <a:xfrm flipV="1">
              <a:off x="816" y="3832"/>
              <a:ext cx="240" cy="19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6" name="Line 88"/>
            <p:cNvSpPr>
              <a:spLocks noChangeShapeType="1"/>
            </p:cNvSpPr>
            <p:nvPr/>
          </p:nvSpPr>
          <p:spPr bwMode="auto">
            <a:xfrm>
              <a:off x="624" y="3160"/>
              <a:ext cx="240" cy="14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77" name="Line 89"/>
            <p:cNvSpPr>
              <a:spLocks noChangeShapeType="1"/>
            </p:cNvSpPr>
            <p:nvPr/>
          </p:nvSpPr>
          <p:spPr bwMode="auto">
            <a:xfrm flipV="1">
              <a:off x="432" y="3551"/>
              <a:ext cx="28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78" name="Group 90"/>
            <p:cNvGrpSpPr/>
            <p:nvPr/>
          </p:nvGrpSpPr>
          <p:grpSpPr bwMode="auto">
            <a:xfrm>
              <a:off x="657" y="3091"/>
              <a:ext cx="952" cy="772"/>
              <a:chOff x="385" y="2795"/>
              <a:chExt cx="1769" cy="816"/>
            </a:xfrm>
          </p:grpSpPr>
          <p:sp>
            <p:nvSpPr>
              <p:cNvPr id="121" name="Oval 9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2" name="Oval 9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3" name="Oval 9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4" name="Oval 9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5" name="Oval 9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6" name="Oval 9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7" name="Oval 9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8" name="Oval 9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9" name="Oval 9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0" name="Oval 10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1" name="Oval 10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2" name="Oval 10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3" name="Oval 10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4" name="Oval 10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5" name="Oval 10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6" name="Oval 10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37" name="Freeform 10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sp>
          <p:nvSpPr>
            <p:cNvPr id="79" name="Line 108"/>
            <p:cNvSpPr>
              <a:spLocks noChangeShapeType="1"/>
            </p:cNvSpPr>
            <p:nvPr/>
          </p:nvSpPr>
          <p:spPr bwMode="auto">
            <a:xfrm flipH="1">
              <a:off x="4800" y="3112"/>
              <a:ext cx="240" cy="9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0" name="Line 109"/>
            <p:cNvSpPr>
              <a:spLocks noChangeShapeType="1"/>
            </p:cNvSpPr>
            <p:nvPr/>
          </p:nvSpPr>
          <p:spPr bwMode="auto">
            <a:xfrm flipH="1" flipV="1">
              <a:off x="4656" y="3736"/>
              <a:ext cx="336" cy="19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81" name="Line 110"/>
            <p:cNvSpPr>
              <a:spLocks noChangeShapeType="1"/>
            </p:cNvSpPr>
            <p:nvPr/>
          </p:nvSpPr>
          <p:spPr bwMode="auto">
            <a:xfrm flipH="1" flipV="1">
              <a:off x="4800" y="3496"/>
              <a:ext cx="34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82" name="Group 111"/>
            <p:cNvGrpSpPr/>
            <p:nvPr/>
          </p:nvGrpSpPr>
          <p:grpSpPr bwMode="auto">
            <a:xfrm>
              <a:off x="3969" y="3046"/>
              <a:ext cx="952" cy="772"/>
              <a:chOff x="385" y="2795"/>
              <a:chExt cx="1769" cy="816"/>
            </a:xfrm>
          </p:grpSpPr>
          <p:sp>
            <p:nvSpPr>
              <p:cNvPr id="104" name="Oval 112"/>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5" name="Oval 113"/>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6" name="Oval 114"/>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7" name="Oval 115"/>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8" name="Oval 116"/>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09" name="Oval 117"/>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0" name="Oval 118"/>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1" name="Oval 119"/>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2" name="Oval 120"/>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3" name="Oval 121"/>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4" name="Oval 122"/>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5" name="Oval 123"/>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6" name="Oval 124"/>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7" name="Oval 125"/>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8" name="Oval 126"/>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19" name="Oval 127"/>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99"/>
                  </a:solidFill>
                  <a:latin typeface="+mn-lt"/>
                  <a:ea typeface="黑体" panose="02010609060101010101" pitchFamily="2" charset="-122"/>
                </a:endParaRPr>
              </a:p>
            </p:txBody>
          </p:sp>
          <p:sp>
            <p:nvSpPr>
              <p:cNvPr id="120" name="Freeform 128"/>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pic>
          <p:nvPicPr>
            <p:cNvPr id="83" name="Picture 1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8" y="3321"/>
              <a:ext cx="328"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4" name="Picture 13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9" y="3322"/>
              <a:ext cx="328"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5" name="Picture 13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 y="3407"/>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Text Box 132"/>
            <p:cNvSpPr txBox="1">
              <a:spLocks noChangeArrowheads="1"/>
            </p:cNvSpPr>
            <p:nvPr/>
          </p:nvSpPr>
          <p:spPr bwMode="auto">
            <a:xfrm>
              <a:off x="864" y="3247"/>
              <a:ext cx="551"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A</a:t>
              </a: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pic>
          <p:nvPicPr>
            <p:cNvPr id="87" name="Picture 1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8" y="3352"/>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Text Box 134"/>
            <p:cNvSpPr txBox="1">
              <a:spLocks noChangeArrowheads="1"/>
            </p:cNvSpPr>
            <p:nvPr/>
          </p:nvSpPr>
          <p:spPr bwMode="auto">
            <a:xfrm>
              <a:off x="4174" y="3201"/>
              <a:ext cx="55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部门 </a:t>
              </a:r>
              <a:r>
                <a:rPr kumimoji="1" lang="en-US" altLang="zh-CN" sz="2000" b="1" dirty="0" smtClean="0">
                  <a:solidFill>
                    <a:srgbClr val="000099"/>
                  </a:solidFill>
                  <a:latin typeface="+mn-lt"/>
                  <a:ea typeface="黑体" panose="02010609060101010101" pitchFamily="2" charset="-122"/>
                </a:rPr>
                <a:t>B</a:t>
              </a:r>
            </a:p>
            <a:p>
              <a:r>
                <a:rPr kumimoji="1" lang="zh-CN" altLang="en-US" sz="2000" b="1" dirty="0">
                  <a:solidFill>
                    <a:srgbClr val="000099"/>
                  </a:solidFill>
                  <a:latin typeface="+mn-lt"/>
                  <a:ea typeface="黑体" panose="02010609060101010101" pitchFamily="2" charset="-122"/>
                </a:rPr>
                <a:t>网络</a:t>
              </a:r>
              <a:endParaRPr kumimoji="1" lang="en-US" altLang="zh-CN" sz="2000" b="1" dirty="0">
                <a:solidFill>
                  <a:srgbClr val="000099"/>
                </a:solidFill>
                <a:latin typeface="+mn-lt"/>
                <a:ea typeface="黑体" panose="02010609060101010101" pitchFamily="2" charset="-122"/>
              </a:endParaRPr>
            </a:p>
          </p:txBody>
        </p:sp>
        <p:sp>
          <p:nvSpPr>
            <p:cNvPr id="89" name="Text Box 135"/>
            <p:cNvSpPr txBox="1">
              <a:spLocks noChangeArrowheads="1"/>
            </p:cNvSpPr>
            <p:nvPr/>
          </p:nvSpPr>
          <p:spPr bwMode="auto">
            <a:xfrm>
              <a:off x="309" y="3176"/>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X</a:t>
              </a:r>
            </a:p>
          </p:txBody>
        </p:sp>
        <p:sp>
          <p:nvSpPr>
            <p:cNvPr id="90" name="Text Box 136"/>
            <p:cNvSpPr txBox="1">
              <a:spLocks noChangeArrowheads="1"/>
            </p:cNvSpPr>
            <p:nvPr/>
          </p:nvSpPr>
          <p:spPr bwMode="auto">
            <a:xfrm>
              <a:off x="5072" y="3128"/>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Y</a:t>
              </a:r>
            </a:p>
          </p:txBody>
        </p:sp>
        <p:sp>
          <p:nvSpPr>
            <p:cNvPr id="91" name="Text Box 137"/>
            <p:cNvSpPr txBox="1">
              <a:spLocks noChangeArrowheads="1"/>
            </p:cNvSpPr>
            <p:nvPr/>
          </p:nvSpPr>
          <p:spPr bwMode="auto">
            <a:xfrm>
              <a:off x="1523" y="3132"/>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1</a:t>
              </a:r>
              <a:endParaRPr kumimoji="1" lang="en-US" altLang="zh-CN" sz="2000" b="1">
                <a:solidFill>
                  <a:srgbClr val="000099"/>
                </a:solidFill>
                <a:latin typeface="+mn-lt"/>
                <a:ea typeface="黑体" panose="02010609060101010101" pitchFamily="2" charset="-122"/>
              </a:endParaRPr>
            </a:p>
          </p:txBody>
        </p:sp>
        <p:sp>
          <p:nvSpPr>
            <p:cNvPr id="92" name="Text Box 138"/>
            <p:cNvSpPr txBox="1">
              <a:spLocks noChangeArrowheads="1"/>
            </p:cNvSpPr>
            <p:nvPr/>
          </p:nvSpPr>
          <p:spPr bwMode="auto">
            <a:xfrm>
              <a:off x="3815" y="3084"/>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R</a:t>
              </a:r>
              <a:r>
                <a:rPr kumimoji="1" lang="en-US" altLang="zh-CN" sz="2000" b="1" baseline="-25000">
                  <a:solidFill>
                    <a:srgbClr val="000099"/>
                  </a:solidFill>
                  <a:latin typeface="+mn-lt"/>
                  <a:ea typeface="黑体" panose="02010609060101010101" pitchFamily="2" charset="-122"/>
                </a:rPr>
                <a:t>2</a:t>
              </a:r>
              <a:endParaRPr kumimoji="1" lang="en-US" altLang="zh-CN" sz="2000" b="1">
                <a:solidFill>
                  <a:srgbClr val="000099"/>
                </a:solidFill>
                <a:latin typeface="+mn-lt"/>
                <a:ea typeface="黑体" panose="02010609060101010101" pitchFamily="2" charset="-122"/>
              </a:endParaRPr>
            </a:p>
          </p:txBody>
        </p:sp>
        <p:sp>
          <p:nvSpPr>
            <p:cNvPr id="93" name="Text Box 139"/>
            <p:cNvSpPr txBox="1">
              <a:spLocks noChangeArrowheads="1"/>
            </p:cNvSpPr>
            <p:nvPr/>
          </p:nvSpPr>
          <p:spPr bwMode="auto">
            <a:xfrm>
              <a:off x="1410" y="2888"/>
              <a:ext cx="7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125.1.2.3</a:t>
              </a:r>
            </a:p>
          </p:txBody>
        </p:sp>
        <p:sp>
          <p:nvSpPr>
            <p:cNvPr id="94" name="Line 140"/>
            <p:cNvSpPr>
              <a:spLocks noChangeShapeType="1"/>
            </p:cNvSpPr>
            <p:nvPr/>
          </p:nvSpPr>
          <p:spPr bwMode="auto">
            <a:xfrm>
              <a:off x="1812" y="3112"/>
              <a:ext cx="48" cy="28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5" name="Text Box 141"/>
            <p:cNvSpPr txBox="1">
              <a:spLocks noChangeArrowheads="1"/>
            </p:cNvSpPr>
            <p:nvPr/>
          </p:nvSpPr>
          <p:spPr bwMode="auto">
            <a:xfrm>
              <a:off x="3186" y="2892"/>
              <a:ext cx="7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2000" b="1">
                  <a:solidFill>
                    <a:srgbClr val="000099"/>
                  </a:solidFill>
                  <a:latin typeface="+mn-lt"/>
                  <a:ea typeface="黑体" panose="02010609060101010101" pitchFamily="2" charset="-122"/>
                </a:rPr>
                <a:t>194.4.5.6</a:t>
              </a:r>
            </a:p>
          </p:txBody>
        </p:sp>
        <p:sp>
          <p:nvSpPr>
            <p:cNvPr id="96" name="Line 142"/>
            <p:cNvSpPr>
              <a:spLocks noChangeShapeType="1"/>
            </p:cNvSpPr>
            <p:nvPr/>
          </p:nvSpPr>
          <p:spPr bwMode="auto">
            <a:xfrm>
              <a:off x="3588" y="3112"/>
              <a:ext cx="48" cy="28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7" name="Text Box 143"/>
            <p:cNvSpPr txBox="1">
              <a:spLocks noChangeArrowheads="1"/>
            </p:cNvSpPr>
            <p:nvPr/>
          </p:nvSpPr>
          <p:spPr bwMode="auto">
            <a:xfrm>
              <a:off x="87" y="3615"/>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10.1.0.1</a:t>
              </a:r>
            </a:p>
          </p:txBody>
        </p:sp>
        <p:sp>
          <p:nvSpPr>
            <p:cNvPr id="98" name="Text Box 144"/>
            <p:cNvSpPr txBox="1">
              <a:spLocks noChangeArrowheads="1"/>
            </p:cNvSpPr>
            <p:nvPr/>
          </p:nvSpPr>
          <p:spPr bwMode="auto">
            <a:xfrm>
              <a:off x="4887" y="3512"/>
              <a:ext cx="6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2000" b="1">
                  <a:solidFill>
                    <a:srgbClr val="000099"/>
                  </a:solidFill>
                  <a:latin typeface="+mn-lt"/>
                  <a:ea typeface="黑体" panose="02010609060101010101" pitchFamily="2" charset="-122"/>
                </a:rPr>
                <a:t>10.2.0.3</a:t>
              </a:r>
            </a:p>
          </p:txBody>
        </p:sp>
        <p:pic>
          <p:nvPicPr>
            <p:cNvPr id="99" name="Picture 14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 y="2968"/>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14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 y="388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1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2" y="2920"/>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4" y="3784"/>
              <a:ext cx="21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 Box 149"/>
            <p:cNvSpPr txBox="1">
              <a:spLocks noChangeArrowheads="1"/>
            </p:cNvSpPr>
            <p:nvPr/>
          </p:nvSpPr>
          <p:spPr bwMode="auto">
            <a:xfrm>
              <a:off x="1757" y="3848"/>
              <a:ext cx="213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2400" b="1" dirty="0">
                  <a:solidFill>
                    <a:srgbClr val="000099"/>
                  </a:solidFill>
                  <a:latin typeface="+mn-lt"/>
                  <a:ea typeface="黑体" panose="02010609060101010101" pitchFamily="2" charset="-122"/>
                </a:rPr>
                <a:t>内</a:t>
              </a:r>
              <a:r>
                <a:rPr kumimoji="1" lang="zh-CN" altLang="en-US" sz="2400" b="1" dirty="0" smtClean="0">
                  <a:solidFill>
                    <a:srgbClr val="000099"/>
                  </a:solidFill>
                  <a:latin typeface="+mn-lt"/>
                  <a:ea typeface="黑体" panose="02010609060101010101" pitchFamily="2" charset="-122"/>
                </a:rPr>
                <a:t>联网 </a:t>
              </a:r>
              <a:r>
                <a:rPr kumimoji="1" lang="en-US" altLang="zh-CN" sz="2400" b="1" dirty="0" smtClean="0">
                  <a:solidFill>
                    <a:srgbClr val="000099"/>
                  </a:solidFill>
                  <a:latin typeface="+mn-lt"/>
                  <a:ea typeface="黑体" panose="02010609060101010101" pitchFamily="2" charset="-122"/>
                </a:rPr>
                <a:t>(</a:t>
              </a:r>
              <a:r>
                <a:rPr kumimoji="1" lang="zh-CN" altLang="en-US" sz="2400" b="1" dirty="0" smtClean="0">
                  <a:solidFill>
                    <a:srgbClr val="000099"/>
                  </a:solidFill>
                  <a:latin typeface="+mn-lt"/>
                  <a:ea typeface="黑体" panose="02010609060101010101" pitchFamily="2" charset="-122"/>
                </a:rPr>
                <a:t>虚拟</a:t>
              </a:r>
              <a:r>
                <a:rPr kumimoji="1" lang="zh-CN" altLang="en-US" sz="2400" b="1" dirty="0">
                  <a:solidFill>
                    <a:srgbClr val="000099"/>
                  </a:solidFill>
                  <a:latin typeface="+mn-lt"/>
                  <a:ea typeface="黑体" panose="02010609060101010101" pitchFamily="2" charset="-122"/>
                </a:rPr>
                <a:t>专用网 </a:t>
              </a:r>
              <a:r>
                <a:rPr kumimoji="1" lang="en-US" altLang="zh-CN" sz="2400" b="1" dirty="0" smtClean="0">
                  <a:solidFill>
                    <a:srgbClr val="000099"/>
                  </a:solidFill>
                  <a:latin typeface="+mn-lt"/>
                  <a:ea typeface="黑体" panose="02010609060101010101" pitchFamily="2" charset="-122"/>
                </a:rPr>
                <a:t>VPN)</a:t>
              </a:r>
              <a:endParaRPr kumimoji="1" lang="en-US" altLang="zh-CN" sz="2400" b="1" dirty="0">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2"/>
          <p:cNvSpPr>
            <a:spLocks noGrp="1" noChangeArrowheads="1"/>
          </p:cNvSpPr>
          <p:nvPr>
            <p:ph type="title"/>
          </p:nvPr>
        </p:nvSpPr>
        <p:spPr/>
        <p:txBody>
          <a:bodyPr/>
          <a:lstStyle/>
          <a:p>
            <a:pPr algn="ctr"/>
            <a:r>
              <a:rPr lang="zh-CN" altLang="en-US" dirty="0"/>
              <a:t>远程</a:t>
            </a:r>
            <a:r>
              <a:rPr lang="zh-CN" altLang="en-US" dirty="0" smtClean="0"/>
              <a:t>接入 </a:t>
            </a:r>
            <a:r>
              <a:rPr lang="en-US" altLang="zh-CN" dirty="0" smtClean="0"/>
              <a:t>VPN</a:t>
            </a:r>
            <a:endParaRPr lang="en-US" altLang="zh-CN" dirty="0"/>
          </a:p>
        </p:txBody>
      </p:sp>
      <p:sp>
        <p:nvSpPr>
          <p:cNvPr id="1028099" name="Rectangle 3"/>
          <p:cNvSpPr>
            <a:spLocks noGrp="1" noChangeArrowheads="1"/>
          </p:cNvSpPr>
          <p:nvPr>
            <p:ph idx="1"/>
          </p:nvPr>
        </p:nvSpPr>
        <p:spPr/>
        <p:txBody>
          <a:bodyPr/>
          <a:lstStyle/>
          <a:p>
            <a:r>
              <a:rPr lang="zh-CN" altLang="en-US" dirty="0" smtClean="0">
                <a:solidFill>
                  <a:srgbClr val="FF0000"/>
                </a:solidFill>
              </a:rPr>
              <a:t>远程</a:t>
            </a:r>
            <a:r>
              <a:rPr lang="zh-CN" altLang="en-US" dirty="0">
                <a:solidFill>
                  <a:srgbClr val="FF0000"/>
                </a:solidFill>
              </a:rPr>
              <a:t>接入 </a:t>
            </a:r>
            <a:r>
              <a:rPr lang="en-US" altLang="zh-CN" dirty="0" smtClean="0">
                <a:solidFill>
                  <a:srgbClr val="FF0000"/>
                </a:solidFill>
              </a:rPr>
              <a:t>VPN </a:t>
            </a:r>
            <a:r>
              <a:rPr lang="en-US" altLang="zh-CN" dirty="0" smtClean="0"/>
              <a:t>(remote </a:t>
            </a:r>
            <a:r>
              <a:rPr lang="en-US" altLang="zh-CN" dirty="0"/>
              <a:t>access VPN</a:t>
            </a:r>
            <a:r>
              <a:rPr lang="en-US" altLang="zh-CN" dirty="0" smtClean="0"/>
              <a:t>)</a:t>
            </a:r>
            <a:r>
              <a:rPr lang="zh-CN" altLang="en-US" dirty="0"/>
              <a:t>可以</a:t>
            </a:r>
            <a:r>
              <a:rPr lang="zh-CN" altLang="en-US" dirty="0" smtClean="0"/>
              <a:t>满足外部流动员工访问公司网络的需求</a:t>
            </a:r>
            <a:r>
              <a:rPr lang="zh-CN" altLang="en-US" dirty="0"/>
              <a:t>。</a:t>
            </a:r>
          </a:p>
          <a:p>
            <a:r>
              <a:rPr lang="zh-CN" altLang="en-US" dirty="0"/>
              <a:t>在外地工作的员工拨号</a:t>
            </a:r>
            <a:r>
              <a:rPr lang="zh-CN" altLang="en-US" dirty="0" smtClean="0"/>
              <a:t>接入互联网，</a:t>
            </a:r>
            <a:r>
              <a:rPr lang="zh-CN" altLang="en-US" dirty="0"/>
              <a:t>而驻留在员工 </a:t>
            </a:r>
            <a:r>
              <a:rPr lang="en-US" altLang="zh-CN" dirty="0"/>
              <a:t>PC </a:t>
            </a:r>
            <a:r>
              <a:rPr lang="zh-CN" altLang="en-US" dirty="0"/>
              <a:t>机中的 </a:t>
            </a:r>
            <a:r>
              <a:rPr lang="en-US" altLang="zh-CN" dirty="0"/>
              <a:t>VPN </a:t>
            </a:r>
            <a:r>
              <a:rPr lang="zh-CN" altLang="en-US" dirty="0"/>
              <a:t>软件可在员工的 </a:t>
            </a:r>
            <a:r>
              <a:rPr lang="en-US" altLang="zh-CN" dirty="0"/>
              <a:t>PC </a:t>
            </a:r>
            <a:r>
              <a:rPr lang="zh-CN" altLang="en-US" dirty="0"/>
              <a:t>机和公司的主机之间建立 </a:t>
            </a:r>
            <a:r>
              <a:rPr lang="en-US" altLang="zh-CN" dirty="0"/>
              <a:t>VPN </a:t>
            </a:r>
            <a:r>
              <a:rPr lang="zh-CN" altLang="en-US" dirty="0"/>
              <a:t>隧道，因而外地员工与公司通信的内容是保密的，员工们感到好像就是使用公司内部的本地网络。 </a:t>
            </a:r>
          </a:p>
        </p:txBody>
      </p:sp>
    </p:spTree>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en-US" altLang="zh-CN" dirty="0" smtClean="0"/>
              <a:t>4.8.2   </a:t>
            </a:r>
            <a:r>
              <a:rPr lang="zh-CN" altLang="en-US" dirty="0"/>
              <a:t>网络地址转换 </a:t>
            </a:r>
            <a:r>
              <a:rPr lang="en-US" altLang="zh-CN" dirty="0" smtClean="0"/>
              <a:t>NAT</a:t>
            </a:r>
            <a:endParaRPr lang="en-US" altLang="zh-CN" sz="3600" dirty="0"/>
          </a:p>
        </p:txBody>
      </p:sp>
      <p:sp>
        <p:nvSpPr>
          <p:cNvPr id="628739" name="Rectangle 3"/>
          <p:cNvSpPr>
            <a:spLocks noGrp="1" noChangeArrowheads="1"/>
          </p:cNvSpPr>
          <p:nvPr>
            <p:ph idx="1"/>
          </p:nvPr>
        </p:nvSpPr>
        <p:spPr/>
        <p:txBody>
          <a:bodyPr/>
          <a:lstStyle/>
          <a:p>
            <a:r>
              <a:rPr lang="zh-CN" altLang="en-US" dirty="0" smtClean="0">
                <a:solidFill>
                  <a:srgbClr val="FF0000"/>
                </a:solidFill>
              </a:rPr>
              <a:t>问题：</a:t>
            </a:r>
            <a:r>
              <a:rPr lang="zh-CN" altLang="zh-CN" dirty="0" smtClean="0"/>
              <a:t>在专用网</a:t>
            </a:r>
            <a:r>
              <a:rPr lang="zh-CN" altLang="en-US" dirty="0" smtClean="0"/>
              <a:t>上使用</a:t>
            </a:r>
            <a:r>
              <a:rPr lang="zh-CN" altLang="zh-CN" dirty="0" smtClean="0"/>
              <a:t>专用地址</a:t>
            </a:r>
            <a:r>
              <a:rPr lang="zh-CN" altLang="en-US" dirty="0" smtClean="0"/>
              <a:t>的主机如何与</a:t>
            </a:r>
            <a:r>
              <a:rPr lang="zh-CN" altLang="zh-CN" dirty="0" smtClean="0"/>
              <a:t>互联网</a:t>
            </a:r>
            <a:r>
              <a:rPr lang="zh-CN" altLang="zh-CN" dirty="0"/>
              <a:t>上的主机通信（并不需要加密</a:t>
            </a:r>
            <a:r>
              <a:rPr lang="zh-CN" altLang="zh-CN" dirty="0" smtClean="0"/>
              <a:t>）</a:t>
            </a:r>
            <a:r>
              <a:rPr lang="zh-CN" altLang="en-US" dirty="0" smtClean="0"/>
              <a:t>？</a:t>
            </a:r>
            <a:endParaRPr lang="en-US" altLang="zh-CN" dirty="0" smtClean="0"/>
          </a:p>
          <a:p>
            <a:r>
              <a:rPr lang="zh-CN" altLang="en-US" dirty="0" smtClean="0">
                <a:solidFill>
                  <a:srgbClr val="0000FF"/>
                </a:solidFill>
              </a:rPr>
              <a:t>解决：</a:t>
            </a:r>
            <a:endParaRPr lang="en-US" altLang="zh-CN" dirty="0" smtClean="0">
              <a:solidFill>
                <a:srgbClr val="0000FF"/>
              </a:solidFill>
            </a:endParaRPr>
          </a:p>
          <a:p>
            <a:pPr lvl="1"/>
            <a:r>
              <a:rPr lang="en-US" altLang="zh-CN" dirty="0" smtClean="0"/>
              <a:t>(1) </a:t>
            </a:r>
            <a:r>
              <a:rPr lang="zh-CN" altLang="zh-CN" dirty="0" smtClean="0"/>
              <a:t>再</a:t>
            </a:r>
            <a:r>
              <a:rPr lang="zh-CN" altLang="zh-CN" dirty="0"/>
              <a:t>申请一些</a:t>
            </a:r>
            <a:r>
              <a:rPr lang="zh-CN" altLang="zh-CN" dirty="0" smtClean="0"/>
              <a:t>全球</a:t>
            </a:r>
            <a:r>
              <a:rPr lang="en-US" altLang="zh-CN" dirty="0" smtClean="0"/>
              <a:t> IP </a:t>
            </a:r>
            <a:r>
              <a:rPr lang="zh-CN" altLang="zh-CN" dirty="0" smtClean="0"/>
              <a:t>地址</a:t>
            </a:r>
            <a:r>
              <a:rPr lang="zh-CN" altLang="zh-CN" dirty="0"/>
              <a:t>。但这在很多情况下是不容易</a:t>
            </a:r>
            <a:r>
              <a:rPr lang="zh-CN" altLang="zh-CN" dirty="0" smtClean="0"/>
              <a:t>做到</a:t>
            </a:r>
            <a:r>
              <a:rPr lang="zh-CN" altLang="en-US" dirty="0" smtClean="0"/>
              <a:t>的。</a:t>
            </a:r>
            <a:endParaRPr lang="en-US" altLang="zh-CN" dirty="0" smtClean="0"/>
          </a:p>
          <a:p>
            <a:pPr lvl="1"/>
            <a:r>
              <a:rPr lang="en-US" altLang="zh-CN" dirty="0" smtClean="0"/>
              <a:t>(2)</a:t>
            </a:r>
            <a:r>
              <a:rPr lang="zh-CN" altLang="zh-CN" dirty="0"/>
              <a:t>采用网络</a:t>
            </a:r>
            <a:r>
              <a:rPr lang="zh-CN" altLang="zh-CN" dirty="0" smtClean="0"/>
              <a:t>地址转换</a:t>
            </a:r>
            <a:r>
              <a:rPr lang="en-US" altLang="zh-CN" dirty="0" smtClean="0"/>
              <a:t> NAT</a:t>
            </a:r>
            <a:r>
              <a:rPr lang="zh-CN" altLang="en-US" dirty="0" smtClean="0"/>
              <a:t>。这是</a:t>
            </a:r>
            <a:r>
              <a:rPr lang="zh-CN" altLang="zh-CN" dirty="0" smtClean="0"/>
              <a:t>目前</a:t>
            </a:r>
            <a:r>
              <a:rPr lang="zh-CN" altLang="zh-CN" dirty="0"/>
              <a:t>使用得最多的</a:t>
            </a:r>
            <a:r>
              <a:rPr lang="zh-CN" altLang="zh-CN" dirty="0" smtClean="0"/>
              <a:t>方法</a:t>
            </a:r>
            <a:r>
              <a:rPr lang="zh-CN" altLang="en-US" dirty="0" smtClean="0"/>
              <a:t>。</a:t>
            </a:r>
            <a:endParaRPr lang="zh-CN" altLang="zh-CN" dirty="0"/>
          </a:p>
          <a:p>
            <a:endParaRPr lang="en-US" altLang="zh-CN" dirty="0" smtClean="0"/>
          </a:p>
        </p:txBody>
      </p:sp>
    </p:spTree>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pPr algn="ctr"/>
            <a:r>
              <a:rPr lang="zh-CN" altLang="en-US" dirty="0" smtClean="0"/>
              <a:t>网络</a:t>
            </a:r>
            <a:r>
              <a:rPr lang="zh-CN" altLang="en-US" dirty="0"/>
              <a:t>地址转换 </a:t>
            </a:r>
            <a:r>
              <a:rPr lang="en-US" altLang="zh-CN" dirty="0" smtClean="0"/>
              <a:t>NAT</a:t>
            </a:r>
            <a:endParaRPr lang="en-US" altLang="zh-CN" sz="3600" dirty="0"/>
          </a:p>
        </p:txBody>
      </p:sp>
      <p:sp>
        <p:nvSpPr>
          <p:cNvPr id="628739" name="Rectangle 3"/>
          <p:cNvSpPr>
            <a:spLocks noGrp="1" noChangeArrowheads="1"/>
          </p:cNvSpPr>
          <p:nvPr>
            <p:ph idx="1"/>
          </p:nvPr>
        </p:nvSpPr>
        <p:spPr/>
        <p:txBody>
          <a:bodyPr/>
          <a:lstStyle/>
          <a:p>
            <a:r>
              <a:rPr lang="zh-CN" altLang="en-US" dirty="0"/>
              <a:t>网络地址转换 </a:t>
            </a:r>
            <a:r>
              <a:rPr lang="en-US" altLang="zh-CN" dirty="0" smtClean="0"/>
              <a:t>NAT</a:t>
            </a:r>
            <a:r>
              <a:rPr lang="en-US" altLang="zh-CN" dirty="0"/>
              <a:t> (Network Address Translation)</a:t>
            </a:r>
            <a:r>
              <a:rPr lang="en-US" altLang="zh-CN" dirty="0" smtClean="0"/>
              <a:t>  </a:t>
            </a:r>
            <a:r>
              <a:rPr lang="zh-CN" altLang="en-US" dirty="0"/>
              <a:t>方法于</a:t>
            </a:r>
            <a:r>
              <a:rPr lang="en-US" altLang="zh-CN" dirty="0"/>
              <a:t>1994</a:t>
            </a:r>
            <a:r>
              <a:rPr lang="zh-CN" altLang="en-US" dirty="0"/>
              <a:t>年提出。</a:t>
            </a:r>
          </a:p>
          <a:p>
            <a:r>
              <a:rPr lang="zh-CN" altLang="en-US" dirty="0"/>
              <a:t>需要在专用网连接</a:t>
            </a:r>
            <a:r>
              <a:rPr lang="zh-CN" altLang="en-US" dirty="0" smtClean="0"/>
              <a:t>到</a:t>
            </a:r>
            <a:r>
              <a:rPr lang="zh-CN" altLang="en-US" dirty="0"/>
              <a:t>互联</a:t>
            </a:r>
            <a:r>
              <a:rPr lang="zh-CN" altLang="en-US" dirty="0" smtClean="0"/>
              <a:t>网</a:t>
            </a:r>
            <a:r>
              <a:rPr lang="zh-CN" altLang="en-US" dirty="0"/>
              <a:t>的路由器上安装 </a:t>
            </a:r>
            <a:r>
              <a:rPr lang="en-US" altLang="zh-CN" dirty="0"/>
              <a:t>NAT </a:t>
            </a:r>
            <a:r>
              <a:rPr lang="zh-CN" altLang="en-US" dirty="0"/>
              <a:t>软件。装有 </a:t>
            </a:r>
            <a:r>
              <a:rPr lang="en-US" altLang="zh-CN" dirty="0"/>
              <a:t>NAT </a:t>
            </a:r>
            <a:r>
              <a:rPr lang="zh-CN" altLang="en-US" dirty="0"/>
              <a:t>软件的路由器</a:t>
            </a:r>
            <a:r>
              <a:rPr lang="zh-CN" altLang="en-US" dirty="0" smtClean="0"/>
              <a:t>叫作 </a:t>
            </a:r>
            <a:r>
              <a:rPr lang="en-US" altLang="zh-CN" dirty="0">
                <a:solidFill>
                  <a:srgbClr val="FF0000"/>
                </a:solidFill>
              </a:rPr>
              <a:t>NAT</a:t>
            </a:r>
            <a:r>
              <a:rPr lang="zh-CN" altLang="en-US" dirty="0">
                <a:solidFill>
                  <a:srgbClr val="FF0000"/>
                </a:solidFill>
              </a:rPr>
              <a:t>路由器，</a:t>
            </a:r>
            <a:r>
              <a:rPr lang="zh-CN" altLang="en-US" dirty="0">
                <a:solidFill>
                  <a:srgbClr val="0000FF"/>
                </a:solidFill>
              </a:rPr>
              <a:t>它至少有一个有效的外部</a:t>
            </a:r>
            <a:r>
              <a:rPr lang="zh-CN" altLang="en-US" dirty="0" smtClean="0">
                <a:solidFill>
                  <a:srgbClr val="0000FF"/>
                </a:solidFill>
              </a:rPr>
              <a:t>全球</a:t>
            </a:r>
            <a:r>
              <a:rPr lang="en-US" altLang="zh-CN" dirty="0" smtClean="0">
                <a:solidFill>
                  <a:srgbClr val="0000FF"/>
                </a:solidFill>
              </a:rPr>
              <a:t>IP</a:t>
            </a:r>
            <a:r>
              <a:rPr lang="zh-CN" altLang="en-US" dirty="0" smtClean="0">
                <a:solidFill>
                  <a:srgbClr val="0000FF"/>
                </a:solidFill>
              </a:rPr>
              <a:t>地址</a:t>
            </a:r>
            <a:r>
              <a:rPr lang="zh-CN" altLang="en-US" dirty="0">
                <a:solidFill>
                  <a:srgbClr val="0000FF"/>
                </a:solidFill>
              </a:rPr>
              <a:t>。</a:t>
            </a:r>
          </a:p>
          <a:p>
            <a:r>
              <a:rPr lang="zh-CN" altLang="en-US" dirty="0"/>
              <a:t>所有使用本地地址的主机在和外界通信</a:t>
            </a:r>
            <a:r>
              <a:rPr lang="zh-CN" altLang="en-US" dirty="0" smtClean="0"/>
              <a:t>时，都</a:t>
            </a:r>
            <a:r>
              <a:rPr lang="zh-CN" altLang="en-US" dirty="0"/>
              <a:t>要在 </a:t>
            </a:r>
            <a:r>
              <a:rPr lang="en-US" altLang="zh-CN" dirty="0"/>
              <a:t>NAT </a:t>
            </a:r>
            <a:r>
              <a:rPr lang="zh-CN" altLang="en-US" dirty="0"/>
              <a:t>路由器</a:t>
            </a:r>
            <a:r>
              <a:rPr lang="zh-CN" altLang="en-US" dirty="0">
                <a:solidFill>
                  <a:srgbClr val="FF0000"/>
                </a:solidFill>
              </a:rPr>
              <a:t>上将其本地地址转换</a:t>
            </a:r>
            <a:r>
              <a:rPr lang="zh-CN" altLang="en-US" dirty="0" smtClean="0">
                <a:solidFill>
                  <a:srgbClr val="FF0000"/>
                </a:solidFill>
              </a:rPr>
              <a:t>成</a:t>
            </a:r>
            <a:r>
              <a:rPr lang="zh-CN" altLang="zh-CN" dirty="0" smtClean="0">
                <a:solidFill>
                  <a:srgbClr val="FF0000"/>
                </a:solidFill>
              </a:rPr>
              <a:t>全球</a:t>
            </a:r>
            <a:r>
              <a:rPr lang="en-US" altLang="zh-CN" dirty="0" smtClean="0">
                <a:solidFill>
                  <a:srgbClr val="FF0000"/>
                </a:solidFill>
              </a:rPr>
              <a:t> IP </a:t>
            </a:r>
            <a:r>
              <a:rPr lang="zh-CN" altLang="zh-CN" dirty="0" smtClean="0">
                <a:solidFill>
                  <a:srgbClr val="FF0000"/>
                </a:solidFill>
              </a:rPr>
              <a:t>地址</a:t>
            </a:r>
            <a:r>
              <a:rPr lang="zh-CN" altLang="en-US" dirty="0">
                <a:solidFill>
                  <a:srgbClr val="FF0000"/>
                </a:solidFill>
              </a:rPr>
              <a:t>，</a:t>
            </a:r>
            <a:r>
              <a:rPr lang="zh-CN" altLang="en-US" dirty="0" smtClean="0"/>
              <a:t>才能和互联网连接</a:t>
            </a:r>
            <a:r>
              <a:rPr lang="zh-CN" altLang="en-US" dirty="0"/>
              <a:t>。</a:t>
            </a:r>
            <a:r>
              <a:rPr lang="zh-CN" altLang="en-US" sz="3600" dirty="0"/>
              <a:t> </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7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87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网络地址转换的过程</a:t>
            </a:r>
            <a:endParaRPr lang="zh-CN" altLang="en-US" sz="3600"/>
          </a:p>
        </p:txBody>
      </p:sp>
      <p:sp>
        <p:nvSpPr>
          <p:cNvPr id="6" name="Line 74"/>
          <p:cNvSpPr>
            <a:spLocks noChangeShapeType="1"/>
          </p:cNvSpPr>
          <p:nvPr/>
        </p:nvSpPr>
        <p:spPr bwMode="auto">
          <a:xfrm>
            <a:off x="8827252" y="3582234"/>
            <a:ext cx="638905" cy="1729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7" name="Line 73"/>
          <p:cNvSpPr>
            <a:spLocks noChangeShapeType="1"/>
          </p:cNvSpPr>
          <p:nvPr/>
        </p:nvSpPr>
        <p:spPr bwMode="auto">
          <a:xfrm>
            <a:off x="8429477" y="4184546"/>
            <a:ext cx="637145" cy="43130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8" name="Line 72"/>
          <p:cNvSpPr>
            <a:spLocks noChangeShapeType="1"/>
          </p:cNvSpPr>
          <p:nvPr/>
        </p:nvSpPr>
        <p:spPr bwMode="auto">
          <a:xfrm flipV="1">
            <a:off x="8508680" y="2807018"/>
            <a:ext cx="557941" cy="34390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grpSp>
        <p:nvGrpSpPr>
          <p:cNvPr id="9" name="Group 61"/>
          <p:cNvGrpSpPr/>
          <p:nvPr/>
        </p:nvGrpSpPr>
        <p:grpSpPr bwMode="auto">
          <a:xfrm flipH="1">
            <a:off x="1721858" y="3755137"/>
            <a:ext cx="1038440" cy="258405"/>
            <a:chOff x="521" y="2478"/>
            <a:chExt cx="1044" cy="136"/>
          </a:xfrm>
        </p:grpSpPr>
        <p:sp>
          <p:nvSpPr>
            <p:cNvPr id="10" name="AutoShape 62"/>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11" name="Rectangle 63"/>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12" name="Rectangle 64"/>
            <p:cNvSpPr>
              <a:spLocks noChangeArrowheads="1"/>
            </p:cNvSpPr>
            <p:nvPr/>
          </p:nvSpPr>
          <p:spPr bwMode="auto">
            <a:xfrm>
              <a:off x="1156" y="2478"/>
              <a:ext cx="227" cy="136"/>
            </a:xfrm>
            <a:prstGeom prst="rect">
              <a:avLst/>
            </a:prstGeom>
            <a:solidFill>
              <a:srgbClr val="66FF66"/>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13" name="Rectangle 43"/>
          <p:cNvSpPr>
            <a:spLocks noChangeArrowheads="1"/>
          </p:cNvSpPr>
          <p:nvPr/>
        </p:nvSpPr>
        <p:spPr bwMode="auto">
          <a:xfrm>
            <a:off x="875265" y="2117304"/>
            <a:ext cx="2684104" cy="2154644"/>
          </a:xfrm>
          <a:prstGeom prst="rect">
            <a:avLst/>
          </a:prstGeom>
          <a:noFill/>
          <a:ln w="2857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14" name="Line 37"/>
          <p:cNvSpPr>
            <a:spLocks noChangeShapeType="1"/>
          </p:cNvSpPr>
          <p:nvPr/>
        </p:nvSpPr>
        <p:spPr bwMode="auto">
          <a:xfrm>
            <a:off x="1003750" y="3667736"/>
            <a:ext cx="303435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15" name="Line 34"/>
          <p:cNvSpPr>
            <a:spLocks noChangeShapeType="1"/>
          </p:cNvSpPr>
          <p:nvPr/>
        </p:nvSpPr>
        <p:spPr bwMode="auto">
          <a:xfrm>
            <a:off x="4117310" y="3667736"/>
            <a:ext cx="215608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graphicFrame>
        <p:nvGraphicFramePr>
          <p:cNvPr id="16" name="Object 4"/>
          <p:cNvGraphicFramePr>
            <a:graphicFrameLocks noChangeAspect="1"/>
          </p:cNvGraphicFramePr>
          <p:nvPr/>
        </p:nvGraphicFramePr>
        <p:xfrm>
          <a:off x="6113227" y="2548613"/>
          <a:ext cx="3041397" cy="2038741"/>
        </p:xfrm>
        <a:graphic>
          <a:graphicData uri="http://schemas.openxmlformats.org/presentationml/2006/ole">
            <mc:AlternateContent xmlns:mc="http://schemas.openxmlformats.org/markup-compatibility/2006">
              <mc:Choice xmlns:v="urn:schemas-microsoft-com:vml" Requires="v">
                <p:oleObj spid="_x0000_s8808" name="VISIO" r:id="rId4" imgW="1687195" imgH="964565" progId="">
                  <p:embed/>
                </p:oleObj>
              </mc:Choice>
              <mc:Fallback>
                <p:oleObj name="VISIO" r:id="rId4" imgW="1687195" imgH="9645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227" y="2548613"/>
                        <a:ext cx="3041397" cy="2038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7941" y="3540434"/>
            <a:ext cx="577302" cy="30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8" name="Text Box 7"/>
          <p:cNvSpPr txBox="1">
            <a:spLocks noChangeArrowheads="1"/>
          </p:cNvSpPr>
          <p:nvPr/>
        </p:nvSpPr>
        <p:spPr bwMode="auto">
          <a:xfrm>
            <a:off x="3634043" y="2892520"/>
            <a:ext cx="9589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2000" b="1" dirty="0">
                <a:solidFill>
                  <a:srgbClr val="FF0000"/>
                </a:solidFill>
                <a:latin typeface="+mn-ea"/>
                <a:ea typeface="+mn-ea"/>
              </a:rPr>
              <a:t>NAT</a:t>
            </a:r>
          </a:p>
          <a:p>
            <a:pPr algn="ctr" eaLnBrk="1" hangingPunct="1">
              <a:lnSpc>
                <a:spcPct val="90000"/>
              </a:lnSpc>
            </a:pPr>
            <a:r>
              <a:rPr kumimoji="1" lang="zh-CN" altLang="en-US" sz="2000" b="1" dirty="0">
                <a:solidFill>
                  <a:srgbClr val="FF0000"/>
                </a:solidFill>
                <a:latin typeface="+mn-ea"/>
                <a:ea typeface="+mn-ea"/>
              </a:rPr>
              <a:t>路由器</a:t>
            </a:r>
          </a:p>
        </p:txBody>
      </p:sp>
      <p:pic>
        <p:nvPicPr>
          <p:cNvPr id="19" name="Picture 3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5255" y="2548613"/>
            <a:ext cx="373134" cy="40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48049" y="4271948"/>
            <a:ext cx="373134" cy="40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14791" y="3496732"/>
            <a:ext cx="373134" cy="40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35"/>
          <p:cNvSpPr txBox="1">
            <a:spLocks noChangeArrowheads="1"/>
          </p:cNvSpPr>
          <p:nvPr/>
        </p:nvSpPr>
        <p:spPr bwMode="auto">
          <a:xfrm>
            <a:off x="1064568" y="1676282"/>
            <a:ext cx="23823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2000" b="1" dirty="0">
                <a:solidFill>
                  <a:srgbClr val="0000FF"/>
                </a:solidFill>
                <a:latin typeface="+mn-ea"/>
                <a:ea typeface="+mn-ea"/>
              </a:rPr>
              <a:t>专用网 </a:t>
            </a:r>
            <a:r>
              <a:rPr kumimoji="1" lang="en-US" altLang="zh-CN" sz="2000" b="1" dirty="0">
                <a:solidFill>
                  <a:srgbClr val="0000FF"/>
                </a:solidFill>
                <a:latin typeface="+mn-ea"/>
                <a:ea typeface="+mn-ea"/>
              </a:rPr>
              <a:t>192.168.0.0</a:t>
            </a:r>
          </a:p>
        </p:txBody>
      </p:sp>
      <p:sp>
        <p:nvSpPr>
          <p:cNvPr id="23" name="Text Box 36"/>
          <p:cNvSpPr txBox="1">
            <a:spLocks noChangeArrowheads="1"/>
          </p:cNvSpPr>
          <p:nvPr/>
        </p:nvSpPr>
        <p:spPr bwMode="auto">
          <a:xfrm>
            <a:off x="7002760" y="2846818"/>
            <a:ext cx="958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2000" b="1" dirty="0">
                <a:solidFill>
                  <a:srgbClr val="000099"/>
                </a:solidFill>
                <a:latin typeface="+mn-ea"/>
                <a:ea typeface="+mn-ea"/>
              </a:rPr>
              <a:t>互联网</a:t>
            </a:r>
          </a:p>
        </p:txBody>
      </p:sp>
      <p:sp>
        <p:nvSpPr>
          <p:cNvPr id="24" name="Line 38"/>
          <p:cNvSpPr>
            <a:spLocks noChangeShapeType="1"/>
          </p:cNvSpPr>
          <p:nvPr/>
        </p:nvSpPr>
        <p:spPr bwMode="auto">
          <a:xfrm rot="5400000">
            <a:off x="1156692" y="3381781"/>
            <a:ext cx="602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pic>
        <p:nvPicPr>
          <p:cNvPr id="25" name="Picture 2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520" y="2953321"/>
            <a:ext cx="373134" cy="40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42"/>
          <p:cNvGrpSpPr/>
          <p:nvPr/>
        </p:nvGrpSpPr>
        <p:grpSpPr bwMode="auto">
          <a:xfrm>
            <a:off x="2281560" y="3323829"/>
            <a:ext cx="1038440" cy="258405"/>
            <a:chOff x="521" y="2478"/>
            <a:chExt cx="1044" cy="136"/>
          </a:xfrm>
        </p:grpSpPr>
        <p:sp>
          <p:nvSpPr>
            <p:cNvPr id="27" name="AutoShape 41"/>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28" name="Rectangle 39"/>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29" name="Rectangle 40"/>
            <p:cNvSpPr>
              <a:spLocks noChangeArrowheads="1"/>
            </p:cNvSpPr>
            <p:nvPr/>
          </p:nvSpPr>
          <p:spPr bwMode="auto">
            <a:xfrm>
              <a:off x="1156" y="2478"/>
              <a:ext cx="227" cy="136"/>
            </a:xfrm>
            <a:prstGeom prst="rect">
              <a:avLst/>
            </a:prstGeom>
            <a:solidFill>
              <a:srgbClr val="66FF66"/>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30" name="Text Box 44"/>
          <p:cNvSpPr txBox="1">
            <a:spLocks noChangeArrowheads="1"/>
          </p:cNvSpPr>
          <p:nvPr/>
        </p:nvSpPr>
        <p:spPr bwMode="auto">
          <a:xfrm>
            <a:off x="2144688" y="2168605"/>
            <a:ext cx="140294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00"/>
                </a:solidFill>
                <a:latin typeface="+mn-ea"/>
                <a:ea typeface="+mn-ea"/>
              </a:rPr>
              <a:t>源 </a:t>
            </a:r>
            <a:r>
              <a:rPr kumimoji="1" lang="en-US" altLang="zh-CN" b="1" dirty="0">
                <a:solidFill>
                  <a:srgbClr val="990000"/>
                </a:solidFill>
                <a:latin typeface="+mn-ea"/>
                <a:ea typeface="+mn-ea"/>
              </a:rPr>
              <a:t>IP </a:t>
            </a:r>
            <a:r>
              <a:rPr kumimoji="1" lang="zh-CN" altLang="en-US" b="1" dirty="0">
                <a:solidFill>
                  <a:srgbClr val="990000"/>
                </a:solidFill>
                <a:latin typeface="+mn-ea"/>
                <a:ea typeface="+mn-ea"/>
              </a:rPr>
              <a:t>地址</a:t>
            </a:r>
          </a:p>
          <a:p>
            <a:pPr algn="ctr" eaLnBrk="1" hangingPunct="1">
              <a:lnSpc>
                <a:spcPct val="90000"/>
              </a:lnSpc>
            </a:pPr>
            <a:r>
              <a:rPr kumimoji="1" lang="en-US" altLang="zh-CN" b="1" dirty="0">
                <a:solidFill>
                  <a:srgbClr val="990000"/>
                </a:solidFill>
                <a:latin typeface="+mn-ea"/>
                <a:ea typeface="+mn-ea"/>
              </a:rPr>
              <a:t>192.168.0.3</a:t>
            </a:r>
          </a:p>
        </p:txBody>
      </p:sp>
      <p:sp>
        <p:nvSpPr>
          <p:cNvPr id="31" name="Text Box 45"/>
          <p:cNvSpPr txBox="1">
            <a:spLocks noChangeArrowheads="1"/>
          </p:cNvSpPr>
          <p:nvPr/>
        </p:nvSpPr>
        <p:spPr bwMode="auto">
          <a:xfrm>
            <a:off x="740533" y="2389010"/>
            <a:ext cx="140294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0000FF"/>
                </a:solidFill>
                <a:latin typeface="+mn-ea"/>
                <a:ea typeface="+mn-ea"/>
              </a:rPr>
              <a:t>主机 </a:t>
            </a:r>
            <a:r>
              <a:rPr kumimoji="1" lang="en-US" altLang="zh-CN" b="1" dirty="0">
                <a:solidFill>
                  <a:srgbClr val="0000FF"/>
                </a:solidFill>
                <a:latin typeface="+mn-ea"/>
                <a:ea typeface="+mn-ea"/>
              </a:rPr>
              <a:t>A</a:t>
            </a:r>
          </a:p>
          <a:p>
            <a:pPr algn="ctr" eaLnBrk="1" hangingPunct="1">
              <a:lnSpc>
                <a:spcPct val="90000"/>
              </a:lnSpc>
            </a:pPr>
            <a:r>
              <a:rPr kumimoji="1" lang="en-US" altLang="zh-CN" b="1" dirty="0">
                <a:solidFill>
                  <a:srgbClr val="0000FF"/>
                </a:solidFill>
                <a:latin typeface="+mn-ea"/>
                <a:ea typeface="+mn-ea"/>
              </a:rPr>
              <a:t>192.168.0.3</a:t>
            </a:r>
          </a:p>
        </p:txBody>
      </p:sp>
      <p:grpSp>
        <p:nvGrpSpPr>
          <p:cNvPr id="32" name="Group 46"/>
          <p:cNvGrpSpPr/>
          <p:nvPr/>
        </p:nvGrpSpPr>
        <p:grpSpPr bwMode="auto">
          <a:xfrm>
            <a:off x="4756215" y="3323829"/>
            <a:ext cx="1038440" cy="258405"/>
            <a:chOff x="521" y="2478"/>
            <a:chExt cx="1044" cy="136"/>
          </a:xfrm>
        </p:grpSpPr>
        <p:sp>
          <p:nvSpPr>
            <p:cNvPr id="33" name="AutoShape 47"/>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34" name="Rectangle 48"/>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35" name="Rectangle 49"/>
            <p:cNvSpPr>
              <a:spLocks noChangeArrowheads="1"/>
            </p:cNvSpPr>
            <p:nvPr/>
          </p:nvSpPr>
          <p:spPr bwMode="auto">
            <a:xfrm>
              <a:off x="1156" y="2478"/>
              <a:ext cx="227" cy="136"/>
            </a:xfrm>
            <a:prstGeom prst="rect">
              <a:avLst/>
            </a:prstGeom>
            <a:solidFill>
              <a:srgbClr val="FF66FF"/>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36" name="Text Box 50"/>
          <p:cNvSpPr txBox="1">
            <a:spLocks noChangeArrowheads="1"/>
          </p:cNvSpPr>
          <p:nvPr/>
        </p:nvSpPr>
        <p:spPr bwMode="auto">
          <a:xfrm>
            <a:off x="5190460" y="2339609"/>
            <a:ext cx="127470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99"/>
                </a:solidFill>
                <a:latin typeface="+mn-lt"/>
                <a:ea typeface="黑体" panose="02010609060101010101" pitchFamily="2" charset="-122"/>
              </a:rPr>
              <a:t>源 </a:t>
            </a:r>
            <a:r>
              <a:rPr kumimoji="1" lang="en-US" altLang="zh-CN" b="1" dirty="0">
                <a:solidFill>
                  <a:srgbClr val="990099"/>
                </a:solidFill>
                <a:latin typeface="+mn-lt"/>
                <a:ea typeface="黑体" panose="02010609060101010101" pitchFamily="2" charset="-122"/>
              </a:rPr>
              <a:t>IP </a:t>
            </a:r>
            <a:r>
              <a:rPr kumimoji="1" lang="zh-CN" altLang="en-US" b="1" dirty="0">
                <a:solidFill>
                  <a:srgbClr val="990099"/>
                </a:solidFill>
                <a:latin typeface="+mn-lt"/>
                <a:ea typeface="黑体" panose="02010609060101010101" pitchFamily="2" charset="-122"/>
              </a:rPr>
              <a:t>地址</a:t>
            </a:r>
          </a:p>
          <a:p>
            <a:pPr algn="ctr" eaLnBrk="1" hangingPunct="1">
              <a:lnSpc>
                <a:spcPct val="90000"/>
              </a:lnSpc>
            </a:pPr>
            <a:r>
              <a:rPr kumimoji="1" lang="en-US" altLang="zh-CN" b="1" dirty="0">
                <a:solidFill>
                  <a:srgbClr val="990099"/>
                </a:solidFill>
                <a:latin typeface="+mn-lt"/>
                <a:ea typeface="黑体" panose="02010609060101010101" pitchFamily="2" charset="-122"/>
              </a:rPr>
              <a:t>172.38.1.5</a:t>
            </a:r>
          </a:p>
        </p:txBody>
      </p:sp>
      <p:sp>
        <p:nvSpPr>
          <p:cNvPr id="37" name="Line 51"/>
          <p:cNvSpPr>
            <a:spLocks noChangeShapeType="1"/>
          </p:cNvSpPr>
          <p:nvPr/>
        </p:nvSpPr>
        <p:spPr bwMode="auto">
          <a:xfrm>
            <a:off x="2999668" y="2719617"/>
            <a:ext cx="0" cy="77711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38" name="Text Box 52"/>
          <p:cNvSpPr txBox="1">
            <a:spLocks noChangeArrowheads="1"/>
          </p:cNvSpPr>
          <p:nvPr/>
        </p:nvSpPr>
        <p:spPr bwMode="auto">
          <a:xfrm>
            <a:off x="8487349" y="1957700"/>
            <a:ext cx="127470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000099"/>
                </a:solidFill>
                <a:latin typeface="+mn-ea"/>
                <a:ea typeface="+mn-ea"/>
              </a:rPr>
              <a:t>主机 </a:t>
            </a:r>
            <a:r>
              <a:rPr kumimoji="1" lang="en-US" altLang="zh-CN" b="1" dirty="0">
                <a:solidFill>
                  <a:srgbClr val="000099"/>
                </a:solidFill>
                <a:latin typeface="+mn-ea"/>
                <a:ea typeface="+mn-ea"/>
              </a:rPr>
              <a:t>B</a:t>
            </a:r>
          </a:p>
          <a:p>
            <a:pPr algn="ctr" eaLnBrk="1" hangingPunct="1">
              <a:lnSpc>
                <a:spcPct val="90000"/>
              </a:lnSpc>
            </a:pPr>
            <a:r>
              <a:rPr kumimoji="1" lang="en-US" altLang="zh-CN" b="1" dirty="0">
                <a:solidFill>
                  <a:srgbClr val="000099"/>
                </a:solidFill>
                <a:latin typeface="+mn-ea"/>
                <a:ea typeface="+mn-ea"/>
              </a:rPr>
              <a:t>213.18.2.4</a:t>
            </a:r>
          </a:p>
        </p:txBody>
      </p:sp>
      <p:sp>
        <p:nvSpPr>
          <p:cNvPr id="39" name="Line 53"/>
          <p:cNvSpPr>
            <a:spLocks noChangeShapeType="1"/>
          </p:cNvSpPr>
          <p:nvPr/>
        </p:nvSpPr>
        <p:spPr bwMode="auto">
          <a:xfrm flipH="1">
            <a:off x="5474323" y="2892520"/>
            <a:ext cx="239369" cy="60421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40" name="Freeform 54"/>
          <p:cNvSpPr/>
          <p:nvPr/>
        </p:nvSpPr>
        <p:spPr bwMode="auto">
          <a:xfrm>
            <a:off x="5953062" y="2719617"/>
            <a:ext cx="2955154" cy="784716"/>
          </a:xfrm>
          <a:custGeom>
            <a:avLst/>
            <a:gdLst>
              <a:gd name="T0" fmla="*/ 0 w 1679"/>
              <a:gd name="T1" fmla="*/ 409 h 413"/>
              <a:gd name="T2" fmla="*/ 475 w 1679"/>
              <a:gd name="T3" fmla="*/ 401 h 413"/>
              <a:gd name="T4" fmla="*/ 843 w 1679"/>
              <a:gd name="T5" fmla="*/ 337 h 413"/>
              <a:gd name="T6" fmla="*/ 1147 w 1679"/>
              <a:gd name="T7" fmla="*/ 241 h 413"/>
              <a:gd name="T8" fmla="*/ 1387 w 1679"/>
              <a:gd name="T9" fmla="*/ 145 h 413"/>
              <a:gd name="T10" fmla="*/ 1679 w 1679"/>
              <a:gd name="T11" fmla="*/ 0 h 413"/>
              <a:gd name="T12" fmla="*/ 0 60000 65536"/>
              <a:gd name="T13" fmla="*/ 0 60000 65536"/>
              <a:gd name="T14" fmla="*/ 0 60000 65536"/>
              <a:gd name="T15" fmla="*/ 0 60000 65536"/>
              <a:gd name="T16" fmla="*/ 0 60000 65536"/>
              <a:gd name="T17" fmla="*/ 0 60000 65536"/>
              <a:gd name="T18" fmla="*/ 0 w 1679"/>
              <a:gd name="T19" fmla="*/ 0 h 413"/>
              <a:gd name="T20" fmla="*/ 1679 w 1679"/>
              <a:gd name="T21" fmla="*/ 413 h 413"/>
            </a:gdLst>
            <a:ahLst/>
            <a:cxnLst>
              <a:cxn ang="T12">
                <a:pos x="T0" y="T1"/>
              </a:cxn>
              <a:cxn ang="T13">
                <a:pos x="T2" y="T3"/>
              </a:cxn>
              <a:cxn ang="T14">
                <a:pos x="T4" y="T5"/>
              </a:cxn>
              <a:cxn ang="T15">
                <a:pos x="T6" y="T7"/>
              </a:cxn>
              <a:cxn ang="T16">
                <a:pos x="T8" y="T9"/>
              </a:cxn>
              <a:cxn ang="T17">
                <a:pos x="T10" y="T11"/>
              </a:cxn>
            </a:cxnLst>
            <a:rect l="T18" t="T19" r="T20" b="T21"/>
            <a:pathLst>
              <a:path w="1679" h="413">
                <a:moveTo>
                  <a:pt x="0" y="409"/>
                </a:moveTo>
                <a:cubicBezTo>
                  <a:pt x="79" y="408"/>
                  <a:pt x="335" y="413"/>
                  <a:pt x="475" y="401"/>
                </a:cubicBezTo>
                <a:cubicBezTo>
                  <a:pt x="615" y="389"/>
                  <a:pt x="731" y="364"/>
                  <a:pt x="843" y="337"/>
                </a:cubicBezTo>
                <a:cubicBezTo>
                  <a:pt x="955" y="310"/>
                  <a:pt x="1056" y="273"/>
                  <a:pt x="1147" y="241"/>
                </a:cubicBezTo>
                <a:cubicBezTo>
                  <a:pt x="1238" y="209"/>
                  <a:pt x="1298" y="185"/>
                  <a:pt x="1387" y="145"/>
                </a:cubicBezTo>
                <a:cubicBezTo>
                  <a:pt x="1476" y="105"/>
                  <a:pt x="1618" y="30"/>
                  <a:pt x="1679" y="0"/>
                </a:cubicBezTo>
              </a:path>
            </a:pathLst>
          </a:custGeom>
          <a:noFill/>
          <a:ln w="38100" cmpd="sng">
            <a:solidFill>
              <a:srgbClr val="CC00CC"/>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2000" b="1">
              <a:solidFill>
                <a:srgbClr val="000099"/>
              </a:solidFill>
              <a:latin typeface="+mn-ea"/>
            </a:endParaRPr>
          </a:p>
        </p:txBody>
      </p:sp>
      <p:sp>
        <p:nvSpPr>
          <p:cNvPr id="41" name="Text Box 59"/>
          <p:cNvSpPr txBox="1">
            <a:spLocks noChangeArrowheads="1"/>
          </p:cNvSpPr>
          <p:nvPr/>
        </p:nvSpPr>
        <p:spPr bwMode="auto">
          <a:xfrm>
            <a:off x="1224182" y="4494253"/>
            <a:ext cx="1456489"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00"/>
                </a:solidFill>
                <a:latin typeface="+mn-ea"/>
                <a:ea typeface="+mn-ea"/>
              </a:rPr>
              <a:t>目的 </a:t>
            </a:r>
            <a:r>
              <a:rPr kumimoji="1" lang="en-US" altLang="zh-CN" b="1" dirty="0">
                <a:solidFill>
                  <a:srgbClr val="990000"/>
                </a:solidFill>
                <a:latin typeface="+mn-ea"/>
                <a:ea typeface="+mn-ea"/>
              </a:rPr>
              <a:t>IP </a:t>
            </a:r>
            <a:r>
              <a:rPr kumimoji="1" lang="zh-CN" altLang="en-US" b="1" dirty="0">
                <a:solidFill>
                  <a:srgbClr val="990000"/>
                </a:solidFill>
                <a:latin typeface="+mn-ea"/>
                <a:ea typeface="+mn-ea"/>
              </a:rPr>
              <a:t>地址</a:t>
            </a:r>
          </a:p>
          <a:p>
            <a:pPr algn="ctr" eaLnBrk="1" hangingPunct="1">
              <a:lnSpc>
                <a:spcPct val="90000"/>
              </a:lnSpc>
            </a:pPr>
            <a:r>
              <a:rPr kumimoji="1" lang="en-US" altLang="zh-CN" b="1" dirty="0">
                <a:solidFill>
                  <a:srgbClr val="990000"/>
                </a:solidFill>
                <a:latin typeface="+mn-ea"/>
                <a:ea typeface="+mn-ea"/>
              </a:rPr>
              <a:t>192.168.0.3</a:t>
            </a:r>
          </a:p>
        </p:txBody>
      </p:sp>
      <p:sp>
        <p:nvSpPr>
          <p:cNvPr id="42" name="Line 60"/>
          <p:cNvSpPr>
            <a:spLocks noChangeShapeType="1"/>
          </p:cNvSpPr>
          <p:nvPr/>
        </p:nvSpPr>
        <p:spPr bwMode="auto">
          <a:xfrm flipH="1">
            <a:off x="2042189" y="3840640"/>
            <a:ext cx="0" cy="6536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grpSp>
        <p:nvGrpSpPr>
          <p:cNvPr id="43" name="Group 65"/>
          <p:cNvGrpSpPr/>
          <p:nvPr/>
        </p:nvGrpSpPr>
        <p:grpSpPr bwMode="auto">
          <a:xfrm flipH="1">
            <a:off x="4995585" y="3755137"/>
            <a:ext cx="1038440" cy="258405"/>
            <a:chOff x="521" y="2478"/>
            <a:chExt cx="1044" cy="136"/>
          </a:xfrm>
        </p:grpSpPr>
        <p:sp>
          <p:nvSpPr>
            <p:cNvPr id="44" name="AutoShape 66"/>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45" name="Rectangle 67"/>
            <p:cNvSpPr>
              <a:spLocks noChangeArrowheads="1"/>
            </p:cNvSpPr>
            <p:nvPr/>
          </p:nvSpPr>
          <p:spPr bwMode="auto">
            <a:xfrm>
              <a:off x="521" y="2478"/>
              <a:ext cx="635"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ea"/>
              </a:endParaRPr>
            </a:p>
          </p:txBody>
        </p:sp>
        <p:sp>
          <p:nvSpPr>
            <p:cNvPr id="46" name="Rectangle 68"/>
            <p:cNvSpPr>
              <a:spLocks noChangeArrowheads="1"/>
            </p:cNvSpPr>
            <p:nvPr/>
          </p:nvSpPr>
          <p:spPr bwMode="auto">
            <a:xfrm>
              <a:off x="1156" y="2478"/>
              <a:ext cx="227" cy="136"/>
            </a:xfrm>
            <a:prstGeom prst="rect">
              <a:avLst/>
            </a:prstGeom>
            <a:solidFill>
              <a:srgbClr val="FF66FF"/>
            </a:solidFill>
            <a:ln w="9525">
              <a:solidFill>
                <a:schemeClr val="tx1"/>
              </a:solidFill>
              <a:miter lim="800000"/>
            </a:ln>
          </p:spPr>
          <p:txBody>
            <a:bodyPr wrap="none" anchor="ctr"/>
            <a:lstStyle/>
            <a:p>
              <a:endParaRPr lang="zh-CN" altLang="en-US" sz="2000" b="1">
                <a:solidFill>
                  <a:srgbClr val="000099"/>
                </a:solidFill>
                <a:latin typeface="+mn-ea"/>
              </a:endParaRPr>
            </a:p>
          </p:txBody>
        </p:sp>
      </p:grpSp>
      <p:sp>
        <p:nvSpPr>
          <p:cNvPr id="47" name="Text Box 69"/>
          <p:cNvSpPr txBox="1">
            <a:spLocks noChangeArrowheads="1"/>
          </p:cNvSpPr>
          <p:nvPr/>
        </p:nvSpPr>
        <p:spPr bwMode="auto">
          <a:xfrm>
            <a:off x="5080688" y="4494253"/>
            <a:ext cx="145648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b="1" dirty="0">
                <a:solidFill>
                  <a:srgbClr val="990099"/>
                </a:solidFill>
                <a:latin typeface="+mn-lt"/>
                <a:ea typeface="黑体" panose="02010609060101010101" pitchFamily="2" charset="-122"/>
              </a:rPr>
              <a:t>目的 </a:t>
            </a:r>
            <a:r>
              <a:rPr kumimoji="1" lang="en-US" altLang="zh-CN" b="1" dirty="0">
                <a:solidFill>
                  <a:srgbClr val="990099"/>
                </a:solidFill>
                <a:latin typeface="+mn-lt"/>
                <a:ea typeface="黑体" panose="02010609060101010101" pitchFamily="2" charset="-122"/>
              </a:rPr>
              <a:t>IP </a:t>
            </a:r>
            <a:r>
              <a:rPr kumimoji="1" lang="zh-CN" altLang="en-US" b="1" dirty="0">
                <a:solidFill>
                  <a:srgbClr val="990099"/>
                </a:solidFill>
                <a:latin typeface="+mn-lt"/>
                <a:ea typeface="黑体" panose="02010609060101010101" pitchFamily="2" charset="-122"/>
              </a:rPr>
              <a:t>地址</a:t>
            </a:r>
          </a:p>
          <a:p>
            <a:pPr algn="ctr" eaLnBrk="1" hangingPunct="1">
              <a:lnSpc>
                <a:spcPct val="90000"/>
              </a:lnSpc>
            </a:pPr>
            <a:r>
              <a:rPr kumimoji="1" lang="en-US" altLang="zh-CN" b="1" dirty="0">
                <a:solidFill>
                  <a:srgbClr val="990099"/>
                </a:solidFill>
                <a:latin typeface="+mn-lt"/>
                <a:ea typeface="黑体" panose="02010609060101010101" pitchFamily="2" charset="-122"/>
              </a:rPr>
              <a:t>172.38.1.5</a:t>
            </a:r>
          </a:p>
        </p:txBody>
      </p:sp>
      <p:sp>
        <p:nvSpPr>
          <p:cNvPr id="48" name="Line 70"/>
          <p:cNvSpPr>
            <a:spLocks noChangeShapeType="1"/>
          </p:cNvSpPr>
          <p:nvPr/>
        </p:nvSpPr>
        <p:spPr bwMode="auto">
          <a:xfrm>
            <a:off x="5314156" y="3938896"/>
            <a:ext cx="480499" cy="55535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2000" b="1">
              <a:solidFill>
                <a:srgbClr val="000099"/>
              </a:solidFill>
              <a:latin typeface="+mn-ea"/>
            </a:endParaRPr>
          </a:p>
        </p:txBody>
      </p:sp>
      <p:sp>
        <p:nvSpPr>
          <p:cNvPr id="49" name="Freeform 71"/>
          <p:cNvSpPr/>
          <p:nvPr/>
        </p:nvSpPr>
        <p:spPr bwMode="auto">
          <a:xfrm>
            <a:off x="6113227" y="3025522"/>
            <a:ext cx="2970995" cy="811317"/>
          </a:xfrm>
          <a:custGeom>
            <a:avLst/>
            <a:gdLst>
              <a:gd name="T0" fmla="*/ 0 w 1688"/>
              <a:gd name="T1" fmla="*/ 425 h 427"/>
              <a:gd name="T2" fmla="*/ 456 w 1688"/>
              <a:gd name="T3" fmla="*/ 416 h 427"/>
              <a:gd name="T4" fmla="*/ 816 w 1688"/>
              <a:gd name="T5" fmla="*/ 360 h 427"/>
              <a:gd name="T6" fmla="*/ 1080 w 1688"/>
              <a:gd name="T7" fmla="*/ 288 h 427"/>
              <a:gd name="T8" fmla="*/ 1336 w 1688"/>
              <a:gd name="T9" fmla="*/ 192 h 427"/>
              <a:gd name="T10" fmla="*/ 1688 w 1688"/>
              <a:gd name="T11" fmla="*/ 0 h 427"/>
              <a:gd name="T12" fmla="*/ 0 60000 65536"/>
              <a:gd name="T13" fmla="*/ 0 60000 65536"/>
              <a:gd name="T14" fmla="*/ 0 60000 65536"/>
              <a:gd name="T15" fmla="*/ 0 60000 65536"/>
              <a:gd name="T16" fmla="*/ 0 60000 65536"/>
              <a:gd name="T17" fmla="*/ 0 60000 65536"/>
              <a:gd name="T18" fmla="*/ 0 w 1688"/>
              <a:gd name="T19" fmla="*/ 0 h 427"/>
              <a:gd name="T20" fmla="*/ 1688 w 1688"/>
              <a:gd name="T21" fmla="*/ 427 h 427"/>
            </a:gdLst>
            <a:ahLst/>
            <a:cxnLst>
              <a:cxn ang="T12">
                <a:pos x="T0" y="T1"/>
              </a:cxn>
              <a:cxn ang="T13">
                <a:pos x="T2" y="T3"/>
              </a:cxn>
              <a:cxn ang="T14">
                <a:pos x="T4" y="T5"/>
              </a:cxn>
              <a:cxn ang="T15">
                <a:pos x="T6" y="T7"/>
              </a:cxn>
              <a:cxn ang="T16">
                <a:pos x="T8" y="T9"/>
              </a:cxn>
              <a:cxn ang="T17">
                <a:pos x="T10" y="T11"/>
              </a:cxn>
            </a:cxnLst>
            <a:rect l="T18" t="T19" r="T20" b="T21"/>
            <a:pathLst>
              <a:path w="1688" h="427">
                <a:moveTo>
                  <a:pt x="0" y="425"/>
                </a:moveTo>
                <a:cubicBezTo>
                  <a:pt x="76" y="424"/>
                  <a:pt x="320" y="427"/>
                  <a:pt x="456" y="416"/>
                </a:cubicBezTo>
                <a:cubicBezTo>
                  <a:pt x="592" y="405"/>
                  <a:pt x="712" y="381"/>
                  <a:pt x="816" y="360"/>
                </a:cubicBezTo>
                <a:cubicBezTo>
                  <a:pt x="920" y="339"/>
                  <a:pt x="993" y="316"/>
                  <a:pt x="1080" y="288"/>
                </a:cubicBezTo>
                <a:cubicBezTo>
                  <a:pt x="1167" y="260"/>
                  <a:pt x="1235" y="240"/>
                  <a:pt x="1336" y="192"/>
                </a:cubicBezTo>
                <a:cubicBezTo>
                  <a:pt x="1437" y="144"/>
                  <a:pt x="1615" y="40"/>
                  <a:pt x="1688" y="0"/>
                </a:cubicBezTo>
              </a:path>
            </a:pathLst>
          </a:custGeom>
          <a:noFill/>
          <a:ln w="38100" cmpd="sng">
            <a:solidFill>
              <a:srgbClr val="CC00CC"/>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000" b="1">
              <a:solidFill>
                <a:srgbClr val="000099"/>
              </a:solidFill>
              <a:latin typeface="+mn-ea"/>
            </a:endParaRPr>
          </a:p>
        </p:txBody>
      </p:sp>
      <p:sp>
        <p:nvSpPr>
          <p:cNvPr id="50" name="AutoShape 75"/>
          <p:cNvSpPr>
            <a:spLocks noChangeArrowheads="1"/>
          </p:cNvSpPr>
          <p:nvPr/>
        </p:nvSpPr>
        <p:spPr bwMode="auto">
          <a:xfrm>
            <a:off x="4677012" y="1244234"/>
            <a:ext cx="1860164" cy="748228"/>
          </a:xfrm>
          <a:prstGeom prst="wedgeRoundRectCallout">
            <a:avLst>
              <a:gd name="adj1" fmla="val -61990"/>
              <a:gd name="adj2" fmla="val 265089"/>
              <a:gd name="adj3" fmla="val 16667"/>
            </a:avLst>
          </a:prstGeom>
          <a:solidFill>
            <a:srgbClr val="FFFF66"/>
          </a:solidFill>
          <a:ln w="9525">
            <a:solidFill>
              <a:schemeClr val="tx1"/>
            </a:solidFill>
            <a:miter lim="800000"/>
          </a:ln>
        </p:spPr>
        <p:txBody>
          <a:bodyPr/>
          <a:lstStyle/>
          <a:p>
            <a:pPr algn="ctr"/>
            <a:endParaRPr lang="zh-CN" altLang="zh-CN" sz="2000" b="1">
              <a:solidFill>
                <a:srgbClr val="000099"/>
              </a:solidFill>
              <a:latin typeface="+mn-ea"/>
            </a:endParaRPr>
          </a:p>
        </p:txBody>
      </p:sp>
      <p:sp>
        <p:nvSpPr>
          <p:cNvPr id="51" name="Text Box 76"/>
          <p:cNvSpPr txBox="1">
            <a:spLocks noChangeArrowheads="1"/>
          </p:cNvSpPr>
          <p:nvPr/>
        </p:nvSpPr>
        <p:spPr bwMode="auto">
          <a:xfrm>
            <a:off x="4797660" y="1316242"/>
            <a:ext cx="1595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2000" b="1" dirty="0">
                <a:solidFill>
                  <a:srgbClr val="000099"/>
                </a:solidFill>
                <a:latin typeface="+mn-ea"/>
                <a:ea typeface="+mn-ea"/>
              </a:rPr>
              <a:t>全球 </a:t>
            </a:r>
            <a:r>
              <a:rPr kumimoji="1" lang="en-US" altLang="zh-CN" sz="2000" b="1" dirty="0">
                <a:solidFill>
                  <a:srgbClr val="000099"/>
                </a:solidFill>
                <a:latin typeface="+mn-ea"/>
                <a:ea typeface="+mn-ea"/>
              </a:rPr>
              <a:t>IP </a:t>
            </a:r>
            <a:r>
              <a:rPr kumimoji="1" lang="zh-CN" altLang="en-US" sz="2000" b="1" dirty="0">
                <a:solidFill>
                  <a:srgbClr val="000099"/>
                </a:solidFill>
                <a:latin typeface="+mn-ea"/>
                <a:ea typeface="+mn-ea"/>
              </a:rPr>
              <a:t>地址</a:t>
            </a:r>
          </a:p>
          <a:p>
            <a:pPr algn="ctr" eaLnBrk="1" hangingPunct="1">
              <a:lnSpc>
                <a:spcPct val="90000"/>
              </a:lnSpc>
            </a:pPr>
            <a:r>
              <a:rPr kumimoji="1" lang="en-US" altLang="zh-CN" sz="2000" b="1" dirty="0">
                <a:solidFill>
                  <a:srgbClr val="000099"/>
                </a:solidFill>
                <a:latin typeface="+mn-ea"/>
                <a:ea typeface="+mn-ea"/>
              </a:rPr>
              <a:t>172.38.1.5</a:t>
            </a:r>
          </a:p>
        </p:txBody>
      </p:sp>
      <p:sp>
        <p:nvSpPr>
          <p:cNvPr id="4" name="矩形 3"/>
          <p:cNvSpPr/>
          <p:nvPr/>
        </p:nvSpPr>
        <p:spPr>
          <a:xfrm>
            <a:off x="2520928" y="5373216"/>
            <a:ext cx="5600424"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NAT </a:t>
            </a:r>
            <a:r>
              <a:rPr lang="zh-CN" altLang="zh-CN" sz="2400" b="1" dirty="0" smtClean="0">
                <a:latin typeface="+mn-lt"/>
                <a:ea typeface="黑体" panose="02010609060101010101" pitchFamily="2" charset="-122"/>
              </a:rPr>
              <a:t>路由器</a:t>
            </a:r>
            <a:r>
              <a:rPr lang="zh-CN" altLang="zh-CN" sz="2400" b="1" dirty="0">
                <a:latin typeface="+mn-lt"/>
                <a:ea typeface="黑体" panose="02010609060101010101" pitchFamily="2" charset="-122"/>
              </a:rPr>
              <a:t>的工作原理</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网络地址转换的过程</a:t>
            </a:r>
            <a:endParaRPr lang="zh-CN" altLang="en-US" sz="3600"/>
          </a:p>
        </p:txBody>
      </p:sp>
      <p:sp>
        <p:nvSpPr>
          <p:cNvPr id="629763" name="Rectangle 3"/>
          <p:cNvSpPr>
            <a:spLocks noGrp="1" noChangeArrowheads="1"/>
          </p:cNvSpPr>
          <p:nvPr>
            <p:ph idx="1"/>
          </p:nvPr>
        </p:nvSpPr>
        <p:spPr/>
        <p:txBody>
          <a:bodyPr/>
          <a:lstStyle/>
          <a:p>
            <a:pPr>
              <a:lnSpc>
                <a:spcPct val="120000"/>
              </a:lnSpc>
            </a:pPr>
            <a:r>
              <a:rPr lang="zh-CN" altLang="en-US" sz="2800" dirty="0"/>
              <a:t>内部主机 </a:t>
            </a:r>
            <a:r>
              <a:rPr lang="en-US" altLang="zh-CN" sz="2800" dirty="0" smtClean="0"/>
              <a:t>A </a:t>
            </a:r>
            <a:r>
              <a:rPr lang="zh-CN" altLang="en-US" sz="2800" dirty="0"/>
              <a:t>用</a:t>
            </a:r>
            <a:r>
              <a:rPr lang="zh-CN" altLang="en-US" sz="2800" dirty="0">
                <a:solidFill>
                  <a:srgbClr val="FF0000"/>
                </a:solidFill>
              </a:rPr>
              <a:t>本地地址 </a:t>
            </a:r>
            <a:r>
              <a:rPr lang="en-US" altLang="zh-CN" sz="2800" dirty="0" smtClean="0">
                <a:solidFill>
                  <a:srgbClr val="FF0000"/>
                </a:solidFill>
              </a:rPr>
              <a:t>IP</a:t>
            </a:r>
            <a:r>
              <a:rPr lang="en-US" altLang="zh-CN" sz="2800" i="1" baseline="-25000" dirty="0" smtClean="0">
                <a:solidFill>
                  <a:srgbClr val="FF0000"/>
                </a:solidFill>
              </a:rPr>
              <a:t>A </a:t>
            </a:r>
            <a:r>
              <a:rPr lang="zh-CN" altLang="en-US" sz="2800" dirty="0" smtClean="0"/>
              <a:t>和互联网上</a:t>
            </a:r>
            <a:r>
              <a:rPr lang="zh-CN" altLang="en-US" sz="2800" dirty="0"/>
              <a:t>主机 </a:t>
            </a:r>
            <a:r>
              <a:rPr lang="en-US" altLang="zh-CN" sz="2800" dirty="0" smtClean="0"/>
              <a:t>B </a:t>
            </a:r>
            <a:r>
              <a:rPr lang="zh-CN" altLang="en-US" sz="2800" dirty="0"/>
              <a:t>通信所发送的数据报必须经过 </a:t>
            </a:r>
            <a:r>
              <a:rPr lang="en-US" altLang="zh-CN" sz="2800" dirty="0"/>
              <a:t>NAT </a:t>
            </a:r>
            <a:r>
              <a:rPr lang="zh-CN" altLang="en-US" sz="2800" dirty="0"/>
              <a:t>路由器。</a:t>
            </a:r>
          </a:p>
          <a:p>
            <a:pPr>
              <a:lnSpc>
                <a:spcPct val="120000"/>
              </a:lnSpc>
            </a:pPr>
            <a:r>
              <a:rPr lang="en-US" altLang="zh-CN" sz="2800" dirty="0"/>
              <a:t>NAT </a:t>
            </a:r>
            <a:r>
              <a:rPr lang="zh-CN" altLang="en-US" sz="2800" dirty="0"/>
              <a:t>路由器</a:t>
            </a:r>
            <a:r>
              <a:rPr lang="zh-CN" altLang="en-US" sz="2800" dirty="0">
                <a:solidFill>
                  <a:srgbClr val="FF0000"/>
                </a:solidFill>
              </a:rPr>
              <a:t>将数据报的源地址 </a:t>
            </a:r>
            <a:r>
              <a:rPr lang="en-US" altLang="zh-CN" sz="2800" dirty="0" smtClean="0">
                <a:solidFill>
                  <a:srgbClr val="FF0000"/>
                </a:solidFill>
              </a:rPr>
              <a:t>IP</a:t>
            </a:r>
            <a:r>
              <a:rPr lang="en-US" altLang="zh-CN" sz="2800" i="1" baseline="-25000" dirty="0" smtClean="0">
                <a:solidFill>
                  <a:srgbClr val="FF0000"/>
                </a:solidFill>
              </a:rPr>
              <a:t>A </a:t>
            </a:r>
            <a:r>
              <a:rPr lang="zh-CN" altLang="en-US" sz="2800" dirty="0">
                <a:solidFill>
                  <a:srgbClr val="FF0000"/>
                </a:solidFill>
              </a:rPr>
              <a:t>转换成全球地址 </a:t>
            </a:r>
            <a:r>
              <a:rPr lang="en-US" altLang="zh-CN" sz="2800" dirty="0" smtClean="0">
                <a:solidFill>
                  <a:srgbClr val="FF0000"/>
                </a:solidFill>
              </a:rPr>
              <a:t>IP</a:t>
            </a:r>
            <a:r>
              <a:rPr lang="en-US" altLang="zh-CN" sz="2800" i="1" baseline="-25000" dirty="0" smtClean="0">
                <a:solidFill>
                  <a:srgbClr val="FF0000"/>
                </a:solidFill>
              </a:rPr>
              <a:t>G</a:t>
            </a:r>
            <a:r>
              <a:rPr lang="zh-CN" altLang="en-US" sz="2800" dirty="0" smtClean="0">
                <a:solidFill>
                  <a:srgbClr val="FF0000"/>
                </a:solidFill>
              </a:rPr>
              <a:t>，</a:t>
            </a:r>
            <a:r>
              <a:rPr lang="zh-CN" altLang="en-US" sz="2800" dirty="0" smtClean="0"/>
              <a:t>并把转换结果记录到</a:t>
            </a:r>
            <a:r>
              <a:rPr lang="en-US" altLang="zh-CN" sz="2800" dirty="0" smtClean="0">
                <a:solidFill>
                  <a:srgbClr val="FF0000"/>
                </a:solidFill>
              </a:rPr>
              <a:t>NAT</a:t>
            </a:r>
            <a:r>
              <a:rPr lang="zh-CN" altLang="en-US" sz="2800" dirty="0" smtClean="0">
                <a:solidFill>
                  <a:srgbClr val="FF0000"/>
                </a:solidFill>
              </a:rPr>
              <a:t>地址转换表</a:t>
            </a:r>
            <a:r>
              <a:rPr lang="zh-CN" altLang="en-US" sz="2800" dirty="0" smtClean="0"/>
              <a:t>中，目的地址 </a:t>
            </a:r>
            <a:r>
              <a:rPr lang="en-US" altLang="zh-CN" sz="2800" dirty="0" smtClean="0"/>
              <a:t>IP</a:t>
            </a:r>
            <a:r>
              <a:rPr lang="en-US" altLang="zh-CN" sz="2800" i="1" baseline="-25000" dirty="0" smtClean="0"/>
              <a:t>B </a:t>
            </a:r>
            <a:r>
              <a:rPr lang="zh-CN" altLang="en-US" sz="2800" dirty="0"/>
              <a:t>保持不变，然后发送</a:t>
            </a:r>
            <a:r>
              <a:rPr lang="zh-CN" altLang="en-US" sz="2800" dirty="0" smtClean="0"/>
              <a:t>到互联网。</a:t>
            </a:r>
            <a:endParaRPr lang="zh-CN" altLang="en-US" sz="2800" dirty="0"/>
          </a:p>
          <a:p>
            <a:pPr>
              <a:lnSpc>
                <a:spcPct val="120000"/>
              </a:lnSpc>
            </a:pPr>
            <a:r>
              <a:rPr lang="en-US" altLang="zh-CN" sz="2800" dirty="0"/>
              <a:t>NAT </a:t>
            </a:r>
            <a:r>
              <a:rPr lang="zh-CN" altLang="en-US" sz="2800" dirty="0"/>
              <a:t>路由器收到主机 </a:t>
            </a:r>
            <a:r>
              <a:rPr lang="en-US" altLang="zh-CN" sz="2800" dirty="0" smtClean="0"/>
              <a:t>B </a:t>
            </a:r>
            <a:r>
              <a:rPr lang="zh-CN" altLang="en-US" sz="2800" dirty="0"/>
              <a:t>发回的数据报时，知道数据报中的源地址是 </a:t>
            </a:r>
            <a:r>
              <a:rPr lang="en-US" altLang="zh-CN" sz="2800" dirty="0" smtClean="0"/>
              <a:t>IP</a:t>
            </a:r>
            <a:r>
              <a:rPr lang="en-US" altLang="zh-CN" sz="2800" i="1" baseline="-25000" dirty="0" smtClean="0"/>
              <a:t>B </a:t>
            </a:r>
            <a:r>
              <a:rPr lang="zh-CN" altLang="en-US" sz="2800" dirty="0"/>
              <a:t>而目的地址是 </a:t>
            </a:r>
            <a:r>
              <a:rPr lang="en-US" altLang="zh-CN" sz="2800" dirty="0" smtClean="0"/>
              <a:t>IP</a:t>
            </a:r>
            <a:r>
              <a:rPr lang="en-US" altLang="zh-CN" sz="2800" i="1" baseline="-25000" dirty="0" smtClean="0"/>
              <a:t>G</a:t>
            </a:r>
            <a:r>
              <a:rPr lang="zh-CN" altLang="en-US" sz="2800" dirty="0" smtClean="0"/>
              <a:t>。</a:t>
            </a:r>
            <a:endParaRPr lang="zh-CN" altLang="en-US" sz="2800" dirty="0"/>
          </a:p>
          <a:p>
            <a:pPr>
              <a:lnSpc>
                <a:spcPct val="120000"/>
              </a:lnSpc>
            </a:pPr>
            <a:r>
              <a:rPr lang="zh-CN" altLang="en-US" sz="2800" dirty="0">
                <a:solidFill>
                  <a:srgbClr val="FF0000"/>
                </a:solidFill>
              </a:rPr>
              <a:t>根据 </a:t>
            </a:r>
            <a:r>
              <a:rPr lang="en-US" altLang="zh-CN" sz="2800" dirty="0">
                <a:solidFill>
                  <a:srgbClr val="FF0000"/>
                </a:solidFill>
              </a:rPr>
              <a:t>NAT </a:t>
            </a:r>
            <a:r>
              <a:rPr lang="zh-CN" altLang="en-US" sz="2800" dirty="0">
                <a:solidFill>
                  <a:srgbClr val="FF0000"/>
                </a:solidFill>
              </a:rPr>
              <a:t>转换表，</a:t>
            </a:r>
            <a:r>
              <a:rPr lang="en-US" altLang="zh-CN" sz="2800" dirty="0"/>
              <a:t>NAT </a:t>
            </a:r>
            <a:r>
              <a:rPr lang="zh-CN" altLang="en-US" sz="2800" dirty="0"/>
              <a:t>路由器</a:t>
            </a:r>
            <a:r>
              <a:rPr lang="zh-CN" altLang="en-US" sz="2800" dirty="0">
                <a:solidFill>
                  <a:srgbClr val="FF0000"/>
                </a:solidFill>
              </a:rPr>
              <a:t>将目的地址 </a:t>
            </a:r>
            <a:r>
              <a:rPr lang="en-US" altLang="zh-CN" sz="2800" dirty="0">
                <a:solidFill>
                  <a:srgbClr val="FF0000"/>
                </a:solidFill>
              </a:rPr>
              <a:t>IP</a:t>
            </a:r>
            <a:r>
              <a:rPr lang="en-US" altLang="zh-CN" sz="2800" i="1" baseline="-25000" dirty="0">
                <a:solidFill>
                  <a:srgbClr val="FF0000"/>
                </a:solidFill>
              </a:rPr>
              <a:t>G </a:t>
            </a:r>
            <a:r>
              <a:rPr lang="zh-CN" altLang="en-US" sz="2800" dirty="0">
                <a:solidFill>
                  <a:srgbClr val="FF0000"/>
                </a:solidFill>
              </a:rPr>
              <a:t>转换为 </a:t>
            </a:r>
            <a:r>
              <a:rPr lang="en-US" altLang="zh-CN" sz="2800" dirty="0" smtClean="0">
                <a:solidFill>
                  <a:srgbClr val="FF0000"/>
                </a:solidFill>
              </a:rPr>
              <a:t>IP</a:t>
            </a:r>
            <a:r>
              <a:rPr lang="en-US" altLang="zh-CN" sz="2800" i="1" baseline="-25000" dirty="0" smtClean="0">
                <a:solidFill>
                  <a:srgbClr val="FF0000"/>
                </a:solidFill>
              </a:rPr>
              <a:t>A</a:t>
            </a:r>
            <a:r>
              <a:rPr lang="zh-CN" altLang="en-US" sz="2800" dirty="0" smtClean="0">
                <a:solidFill>
                  <a:srgbClr val="FF0000"/>
                </a:solidFill>
              </a:rPr>
              <a:t>，</a:t>
            </a:r>
            <a:r>
              <a:rPr lang="zh-CN" altLang="en-US" sz="2800" dirty="0"/>
              <a:t>转发给最终的内部主机 </a:t>
            </a:r>
            <a:r>
              <a:rPr lang="en-US" altLang="zh-CN" sz="2800" dirty="0" smtClean="0"/>
              <a:t>A</a:t>
            </a:r>
            <a:r>
              <a:rPr lang="zh-CN" altLang="en-US" sz="2800" dirty="0" smtClean="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7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7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7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网络地址转换的过程</a:t>
            </a:r>
            <a:endParaRPr lang="zh-CN" altLang="en-US" sz="3600"/>
          </a:p>
        </p:txBody>
      </p:sp>
      <p:sp>
        <p:nvSpPr>
          <p:cNvPr id="629763" name="Rectangle 3"/>
          <p:cNvSpPr>
            <a:spLocks noGrp="1" noChangeArrowheads="1"/>
          </p:cNvSpPr>
          <p:nvPr>
            <p:ph idx="1"/>
          </p:nvPr>
        </p:nvSpPr>
        <p:spPr/>
        <p:txBody>
          <a:bodyPr/>
          <a:lstStyle/>
          <a:p>
            <a:r>
              <a:rPr lang="zh-CN" altLang="en-US" sz="2800" dirty="0" smtClean="0"/>
              <a:t>可以看出，在内部主机与外部主机通信时，在</a:t>
            </a:r>
            <a:r>
              <a:rPr lang="en-US" altLang="zh-CN" sz="2800" dirty="0" smtClean="0"/>
              <a:t>NAT</a:t>
            </a:r>
            <a:r>
              <a:rPr lang="zh-CN" altLang="en-US" sz="2800" dirty="0" smtClean="0"/>
              <a:t>路由器上发生了</a:t>
            </a:r>
            <a:r>
              <a:rPr lang="zh-CN" altLang="en-US" sz="2800" dirty="0" smtClean="0">
                <a:solidFill>
                  <a:srgbClr val="FF0000"/>
                </a:solidFill>
              </a:rPr>
              <a:t>两次地址转换</a:t>
            </a:r>
            <a:r>
              <a:rPr lang="zh-CN" altLang="en-US" sz="2800" dirty="0">
                <a:solidFill>
                  <a:srgbClr val="FF0000"/>
                </a:solidFill>
              </a:rPr>
              <a:t>：</a:t>
            </a:r>
            <a:endParaRPr lang="en-US" altLang="zh-CN" sz="2800" dirty="0" smtClean="0">
              <a:solidFill>
                <a:srgbClr val="FF0000"/>
              </a:solidFill>
            </a:endParaRPr>
          </a:p>
          <a:p>
            <a:pPr lvl="1"/>
            <a:r>
              <a:rPr lang="zh-CN" altLang="en-US" sz="2400" dirty="0" smtClean="0">
                <a:solidFill>
                  <a:srgbClr val="0000FF"/>
                </a:solidFill>
              </a:rPr>
              <a:t>离开专用网时：</a:t>
            </a:r>
            <a:r>
              <a:rPr lang="zh-CN" altLang="en-US" sz="2400" dirty="0" smtClean="0"/>
              <a:t>替换源地址，将内部地址替换为全球地址；</a:t>
            </a:r>
            <a:endParaRPr lang="en-US" altLang="zh-CN" sz="2400" dirty="0" smtClean="0"/>
          </a:p>
          <a:p>
            <a:pPr lvl="1"/>
            <a:r>
              <a:rPr lang="zh-CN" altLang="en-US" sz="2400" dirty="0" smtClean="0">
                <a:solidFill>
                  <a:srgbClr val="0000FF"/>
                </a:solidFill>
              </a:rPr>
              <a:t>进入</a:t>
            </a:r>
            <a:r>
              <a:rPr lang="zh-CN" altLang="en-US" sz="2400" dirty="0">
                <a:solidFill>
                  <a:srgbClr val="0000FF"/>
                </a:solidFill>
              </a:rPr>
              <a:t>专用网</a:t>
            </a:r>
            <a:r>
              <a:rPr lang="zh-CN" altLang="en-US" sz="2400" dirty="0" smtClean="0">
                <a:solidFill>
                  <a:srgbClr val="0000FF"/>
                </a:solidFill>
              </a:rPr>
              <a:t>时：</a:t>
            </a:r>
            <a:r>
              <a:rPr lang="zh-CN" altLang="en-US" sz="2400" dirty="0" smtClean="0"/>
              <a:t>替换目的地址</a:t>
            </a:r>
            <a:r>
              <a:rPr lang="zh-CN" altLang="en-US" sz="2400" dirty="0"/>
              <a:t>，</a:t>
            </a:r>
            <a:r>
              <a:rPr lang="zh-CN" altLang="en-US" sz="2400" dirty="0" smtClean="0"/>
              <a:t>将全球地址替换为</a:t>
            </a:r>
            <a:r>
              <a:rPr lang="zh-CN" altLang="en-US" sz="2400" dirty="0"/>
              <a:t>内部地址</a:t>
            </a:r>
            <a:r>
              <a:rPr lang="zh-CN" altLang="en-US" sz="2400" dirty="0" smtClean="0"/>
              <a:t>；</a:t>
            </a:r>
            <a:endParaRPr lang="zh-CN" altLang="en-US" sz="2400" dirty="0"/>
          </a:p>
        </p:txBody>
      </p:sp>
      <p:graphicFrame>
        <p:nvGraphicFramePr>
          <p:cNvPr id="2" name="表格 1"/>
          <p:cNvGraphicFramePr>
            <a:graphicFrameLocks noGrp="1"/>
          </p:cNvGraphicFramePr>
          <p:nvPr/>
        </p:nvGraphicFramePr>
        <p:xfrm>
          <a:off x="848544" y="3789042"/>
          <a:ext cx="8496943" cy="2088230"/>
        </p:xfrm>
        <a:graphic>
          <a:graphicData uri="http://schemas.openxmlformats.org/drawingml/2006/table">
            <a:tbl>
              <a:tblPr firstRow="1" firstCol="1" lastRow="1" lastCol="1" bandRow="1" bandCol="1">
                <a:tableStyleId>{5C22544A-7EE6-4342-B048-85BDC9FD1C3A}</a:tableStyleId>
              </a:tblPr>
              <a:tblGrid>
                <a:gridCol w="1763516">
                  <a:extLst>
                    <a:ext uri="{9D8B030D-6E8A-4147-A177-3AD203B41FA5}">
                      <a16:colId xmlns:a16="http://schemas.microsoft.com/office/drawing/2014/main" val="20000"/>
                    </a:ext>
                  </a:extLst>
                </a:gridCol>
                <a:gridCol w="2545266">
                  <a:extLst>
                    <a:ext uri="{9D8B030D-6E8A-4147-A177-3AD203B41FA5}">
                      <a16:colId xmlns:a16="http://schemas.microsoft.com/office/drawing/2014/main" val="20001"/>
                    </a:ext>
                  </a:extLst>
                </a:gridCol>
                <a:gridCol w="2104005">
                  <a:extLst>
                    <a:ext uri="{9D8B030D-6E8A-4147-A177-3AD203B41FA5}">
                      <a16:colId xmlns:a16="http://schemas.microsoft.com/office/drawing/2014/main" val="20002"/>
                    </a:ext>
                  </a:extLst>
                </a:gridCol>
                <a:gridCol w="2084156">
                  <a:extLst>
                    <a:ext uri="{9D8B030D-6E8A-4147-A177-3AD203B41FA5}">
                      <a16:colId xmlns:a16="http://schemas.microsoft.com/office/drawing/2014/main" val="20003"/>
                    </a:ext>
                  </a:extLst>
                </a:gridCol>
              </a:tblGrid>
              <a:tr h="417646">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方向</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字段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旧的</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新的</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出</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源</a:t>
                      </a:r>
                      <a:r>
                        <a:rPr lang="en-US" sz="2400" b="1">
                          <a:solidFill>
                            <a:schemeClr val="tx1"/>
                          </a:solidFill>
                          <a:effectLst/>
                          <a:latin typeface="+mn-lt"/>
                          <a:ea typeface="黑体" panose="02010609060101010101" pitchFamily="2" charset="-122"/>
                        </a:rPr>
                        <a:t>IP</a:t>
                      </a:r>
                      <a:r>
                        <a:rPr lang="zh-CN" sz="2400" b="1">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dirty="0">
                          <a:solidFill>
                            <a:schemeClr val="tx1"/>
                          </a:solidFill>
                          <a:effectLst/>
                          <a:latin typeface="+mn-lt"/>
                          <a:ea typeface="黑体" panose="02010609060101010101" pitchFamily="2" charset="-122"/>
                        </a:rPr>
                        <a:t>192.168.0.3</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dirty="0">
                          <a:solidFill>
                            <a:schemeClr val="tx1"/>
                          </a:solidFill>
                          <a:effectLst/>
                          <a:latin typeface="+mn-lt"/>
                          <a:ea typeface="黑体" panose="02010609060101010101" pitchFamily="2" charset="-122"/>
                        </a:rPr>
                        <a:t>172.38.1.5</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入</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目的</a:t>
                      </a:r>
                      <a:r>
                        <a:rPr lang="en-US" sz="2400" b="1">
                          <a:solidFill>
                            <a:schemeClr val="tx1"/>
                          </a:solidFill>
                          <a:effectLst/>
                          <a:latin typeface="+mn-lt"/>
                          <a:ea typeface="黑体" panose="02010609060101010101" pitchFamily="2" charset="-122"/>
                        </a:rPr>
                        <a:t>IP</a:t>
                      </a:r>
                      <a:r>
                        <a:rPr lang="zh-CN" sz="2400" b="1">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172.38.1.5</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192.168.0.3</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出</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源</a:t>
                      </a:r>
                      <a:r>
                        <a:rPr lang="en-US" sz="2400" b="1">
                          <a:solidFill>
                            <a:schemeClr val="tx1"/>
                          </a:solidFill>
                          <a:effectLst/>
                          <a:latin typeface="+mn-lt"/>
                          <a:ea typeface="黑体" panose="02010609060101010101" pitchFamily="2" charset="-122"/>
                        </a:rPr>
                        <a:t>IP</a:t>
                      </a:r>
                      <a:r>
                        <a:rPr lang="zh-CN" sz="2400" b="1">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192.168.0.7</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172.38.1.6</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17646">
                <a:tc>
                  <a:txBody>
                    <a:bodyPr/>
                    <a:lstStyle/>
                    <a:p>
                      <a:pPr algn="ctr">
                        <a:lnSpc>
                          <a:spcPct val="100000"/>
                        </a:lnSpc>
                        <a:spcAft>
                          <a:spcPts val="0"/>
                        </a:spcAft>
                        <a:tabLst>
                          <a:tab pos="3886200" algn="l"/>
                        </a:tabLst>
                      </a:pPr>
                      <a:r>
                        <a:rPr lang="zh-CN" sz="2400" b="1">
                          <a:solidFill>
                            <a:schemeClr val="tx1"/>
                          </a:solidFill>
                          <a:effectLst/>
                          <a:latin typeface="+mn-lt"/>
                          <a:ea typeface="黑体" panose="02010609060101010101" pitchFamily="2" charset="-122"/>
                        </a:rPr>
                        <a:t>入</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2400" b="1" dirty="0">
                          <a:solidFill>
                            <a:schemeClr val="tx1"/>
                          </a:solidFill>
                          <a:effectLst/>
                          <a:latin typeface="+mn-lt"/>
                          <a:ea typeface="黑体" panose="02010609060101010101" pitchFamily="2" charset="-122"/>
                        </a:rPr>
                        <a:t>目的</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a:solidFill>
                            <a:schemeClr val="tx1"/>
                          </a:solidFill>
                          <a:effectLst/>
                          <a:latin typeface="+mn-lt"/>
                          <a:ea typeface="黑体" panose="02010609060101010101" pitchFamily="2" charset="-122"/>
                        </a:rPr>
                        <a:t>172.38.1.6</a:t>
                      </a:r>
                      <a:endParaRPr lang="zh-CN" sz="24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400" b="1" dirty="0">
                          <a:solidFill>
                            <a:schemeClr val="tx1"/>
                          </a:solidFill>
                          <a:effectLst/>
                          <a:latin typeface="+mn-lt"/>
                          <a:ea typeface="黑体" panose="02010609060101010101" pitchFamily="2" charset="-122"/>
                        </a:rPr>
                        <a:t>192.168.0.7</a:t>
                      </a:r>
                      <a:endParaRPr lang="zh-CN" sz="24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 name="矩形 2"/>
          <p:cNvSpPr/>
          <p:nvPr/>
        </p:nvSpPr>
        <p:spPr>
          <a:xfrm>
            <a:off x="3080792" y="3284984"/>
            <a:ext cx="3528392"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NAT</a:t>
            </a:r>
            <a:r>
              <a:rPr lang="zh-CN" altLang="zh-CN" sz="2400" b="1" dirty="0">
                <a:latin typeface="+mn-lt"/>
                <a:ea typeface="黑体" panose="02010609060101010101" pitchFamily="2" charset="-122"/>
              </a:rPr>
              <a:t>地址转换表举例</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网络地址转换 </a:t>
            </a:r>
            <a:r>
              <a:rPr lang="en-US" altLang="zh-CN" dirty="0"/>
              <a:t>NAT</a:t>
            </a:r>
            <a:endParaRPr lang="zh-CN" altLang="en-US" dirty="0"/>
          </a:p>
        </p:txBody>
      </p:sp>
      <p:sp>
        <p:nvSpPr>
          <p:cNvPr id="3" name="内容占位符 2"/>
          <p:cNvSpPr>
            <a:spLocks noGrp="1"/>
          </p:cNvSpPr>
          <p:nvPr>
            <p:ph idx="1"/>
          </p:nvPr>
        </p:nvSpPr>
        <p:spPr/>
        <p:txBody>
          <a:bodyPr/>
          <a:lstStyle/>
          <a:p>
            <a:r>
              <a:rPr lang="zh-CN" altLang="zh-CN" dirty="0" smtClean="0"/>
              <a:t>当</a:t>
            </a:r>
            <a:r>
              <a:rPr lang="en-US" altLang="zh-CN" dirty="0" smtClean="0"/>
              <a:t> NAT </a:t>
            </a:r>
            <a:r>
              <a:rPr lang="zh-CN" altLang="zh-CN" dirty="0" smtClean="0"/>
              <a:t>路由</a:t>
            </a:r>
            <a:r>
              <a:rPr lang="zh-CN" altLang="zh-CN" dirty="0"/>
              <a:t>器具</a:t>
            </a:r>
            <a:r>
              <a:rPr lang="zh-CN" altLang="zh-CN" dirty="0" smtClean="0"/>
              <a:t>有</a:t>
            </a:r>
            <a:r>
              <a:rPr lang="en-US" altLang="zh-CN" dirty="0" smtClean="0"/>
              <a:t> </a:t>
            </a:r>
            <a:r>
              <a:rPr lang="en-US" altLang="zh-CN" i="1" dirty="0" smtClean="0"/>
              <a:t>n </a:t>
            </a:r>
            <a:r>
              <a:rPr lang="zh-CN" altLang="zh-CN" dirty="0" smtClean="0"/>
              <a:t>个全球</a:t>
            </a:r>
            <a:r>
              <a:rPr lang="en-US" altLang="zh-CN" dirty="0" smtClean="0"/>
              <a:t> IP </a:t>
            </a:r>
            <a:r>
              <a:rPr lang="zh-CN" altLang="zh-CN" dirty="0" smtClean="0"/>
              <a:t>地址</a:t>
            </a:r>
            <a:r>
              <a:rPr lang="zh-CN" altLang="zh-CN" dirty="0"/>
              <a:t>时，专用网内</a:t>
            </a:r>
            <a:r>
              <a:rPr lang="zh-CN" altLang="zh-CN" dirty="0">
                <a:solidFill>
                  <a:srgbClr val="FF0000"/>
                </a:solidFill>
              </a:rPr>
              <a:t>最多可以同时</a:t>
            </a:r>
            <a:r>
              <a:rPr lang="zh-CN" altLang="zh-CN" dirty="0" smtClean="0">
                <a:solidFill>
                  <a:srgbClr val="FF0000"/>
                </a:solidFill>
              </a:rPr>
              <a:t>有</a:t>
            </a:r>
            <a:r>
              <a:rPr lang="en-US" altLang="zh-CN" dirty="0" smtClean="0">
                <a:solidFill>
                  <a:srgbClr val="FF0000"/>
                </a:solidFill>
              </a:rPr>
              <a:t> </a:t>
            </a:r>
            <a:r>
              <a:rPr lang="en-US" altLang="zh-CN" i="1" dirty="0" smtClean="0">
                <a:solidFill>
                  <a:srgbClr val="FF0000"/>
                </a:solidFill>
              </a:rPr>
              <a:t>n </a:t>
            </a:r>
            <a:r>
              <a:rPr lang="zh-CN" altLang="zh-CN" dirty="0" smtClean="0">
                <a:solidFill>
                  <a:srgbClr val="FF0000"/>
                </a:solidFill>
              </a:rPr>
              <a:t>台</a:t>
            </a:r>
            <a:r>
              <a:rPr lang="zh-CN" altLang="zh-CN" dirty="0">
                <a:solidFill>
                  <a:srgbClr val="FF0000"/>
                </a:solidFill>
              </a:rPr>
              <a:t>主机接入到互联网。</a:t>
            </a:r>
            <a:r>
              <a:rPr lang="zh-CN" altLang="zh-CN" dirty="0"/>
              <a:t>这样就可以使专用网内较多数量的主机，轮流</a:t>
            </a:r>
            <a:r>
              <a:rPr lang="zh-CN" altLang="zh-CN" dirty="0" smtClean="0"/>
              <a:t>使用</a:t>
            </a:r>
            <a:r>
              <a:rPr lang="en-US" altLang="zh-CN" dirty="0" smtClean="0"/>
              <a:t> NAT </a:t>
            </a:r>
            <a:r>
              <a:rPr lang="zh-CN" altLang="zh-CN" dirty="0" smtClean="0"/>
              <a:t>路由器</a:t>
            </a:r>
            <a:r>
              <a:rPr lang="zh-CN" altLang="zh-CN" dirty="0"/>
              <a:t>有限数量的</a:t>
            </a:r>
            <a:r>
              <a:rPr lang="zh-CN" altLang="zh-CN" dirty="0" smtClean="0"/>
              <a:t>全球</a:t>
            </a:r>
            <a:r>
              <a:rPr lang="en-US" altLang="zh-CN" dirty="0" smtClean="0"/>
              <a:t> IP </a:t>
            </a:r>
            <a:r>
              <a:rPr lang="zh-CN" altLang="zh-CN" dirty="0" smtClean="0"/>
              <a:t>地址。</a:t>
            </a:r>
            <a:endParaRPr lang="en-US" altLang="zh-CN" dirty="0" smtClean="0"/>
          </a:p>
          <a:p>
            <a:r>
              <a:rPr lang="zh-CN" altLang="zh-CN" dirty="0" smtClean="0"/>
              <a:t>通过</a:t>
            </a:r>
            <a:r>
              <a:rPr lang="en-US" altLang="zh-CN" dirty="0" smtClean="0"/>
              <a:t> NAT </a:t>
            </a:r>
            <a:r>
              <a:rPr lang="zh-CN" altLang="zh-CN" dirty="0" smtClean="0"/>
              <a:t>路由器</a:t>
            </a:r>
            <a:r>
              <a:rPr lang="zh-CN" altLang="zh-CN" dirty="0"/>
              <a:t>的通信必须由专用网内的主机发起</a:t>
            </a:r>
            <a:r>
              <a:rPr lang="zh-CN" altLang="zh-CN" dirty="0" smtClean="0"/>
              <a:t>。</a:t>
            </a:r>
            <a:r>
              <a:rPr lang="zh-CN" altLang="zh-CN" dirty="0">
                <a:solidFill>
                  <a:srgbClr val="FF0000"/>
                </a:solidFill>
              </a:rPr>
              <a:t>专用网内部的主机不能充当服务器用，</a:t>
            </a:r>
            <a:r>
              <a:rPr lang="zh-CN" altLang="zh-CN" dirty="0"/>
              <a:t>因为互联网上的客户无法请求专用网内的服务器提供服务。</a:t>
            </a:r>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14552"/>
              <a:gd name="adj2" fmla="val -411322"/>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latin typeface="+mn-lt"/>
                <a:ea typeface="黑体" panose="02010609060101010101" pitchFamily="2" charset="-122"/>
              </a:rPr>
              <a:t>B</a:t>
            </a:r>
            <a:r>
              <a:rPr lang="en-US" altLang="zh-CN" sz="2400" b="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类地址的主机号字段 </a:t>
            </a:r>
            <a:r>
              <a:rPr lang="en-US" altLang="zh-CN" sz="2400" b="1" dirty="0">
                <a:solidFill>
                  <a:srgbClr val="000066"/>
                </a:solidFill>
                <a:latin typeface="+mn-lt"/>
                <a:ea typeface="黑体" panose="02010609060101010101" pitchFamily="2" charset="-122"/>
              </a:rPr>
              <a:t>host-id </a:t>
            </a:r>
            <a:r>
              <a:rPr lang="zh-CN" altLang="en-US" sz="2400" b="1" dirty="0">
                <a:solidFill>
                  <a:srgbClr val="000066"/>
                </a:solidFill>
                <a:latin typeface="+mn-lt"/>
                <a:ea typeface="黑体" panose="02010609060101010101" pitchFamily="2" charset="-122"/>
              </a:rPr>
              <a:t>为 </a:t>
            </a:r>
            <a:r>
              <a:rPr lang="en-US" altLang="zh-CN" sz="2400" b="1" dirty="0" smtClean="0">
                <a:solidFill>
                  <a:srgbClr val="000066"/>
                </a:solidFill>
                <a:latin typeface="+mn-lt"/>
                <a:ea typeface="黑体" panose="02010609060101010101" pitchFamily="2" charset="-122"/>
              </a:rPr>
              <a:t>2 </a:t>
            </a:r>
            <a:r>
              <a:rPr lang="zh-CN" altLang="en-US" sz="2400" b="1" dirty="0" smtClean="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网络地址与端口号</a:t>
            </a:r>
            <a:r>
              <a:rPr lang="zh-CN" altLang="zh-CN" dirty="0" smtClean="0"/>
              <a:t>转换</a:t>
            </a:r>
            <a:r>
              <a:rPr lang="en-US" altLang="zh-CN" dirty="0" smtClean="0"/>
              <a:t> NAPT </a:t>
            </a:r>
            <a:endParaRPr lang="zh-CN" altLang="en-US" dirty="0"/>
          </a:p>
        </p:txBody>
      </p:sp>
      <p:sp>
        <p:nvSpPr>
          <p:cNvPr id="3" name="内容占位符 2"/>
          <p:cNvSpPr>
            <a:spLocks noGrp="1"/>
          </p:cNvSpPr>
          <p:nvPr>
            <p:ph idx="1"/>
          </p:nvPr>
        </p:nvSpPr>
        <p:spPr/>
        <p:txBody>
          <a:bodyPr/>
          <a:lstStyle/>
          <a:p>
            <a:r>
              <a:rPr lang="zh-CN" altLang="zh-CN" sz="3000" dirty="0"/>
              <a:t>为了更加有效地</a:t>
            </a:r>
            <a:r>
              <a:rPr lang="zh-CN" altLang="zh-CN" sz="3000" dirty="0" smtClean="0"/>
              <a:t>利用</a:t>
            </a:r>
            <a:r>
              <a:rPr lang="en-US" altLang="zh-CN" sz="3000" dirty="0" smtClean="0"/>
              <a:t> NAT </a:t>
            </a:r>
            <a:r>
              <a:rPr lang="zh-CN" altLang="zh-CN" sz="3000" dirty="0" smtClean="0"/>
              <a:t>路由器</a:t>
            </a:r>
            <a:r>
              <a:rPr lang="zh-CN" altLang="zh-CN" sz="3000" dirty="0"/>
              <a:t>上的全球</a:t>
            </a:r>
            <a:r>
              <a:rPr lang="en-US" altLang="zh-CN" sz="3000" dirty="0"/>
              <a:t>IP</a:t>
            </a:r>
            <a:r>
              <a:rPr lang="zh-CN" altLang="zh-CN" sz="3000" dirty="0"/>
              <a:t>地址，现在常用</a:t>
            </a:r>
            <a:r>
              <a:rPr lang="zh-CN" altLang="zh-CN" sz="3000" dirty="0" smtClean="0"/>
              <a:t>的</a:t>
            </a:r>
            <a:r>
              <a:rPr lang="en-US" altLang="zh-CN" sz="3000" dirty="0" smtClean="0"/>
              <a:t> NAT </a:t>
            </a:r>
            <a:r>
              <a:rPr lang="zh-CN" altLang="zh-CN" sz="3000" dirty="0" smtClean="0"/>
              <a:t>转换</a:t>
            </a:r>
            <a:r>
              <a:rPr lang="zh-CN" altLang="zh-CN" sz="3000" dirty="0"/>
              <a:t>表</a:t>
            </a:r>
            <a:r>
              <a:rPr lang="zh-CN" altLang="zh-CN" sz="3000" dirty="0">
                <a:solidFill>
                  <a:srgbClr val="FF0000"/>
                </a:solidFill>
              </a:rPr>
              <a:t>把运输层的端口号也利用上。</a:t>
            </a:r>
            <a:r>
              <a:rPr lang="zh-CN" altLang="zh-CN" sz="3000" dirty="0"/>
              <a:t>这样，就可以使多个拥有本地地址的主机，</a:t>
            </a:r>
            <a:r>
              <a:rPr lang="zh-CN" altLang="zh-CN" sz="3000" dirty="0">
                <a:solidFill>
                  <a:srgbClr val="FF0000"/>
                </a:solidFill>
              </a:rPr>
              <a:t>共用一</a:t>
            </a:r>
            <a:r>
              <a:rPr lang="zh-CN" altLang="zh-CN" sz="3000" dirty="0" smtClean="0">
                <a:solidFill>
                  <a:srgbClr val="FF0000"/>
                </a:solidFill>
              </a:rPr>
              <a:t>个</a:t>
            </a:r>
            <a:r>
              <a:rPr lang="en-US" altLang="zh-CN" sz="3000" dirty="0" smtClean="0">
                <a:solidFill>
                  <a:srgbClr val="FF0000"/>
                </a:solidFill>
              </a:rPr>
              <a:t> NAT </a:t>
            </a:r>
            <a:r>
              <a:rPr lang="zh-CN" altLang="zh-CN" sz="3000" dirty="0" smtClean="0">
                <a:solidFill>
                  <a:srgbClr val="FF0000"/>
                </a:solidFill>
              </a:rPr>
              <a:t>路由器</a:t>
            </a:r>
            <a:r>
              <a:rPr lang="zh-CN" altLang="zh-CN" sz="3000" dirty="0">
                <a:solidFill>
                  <a:srgbClr val="FF0000"/>
                </a:solidFill>
              </a:rPr>
              <a:t>上的</a:t>
            </a:r>
            <a:r>
              <a:rPr lang="zh-CN" altLang="zh-CN" sz="3000" dirty="0" smtClean="0">
                <a:solidFill>
                  <a:srgbClr val="FF0000"/>
                </a:solidFill>
              </a:rPr>
              <a:t>全球</a:t>
            </a:r>
            <a:r>
              <a:rPr lang="en-US" altLang="zh-CN" sz="3000" dirty="0" smtClean="0">
                <a:solidFill>
                  <a:srgbClr val="FF0000"/>
                </a:solidFill>
              </a:rPr>
              <a:t> IP </a:t>
            </a:r>
            <a:r>
              <a:rPr lang="zh-CN" altLang="zh-CN" sz="3000" dirty="0" smtClean="0">
                <a:solidFill>
                  <a:srgbClr val="FF0000"/>
                </a:solidFill>
              </a:rPr>
              <a:t>地址</a:t>
            </a:r>
            <a:r>
              <a:rPr lang="zh-CN" altLang="zh-CN" sz="3000" dirty="0">
                <a:solidFill>
                  <a:srgbClr val="FF0000"/>
                </a:solidFill>
              </a:rPr>
              <a:t>，</a:t>
            </a:r>
            <a:r>
              <a:rPr lang="zh-CN" altLang="zh-CN" sz="3000" dirty="0"/>
              <a:t>因而可以同时和互联网上的不同主机进行</a:t>
            </a:r>
            <a:r>
              <a:rPr lang="zh-CN" altLang="zh-CN" sz="3000" dirty="0" smtClean="0"/>
              <a:t>通信</a:t>
            </a:r>
            <a:r>
              <a:rPr lang="zh-CN" altLang="en-US" sz="3000" dirty="0" smtClean="0"/>
              <a:t>。</a:t>
            </a:r>
            <a:endParaRPr lang="en-US" altLang="zh-CN" sz="3000" dirty="0" smtClean="0"/>
          </a:p>
          <a:p>
            <a:r>
              <a:rPr lang="zh-CN" altLang="zh-CN" sz="3000" dirty="0"/>
              <a:t>使用端口号</a:t>
            </a:r>
            <a:r>
              <a:rPr lang="zh-CN" altLang="zh-CN" sz="3000" dirty="0" smtClean="0"/>
              <a:t>的</a:t>
            </a:r>
            <a:r>
              <a:rPr lang="en-US" altLang="zh-CN" sz="3000" dirty="0" smtClean="0"/>
              <a:t> NAT </a:t>
            </a:r>
            <a:r>
              <a:rPr lang="zh-CN" altLang="zh-CN" sz="3000" dirty="0" smtClean="0"/>
              <a:t>叫</a:t>
            </a:r>
            <a:r>
              <a:rPr lang="zh-CN" altLang="en-US" sz="3000" dirty="0" smtClean="0"/>
              <a:t>作</a:t>
            </a:r>
            <a:r>
              <a:rPr lang="zh-CN" altLang="zh-CN" sz="3000" dirty="0" smtClean="0">
                <a:solidFill>
                  <a:srgbClr val="FF0000"/>
                </a:solidFill>
              </a:rPr>
              <a:t>网络</a:t>
            </a:r>
            <a:r>
              <a:rPr lang="zh-CN" altLang="zh-CN" sz="3000" dirty="0">
                <a:solidFill>
                  <a:srgbClr val="FF0000"/>
                </a:solidFill>
              </a:rPr>
              <a:t>地址与端口号转换</a:t>
            </a:r>
            <a:r>
              <a:rPr lang="en-US" altLang="zh-CN" sz="3000" dirty="0">
                <a:solidFill>
                  <a:srgbClr val="FF0000"/>
                </a:solidFill>
              </a:rPr>
              <a:t>NAPT</a:t>
            </a:r>
            <a:r>
              <a:rPr lang="en-US" altLang="zh-CN" sz="3000" dirty="0"/>
              <a:t> (Network Address and Port Translation)</a:t>
            </a:r>
            <a:r>
              <a:rPr lang="zh-CN" altLang="zh-CN" sz="3000" dirty="0"/>
              <a:t>，而不使用端口号</a:t>
            </a:r>
            <a:r>
              <a:rPr lang="zh-CN" altLang="zh-CN" sz="3000" dirty="0" smtClean="0"/>
              <a:t>的</a:t>
            </a:r>
            <a:r>
              <a:rPr lang="en-US" altLang="zh-CN" sz="3000" dirty="0" smtClean="0"/>
              <a:t> NAT </a:t>
            </a:r>
            <a:r>
              <a:rPr lang="zh-CN" altLang="zh-CN" sz="3000" dirty="0" smtClean="0"/>
              <a:t>就叫</a:t>
            </a:r>
            <a:r>
              <a:rPr lang="zh-CN" altLang="en-US" sz="3000" dirty="0" smtClean="0"/>
              <a:t>作</a:t>
            </a:r>
            <a:r>
              <a:rPr lang="zh-CN" altLang="zh-CN" sz="3000" dirty="0" smtClean="0">
                <a:solidFill>
                  <a:srgbClr val="FF0000"/>
                </a:solidFill>
              </a:rPr>
              <a:t>传统的</a:t>
            </a:r>
            <a:r>
              <a:rPr lang="en-US" altLang="zh-CN" sz="3000" dirty="0" smtClean="0">
                <a:solidFill>
                  <a:srgbClr val="FF0000"/>
                </a:solidFill>
              </a:rPr>
              <a:t> NAT </a:t>
            </a:r>
            <a:r>
              <a:rPr lang="en-US" altLang="zh-CN" sz="3000" dirty="0"/>
              <a:t>(traditional NAT)</a:t>
            </a:r>
            <a:r>
              <a:rPr lang="zh-CN" altLang="zh-CN" sz="3000" dirty="0"/>
              <a:t>。</a:t>
            </a:r>
            <a:endParaRPr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NAPT </a:t>
            </a:r>
            <a:r>
              <a:rPr lang="zh-CN" altLang="zh-CN" dirty="0" smtClean="0"/>
              <a:t>地址转换</a:t>
            </a:r>
            <a:r>
              <a:rPr lang="zh-CN" altLang="zh-CN" dirty="0"/>
              <a:t>表</a:t>
            </a:r>
            <a:endParaRPr lang="zh-CN" altLang="en-US" dirty="0"/>
          </a:p>
        </p:txBody>
      </p:sp>
      <p:graphicFrame>
        <p:nvGraphicFramePr>
          <p:cNvPr id="4" name="内容占位符 3"/>
          <p:cNvGraphicFramePr>
            <a:graphicFrameLocks noGrp="1"/>
          </p:cNvGraphicFramePr>
          <p:nvPr>
            <p:ph idx="1"/>
          </p:nvPr>
        </p:nvGraphicFramePr>
        <p:xfrm>
          <a:off x="560512" y="1700808"/>
          <a:ext cx="9145016" cy="2520280"/>
        </p:xfrm>
        <a:graphic>
          <a:graphicData uri="http://schemas.openxmlformats.org/drawingml/2006/table">
            <a:tbl>
              <a:tblPr firstRow="1" firstCol="1" lastRow="1" lastCol="1" bandRow="1" bandCol="1">
                <a:tableStyleId>{5C22544A-7EE6-4342-B048-85BDC9FD1C3A}</a:tableStyleId>
              </a:tblPr>
              <a:tblGrid>
                <a:gridCol w="792088">
                  <a:extLst>
                    <a:ext uri="{9D8B030D-6E8A-4147-A177-3AD203B41FA5}">
                      <a16:colId xmlns:a16="http://schemas.microsoft.com/office/drawing/2014/main" val="20000"/>
                    </a:ext>
                  </a:extLst>
                </a:gridCol>
                <a:gridCol w="3106629">
                  <a:extLst>
                    <a:ext uri="{9D8B030D-6E8A-4147-A177-3AD203B41FA5}">
                      <a16:colId xmlns:a16="http://schemas.microsoft.com/office/drawing/2014/main" val="20001"/>
                    </a:ext>
                  </a:extLst>
                </a:gridCol>
                <a:gridCol w="2520580">
                  <a:extLst>
                    <a:ext uri="{9D8B030D-6E8A-4147-A177-3AD203B41FA5}">
                      <a16:colId xmlns:a16="http://schemas.microsoft.com/office/drawing/2014/main" val="20002"/>
                    </a:ext>
                  </a:extLst>
                </a:gridCol>
                <a:gridCol w="2725719">
                  <a:extLst>
                    <a:ext uri="{9D8B030D-6E8A-4147-A177-3AD203B41FA5}">
                      <a16:colId xmlns:a16="http://schemas.microsoft.com/office/drawing/2014/main" val="20003"/>
                    </a:ext>
                  </a:extLst>
                </a:gridCol>
              </a:tblGrid>
              <a:tr h="504056">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方向</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字段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旧的</a:t>
                      </a:r>
                      <a:r>
                        <a:rPr lang="en-US" sz="2000" b="1">
                          <a:solidFill>
                            <a:schemeClr val="tx1"/>
                          </a:solidFill>
                          <a:effectLst/>
                          <a:latin typeface="+mn-lt"/>
                          <a:ea typeface="黑体" panose="02010609060101010101" pitchFamily="2" charset="-122"/>
                        </a:rPr>
                        <a:t>IP</a:t>
                      </a:r>
                      <a:r>
                        <a:rPr lang="zh-CN" sz="2000" b="1">
                          <a:solidFill>
                            <a:schemeClr val="tx1"/>
                          </a:solidFill>
                          <a:effectLst/>
                          <a:latin typeface="+mn-lt"/>
                          <a:ea typeface="黑体" panose="02010609060101010101" pitchFamily="2" charset="-122"/>
                        </a:rPr>
                        <a:t>地址和端口号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新的</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地址和端口号</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504056">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出</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源</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a:t>
                      </a:r>
                      <a:r>
                        <a:rPr lang="en-US" sz="2000" b="1" dirty="0">
                          <a:solidFill>
                            <a:schemeClr val="tx1"/>
                          </a:solidFill>
                          <a:effectLst/>
                          <a:latin typeface="+mn-lt"/>
                          <a:ea typeface="黑体" panose="02010609060101010101" pitchFamily="2" charset="-122"/>
                        </a:rPr>
                        <a:t>:TCP</a:t>
                      </a:r>
                      <a:r>
                        <a:rPr lang="zh-CN" sz="2000" b="1" dirty="0">
                          <a:solidFill>
                            <a:schemeClr val="tx1"/>
                          </a:solidFill>
                          <a:effectLst/>
                          <a:latin typeface="+mn-lt"/>
                          <a:ea typeface="黑体" panose="02010609060101010101" pitchFamily="2" charset="-122"/>
                        </a:rPr>
                        <a:t>源端口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192.168.0.3:30000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172.38.1.5:40001</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4056">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出</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源</a:t>
                      </a:r>
                      <a:r>
                        <a:rPr lang="en-US" sz="2000" b="1">
                          <a:solidFill>
                            <a:schemeClr val="tx1"/>
                          </a:solidFill>
                          <a:effectLst/>
                          <a:latin typeface="+mn-lt"/>
                          <a:ea typeface="黑体" panose="02010609060101010101" pitchFamily="2" charset="-122"/>
                        </a:rPr>
                        <a:t>IP</a:t>
                      </a:r>
                      <a:r>
                        <a:rPr lang="zh-CN" sz="2000" b="1">
                          <a:solidFill>
                            <a:schemeClr val="tx1"/>
                          </a:solidFill>
                          <a:effectLst/>
                          <a:latin typeface="+mn-lt"/>
                          <a:ea typeface="黑体" panose="02010609060101010101" pitchFamily="2" charset="-122"/>
                        </a:rPr>
                        <a:t>地址</a:t>
                      </a:r>
                      <a:r>
                        <a:rPr lang="en-US" sz="2000" b="1">
                          <a:solidFill>
                            <a:schemeClr val="tx1"/>
                          </a:solidFill>
                          <a:effectLst/>
                          <a:latin typeface="+mn-lt"/>
                          <a:ea typeface="黑体" panose="02010609060101010101" pitchFamily="2" charset="-122"/>
                        </a:rPr>
                        <a:t>:TCP</a:t>
                      </a:r>
                      <a:r>
                        <a:rPr lang="zh-CN" sz="2000" b="1">
                          <a:solidFill>
                            <a:schemeClr val="tx1"/>
                          </a:solidFill>
                          <a:effectLst/>
                          <a:latin typeface="+mn-lt"/>
                          <a:ea typeface="黑体" panose="02010609060101010101" pitchFamily="2" charset="-122"/>
                        </a:rPr>
                        <a:t>源端口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dirty="0">
                          <a:solidFill>
                            <a:schemeClr val="tx1"/>
                          </a:solidFill>
                          <a:effectLst/>
                          <a:latin typeface="+mn-lt"/>
                          <a:ea typeface="黑体" panose="02010609060101010101" pitchFamily="2" charset="-122"/>
                        </a:rPr>
                        <a:t>192.168.0.4:30000</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172.38.1.5:40002</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4056">
                <a:tc>
                  <a:txBody>
                    <a:bodyPr/>
                    <a:lstStyle/>
                    <a:p>
                      <a:pPr algn="ctr">
                        <a:lnSpc>
                          <a:spcPct val="100000"/>
                        </a:lnSpc>
                        <a:spcAft>
                          <a:spcPts val="0"/>
                        </a:spcAft>
                        <a:tabLst>
                          <a:tab pos="3886200" algn="l"/>
                        </a:tabLst>
                      </a:pPr>
                      <a:r>
                        <a:rPr lang="zh-CN" sz="2000" b="1">
                          <a:solidFill>
                            <a:schemeClr val="tx1"/>
                          </a:solidFill>
                          <a:effectLst/>
                          <a:latin typeface="+mn-lt"/>
                          <a:ea typeface="黑体" panose="02010609060101010101" pitchFamily="2" charset="-122"/>
                        </a:rPr>
                        <a:t>入</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目的</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a:t>
                      </a:r>
                      <a:r>
                        <a:rPr lang="en-US" sz="2000" b="1" dirty="0">
                          <a:solidFill>
                            <a:schemeClr val="tx1"/>
                          </a:solidFill>
                          <a:effectLst/>
                          <a:latin typeface="+mn-lt"/>
                          <a:ea typeface="黑体" panose="02010609060101010101" pitchFamily="2" charset="-122"/>
                        </a:rPr>
                        <a:t>:TCP</a:t>
                      </a:r>
                      <a:r>
                        <a:rPr lang="zh-CN" sz="2000" b="1" dirty="0">
                          <a:solidFill>
                            <a:schemeClr val="tx1"/>
                          </a:solidFill>
                          <a:effectLst/>
                          <a:latin typeface="+mn-lt"/>
                          <a:ea typeface="黑体" panose="02010609060101010101" pitchFamily="2" charset="-122"/>
                        </a:rPr>
                        <a:t>目的端口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172.38.1.5:40001</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a:solidFill>
                            <a:schemeClr val="tx1"/>
                          </a:solidFill>
                          <a:effectLst/>
                          <a:latin typeface="+mn-lt"/>
                          <a:ea typeface="黑体" panose="02010609060101010101" pitchFamily="2" charset="-122"/>
                        </a:rPr>
                        <a:t>192.168.0.3:30000</a:t>
                      </a:r>
                      <a:endParaRPr lang="zh-CN" sz="20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4056">
                <a:tc>
                  <a:txBody>
                    <a:bodyPr/>
                    <a:lstStyle/>
                    <a:p>
                      <a:pPr algn="ctr">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入</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2000" b="1" dirty="0">
                          <a:solidFill>
                            <a:schemeClr val="tx1"/>
                          </a:solidFill>
                          <a:effectLst/>
                          <a:latin typeface="+mn-lt"/>
                          <a:ea typeface="黑体" panose="02010609060101010101" pitchFamily="2" charset="-122"/>
                        </a:rPr>
                        <a:t>目的</a:t>
                      </a:r>
                      <a:r>
                        <a:rPr lang="en-US" sz="2000" b="1" dirty="0">
                          <a:solidFill>
                            <a:schemeClr val="tx1"/>
                          </a:solidFill>
                          <a:effectLst/>
                          <a:latin typeface="+mn-lt"/>
                          <a:ea typeface="黑体" panose="02010609060101010101" pitchFamily="2" charset="-122"/>
                        </a:rPr>
                        <a:t>IP</a:t>
                      </a:r>
                      <a:r>
                        <a:rPr lang="zh-CN" sz="2000" b="1" dirty="0">
                          <a:solidFill>
                            <a:schemeClr val="tx1"/>
                          </a:solidFill>
                          <a:effectLst/>
                          <a:latin typeface="+mn-lt"/>
                          <a:ea typeface="黑体" panose="02010609060101010101" pitchFamily="2" charset="-122"/>
                        </a:rPr>
                        <a:t>地址</a:t>
                      </a:r>
                      <a:r>
                        <a:rPr lang="en-US" sz="2000" b="1" dirty="0">
                          <a:solidFill>
                            <a:schemeClr val="tx1"/>
                          </a:solidFill>
                          <a:effectLst/>
                          <a:latin typeface="+mn-lt"/>
                          <a:ea typeface="黑体" panose="02010609060101010101" pitchFamily="2" charset="-122"/>
                        </a:rPr>
                        <a:t>:TCP</a:t>
                      </a:r>
                      <a:r>
                        <a:rPr lang="zh-CN" sz="2000" b="1" dirty="0">
                          <a:solidFill>
                            <a:schemeClr val="tx1"/>
                          </a:solidFill>
                          <a:effectLst/>
                          <a:latin typeface="+mn-lt"/>
                          <a:ea typeface="黑体" panose="02010609060101010101" pitchFamily="2" charset="-122"/>
                        </a:rPr>
                        <a:t>目的端口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dirty="0">
                          <a:solidFill>
                            <a:schemeClr val="tx1"/>
                          </a:solidFill>
                          <a:effectLst/>
                          <a:latin typeface="+mn-lt"/>
                          <a:ea typeface="黑体" panose="02010609060101010101" pitchFamily="2" charset="-122"/>
                        </a:rPr>
                        <a:t>172.38.1.5:40002</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2000" b="1" dirty="0">
                          <a:solidFill>
                            <a:schemeClr val="tx1"/>
                          </a:solidFill>
                          <a:effectLst/>
                          <a:latin typeface="+mn-lt"/>
                          <a:ea typeface="黑体" panose="02010609060101010101" pitchFamily="2" charset="-122"/>
                        </a:rPr>
                        <a:t>192.168.0.4:30000</a:t>
                      </a:r>
                      <a:endParaRPr lang="zh-CN" sz="20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5" name="矩形 4"/>
          <p:cNvSpPr/>
          <p:nvPr/>
        </p:nvSpPr>
        <p:spPr>
          <a:xfrm>
            <a:off x="2936776" y="1196752"/>
            <a:ext cx="4248472"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NAPT </a:t>
            </a:r>
            <a:r>
              <a:rPr lang="zh-CN" altLang="zh-CN" sz="2400" b="1" dirty="0" smtClean="0">
                <a:latin typeface="+mn-lt"/>
                <a:ea typeface="黑体" panose="02010609060101010101" pitchFamily="2" charset="-122"/>
              </a:rPr>
              <a:t>地址转换</a:t>
            </a:r>
            <a:r>
              <a:rPr lang="zh-CN" altLang="zh-CN" sz="2400" b="1" dirty="0">
                <a:latin typeface="+mn-lt"/>
                <a:ea typeface="黑体" panose="02010609060101010101" pitchFamily="2" charset="-122"/>
              </a:rPr>
              <a:t>表举例</a:t>
            </a:r>
            <a:endParaRPr lang="zh-CN" altLang="en-US" sz="2400" b="1" dirty="0">
              <a:latin typeface="+mn-lt"/>
              <a:ea typeface="黑体" panose="02010609060101010101" pitchFamily="2" charset="-122"/>
            </a:endParaRPr>
          </a:p>
        </p:txBody>
      </p:sp>
      <p:sp>
        <p:nvSpPr>
          <p:cNvPr id="6" name="矩形 5"/>
          <p:cNvSpPr/>
          <p:nvPr/>
        </p:nvSpPr>
        <p:spPr>
          <a:xfrm>
            <a:off x="488504" y="4437112"/>
            <a:ext cx="9289032" cy="1938992"/>
          </a:xfrm>
          <a:prstGeom prst="rect">
            <a:avLst/>
          </a:prstGeom>
          <a:solidFill>
            <a:srgbClr val="66FF66"/>
          </a:solidFill>
          <a:ln>
            <a:solidFill>
              <a:srgbClr val="000066"/>
            </a:solidFill>
          </a:ln>
        </p:spPr>
        <p:txBody>
          <a:bodyPr wrap="square">
            <a:spAutoFit/>
          </a:bodyPr>
          <a:lstStyle/>
          <a:p>
            <a:r>
              <a:rPr lang="en-US" altLang="zh-CN" sz="2400" b="1" dirty="0" smtClean="0">
                <a:solidFill>
                  <a:srgbClr val="C00000"/>
                </a:solidFill>
                <a:latin typeface="+mn-lt"/>
                <a:ea typeface="黑体" panose="02010609060101010101" pitchFamily="2" charset="-122"/>
              </a:rPr>
              <a:t>NAPT</a:t>
            </a:r>
            <a:r>
              <a:rPr lang="zh-CN" altLang="zh-CN" sz="2400" b="1" dirty="0">
                <a:solidFill>
                  <a:srgbClr val="C00000"/>
                </a:solidFill>
                <a:latin typeface="+mn-lt"/>
                <a:ea typeface="黑体" panose="02010609060101010101" pitchFamily="2" charset="-122"/>
              </a:rPr>
              <a:t>把专用网内不同的</a:t>
            </a:r>
            <a:r>
              <a:rPr lang="zh-CN" altLang="zh-CN" sz="2400" b="1" dirty="0" smtClean="0">
                <a:solidFill>
                  <a:srgbClr val="C00000"/>
                </a:solidFill>
                <a:latin typeface="+mn-lt"/>
                <a:ea typeface="黑体" panose="02010609060101010101" pitchFamily="2" charset="-122"/>
              </a:rPr>
              <a:t>源</a:t>
            </a:r>
            <a:r>
              <a:rPr lang="en-US" altLang="zh-CN" sz="2400" b="1" dirty="0" smtClean="0">
                <a:solidFill>
                  <a:srgbClr val="C00000"/>
                </a:solidFill>
                <a:latin typeface="+mn-lt"/>
                <a:ea typeface="黑体" panose="02010609060101010101" pitchFamily="2" charset="-122"/>
              </a:rPr>
              <a:t> IP </a:t>
            </a:r>
            <a:r>
              <a:rPr lang="zh-CN" altLang="zh-CN" sz="2400" b="1" dirty="0" smtClean="0">
                <a:solidFill>
                  <a:srgbClr val="C00000"/>
                </a:solidFill>
                <a:latin typeface="+mn-lt"/>
                <a:ea typeface="黑体" panose="02010609060101010101" pitchFamily="2" charset="-122"/>
              </a:rPr>
              <a:t>地址</a:t>
            </a:r>
            <a:r>
              <a:rPr lang="zh-CN" altLang="zh-CN" sz="2400" b="1" dirty="0">
                <a:solidFill>
                  <a:srgbClr val="C00000"/>
                </a:solidFill>
                <a:latin typeface="+mn-lt"/>
                <a:ea typeface="黑体" panose="02010609060101010101" pitchFamily="2" charset="-122"/>
              </a:rPr>
              <a:t>，都转换为同样的</a:t>
            </a:r>
            <a:r>
              <a:rPr lang="zh-CN" altLang="zh-CN" sz="2400" b="1" dirty="0" smtClean="0">
                <a:solidFill>
                  <a:srgbClr val="C00000"/>
                </a:solidFill>
                <a:latin typeface="+mn-lt"/>
                <a:ea typeface="黑体" panose="02010609060101010101" pitchFamily="2" charset="-122"/>
              </a:rPr>
              <a:t>全球</a:t>
            </a:r>
            <a:r>
              <a:rPr lang="en-US" altLang="zh-CN" sz="2400" b="1" dirty="0" smtClean="0">
                <a:solidFill>
                  <a:srgbClr val="C00000"/>
                </a:solidFill>
                <a:latin typeface="+mn-lt"/>
                <a:ea typeface="黑体" panose="02010609060101010101" pitchFamily="2" charset="-122"/>
              </a:rPr>
              <a:t> IP </a:t>
            </a:r>
            <a:r>
              <a:rPr lang="zh-CN" altLang="zh-CN" sz="2400" b="1" dirty="0" smtClean="0">
                <a:solidFill>
                  <a:srgbClr val="C00000"/>
                </a:solidFill>
                <a:latin typeface="+mn-lt"/>
                <a:ea typeface="黑体" panose="02010609060101010101" pitchFamily="2" charset="-122"/>
              </a:rPr>
              <a:t>地址</a:t>
            </a:r>
            <a:r>
              <a:rPr lang="zh-CN" altLang="zh-CN" sz="2400" b="1" dirty="0">
                <a:solidFill>
                  <a:srgbClr val="C00000"/>
                </a:solidFill>
                <a:latin typeface="+mn-lt"/>
                <a:ea typeface="黑体" panose="02010609060101010101" pitchFamily="2" charset="-122"/>
              </a:rPr>
              <a:t>。</a:t>
            </a:r>
            <a:r>
              <a:rPr lang="zh-CN" altLang="zh-CN" sz="2400" b="1" dirty="0">
                <a:solidFill>
                  <a:srgbClr val="000066"/>
                </a:solidFill>
                <a:latin typeface="+mn-lt"/>
                <a:ea typeface="黑体" panose="02010609060101010101" pitchFamily="2" charset="-122"/>
              </a:rPr>
              <a:t>但对源主机所采用</a:t>
            </a:r>
            <a:r>
              <a:rPr lang="zh-CN" altLang="zh-CN" sz="2400" b="1" dirty="0" smtClean="0">
                <a:solidFill>
                  <a:srgbClr val="000066"/>
                </a:solidFill>
                <a:latin typeface="+mn-lt"/>
                <a:ea typeface="黑体" panose="02010609060101010101" pitchFamily="2" charset="-122"/>
              </a:rPr>
              <a:t>的</a:t>
            </a:r>
            <a:r>
              <a:rPr lang="en-US" altLang="zh-CN" sz="2400" b="1" dirty="0" smtClean="0">
                <a:solidFill>
                  <a:srgbClr val="000066"/>
                </a:solidFill>
                <a:latin typeface="+mn-lt"/>
                <a:ea typeface="黑体" panose="02010609060101010101" pitchFamily="2" charset="-122"/>
              </a:rPr>
              <a:t> TCP </a:t>
            </a:r>
            <a:r>
              <a:rPr lang="zh-CN" altLang="zh-CN" sz="2400" b="1" dirty="0" smtClean="0">
                <a:solidFill>
                  <a:srgbClr val="000066"/>
                </a:solidFill>
                <a:latin typeface="+mn-lt"/>
                <a:ea typeface="黑体" panose="02010609060101010101" pitchFamily="2" charset="-122"/>
              </a:rPr>
              <a:t>端口</a:t>
            </a:r>
            <a:r>
              <a:rPr lang="zh-CN" altLang="zh-CN" sz="2400" b="1" dirty="0">
                <a:solidFill>
                  <a:srgbClr val="000066"/>
                </a:solidFill>
                <a:latin typeface="+mn-lt"/>
                <a:ea typeface="黑体" panose="02010609060101010101" pitchFamily="2" charset="-122"/>
              </a:rPr>
              <a:t>号（不管相同或不同），则转换为不同的新的端口号。因此，</a:t>
            </a:r>
            <a:r>
              <a:rPr lang="zh-CN" altLang="zh-CN" sz="2400" b="1" dirty="0" smtClean="0">
                <a:solidFill>
                  <a:srgbClr val="000066"/>
                </a:solidFill>
                <a:latin typeface="+mn-lt"/>
                <a:ea typeface="黑体" panose="02010609060101010101" pitchFamily="2" charset="-122"/>
              </a:rPr>
              <a:t>当</a:t>
            </a:r>
            <a:r>
              <a:rPr lang="en-US" altLang="zh-CN" sz="2400" b="1" dirty="0" smtClean="0">
                <a:solidFill>
                  <a:srgbClr val="000066"/>
                </a:solidFill>
                <a:latin typeface="+mn-lt"/>
                <a:ea typeface="黑体" panose="02010609060101010101" pitchFamily="2" charset="-122"/>
              </a:rPr>
              <a:t> NAPT </a:t>
            </a:r>
            <a:r>
              <a:rPr lang="zh-CN" altLang="zh-CN" sz="2400" b="1" dirty="0" smtClean="0">
                <a:solidFill>
                  <a:srgbClr val="000066"/>
                </a:solidFill>
                <a:latin typeface="+mn-lt"/>
                <a:ea typeface="黑体" panose="02010609060101010101" pitchFamily="2" charset="-122"/>
              </a:rPr>
              <a:t>路由器</a:t>
            </a:r>
            <a:r>
              <a:rPr lang="zh-CN" altLang="zh-CN" sz="2400" b="1" dirty="0">
                <a:solidFill>
                  <a:srgbClr val="000066"/>
                </a:solidFill>
                <a:latin typeface="+mn-lt"/>
                <a:ea typeface="黑体" panose="02010609060101010101" pitchFamily="2" charset="-122"/>
              </a:rPr>
              <a:t>收到从互联网发来的应答时，就可以</a:t>
            </a:r>
            <a:r>
              <a:rPr lang="zh-CN" altLang="zh-CN" sz="2400" b="1" dirty="0" smtClean="0">
                <a:solidFill>
                  <a:srgbClr val="000066"/>
                </a:solidFill>
                <a:latin typeface="+mn-lt"/>
                <a:ea typeface="黑体" panose="02010609060101010101" pitchFamily="2" charset="-122"/>
              </a:rPr>
              <a:t>从</a:t>
            </a:r>
            <a:r>
              <a:rPr lang="en-US" altLang="zh-CN" sz="2400" b="1" dirty="0" smtClean="0">
                <a:solidFill>
                  <a:srgbClr val="000066"/>
                </a:solidFill>
                <a:latin typeface="+mn-lt"/>
                <a:ea typeface="黑体" panose="02010609060101010101" pitchFamily="2" charset="-122"/>
              </a:rPr>
              <a:t> IP </a:t>
            </a:r>
            <a:r>
              <a:rPr lang="zh-CN" altLang="zh-CN" sz="2400" b="1" dirty="0" smtClean="0">
                <a:solidFill>
                  <a:srgbClr val="000066"/>
                </a:solidFill>
                <a:latin typeface="+mn-lt"/>
                <a:ea typeface="黑体" panose="02010609060101010101" pitchFamily="2" charset="-122"/>
              </a:rPr>
              <a:t>数据报</a:t>
            </a:r>
            <a:r>
              <a:rPr lang="zh-CN" altLang="zh-CN" sz="2400" b="1" dirty="0">
                <a:solidFill>
                  <a:srgbClr val="000066"/>
                </a:solidFill>
                <a:latin typeface="+mn-lt"/>
                <a:ea typeface="黑体" panose="02010609060101010101" pitchFamily="2" charset="-122"/>
              </a:rPr>
              <a:t>的数据部分找出运输层的端口号，然后根据不同的目的端口号，</a:t>
            </a:r>
            <a:r>
              <a:rPr lang="zh-CN" altLang="zh-CN" sz="2400" b="1" dirty="0" smtClean="0">
                <a:solidFill>
                  <a:srgbClr val="000066"/>
                </a:solidFill>
                <a:latin typeface="+mn-lt"/>
                <a:ea typeface="黑体" panose="02010609060101010101" pitchFamily="2" charset="-122"/>
              </a:rPr>
              <a:t>从</a:t>
            </a:r>
            <a:r>
              <a:rPr lang="en-US" altLang="zh-CN" sz="2400" b="1" dirty="0" smtClean="0">
                <a:solidFill>
                  <a:srgbClr val="000066"/>
                </a:solidFill>
                <a:latin typeface="+mn-lt"/>
                <a:ea typeface="黑体" panose="02010609060101010101" pitchFamily="2" charset="-122"/>
              </a:rPr>
              <a:t> NAPT </a:t>
            </a:r>
            <a:r>
              <a:rPr lang="zh-CN" altLang="zh-CN" sz="2400" b="1" dirty="0" smtClean="0">
                <a:solidFill>
                  <a:srgbClr val="000066"/>
                </a:solidFill>
                <a:latin typeface="+mn-lt"/>
                <a:ea typeface="黑体" panose="02010609060101010101" pitchFamily="2" charset="-122"/>
              </a:rPr>
              <a:t>转换</a:t>
            </a:r>
            <a:r>
              <a:rPr lang="zh-CN" altLang="zh-CN" sz="2400" b="1" dirty="0">
                <a:solidFill>
                  <a:srgbClr val="000066"/>
                </a:solidFill>
                <a:latin typeface="+mn-lt"/>
                <a:ea typeface="黑体" panose="02010609060101010101" pitchFamily="2" charset="-122"/>
              </a:rPr>
              <a:t>表中找到正确的目的主机。</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根据</a:t>
            </a:r>
            <a:r>
              <a:rPr lang="en-US" altLang="zh-CN" sz="2800" dirty="0"/>
              <a:t>NAT </a:t>
            </a:r>
            <a:r>
              <a:rPr lang="zh-CN" altLang="en-US" sz="2800" dirty="0"/>
              <a:t>协议</a:t>
            </a:r>
            <a:r>
              <a:rPr lang="en-US" altLang="zh-CN" sz="2800" dirty="0"/>
              <a:t>,</a:t>
            </a:r>
            <a:r>
              <a:rPr lang="zh-CN" altLang="en-US" sz="2800" dirty="0"/>
              <a:t>下列</a:t>
            </a:r>
            <a:r>
              <a:rPr lang="en-US" altLang="zh-CN" sz="2800" dirty="0"/>
              <a:t>IP</a:t>
            </a:r>
            <a:r>
              <a:rPr lang="zh-CN" altLang="en-US" sz="2800" dirty="0"/>
              <a:t>地址中</a:t>
            </a:r>
            <a:r>
              <a:rPr lang="en-US" altLang="zh-CN" sz="2800" dirty="0"/>
              <a:t>()</a:t>
            </a:r>
            <a:r>
              <a:rPr lang="zh-CN" altLang="en-US" sz="2800" dirty="0"/>
              <a:t>不允许出现在因特网上。</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192.172.56.23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172.15.34.128</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smtClean="0"/>
              <a:t>192.168.32.17</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172.128.45.34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1" name="图片 20"/>
          <p:cNvPicPr>
            <a:picLocks noChangeAspect="1"/>
          </p:cNvPicPr>
          <p:nvPr/>
        </p:nvPicPr>
        <p:blipFill>
          <a:blip r:embed="rId19"/>
          <a:stretch>
            <a:fillRect/>
          </a:stretch>
        </p:blipFill>
        <p:spPr>
          <a:xfrm>
            <a:off x="4592959" y="2880578"/>
            <a:ext cx="5057157" cy="1052478"/>
          </a:xfrm>
          <a:prstGeom prst="rect">
            <a:avLst/>
          </a:prstGeom>
        </p:spPr>
      </p:pic>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81592900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4.9  </a:t>
            </a:r>
            <a:r>
              <a:rPr lang="zh-CN" altLang="zh-CN" dirty="0"/>
              <a:t>多协议标记</a:t>
            </a:r>
            <a:r>
              <a:rPr lang="zh-CN" altLang="zh-CN" dirty="0" smtClean="0"/>
              <a:t>交换</a:t>
            </a:r>
            <a:r>
              <a:rPr lang="en-US" altLang="zh-CN" dirty="0" smtClean="0"/>
              <a:t> MPLS</a:t>
            </a:r>
            <a:endParaRPr lang="zh-CN" altLang="zh-CN" dirty="0"/>
          </a:p>
        </p:txBody>
      </p:sp>
      <p:sp>
        <p:nvSpPr>
          <p:cNvPr id="931843" name="Rectangle 3"/>
          <p:cNvSpPr>
            <a:spLocks noGrp="1" noChangeArrowheads="1"/>
          </p:cNvSpPr>
          <p:nvPr>
            <p:ph idx="1"/>
          </p:nvPr>
        </p:nvSpPr>
        <p:spPr/>
        <p:txBody>
          <a:bodyPr/>
          <a:lstStyle/>
          <a:p>
            <a:r>
              <a:rPr lang="en-US" altLang="zh-CN" dirty="0"/>
              <a:t>4.9.1  </a:t>
            </a:r>
            <a:r>
              <a:rPr lang="en-US" altLang="zh-CN" dirty="0" smtClean="0"/>
              <a:t>MPLS </a:t>
            </a:r>
            <a:r>
              <a:rPr lang="zh-CN" altLang="zh-CN" dirty="0" smtClean="0"/>
              <a:t>的</a:t>
            </a:r>
            <a:r>
              <a:rPr lang="zh-CN" altLang="zh-CN" dirty="0"/>
              <a:t>工作原理</a:t>
            </a:r>
          </a:p>
          <a:p>
            <a:r>
              <a:rPr lang="en-US" altLang="zh-CN" dirty="0" smtClean="0"/>
              <a:t>4.9.2  MPLS </a:t>
            </a:r>
            <a:r>
              <a:rPr lang="zh-CN" altLang="zh-CN" dirty="0" smtClean="0"/>
              <a:t>首部</a:t>
            </a:r>
            <a:r>
              <a:rPr lang="zh-CN" altLang="zh-CN" dirty="0"/>
              <a:t>的位置与格式</a:t>
            </a:r>
          </a:p>
        </p:txBody>
      </p:sp>
    </p:spTree>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nSpc>
                <a:spcPct val="100000"/>
              </a:lnSpc>
            </a:pPr>
            <a:r>
              <a:rPr lang="en-US" altLang="zh-CN" dirty="0"/>
              <a:t>4.9  </a:t>
            </a:r>
            <a:r>
              <a:rPr lang="zh-CN" altLang="zh-CN" dirty="0"/>
              <a:t>多协议标记</a:t>
            </a:r>
            <a:r>
              <a:rPr lang="zh-CN" altLang="zh-CN" dirty="0" smtClean="0"/>
              <a:t>交换</a:t>
            </a:r>
            <a:r>
              <a:rPr lang="en-US" altLang="zh-CN" dirty="0" smtClean="0"/>
              <a:t> MPLS</a:t>
            </a:r>
            <a:endParaRPr lang="zh-CN" altLang="zh-CN" dirty="0"/>
          </a:p>
        </p:txBody>
      </p:sp>
      <p:sp>
        <p:nvSpPr>
          <p:cNvPr id="931843" name="Rectangle 3"/>
          <p:cNvSpPr>
            <a:spLocks noGrp="1" noChangeArrowheads="1"/>
          </p:cNvSpPr>
          <p:nvPr>
            <p:ph idx="1"/>
          </p:nvPr>
        </p:nvSpPr>
        <p:spPr/>
        <p:txBody>
          <a:bodyPr/>
          <a:lstStyle/>
          <a:p>
            <a:r>
              <a:rPr lang="en-US" altLang="zh-CN" dirty="0"/>
              <a:t>IETF</a:t>
            </a:r>
            <a:r>
              <a:rPr lang="zh-CN" altLang="zh-CN" dirty="0"/>
              <a:t>于</a:t>
            </a:r>
            <a:r>
              <a:rPr lang="en-US" altLang="zh-CN" dirty="0"/>
              <a:t>1997</a:t>
            </a:r>
            <a:r>
              <a:rPr lang="zh-CN" altLang="zh-CN" dirty="0"/>
              <a:t>年成立</a:t>
            </a:r>
            <a:r>
              <a:rPr lang="zh-CN" altLang="zh-CN" dirty="0" smtClean="0"/>
              <a:t>了</a:t>
            </a:r>
            <a:r>
              <a:rPr lang="en-US" altLang="zh-CN" dirty="0" smtClean="0"/>
              <a:t> MPLS </a:t>
            </a:r>
            <a:r>
              <a:rPr lang="zh-CN" altLang="zh-CN" dirty="0" smtClean="0"/>
              <a:t>工作组，开发</a:t>
            </a:r>
            <a:r>
              <a:rPr lang="zh-CN" altLang="zh-CN" dirty="0"/>
              <a:t>出一种新的</a:t>
            </a:r>
            <a:r>
              <a:rPr lang="zh-CN" altLang="zh-CN" dirty="0" smtClean="0"/>
              <a:t>协议</a:t>
            </a:r>
            <a:r>
              <a:rPr lang="en-US" altLang="zh-CN" dirty="0" smtClean="0"/>
              <a:t>——</a:t>
            </a:r>
            <a:r>
              <a:rPr lang="zh-CN" altLang="zh-CN" dirty="0" smtClean="0"/>
              <a:t>多</a:t>
            </a:r>
            <a:r>
              <a:rPr lang="zh-CN" altLang="zh-CN" dirty="0"/>
              <a:t>协议标记</a:t>
            </a:r>
            <a:r>
              <a:rPr lang="zh-CN" altLang="zh-CN" dirty="0" smtClean="0"/>
              <a:t>交换</a:t>
            </a:r>
            <a:r>
              <a:rPr lang="en-US" altLang="zh-CN" dirty="0" smtClean="0"/>
              <a:t> MPLS </a:t>
            </a:r>
            <a:r>
              <a:rPr lang="en-US" altLang="zh-CN" dirty="0"/>
              <a:t>(</a:t>
            </a:r>
            <a:r>
              <a:rPr lang="en-US" altLang="zh-CN" dirty="0" err="1"/>
              <a:t>MultiProtocol</a:t>
            </a:r>
            <a:r>
              <a:rPr lang="en-US" altLang="zh-CN" dirty="0"/>
              <a:t> Label Switching)</a:t>
            </a:r>
            <a:r>
              <a:rPr lang="zh-CN" altLang="zh-CN" dirty="0" smtClean="0"/>
              <a:t>。</a:t>
            </a:r>
            <a:endParaRPr lang="en-US" altLang="zh-CN" dirty="0" smtClean="0"/>
          </a:p>
          <a:p>
            <a:r>
              <a:rPr lang="zh-CN" altLang="zh-CN" dirty="0"/>
              <a:t>“</a:t>
            </a:r>
            <a:r>
              <a:rPr lang="zh-CN" altLang="zh-CN" dirty="0">
                <a:solidFill>
                  <a:srgbClr val="FF0000"/>
                </a:solidFill>
              </a:rPr>
              <a:t>多协议</a:t>
            </a:r>
            <a:r>
              <a:rPr lang="zh-CN" altLang="zh-CN" dirty="0"/>
              <a:t>”表示</a:t>
            </a:r>
            <a:r>
              <a:rPr lang="zh-CN" altLang="zh-CN" dirty="0" smtClean="0"/>
              <a:t>在</a:t>
            </a:r>
            <a:r>
              <a:rPr lang="en-US" altLang="zh-CN" dirty="0" smtClean="0"/>
              <a:t> MPLS </a:t>
            </a:r>
            <a:r>
              <a:rPr lang="zh-CN" altLang="zh-CN" dirty="0" smtClean="0"/>
              <a:t>的</a:t>
            </a:r>
            <a:r>
              <a:rPr lang="zh-CN" altLang="zh-CN" dirty="0">
                <a:solidFill>
                  <a:srgbClr val="0000FF"/>
                </a:solidFill>
              </a:rPr>
              <a:t>上层</a:t>
            </a:r>
            <a:r>
              <a:rPr lang="zh-CN" altLang="zh-CN" dirty="0"/>
              <a:t>可以采用多种</a:t>
            </a:r>
            <a:r>
              <a:rPr lang="zh-CN" altLang="zh-CN" dirty="0" smtClean="0"/>
              <a:t>协议</a:t>
            </a:r>
            <a:r>
              <a:rPr lang="zh-CN" altLang="en-US" dirty="0" smtClean="0"/>
              <a:t>，例如：</a:t>
            </a:r>
            <a:r>
              <a:rPr lang="en-US" altLang="zh-CN" dirty="0" smtClean="0"/>
              <a:t>IP</a:t>
            </a:r>
            <a:r>
              <a:rPr lang="zh-CN" altLang="en-US" dirty="0" smtClean="0"/>
              <a:t>，</a:t>
            </a:r>
            <a:r>
              <a:rPr lang="en-US" altLang="zh-CN" dirty="0" smtClean="0"/>
              <a:t>IPX</a:t>
            </a:r>
            <a:r>
              <a:rPr lang="zh-CN" altLang="en-US" dirty="0" smtClean="0"/>
              <a:t>；可以使用</a:t>
            </a:r>
            <a:r>
              <a:rPr lang="zh-CN" altLang="en-US" dirty="0" smtClean="0">
                <a:solidFill>
                  <a:srgbClr val="0000FF"/>
                </a:solidFill>
              </a:rPr>
              <a:t>多种数据链路层协议</a:t>
            </a:r>
            <a:r>
              <a:rPr lang="zh-CN" altLang="en-US" dirty="0">
                <a:solidFill>
                  <a:srgbClr val="0000FF"/>
                </a:solidFill>
              </a:rPr>
              <a:t>，</a:t>
            </a:r>
            <a:r>
              <a:rPr lang="zh-CN" altLang="en-US" dirty="0" smtClean="0"/>
              <a:t>例如：</a:t>
            </a:r>
            <a:r>
              <a:rPr lang="en-US" altLang="zh-CN" dirty="0" smtClean="0"/>
              <a:t>PPP</a:t>
            </a:r>
            <a:r>
              <a:rPr lang="zh-CN" altLang="en-US" dirty="0" smtClean="0"/>
              <a:t>，以太网，</a:t>
            </a:r>
            <a:r>
              <a:rPr lang="en-US" altLang="zh-CN" dirty="0" smtClean="0"/>
              <a:t>ATM </a:t>
            </a:r>
            <a:r>
              <a:rPr lang="zh-CN" altLang="en-US" dirty="0" smtClean="0"/>
              <a:t>等</a:t>
            </a:r>
            <a:r>
              <a:rPr lang="zh-CN" altLang="zh-CN" dirty="0" smtClean="0"/>
              <a:t>。</a:t>
            </a:r>
            <a:endParaRPr lang="en-US" altLang="zh-CN" dirty="0" smtClean="0"/>
          </a:p>
          <a:p>
            <a:r>
              <a:rPr lang="zh-CN" altLang="en-US" dirty="0" smtClean="0"/>
              <a:t>“</a:t>
            </a:r>
            <a:r>
              <a:rPr lang="zh-CN" altLang="en-US" dirty="0" smtClean="0">
                <a:solidFill>
                  <a:srgbClr val="FF0000"/>
                </a:solidFill>
              </a:rPr>
              <a:t>标记</a:t>
            </a:r>
            <a:r>
              <a:rPr lang="zh-CN" altLang="en-US" dirty="0" smtClean="0"/>
              <a:t>”是指每个分组被打上一个标记，根据该标记对分组进行转发。</a:t>
            </a:r>
            <a:endParaRPr lang="en-US" altLang="zh-CN" dirty="0" smtClean="0"/>
          </a:p>
        </p:txBody>
      </p:sp>
    </p:spTree>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8741" name="Text Box 37"/>
          <p:cNvSpPr txBox="1">
            <a:spLocks noChangeArrowheads="1"/>
          </p:cNvSpPr>
          <p:nvPr/>
        </p:nvSpPr>
        <p:spPr bwMode="auto">
          <a:xfrm>
            <a:off x="344488" y="30103"/>
            <a:ext cx="9489504" cy="2677656"/>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800" b="1" dirty="0">
                <a:solidFill>
                  <a:srgbClr val="000099"/>
                </a:solidFill>
                <a:latin typeface="+mn-lt"/>
                <a:ea typeface="黑体" panose="02010609060101010101" pitchFamily="2" charset="-122"/>
              </a:rPr>
              <a:t>为了实现交换，可以</a:t>
            </a:r>
            <a:r>
              <a:rPr lang="zh-CN" altLang="en-US" sz="2800" b="1" dirty="0">
                <a:solidFill>
                  <a:srgbClr val="C00000"/>
                </a:solidFill>
                <a:latin typeface="+mn-lt"/>
                <a:ea typeface="黑体" panose="02010609060101010101" pitchFamily="2" charset="-122"/>
              </a:rPr>
              <a:t>利用面向连接的概念，</a:t>
            </a:r>
          </a:p>
          <a:p>
            <a:pPr algn="ctr"/>
            <a:r>
              <a:rPr lang="zh-CN" altLang="en-US" sz="2800" b="1" dirty="0">
                <a:solidFill>
                  <a:srgbClr val="000099"/>
                </a:solidFill>
                <a:latin typeface="+mn-lt"/>
                <a:ea typeface="黑体" panose="02010609060101010101" pitchFamily="2" charset="-122"/>
              </a:rPr>
              <a:t>使每个分组携带一个</a:t>
            </a:r>
            <a:r>
              <a:rPr lang="zh-CN" altLang="en-US" sz="2800" b="1" dirty="0" smtClean="0">
                <a:solidFill>
                  <a:srgbClr val="000099"/>
                </a:solidFill>
                <a:latin typeface="+mn-lt"/>
                <a:ea typeface="黑体" panose="02010609060101010101" pitchFamily="2" charset="-122"/>
              </a:rPr>
              <a:t>叫作</a:t>
            </a:r>
            <a:r>
              <a:rPr lang="zh-CN" altLang="en-US" sz="2800" b="1" dirty="0" smtClean="0">
                <a:solidFill>
                  <a:srgbClr val="C00000"/>
                </a:solidFill>
                <a:latin typeface="+mn-lt"/>
                <a:ea typeface="黑体" panose="02010609060101010101" pitchFamily="2" charset="-122"/>
              </a:rPr>
              <a:t>标记 </a:t>
            </a:r>
            <a:r>
              <a:rPr lang="en-US" altLang="zh-CN" sz="2800" b="1" dirty="0" smtClean="0">
                <a:solidFill>
                  <a:srgbClr val="C00000"/>
                </a:solidFill>
                <a:latin typeface="+mn-lt"/>
                <a:ea typeface="黑体" panose="02010609060101010101" pitchFamily="2" charset="-122"/>
              </a:rPr>
              <a:t>(</a:t>
            </a:r>
            <a:r>
              <a:rPr lang="en-US" altLang="zh-CN" sz="2800" b="1" dirty="0">
                <a:solidFill>
                  <a:srgbClr val="C00000"/>
                </a:solidFill>
                <a:latin typeface="+mn-lt"/>
                <a:ea typeface="黑体" panose="02010609060101010101" pitchFamily="2" charset="-122"/>
              </a:rPr>
              <a:t>label</a:t>
            </a:r>
            <a:r>
              <a:rPr lang="en-US" altLang="zh-CN" sz="2800" b="1" dirty="0" smtClean="0">
                <a:solidFill>
                  <a:srgbClr val="C00000"/>
                </a:solidFill>
                <a:latin typeface="+mn-lt"/>
                <a:ea typeface="黑体" panose="02010609060101010101" pitchFamily="2" charset="-122"/>
              </a:rPr>
              <a:t>) </a:t>
            </a:r>
            <a:r>
              <a:rPr lang="zh-CN" altLang="en-US" sz="2800" b="1" dirty="0" smtClean="0">
                <a:solidFill>
                  <a:srgbClr val="000099"/>
                </a:solidFill>
                <a:latin typeface="+mn-lt"/>
                <a:ea typeface="黑体" panose="02010609060101010101" pitchFamily="2" charset="-122"/>
              </a:rPr>
              <a:t>的</a:t>
            </a:r>
            <a:r>
              <a:rPr lang="zh-CN" altLang="en-US" sz="2800" b="1" dirty="0">
                <a:solidFill>
                  <a:srgbClr val="000099"/>
                </a:solidFill>
                <a:latin typeface="+mn-lt"/>
                <a:ea typeface="黑体" panose="02010609060101010101" pitchFamily="2" charset="-122"/>
              </a:rPr>
              <a:t>小整数。</a:t>
            </a:r>
          </a:p>
          <a:p>
            <a:pPr algn="ctr"/>
            <a:r>
              <a:rPr lang="zh-CN" altLang="en-US" sz="2800" b="1" dirty="0">
                <a:solidFill>
                  <a:srgbClr val="000099"/>
                </a:solidFill>
                <a:latin typeface="+mn-lt"/>
                <a:ea typeface="黑体" panose="02010609060101010101" pitchFamily="2" charset="-122"/>
              </a:rPr>
              <a:t>当分组到达</a:t>
            </a:r>
            <a:r>
              <a:rPr lang="zh-CN" altLang="en-US" sz="2800" b="1" dirty="0" smtClean="0">
                <a:solidFill>
                  <a:srgbClr val="000099"/>
                </a:solidFill>
                <a:latin typeface="+mn-lt"/>
                <a:ea typeface="黑体" panose="02010609060101010101" pitchFamily="2" charset="-122"/>
              </a:rPr>
              <a:t>交换机</a:t>
            </a:r>
            <a:r>
              <a:rPr lang="zh-CN" altLang="zh-CN" sz="2800" b="1" dirty="0">
                <a:solidFill>
                  <a:srgbClr val="000099"/>
                </a:solidFill>
                <a:latin typeface="+mn-lt"/>
                <a:ea typeface="黑体" panose="02010609060101010101" pitchFamily="2" charset="-122"/>
              </a:rPr>
              <a:t>（即</a:t>
            </a:r>
            <a:r>
              <a:rPr lang="zh-CN" altLang="zh-CN" sz="2800" b="1" dirty="0">
                <a:solidFill>
                  <a:srgbClr val="C00000"/>
                </a:solidFill>
                <a:latin typeface="+mn-lt"/>
                <a:ea typeface="黑体" panose="02010609060101010101" pitchFamily="2" charset="-122"/>
              </a:rPr>
              <a:t>标记交换路由器</a:t>
            </a:r>
            <a:r>
              <a:rPr lang="zh-CN" altLang="zh-CN" sz="2800" b="1" dirty="0">
                <a:solidFill>
                  <a:srgbClr val="000099"/>
                </a:solidFill>
                <a:latin typeface="+mn-lt"/>
                <a:ea typeface="黑体" panose="02010609060101010101" pitchFamily="2" charset="-122"/>
              </a:rPr>
              <a:t>）</a:t>
            </a:r>
            <a:r>
              <a:rPr lang="zh-CN" altLang="en-US" sz="2800" b="1" dirty="0" smtClean="0">
                <a:solidFill>
                  <a:srgbClr val="000099"/>
                </a:solidFill>
                <a:latin typeface="+mn-lt"/>
                <a:ea typeface="黑体" panose="02010609060101010101" pitchFamily="2" charset="-122"/>
              </a:rPr>
              <a:t>时，</a:t>
            </a:r>
            <a:endParaRPr lang="en-US" altLang="zh-CN" sz="2800" b="1" dirty="0" smtClean="0">
              <a:solidFill>
                <a:srgbClr val="000099"/>
              </a:solidFill>
              <a:latin typeface="+mn-lt"/>
              <a:ea typeface="黑体" panose="02010609060101010101" pitchFamily="2" charset="-122"/>
            </a:endParaRPr>
          </a:p>
          <a:p>
            <a:pPr algn="ctr"/>
            <a:r>
              <a:rPr lang="zh-CN" altLang="en-US" sz="2800" b="1" dirty="0" smtClean="0">
                <a:solidFill>
                  <a:srgbClr val="000099"/>
                </a:solidFill>
                <a:latin typeface="+mn-lt"/>
                <a:ea typeface="黑体" panose="02010609060101010101" pitchFamily="2" charset="-122"/>
              </a:rPr>
              <a:t>交换机</a:t>
            </a:r>
            <a:r>
              <a:rPr lang="zh-CN" altLang="en-US" sz="2800" b="1" dirty="0">
                <a:solidFill>
                  <a:srgbClr val="000099"/>
                </a:solidFill>
                <a:latin typeface="+mn-lt"/>
                <a:ea typeface="黑体" panose="02010609060101010101" pitchFamily="2" charset="-122"/>
              </a:rPr>
              <a:t>读取分组的标记，</a:t>
            </a:r>
          </a:p>
          <a:p>
            <a:pPr algn="ctr"/>
            <a:r>
              <a:rPr lang="zh-CN" altLang="en-US" sz="2800" b="1" dirty="0">
                <a:solidFill>
                  <a:srgbClr val="000099"/>
                </a:solidFill>
                <a:latin typeface="+mn-lt"/>
                <a:ea typeface="黑体" panose="02010609060101010101" pitchFamily="2" charset="-122"/>
              </a:rPr>
              <a:t>并用标记值来检索分组转发表。 </a:t>
            </a:r>
            <a:endParaRPr lang="en-US" altLang="zh-CN" sz="2800" b="1" dirty="0" smtClean="0">
              <a:solidFill>
                <a:srgbClr val="000099"/>
              </a:solidFill>
              <a:latin typeface="+mn-lt"/>
              <a:ea typeface="黑体" panose="02010609060101010101" pitchFamily="2" charset="-122"/>
            </a:endParaRPr>
          </a:p>
          <a:p>
            <a:pPr algn="ctr"/>
            <a:r>
              <a:rPr lang="zh-CN" altLang="zh-CN" sz="2800" b="1" dirty="0">
                <a:solidFill>
                  <a:srgbClr val="C00000"/>
                </a:solidFill>
                <a:latin typeface="+mn-lt"/>
                <a:ea typeface="黑体" panose="02010609060101010101" pitchFamily="2" charset="-122"/>
              </a:rPr>
              <a:t>这样就比查找路由表来转发分组要快得多</a:t>
            </a:r>
            <a:r>
              <a:rPr lang="zh-CN" altLang="zh-CN" sz="2800" b="1" dirty="0" smtClean="0">
                <a:solidFill>
                  <a:srgbClr val="C00000"/>
                </a:solidFill>
                <a:latin typeface="+mn-lt"/>
                <a:ea typeface="黑体" panose="02010609060101010101" pitchFamily="2" charset="-122"/>
              </a:rPr>
              <a:t>。</a:t>
            </a:r>
            <a:endParaRPr lang="zh-CN" altLang="zh-CN" sz="2800" b="1" dirty="0">
              <a:solidFill>
                <a:srgbClr val="C00000"/>
              </a:solidFill>
              <a:latin typeface="+mn-lt"/>
              <a:ea typeface="黑体" panose="02010609060101010101" pitchFamily="2" charset="-122"/>
            </a:endParaRPr>
          </a:p>
        </p:txBody>
      </p:sp>
      <p:grpSp>
        <p:nvGrpSpPr>
          <p:cNvPr id="13" name="组合 12"/>
          <p:cNvGrpSpPr/>
          <p:nvPr/>
        </p:nvGrpSpPr>
        <p:grpSpPr>
          <a:xfrm>
            <a:off x="632520" y="2883073"/>
            <a:ext cx="8957090" cy="3642271"/>
            <a:chOff x="632520" y="2883073"/>
            <a:chExt cx="8957090" cy="3642271"/>
          </a:xfrm>
        </p:grpSpPr>
        <p:sp>
          <p:nvSpPr>
            <p:cNvPr id="968708" name="Line 4"/>
            <p:cNvSpPr>
              <a:spLocks noChangeShapeType="1"/>
            </p:cNvSpPr>
            <p:nvPr/>
          </p:nvSpPr>
          <p:spPr bwMode="auto">
            <a:xfrm>
              <a:off x="7954618" y="3662290"/>
              <a:ext cx="1634992" cy="362842"/>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1" name="Line 7"/>
            <p:cNvSpPr>
              <a:spLocks noChangeShapeType="1"/>
            </p:cNvSpPr>
            <p:nvPr/>
          </p:nvSpPr>
          <p:spPr bwMode="auto">
            <a:xfrm>
              <a:off x="2153760" y="3564954"/>
              <a:ext cx="1972602" cy="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2" name="Line 8"/>
            <p:cNvSpPr>
              <a:spLocks noChangeShapeType="1"/>
            </p:cNvSpPr>
            <p:nvPr/>
          </p:nvSpPr>
          <p:spPr bwMode="auto">
            <a:xfrm flipV="1">
              <a:off x="4356814" y="3547988"/>
              <a:ext cx="3250405" cy="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3" name="Line 9"/>
            <p:cNvSpPr>
              <a:spLocks noChangeShapeType="1"/>
            </p:cNvSpPr>
            <p:nvPr/>
          </p:nvSpPr>
          <p:spPr bwMode="auto">
            <a:xfrm>
              <a:off x="4358534" y="3662290"/>
              <a:ext cx="2676962" cy="134245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4" name="Line 10"/>
            <p:cNvSpPr>
              <a:spLocks noChangeShapeType="1"/>
            </p:cNvSpPr>
            <p:nvPr/>
          </p:nvSpPr>
          <p:spPr bwMode="auto">
            <a:xfrm flipV="1">
              <a:off x="7839391" y="3115229"/>
              <a:ext cx="1750218" cy="320045"/>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5" name="Line 11"/>
            <p:cNvSpPr>
              <a:spLocks noChangeShapeType="1"/>
            </p:cNvSpPr>
            <p:nvPr/>
          </p:nvSpPr>
          <p:spPr bwMode="auto">
            <a:xfrm>
              <a:off x="7397922" y="4917755"/>
              <a:ext cx="1316578" cy="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9" name="Freeform 15"/>
            <p:cNvSpPr/>
            <p:nvPr/>
          </p:nvSpPr>
          <p:spPr bwMode="auto">
            <a:xfrm>
              <a:off x="3041949" y="3632770"/>
              <a:ext cx="1003044" cy="2403475"/>
            </a:xfrm>
            <a:custGeom>
              <a:avLst/>
              <a:gdLst>
                <a:gd name="T0" fmla="*/ 0 w 454"/>
                <a:gd name="T1" fmla="*/ 91 h 951"/>
                <a:gd name="T2" fmla="*/ 454 w 454"/>
                <a:gd name="T3" fmla="*/ 0 h 951"/>
                <a:gd name="T4" fmla="*/ 4 w 454"/>
                <a:gd name="T5" fmla="*/ 951 h 951"/>
                <a:gd name="T6" fmla="*/ 0 w 454"/>
                <a:gd name="T7" fmla="*/ 91 h 951"/>
              </a:gdLst>
              <a:ahLst/>
              <a:cxnLst>
                <a:cxn ang="0">
                  <a:pos x="T0" y="T1"/>
                </a:cxn>
                <a:cxn ang="0">
                  <a:pos x="T2" y="T3"/>
                </a:cxn>
                <a:cxn ang="0">
                  <a:pos x="T4" y="T5"/>
                </a:cxn>
                <a:cxn ang="0">
                  <a:pos x="T6" y="T7"/>
                </a:cxn>
              </a:cxnLst>
              <a:rect l="0" t="0" r="r" b="b"/>
              <a:pathLst>
                <a:path w="454" h="951">
                  <a:moveTo>
                    <a:pt x="0" y="91"/>
                  </a:moveTo>
                  <a:lnTo>
                    <a:pt x="454" y="0"/>
                  </a:lnTo>
                  <a:lnTo>
                    <a:pt x="4" y="951"/>
                  </a:lnTo>
                  <a:lnTo>
                    <a:pt x="0" y="91"/>
                  </a:lnTo>
                  <a:close/>
                </a:path>
              </a:pathLst>
            </a:custGeom>
            <a:gradFill rotWithShape="1">
              <a:gsLst>
                <a:gs pos="0">
                  <a:srgbClr val="FFFF66"/>
                </a:gs>
                <a:gs pos="100000">
                  <a:srgbClr val="FFFF99">
                    <a:gamma/>
                    <a:shade val="54510"/>
                    <a:invGamma/>
                  </a:srgbClr>
                </a:gs>
              </a:gsLst>
              <a:lin ang="0" scaled="1"/>
            </a:gradFill>
            <a:ln>
              <a:noFill/>
            </a:ln>
            <a:effectLst/>
          </p:spPr>
          <p:txBody>
            <a:bodyPr/>
            <a:lstStyle/>
            <a:p>
              <a:endParaRPr lang="zh-CN" altLang="en-US" sz="2400" b="1">
                <a:solidFill>
                  <a:srgbClr val="000099"/>
                </a:solidFill>
                <a:latin typeface="+mn-lt"/>
                <a:ea typeface="黑体" panose="02010609060101010101" pitchFamily="2" charset="-122"/>
              </a:endParaRPr>
            </a:p>
          </p:txBody>
        </p:sp>
        <p:sp>
          <p:nvSpPr>
            <p:cNvPr id="968720" name="Text Box 16"/>
            <p:cNvSpPr txBox="1">
              <a:spLocks noChangeArrowheads="1"/>
            </p:cNvSpPr>
            <p:nvPr/>
          </p:nvSpPr>
          <p:spPr bwMode="auto">
            <a:xfrm>
              <a:off x="4358533" y="3179886"/>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anose="02010609060101010101" pitchFamily="2" charset="-122"/>
                </a:rPr>
                <a:t>0</a:t>
              </a:r>
            </a:p>
          </p:txBody>
        </p:sp>
        <p:sp>
          <p:nvSpPr>
            <p:cNvPr id="968721" name="Text Box 17"/>
            <p:cNvSpPr txBox="1">
              <a:spLocks noChangeArrowheads="1"/>
            </p:cNvSpPr>
            <p:nvPr/>
          </p:nvSpPr>
          <p:spPr bwMode="auto">
            <a:xfrm>
              <a:off x="4356814" y="4047455"/>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1</a:t>
              </a:r>
            </a:p>
          </p:txBody>
        </p:sp>
        <p:sp>
          <p:nvSpPr>
            <p:cNvPr id="968722" name="Text Box 18"/>
            <p:cNvSpPr txBox="1">
              <a:spLocks noChangeArrowheads="1"/>
            </p:cNvSpPr>
            <p:nvPr/>
          </p:nvSpPr>
          <p:spPr bwMode="auto">
            <a:xfrm>
              <a:off x="3973377" y="2883073"/>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1</a:t>
              </a:r>
            </a:p>
          </p:txBody>
        </p:sp>
        <p:sp>
          <p:nvSpPr>
            <p:cNvPr id="968723" name="Text Box 19"/>
            <p:cNvSpPr txBox="1">
              <a:spLocks noChangeArrowheads="1"/>
            </p:cNvSpPr>
            <p:nvPr/>
          </p:nvSpPr>
          <p:spPr bwMode="auto">
            <a:xfrm>
              <a:off x="7573777" y="2883073"/>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2</a:t>
              </a:r>
            </a:p>
          </p:txBody>
        </p:sp>
        <p:sp>
          <p:nvSpPr>
            <p:cNvPr id="968724" name="Text Box 20"/>
            <p:cNvSpPr txBox="1">
              <a:spLocks noChangeArrowheads="1"/>
            </p:cNvSpPr>
            <p:nvPr/>
          </p:nvSpPr>
          <p:spPr bwMode="auto">
            <a:xfrm>
              <a:off x="6894257" y="4149080"/>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3</a:t>
              </a:r>
            </a:p>
          </p:txBody>
        </p:sp>
        <p:sp>
          <p:nvSpPr>
            <p:cNvPr id="968725" name="Line 21"/>
            <p:cNvSpPr>
              <a:spLocks noChangeShapeType="1"/>
            </p:cNvSpPr>
            <p:nvPr/>
          </p:nvSpPr>
          <p:spPr bwMode="auto">
            <a:xfrm>
              <a:off x="7397921" y="5004741"/>
              <a:ext cx="918111" cy="598612"/>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grpSp>
          <p:nvGrpSpPr>
            <p:cNvPr id="4" name="组合 3"/>
            <p:cNvGrpSpPr/>
            <p:nvPr/>
          </p:nvGrpSpPr>
          <p:grpSpPr>
            <a:xfrm>
              <a:off x="2268986" y="2990279"/>
              <a:ext cx="1509978" cy="458788"/>
              <a:chOff x="2240889" y="2930525"/>
              <a:chExt cx="1509978" cy="458788"/>
            </a:xfrm>
          </p:grpSpPr>
          <p:sp>
            <p:nvSpPr>
              <p:cNvPr id="968728" name="Line 24"/>
              <p:cNvSpPr>
                <a:spLocks noChangeShapeType="1"/>
              </p:cNvSpPr>
              <p:nvPr/>
            </p:nvSpPr>
            <p:spPr bwMode="auto">
              <a:xfrm>
                <a:off x="3284803" y="3159125"/>
                <a:ext cx="466064" cy="0"/>
              </a:xfrm>
              <a:prstGeom prst="line">
                <a:avLst/>
              </a:prstGeom>
              <a:noFill/>
              <a:ln w="57150">
                <a:solidFill>
                  <a:srgbClr val="C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29" name="Rectangle 25"/>
              <p:cNvSpPr>
                <a:spLocks noChangeArrowheads="1"/>
              </p:cNvSpPr>
              <p:nvPr/>
            </p:nvSpPr>
            <p:spPr bwMode="auto">
              <a:xfrm>
                <a:off x="2240889" y="2930525"/>
                <a:ext cx="1045633" cy="458788"/>
              </a:xfrm>
              <a:prstGeom prst="rect">
                <a:avLst/>
              </a:prstGeom>
              <a:solidFill>
                <a:srgbClr val="CCECFF"/>
              </a:solidFill>
              <a:ln w="9525" algn="ctr">
                <a:solidFill>
                  <a:schemeClr val="tx1"/>
                </a:solidFill>
                <a:miter lim="800000"/>
              </a:ln>
              <a:effectLst>
                <a:outerShdw dist="35921" dir="2700000" algn="ctr" rotWithShape="0">
                  <a:schemeClr val="bg2"/>
                </a:outerShdw>
              </a:effectLst>
            </p:spPr>
            <p:txBody>
              <a:bodyPr wrap="none" anchor="ctr"/>
              <a:lstStyle/>
              <a:p>
                <a:pPr algn="ctr"/>
                <a:endParaRPr lang="zh-CN" altLang="zh-CN" sz="2400" b="1">
                  <a:solidFill>
                    <a:srgbClr val="000099"/>
                  </a:solidFill>
                  <a:latin typeface="+mn-lt"/>
                  <a:ea typeface="黑体" panose="02010609060101010101" pitchFamily="2" charset="-122"/>
                </a:endParaRPr>
              </a:p>
            </p:txBody>
          </p:sp>
          <p:sp>
            <p:nvSpPr>
              <p:cNvPr id="968730" name="Rectangle 26"/>
              <p:cNvSpPr>
                <a:spLocks noChangeArrowheads="1"/>
              </p:cNvSpPr>
              <p:nvPr/>
            </p:nvSpPr>
            <p:spPr bwMode="auto">
              <a:xfrm>
                <a:off x="3006196" y="2946401"/>
                <a:ext cx="261408" cy="423863"/>
              </a:xfrm>
              <a:prstGeom prst="rect">
                <a:avLst/>
              </a:prstGeom>
              <a:solidFill>
                <a:srgbClr val="FF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000099"/>
                    </a:solidFill>
                    <a:latin typeface="+mn-lt"/>
                    <a:ea typeface="黑体" panose="02010609060101010101" pitchFamily="2" charset="-122"/>
                  </a:rPr>
                  <a:t>0</a:t>
                </a:r>
              </a:p>
            </p:txBody>
          </p:sp>
        </p:grpSp>
        <p:sp>
          <p:nvSpPr>
            <p:cNvPr id="968731" name="Text Box 27"/>
            <p:cNvSpPr txBox="1">
              <a:spLocks noChangeArrowheads="1"/>
            </p:cNvSpPr>
            <p:nvPr/>
          </p:nvSpPr>
          <p:spPr bwMode="auto">
            <a:xfrm>
              <a:off x="877951" y="6063679"/>
              <a:ext cx="1798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2" charset="-122"/>
                </a:rPr>
                <a:t>S</a:t>
              </a:r>
              <a:r>
                <a:rPr lang="en-US" altLang="zh-CN" sz="2400" b="1" baseline="-25000" dirty="0">
                  <a:solidFill>
                    <a:srgbClr val="000099"/>
                  </a:solidFill>
                  <a:latin typeface="+mn-lt"/>
                  <a:ea typeface="黑体" panose="02010609060101010101" pitchFamily="2" charset="-122"/>
                </a:rPr>
                <a:t>1 </a:t>
              </a:r>
              <a:r>
                <a:rPr lang="zh-CN" altLang="en-US" sz="2400" b="1" dirty="0">
                  <a:solidFill>
                    <a:srgbClr val="000099"/>
                  </a:solidFill>
                  <a:latin typeface="+mn-lt"/>
                  <a:ea typeface="黑体" panose="02010609060101010101" pitchFamily="2" charset="-122"/>
                </a:rPr>
                <a:t>的转发表</a:t>
              </a:r>
              <a:endParaRPr lang="zh-CN" altLang="en-US" sz="2400" b="1" baseline="-25000" dirty="0">
                <a:solidFill>
                  <a:srgbClr val="000099"/>
                </a:solidFill>
                <a:latin typeface="+mn-lt"/>
                <a:ea typeface="黑体" panose="02010609060101010101" pitchFamily="2" charset="-122"/>
              </a:endParaRPr>
            </a:p>
          </p:txBody>
        </p:sp>
        <p:grpSp>
          <p:nvGrpSpPr>
            <p:cNvPr id="2" name="组合 1"/>
            <p:cNvGrpSpPr/>
            <p:nvPr/>
          </p:nvGrpSpPr>
          <p:grpSpPr>
            <a:xfrm>
              <a:off x="5413840" y="3916981"/>
              <a:ext cx="1439465" cy="592139"/>
              <a:chOff x="5394987" y="3774690"/>
              <a:chExt cx="1439465" cy="592139"/>
            </a:xfrm>
          </p:grpSpPr>
          <p:sp>
            <p:nvSpPr>
              <p:cNvPr id="968733" name="Line 29"/>
              <p:cNvSpPr>
                <a:spLocks noChangeShapeType="1"/>
              </p:cNvSpPr>
              <p:nvPr/>
            </p:nvSpPr>
            <p:spPr bwMode="auto">
              <a:xfrm rot="1516200">
                <a:off x="6368389" y="4298565"/>
                <a:ext cx="466063" cy="0"/>
              </a:xfrm>
              <a:prstGeom prst="line">
                <a:avLst/>
              </a:prstGeom>
              <a:noFill/>
              <a:ln w="57150">
                <a:solidFill>
                  <a:srgbClr val="C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34" name="Rectangle 30"/>
              <p:cNvSpPr>
                <a:spLocks noChangeArrowheads="1"/>
              </p:cNvSpPr>
              <p:nvPr/>
            </p:nvSpPr>
            <p:spPr bwMode="auto">
              <a:xfrm rot="1516200">
                <a:off x="5394987" y="3774690"/>
                <a:ext cx="1047353" cy="457200"/>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endParaRPr lang="zh-CN" altLang="zh-CN" sz="2400" b="1">
                  <a:solidFill>
                    <a:srgbClr val="000099"/>
                  </a:solidFill>
                  <a:latin typeface="+mn-lt"/>
                  <a:ea typeface="黑体" panose="02010609060101010101" pitchFamily="2" charset="-122"/>
                </a:endParaRPr>
              </a:p>
            </p:txBody>
          </p:sp>
          <p:sp>
            <p:nvSpPr>
              <p:cNvPr id="968735" name="Rectangle 31"/>
              <p:cNvSpPr>
                <a:spLocks noChangeArrowheads="1"/>
              </p:cNvSpPr>
              <p:nvPr/>
            </p:nvSpPr>
            <p:spPr bwMode="auto">
              <a:xfrm rot="1516200">
                <a:off x="6124179" y="3942966"/>
                <a:ext cx="261408" cy="423863"/>
              </a:xfrm>
              <a:prstGeom prst="rect">
                <a:avLst/>
              </a:prstGeom>
              <a:solidFill>
                <a:srgbClr val="FF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000099"/>
                    </a:solidFill>
                    <a:latin typeface="+mn-lt"/>
                    <a:ea typeface="黑体" panose="02010609060101010101" pitchFamily="2" charset="-122"/>
                  </a:rPr>
                  <a:t>0</a:t>
                </a:r>
              </a:p>
            </p:txBody>
          </p:sp>
        </p:grpSp>
        <p:pic>
          <p:nvPicPr>
            <p:cNvPr id="968716"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9155" y="3336369"/>
              <a:ext cx="627725" cy="50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8709" name="Rectangle 5"/>
            <p:cNvSpPr>
              <a:spLocks noChangeArrowheads="1"/>
            </p:cNvSpPr>
            <p:nvPr/>
          </p:nvSpPr>
          <p:spPr bwMode="auto">
            <a:xfrm>
              <a:off x="632520" y="3861369"/>
              <a:ext cx="2409429" cy="2165350"/>
            </a:xfrm>
            <a:prstGeom prst="rect">
              <a:avLst/>
            </a:prstGeom>
            <a:solidFill>
              <a:srgbClr val="FFFF66"/>
            </a:solidFill>
            <a:ln w="28575">
              <a:solidFill>
                <a:srgbClr val="000099"/>
              </a:solidFill>
              <a:miter lim="800000"/>
            </a:ln>
            <a:effectLst/>
          </p:spPr>
          <p:txBody>
            <a:bodyPr wrap="none" anchor="ctr"/>
            <a:lstStyle/>
            <a:p>
              <a:endParaRPr lang="zh-CN" altLang="en-US" sz="2400" b="1">
                <a:solidFill>
                  <a:srgbClr val="000099"/>
                </a:solidFill>
                <a:latin typeface="+mn-lt"/>
                <a:ea typeface="黑体" panose="02010609060101010101" pitchFamily="2" charset="-122"/>
              </a:endParaRPr>
            </a:p>
          </p:txBody>
        </p:sp>
        <p:sp>
          <p:nvSpPr>
            <p:cNvPr id="968710" name="Text Box 6"/>
            <p:cNvSpPr txBox="1">
              <a:spLocks noChangeArrowheads="1"/>
            </p:cNvSpPr>
            <p:nvPr/>
          </p:nvSpPr>
          <p:spPr bwMode="auto">
            <a:xfrm>
              <a:off x="674120" y="3905978"/>
              <a:ext cx="2295821" cy="219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Aft>
                  <a:spcPct val="20000"/>
                </a:spcAft>
              </a:pPr>
              <a:r>
                <a:rPr lang="zh-CN" altLang="en-US" sz="2400" b="1" dirty="0">
                  <a:solidFill>
                    <a:srgbClr val="000099"/>
                  </a:solidFill>
                  <a:latin typeface="+mn-lt"/>
                  <a:ea typeface="黑体" panose="02010609060101010101" pitchFamily="2" charset="-122"/>
                </a:rPr>
                <a:t>标号   转发接口</a:t>
              </a:r>
            </a:p>
            <a:p>
              <a:pPr>
                <a:lnSpc>
                  <a:spcPct val="110000"/>
                </a:lnSpc>
              </a:pPr>
              <a:r>
                <a:rPr lang="zh-CN" altLang="en-US" sz="2400" b="1" dirty="0">
                  <a:solidFill>
                    <a:srgbClr val="000099"/>
                  </a:solidFill>
                  <a:latin typeface="+mn-lt"/>
                  <a:ea typeface="黑体" panose="02010609060101010101" pitchFamily="2" charset="-122"/>
                </a:rPr>
                <a:t>   </a:t>
              </a:r>
              <a:r>
                <a:rPr lang="en-US" altLang="zh-CN" sz="2400" b="1" dirty="0">
                  <a:solidFill>
                    <a:srgbClr val="000099"/>
                  </a:solidFill>
                  <a:latin typeface="+mn-lt"/>
                  <a:ea typeface="黑体" panose="02010609060101010101" pitchFamily="2" charset="-122"/>
                </a:rPr>
                <a:t>0            1</a:t>
              </a:r>
            </a:p>
            <a:p>
              <a:pPr>
                <a:lnSpc>
                  <a:spcPct val="110000"/>
                </a:lnSpc>
              </a:pPr>
              <a:r>
                <a:rPr lang="en-US" altLang="zh-CN" sz="2400" b="1" dirty="0">
                  <a:solidFill>
                    <a:srgbClr val="000099"/>
                  </a:solidFill>
                  <a:latin typeface="+mn-lt"/>
                  <a:ea typeface="黑体" panose="02010609060101010101" pitchFamily="2" charset="-122"/>
                </a:rPr>
                <a:t>   1            0</a:t>
              </a:r>
            </a:p>
            <a:p>
              <a:pPr>
                <a:lnSpc>
                  <a:spcPct val="110000"/>
                </a:lnSpc>
              </a:pPr>
              <a:r>
                <a:rPr lang="en-US" altLang="zh-CN" sz="2400" b="1" dirty="0">
                  <a:solidFill>
                    <a:srgbClr val="000099"/>
                  </a:solidFill>
                  <a:latin typeface="+mn-lt"/>
                  <a:ea typeface="黑体" panose="02010609060101010101" pitchFamily="2" charset="-122"/>
                </a:rPr>
                <a:t>   2            1</a:t>
              </a:r>
            </a:p>
            <a:p>
              <a:pPr>
                <a:lnSpc>
                  <a:spcPct val="110000"/>
                </a:lnSpc>
              </a:pPr>
              <a:r>
                <a:rPr lang="en-US" altLang="zh-CN" sz="2400" b="1" dirty="0">
                  <a:solidFill>
                    <a:srgbClr val="000099"/>
                  </a:solidFill>
                  <a:latin typeface="+mn-lt"/>
                  <a:ea typeface="黑体" panose="02010609060101010101" pitchFamily="2" charset="-122"/>
                </a:rPr>
                <a:t>   3            1</a:t>
              </a:r>
            </a:p>
          </p:txBody>
        </p:sp>
        <p:sp>
          <p:nvSpPr>
            <p:cNvPr id="968717" name="Line 13"/>
            <p:cNvSpPr>
              <a:spLocks noChangeShapeType="1"/>
            </p:cNvSpPr>
            <p:nvPr/>
          </p:nvSpPr>
          <p:spPr bwMode="auto">
            <a:xfrm flipV="1">
              <a:off x="653158" y="4376832"/>
              <a:ext cx="2388791" cy="3651"/>
            </a:xfrm>
            <a:prstGeom prst="line">
              <a:avLst/>
            </a:prstGeom>
            <a:noFill/>
            <a:ln w="952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968718" name="Line 14"/>
            <p:cNvSpPr>
              <a:spLocks noChangeShapeType="1"/>
            </p:cNvSpPr>
            <p:nvPr/>
          </p:nvSpPr>
          <p:spPr bwMode="auto">
            <a:xfrm>
              <a:off x="1507895" y="3861369"/>
              <a:ext cx="0" cy="2165350"/>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grpSp>
          <p:nvGrpSpPr>
            <p:cNvPr id="12" name="组合 11"/>
            <p:cNvGrpSpPr/>
            <p:nvPr/>
          </p:nvGrpSpPr>
          <p:grpSpPr>
            <a:xfrm>
              <a:off x="6269451" y="4885019"/>
              <a:ext cx="899634" cy="1112812"/>
              <a:chOff x="6717662" y="4764460"/>
              <a:chExt cx="899634" cy="1112812"/>
            </a:xfrm>
          </p:grpSpPr>
          <p:sp>
            <p:nvSpPr>
              <p:cNvPr id="11" name="等腰三角形 10"/>
              <p:cNvSpPr/>
              <p:nvPr/>
            </p:nvSpPr>
            <p:spPr bwMode="auto">
              <a:xfrm>
                <a:off x="6717662" y="4764460"/>
                <a:ext cx="898435" cy="514349"/>
              </a:xfrm>
              <a:prstGeom prst="triangle">
                <a:avLst>
                  <a:gd name="adj" fmla="val 82161"/>
                </a:avLst>
              </a:prstGeom>
              <a:gradFill flip="none" rotWithShape="1">
                <a:gsLst>
                  <a:gs pos="0">
                    <a:srgbClr val="FFFF66"/>
                  </a:gs>
                  <a:gs pos="100000">
                    <a:srgbClr val="FFFF99">
                      <a:gamma/>
                      <a:shade val="54510"/>
                      <a:invGamma/>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grpSp>
            <p:nvGrpSpPr>
              <p:cNvPr id="10" name="组合 9"/>
              <p:cNvGrpSpPr/>
              <p:nvPr/>
            </p:nvGrpSpPr>
            <p:grpSpPr>
              <a:xfrm>
                <a:off x="6755836" y="5278809"/>
                <a:ext cx="861460" cy="598463"/>
                <a:chOff x="6717662" y="5278809"/>
                <a:chExt cx="861460" cy="598463"/>
              </a:xfrm>
            </p:grpSpPr>
            <p:sp>
              <p:nvSpPr>
                <p:cNvPr id="5" name="矩形 4"/>
                <p:cNvSpPr/>
                <p:nvPr/>
              </p:nvSpPr>
              <p:spPr bwMode="auto">
                <a:xfrm>
                  <a:off x="6717662" y="5278809"/>
                  <a:ext cx="861460" cy="598463"/>
                </a:xfrm>
                <a:prstGeom prst="rect">
                  <a:avLst/>
                </a:prstGeom>
                <a:solidFill>
                  <a:srgbClr val="FFFF66"/>
                </a:solidFill>
                <a:ln w="2857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cxnSp>
              <p:nvCxnSpPr>
                <p:cNvPr id="7" name="直接连接符 6"/>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968727"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835" y="4665420"/>
              <a:ext cx="627725" cy="50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 name="组合 43"/>
            <p:cNvGrpSpPr/>
            <p:nvPr/>
          </p:nvGrpSpPr>
          <p:grpSpPr>
            <a:xfrm>
              <a:off x="7645393" y="3560762"/>
              <a:ext cx="899634" cy="1112812"/>
              <a:chOff x="6717662" y="4764460"/>
              <a:chExt cx="899634" cy="1112812"/>
            </a:xfrm>
          </p:grpSpPr>
          <p:sp>
            <p:nvSpPr>
              <p:cNvPr id="45" name="等腰三角形 44"/>
              <p:cNvSpPr/>
              <p:nvPr/>
            </p:nvSpPr>
            <p:spPr bwMode="auto">
              <a:xfrm>
                <a:off x="6717662" y="4764460"/>
                <a:ext cx="898435" cy="514349"/>
              </a:xfrm>
              <a:prstGeom prst="triangle">
                <a:avLst>
                  <a:gd name="adj" fmla="val 12085"/>
                </a:avLst>
              </a:prstGeom>
              <a:gradFill flip="none" rotWithShape="1">
                <a:gsLst>
                  <a:gs pos="0">
                    <a:srgbClr val="FFFF66"/>
                  </a:gs>
                  <a:gs pos="100000">
                    <a:srgbClr val="FFFF99">
                      <a:gamma/>
                      <a:shade val="54510"/>
                      <a:invGamma/>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grpSp>
            <p:nvGrpSpPr>
              <p:cNvPr id="46" name="组合 45"/>
              <p:cNvGrpSpPr/>
              <p:nvPr/>
            </p:nvGrpSpPr>
            <p:grpSpPr>
              <a:xfrm>
                <a:off x="6755836" y="5278809"/>
                <a:ext cx="861460" cy="598463"/>
                <a:chOff x="6717662" y="5278809"/>
                <a:chExt cx="861460" cy="598463"/>
              </a:xfrm>
            </p:grpSpPr>
            <p:sp>
              <p:nvSpPr>
                <p:cNvPr id="47" name="矩形 46"/>
                <p:cNvSpPr/>
                <p:nvPr/>
              </p:nvSpPr>
              <p:spPr bwMode="auto">
                <a:xfrm>
                  <a:off x="6717662" y="5278809"/>
                  <a:ext cx="861460" cy="598463"/>
                </a:xfrm>
                <a:prstGeom prst="rect">
                  <a:avLst/>
                </a:prstGeom>
                <a:solidFill>
                  <a:srgbClr val="FFFF66"/>
                </a:solidFill>
                <a:ln w="2857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cxnSp>
              <p:nvCxnSpPr>
                <p:cNvPr id="48" name="直接连接符 47"/>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96872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5560" y="3340546"/>
              <a:ext cx="627723" cy="50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5510171" y="3013174"/>
              <a:ext cx="1509978" cy="458788"/>
              <a:chOff x="2240889" y="2930525"/>
              <a:chExt cx="1509978" cy="458788"/>
            </a:xfrm>
          </p:grpSpPr>
          <p:sp>
            <p:nvSpPr>
              <p:cNvPr id="51" name="Line 24"/>
              <p:cNvSpPr>
                <a:spLocks noChangeShapeType="1"/>
              </p:cNvSpPr>
              <p:nvPr/>
            </p:nvSpPr>
            <p:spPr bwMode="auto">
              <a:xfrm>
                <a:off x="3284803" y="3159125"/>
                <a:ext cx="466064" cy="0"/>
              </a:xfrm>
              <a:prstGeom prst="line">
                <a:avLst/>
              </a:prstGeom>
              <a:noFill/>
              <a:ln w="57150">
                <a:solidFill>
                  <a:srgbClr val="C00000"/>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lt"/>
                  <a:ea typeface="黑体" panose="02010609060101010101" pitchFamily="2" charset="-122"/>
                </a:endParaRPr>
              </a:p>
            </p:txBody>
          </p:sp>
          <p:sp>
            <p:nvSpPr>
              <p:cNvPr id="52" name="Rectangle 25"/>
              <p:cNvSpPr>
                <a:spLocks noChangeArrowheads="1"/>
              </p:cNvSpPr>
              <p:nvPr/>
            </p:nvSpPr>
            <p:spPr bwMode="auto">
              <a:xfrm>
                <a:off x="2240889" y="2930525"/>
                <a:ext cx="1045633" cy="458788"/>
              </a:xfrm>
              <a:prstGeom prst="rect">
                <a:avLst/>
              </a:prstGeom>
              <a:solidFill>
                <a:srgbClr val="CCECFF"/>
              </a:solidFill>
              <a:ln w="9525" algn="ctr">
                <a:solidFill>
                  <a:schemeClr val="tx1"/>
                </a:solidFill>
                <a:miter lim="800000"/>
              </a:ln>
              <a:effectLst>
                <a:outerShdw dist="35921" dir="2700000" algn="ctr" rotWithShape="0">
                  <a:schemeClr val="bg2"/>
                </a:outerShdw>
              </a:effectLst>
            </p:spPr>
            <p:txBody>
              <a:bodyPr wrap="none" anchor="ctr"/>
              <a:lstStyle/>
              <a:p>
                <a:pPr algn="ctr"/>
                <a:endParaRPr lang="zh-CN" altLang="zh-CN" sz="2400" b="1">
                  <a:solidFill>
                    <a:srgbClr val="000099"/>
                  </a:solidFill>
                  <a:latin typeface="+mn-lt"/>
                  <a:ea typeface="黑体" panose="02010609060101010101" pitchFamily="2" charset="-122"/>
                </a:endParaRPr>
              </a:p>
            </p:txBody>
          </p:sp>
          <p:sp>
            <p:nvSpPr>
              <p:cNvPr id="53" name="Rectangle 26"/>
              <p:cNvSpPr>
                <a:spLocks noChangeArrowheads="1"/>
              </p:cNvSpPr>
              <p:nvPr/>
            </p:nvSpPr>
            <p:spPr bwMode="auto">
              <a:xfrm>
                <a:off x="3006196" y="2946401"/>
                <a:ext cx="261408" cy="423863"/>
              </a:xfrm>
              <a:prstGeom prst="rect">
                <a:avLst/>
              </a:prstGeom>
              <a:solidFill>
                <a:srgbClr val="FF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smtClean="0">
                    <a:solidFill>
                      <a:srgbClr val="000099"/>
                    </a:solidFill>
                    <a:latin typeface="+mn-lt"/>
                    <a:ea typeface="黑体" panose="02010609060101010101" pitchFamily="2" charset="-122"/>
                  </a:rPr>
                  <a:t>1</a:t>
                </a:r>
                <a:endParaRPr lang="en-US" altLang="zh-CN" sz="2400" b="1" dirty="0">
                  <a:solidFill>
                    <a:srgbClr val="000099"/>
                  </a:solidFill>
                  <a:latin typeface="+mn-lt"/>
                  <a:ea typeface="黑体" panose="02010609060101010101" pitchFamily="2" charset="-122"/>
                </a:endParaRPr>
              </a:p>
            </p:txBody>
          </p:sp>
        </p:grpSp>
      </p:grpSp>
    </p:spTree>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lgn="ctr">
              <a:lnSpc>
                <a:spcPct val="100000"/>
              </a:lnSpc>
            </a:pPr>
            <a:r>
              <a:rPr lang="en-US" altLang="zh-CN" dirty="0" smtClean="0"/>
              <a:t>MPLS </a:t>
            </a:r>
            <a:r>
              <a:rPr lang="zh-CN" altLang="en-US" dirty="0" smtClean="0"/>
              <a:t>特点</a:t>
            </a:r>
            <a:endParaRPr lang="zh-CN" altLang="zh-CN" dirty="0"/>
          </a:p>
        </p:txBody>
      </p:sp>
      <p:sp>
        <p:nvSpPr>
          <p:cNvPr id="931843" name="Rectangle 3"/>
          <p:cNvSpPr>
            <a:spLocks noGrp="1" noChangeArrowheads="1"/>
          </p:cNvSpPr>
          <p:nvPr>
            <p:ph idx="1"/>
          </p:nvPr>
        </p:nvSpPr>
        <p:spPr/>
        <p:txBody>
          <a:bodyPr/>
          <a:lstStyle/>
          <a:p>
            <a:r>
              <a:rPr lang="en-US" altLang="zh-CN" dirty="0"/>
              <a:t>MPLS</a:t>
            </a:r>
            <a:r>
              <a:rPr lang="zh-CN" altLang="zh-CN" dirty="0">
                <a:solidFill>
                  <a:srgbClr val="FF0000"/>
                </a:solidFill>
              </a:rPr>
              <a:t>并没有</a:t>
            </a:r>
            <a:r>
              <a:rPr lang="zh-CN" altLang="zh-CN" dirty="0" smtClean="0">
                <a:solidFill>
                  <a:srgbClr val="FF0000"/>
                </a:solidFill>
              </a:rPr>
              <a:t>取代</a:t>
            </a:r>
            <a:r>
              <a:rPr lang="en-US" altLang="zh-CN" dirty="0" smtClean="0">
                <a:solidFill>
                  <a:srgbClr val="FF0000"/>
                </a:solidFill>
              </a:rPr>
              <a:t> IP</a:t>
            </a:r>
            <a:r>
              <a:rPr lang="zh-CN" altLang="zh-CN" dirty="0">
                <a:solidFill>
                  <a:srgbClr val="FF0000"/>
                </a:solidFill>
              </a:rPr>
              <a:t>，</a:t>
            </a:r>
            <a:r>
              <a:rPr lang="zh-CN" altLang="zh-CN" dirty="0"/>
              <a:t>而是作为一</a:t>
            </a:r>
            <a:r>
              <a:rPr lang="zh-CN" altLang="zh-CN" dirty="0" smtClean="0"/>
              <a:t>种</a:t>
            </a:r>
            <a:r>
              <a:rPr lang="en-US" altLang="zh-CN" dirty="0" smtClean="0"/>
              <a:t> </a:t>
            </a:r>
            <a:r>
              <a:rPr lang="en-US" altLang="zh-CN" dirty="0" smtClean="0">
                <a:solidFill>
                  <a:srgbClr val="FF0000"/>
                </a:solidFill>
              </a:rPr>
              <a:t>IP </a:t>
            </a:r>
            <a:r>
              <a:rPr lang="zh-CN" altLang="zh-CN" dirty="0" smtClean="0">
                <a:solidFill>
                  <a:srgbClr val="FF0000"/>
                </a:solidFill>
              </a:rPr>
              <a:t>增强</a:t>
            </a:r>
            <a:r>
              <a:rPr lang="zh-CN" altLang="zh-CN" dirty="0">
                <a:solidFill>
                  <a:srgbClr val="FF0000"/>
                </a:solidFill>
              </a:rPr>
              <a:t>技术，</a:t>
            </a:r>
            <a:r>
              <a:rPr lang="zh-CN" altLang="zh-CN" dirty="0"/>
              <a:t>被广泛地应用在互联网中</a:t>
            </a:r>
            <a:r>
              <a:rPr lang="zh-CN" altLang="zh-CN" dirty="0" smtClean="0"/>
              <a:t>。</a:t>
            </a:r>
            <a:endParaRPr lang="en-US" altLang="zh-CN" dirty="0" smtClean="0"/>
          </a:p>
          <a:p>
            <a:r>
              <a:rPr lang="en-US" altLang="zh-CN" dirty="0" smtClean="0"/>
              <a:t>MPLS </a:t>
            </a:r>
            <a:r>
              <a:rPr lang="zh-CN" altLang="zh-CN" dirty="0" smtClean="0"/>
              <a:t>具有</a:t>
            </a:r>
            <a:r>
              <a:rPr lang="zh-CN" altLang="zh-CN" dirty="0"/>
              <a:t>以下三个方面的特点</a:t>
            </a:r>
            <a:r>
              <a:rPr lang="zh-CN" altLang="zh-CN" dirty="0" smtClean="0"/>
              <a:t>：</a:t>
            </a:r>
            <a:endParaRPr lang="en-US" altLang="zh-CN" dirty="0" smtClean="0"/>
          </a:p>
          <a:p>
            <a:pPr lvl="1"/>
            <a:r>
              <a:rPr lang="en-US" altLang="zh-CN" dirty="0"/>
              <a:t>(1) </a:t>
            </a:r>
            <a:r>
              <a:rPr lang="zh-CN" altLang="zh-CN" dirty="0"/>
              <a:t>支持面向连接的服务</a:t>
            </a:r>
            <a:r>
              <a:rPr lang="zh-CN" altLang="zh-CN" dirty="0" smtClean="0"/>
              <a:t>质量</a:t>
            </a:r>
            <a:r>
              <a:rPr lang="zh-CN" altLang="en-US" dirty="0"/>
              <a:t>；</a:t>
            </a:r>
            <a:endParaRPr lang="en-US" altLang="zh-CN" dirty="0" smtClean="0"/>
          </a:p>
          <a:p>
            <a:pPr lvl="1"/>
            <a:r>
              <a:rPr lang="en-US" altLang="zh-CN" dirty="0" smtClean="0"/>
              <a:t>(</a:t>
            </a:r>
            <a:r>
              <a:rPr lang="en-US" altLang="zh-CN" dirty="0"/>
              <a:t>2) </a:t>
            </a:r>
            <a:r>
              <a:rPr lang="zh-CN" altLang="zh-CN" dirty="0"/>
              <a:t>支持流量工程，平衡网络</a:t>
            </a:r>
            <a:r>
              <a:rPr lang="zh-CN" altLang="zh-CN" dirty="0" smtClean="0"/>
              <a:t>负载</a:t>
            </a:r>
            <a:r>
              <a:rPr lang="zh-CN" altLang="en-US" dirty="0"/>
              <a:t>；</a:t>
            </a:r>
            <a:endParaRPr lang="en-US" altLang="zh-CN" dirty="0" smtClean="0"/>
          </a:p>
          <a:p>
            <a:pPr lvl="1"/>
            <a:r>
              <a:rPr lang="en-US" altLang="zh-CN" dirty="0" smtClean="0"/>
              <a:t>(</a:t>
            </a:r>
            <a:r>
              <a:rPr lang="en-US" altLang="zh-CN" dirty="0"/>
              <a:t>3) </a:t>
            </a:r>
            <a:r>
              <a:rPr lang="zh-CN" altLang="zh-CN" dirty="0"/>
              <a:t>有效地支持虚拟</a:t>
            </a:r>
            <a:r>
              <a:rPr lang="zh-CN" altLang="zh-CN" dirty="0" smtClean="0"/>
              <a:t>专用网</a:t>
            </a:r>
            <a:r>
              <a:rPr lang="en-US" altLang="zh-CN" dirty="0" smtClean="0"/>
              <a:t> VPN</a:t>
            </a:r>
            <a:r>
              <a:rPr lang="zh-CN" altLang="zh-CN" dirty="0"/>
              <a:t>。</a:t>
            </a:r>
          </a:p>
        </p:txBody>
      </p:sp>
    </p:spTree>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4.9.1  </a:t>
            </a:r>
            <a:r>
              <a:rPr lang="en-US" altLang="zh-CN" dirty="0" smtClean="0"/>
              <a:t>MPLS </a:t>
            </a:r>
            <a:r>
              <a:rPr lang="zh-CN" altLang="zh-CN" dirty="0" smtClean="0"/>
              <a:t>的</a:t>
            </a:r>
            <a:r>
              <a:rPr lang="zh-CN" altLang="zh-CN" dirty="0"/>
              <a:t>工作原理</a:t>
            </a:r>
            <a:endParaRPr lang="zh-CN" altLang="en-US" dirty="0"/>
          </a:p>
        </p:txBody>
      </p:sp>
      <p:sp>
        <p:nvSpPr>
          <p:cNvPr id="3" name="内容占位符 2"/>
          <p:cNvSpPr>
            <a:spLocks noGrp="1"/>
          </p:cNvSpPr>
          <p:nvPr>
            <p:ph idx="1"/>
          </p:nvPr>
        </p:nvSpPr>
        <p:spPr/>
        <p:txBody>
          <a:bodyPr/>
          <a:lstStyle/>
          <a:p>
            <a:pPr marL="0" indent="0">
              <a:buNone/>
            </a:pPr>
            <a:r>
              <a:rPr lang="en-US" altLang="zh-CN" sz="4000" dirty="0">
                <a:solidFill>
                  <a:srgbClr val="333399"/>
                </a:solidFill>
              </a:rPr>
              <a:t>1.  </a:t>
            </a:r>
            <a:r>
              <a:rPr lang="zh-CN" altLang="zh-CN" sz="4000" dirty="0">
                <a:solidFill>
                  <a:srgbClr val="333399"/>
                </a:solidFill>
              </a:rPr>
              <a:t>基本</a:t>
            </a:r>
            <a:r>
              <a:rPr lang="zh-CN" altLang="zh-CN" sz="4000" dirty="0" smtClean="0">
                <a:solidFill>
                  <a:srgbClr val="333399"/>
                </a:solidFill>
              </a:rPr>
              <a:t>工作过程</a:t>
            </a:r>
            <a:endParaRPr lang="en-US" altLang="zh-CN" sz="4000" dirty="0" smtClean="0">
              <a:solidFill>
                <a:srgbClr val="333399"/>
              </a:solidFill>
            </a:endParaRPr>
          </a:p>
          <a:p>
            <a:r>
              <a:rPr lang="en-US" altLang="zh-CN" sz="2800" dirty="0" smtClean="0">
                <a:solidFill>
                  <a:srgbClr val="FF0000"/>
                </a:solidFill>
              </a:rPr>
              <a:t>IP </a:t>
            </a:r>
            <a:r>
              <a:rPr lang="zh-CN" altLang="en-US" sz="2800" dirty="0" smtClean="0">
                <a:solidFill>
                  <a:srgbClr val="FF0000"/>
                </a:solidFill>
              </a:rPr>
              <a:t>分组的转发</a:t>
            </a:r>
            <a:endParaRPr lang="en-US" altLang="zh-CN" sz="2800" dirty="0" smtClean="0">
              <a:solidFill>
                <a:srgbClr val="FF0000"/>
              </a:solidFill>
            </a:endParaRPr>
          </a:p>
          <a:p>
            <a:pPr lvl="1"/>
            <a:r>
              <a:rPr lang="zh-CN" altLang="zh-CN" sz="2400" dirty="0" smtClean="0"/>
              <a:t>在</a:t>
            </a:r>
            <a:r>
              <a:rPr lang="zh-CN" altLang="zh-CN" sz="2400" dirty="0"/>
              <a:t>传统</a:t>
            </a:r>
            <a:r>
              <a:rPr lang="zh-CN" altLang="zh-CN" sz="2400" dirty="0" smtClean="0"/>
              <a:t>的</a:t>
            </a:r>
            <a:r>
              <a:rPr lang="en-US" altLang="zh-CN" sz="2400" dirty="0" smtClean="0"/>
              <a:t> IP </a:t>
            </a:r>
            <a:r>
              <a:rPr lang="zh-CN" altLang="zh-CN" sz="2400" dirty="0" smtClean="0"/>
              <a:t>网络</a:t>
            </a:r>
            <a:r>
              <a:rPr lang="zh-CN" altLang="zh-CN" sz="2400" dirty="0"/>
              <a:t>中，分组每到达一个</a:t>
            </a:r>
            <a:r>
              <a:rPr lang="zh-CN" altLang="zh-CN" sz="2400" dirty="0" smtClean="0"/>
              <a:t>路由器</a:t>
            </a:r>
            <a:r>
              <a:rPr lang="zh-CN" altLang="en-US" sz="2400" dirty="0" smtClean="0"/>
              <a:t>后</a:t>
            </a:r>
            <a:r>
              <a:rPr lang="zh-CN" altLang="zh-CN" sz="2400" dirty="0" smtClean="0"/>
              <a:t>，</a:t>
            </a:r>
            <a:r>
              <a:rPr lang="zh-CN" altLang="zh-CN" sz="2400" dirty="0"/>
              <a:t>都</a:t>
            </a:r>
            <a:r>
              <a:rPr lang="zh-CN" altLang="zh-CN" sz="2400" dirty="0" smtClean="0">
                <a:solidFill>
                  <a:srgbClr val="FF0000"/>
                </a:solidFill>
              </a:rPr>
              <a:t>必须</a:t>
            </a:r>
            <a:r>
              <a:rPr lang="zh-CN" altLang="en-US" sz="2400" dirty="0" smtClean="0">
                <a:solidFill>
                  <a:srgbClr val="FF0000"/>
                </a:solidFill>
              </a:rPr>
              <a:t>提取出其目的地址，按目的地址</a:t>
            </a:r>
            <a:r>
              <a:rPr lang="zh-CN" altLang="zh-CN" sz="2400" dirty="0" smtClean="0">
                <a:solidFill>
                  <a:srgbClr val="FF0000"/>
                </a:solidFill>
              </a:rPr>
              <a:t>查找</a:t>
            </a:r>
            <a:r>
              <a:rPr lang="zh-CN" altLang="zh-CN" sz="2400" dirty="0">
                <a:solidFill>
                  <a:srgbClr val="FF0000"/>
                </a:solidFill>
              </a:rPr>
              <a:t>路由表</a:t>
            </a:r>
            <a:r>
              <a:rPr lang="zh-CN" altLang="zh-CN" sz="2400" dirty="0"/>
              <a:t>，并按照“</a:t>
            </a:r>
            <a:r>
              <a:rPr lang="zh-CN" altLang="zh-CN" sz="2400" dirty="0">
                <a:solidFill>
                  <a:srgbClr val="FF0000"/>
                </a:solidFill>
              </a:rPr>
              <a:t>最长前缀匹配</a:t>
            </a:r>
            <a:r>
              <a:rPr lang="zh-CN" altLang="zh-CN" sz="2400" dirty="0"/>
              <a:t>”的原则找到下一跳</a:t>
            </a:r>
            <a:r>
              <a:rPr lang="zh-CN" altLang="zh-CN" sz="2400" dirty="0" smtClean="0"/>
              <a:t>的</a:t>
            </a:r>
            <a:r>
              <a:rPr lang="en-US" altLang="zh-CN" sz="2400" dirty="0" smtClean="0"/>
              <a:t> IP </a:t>
            </a:r>
            <a:r>
              <a:rPr lang="zh-CN" altLang="zh-CN" sz="2400" dirty="0" smtClean="0"/>
              <a:t>地址</a:t>
            </a:r>
            <a:r>
              <a:rPr lang="zh-CN" altLang="zh-CN" sz="2400" dirty="0"/>
              <a:t>（请注意，前缀的长度是不确定的）</a:t>
            </a:r>
            <a:r>
              <a:rPr lang="zh-CN" altLang="zh-CN" sz="2400" dirty="0" smtClean="0"/>
              <a:t>。</a:t>
            </a:r>
            <a:endParaRPr lang="en-US" altLang="zh-CN" sz="2400" dirty="0" smtClean="0"/>
          </a:p>
          <a:p>
            <a:pPr lvl="1"/>
            <a:r>
              <a:rPr lang="zh-CN" altLang="zh-CN" sz="2400" dirty="0" smtClean="0"/>
              <a:t>当</a:t>
            </a:r>
            <a:r>
              <a:rPr lang="zh-CN" altLang="zh-CN" sz="2400" dirty="0"/>
              <a:t>网络很大时，查找含有大量项目的路由表要花费很多的时间</a:t>
            </a:r>
            <a:r>
              <a:rPr lang="zh-CN" altLang="zh-CN" sz="2400" dirty="0" smtClean="0"/>
              <a:t>。</a:t>
            </a:r>
            <a:endParaRPr lang="en-US" altLang="zh-CN" sz="2400" dirty="0" smtClean="0"/>
          </a:p>
          <a:p>
            <a:pPr lvl="1"/>
            <a:r>
              <a:rPr lang="zh-CN" altLang="zh-CN" sz="2400" dirty="0" smtClean="0"/>
              <a:t>在</a:t>
            </a:r>
            <a:r>
              <a:rPr lang="zh-CN" altLang="zh-CN" sz="2400" dirty="0"/>
              <a:t>出现突发性的通信量时，往往还会使缓存溢出，这就会引起分组丢失、传输时延增大和服务质量下降。</a:t>
            </a:r>
            <a:endParaRPr lang="zh-CN" altLang="en-US" sz="2400" dirty="0"/>
          </a:p>
        </p:txBody>
      </p:sp>
    </p:spTree>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IP </a:t>
            </a:r>
            <a:r>
              <a:rPr lang="zh-CN" altLang="en-US" dirty="0" smtClean="0"/>
              <a:t>分组的转发</a:t>
            </a:r>
            <a:endParaRPr lang="zh-CN" altLang="en-US" dirty="0"/>
          </a:p>
        </p:txBody>
      </p:sp>
      <p:cxnSp>
        <p:nvCxnSpPr>
          <p:cNvPr id="137" name="AutoShape 136"/>
          <p:cNvCxnSpPr>
            <a:cxnSpLocks noChangeShapeType="1"/>
          </p:cNvCxnSpPr>
          <p:nvPr/>
        </p:nvCxnSpPr>
        <p:spPr bwMode="auto">
          <a:xfrm flipV="1">
            <a:off x="3280345" y="3854152"/>
            <a:ext cx="612775" cy="9699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AutoShape 137"/>
          <p:cNvCxnSpPr>
            <a:cxnSpLocks noChangeShapeType="1"/>
          </p:cNvCxnSpPr>
          <p:nvPr/>
        </p:nvCxnSpPr>
        <p:spPr bwMode="auto">
          <a:xfrm flipV="1">
            <a:off x="4837682" y="3598565"/>
            <a:ext cx="2011363" cy="11588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AutoShape 138"/>
          <p:cNvCxnSpPr>
            <a:cxnSpLocks noChangeShapeType="1"/>
          </p:cNvCxnSpPr>
          <p:nvPr/>
        </p:nvCxnSpPr>
        <p:spPr bwMode="auto">
          <a:xfrm>
            <a:off x="3118420" y="5181302"/>
            <a:ext cx="674687" cy="6207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AutoShape 139"/>
          <p:cNvCxnSpPr>
            <a:cxnSpLocks noChangeShapeType="1"/>
          </p:cNvCxnSpPr>
          <p:nvPr/>
        </p:nvCxnSpPr>
        <p:spPr bwMode="auto">
          <a:xfrm flipV="1">
            <a:off x="4751957" y="5078115"/>
            <a:ext cx="509588" cy="5810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AutoShape 140"/>
          <p:cNvCxnSpPr>
            <a:cxnSpLocks noChangeShapeType="1"/>
          </p:cNvCxnSpPr>
          <p:nvPr/>
        </p:nvCxnSpPr>
        <p:spPr bwMode="auto">
          <a:xfrm>
            <a:off x="6206107" y="4938415"/>
            <a:ext cx="1552575" cy="1222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AutoShape 141"/>
          <p:cNvCxnSpPr>
            <a:cxnSpLocks noChangeShapeType="1"/>
          </p:cNvCxnSpPr>
          <p:nvPr/>
        </p:nvCxnSpPr>
        <p:spPr bwMode="auto">
          <a:xfrm>
            <a:off x="4500272" y="5885009"/>
            <a:ext cx="1641475" cy="2968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AutoShape 142"/>
          <p:cNvCxnSpPr>
            <a:cxnSpLocks noChangeShapeType="1"/>
          </p:cNvCxnSpPr>
          <p:nvPr/>
        </p:nvCxnSpPr>
        <p:spPr bwMode="auto">
          <a:xfrm>
            <a:off x="4675757" y="3854152"/>
            <a:ext cx="627063" cy="7429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 name="AutoShape 143"/>
          <p:cNvCxnSpPr>
            <a:cxnSpLocks noChangeShapeType="1"/>
          </p:cNvCxnSpPr>
          <p:nvPr/>
        </p:nvCxnSpPr>
        <p:spPr bwMode="auto">
          <a:xfrm flipV="1">
            <a:off x="6947470" y="5262265"/>
            <a:ext cx="1379537" cy="8921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AutoShape 144"/>
          <p:cNvCxnSpPr>
            <a:cxnSpLocks noChangeShapeType="1"/>
          </p:cNvCxnSpPr>
          <p:nvPr/>
        </p:nvCxnSpPr>
        <p:spPr bwMode="auto">
          <a:xfrm>
            <a:off x="7631682" y="3598565"/>
            <a:ext cx="554937" cy="125134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Line 145"/>
          <p:cNvSpPr>
            <a:spLocks noChangeShapeType="1"/>
          </p:cNvSpPr>
          <p:nvPr/>
        </p:nvSpPr>
        <p:spPr bwMode="auto">
          <a:xfrm>
            <a:off x="7828532" y="3358852"/>
            <a:ext cx="641350" cy="47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b="1">
              <a:solidFill>
                <a:srgbClr val="000099"/>
              </a:solidFill>
              <a:latin typeface="+mn-lt"/>
              <a:ea typeface="黑体" panose="02010609060101010101" pitchFamily="2" charset="-122"/>
            </a:endParaRPr>
          </a:p>
        </p:txBody>
      </p:sp>
      <p:sp>
        <p:nvSpPr>
          <p:cNvPr id="147" name="Line 146"/>
          <p:cNvSpPr>
            <a:spLocks noChangeShapeType="1"/>
          </p:cNvSpPr>
          <p:nvPr/>
        </p:nvSpPr>
        <p:spPr bwMode="auto">
          <a:xfrm flipV="1">
            <a:off x="8792145" y="5030490"/>
            <a:ext cx="796925" cy="127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b="1">
              <a:solidFill>
                <a:srgbClr val="000099"/>
              </a:solidFill>
              <a:latin typeface="+mn-lt"/>
              <a:ea typeface="黑体" panose="02010609060101010101" pitchFamily="2" charset="-122"/>
            </a:endParaRPr>
          </a:p>
        </p:txBody>
      </p:sp>
      <p:sp>
        <p:nvSpPr>
          <p:cNvPr id="148" name="Text Box 147"/>
          <p:cNvSpPr txBox="1">
            <a:spLocks noChangeArrowheads="1"/>
          </p:cNvSpPr>
          <p:nvPr/>
        </p:nvSpPr>
        <p:spPr bwMode="auto">
          <a:xfrm>
            <a:off x="8186619" y="2947690"/>
            <a:ext cx="634789"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47.1</a:t>
            </a:r>
          </a:p>
        </p:txBody>
      </p:sp>
      <p:sp>
        <p:nvSpPr>
          <p:cNvPr id="149" name="Text Box 148"/>
          <p:cNvSpPr txBox="1">
            <a:spLocks noChangeArrowheads="1"/>
          </p:cNvSpPr>
          <p:nvPr/>
        </p:nvSpPr>
        <p:spPr bwMode="auto">
          <a:xfrm>
            <a:off x="8978781" y="4635202"/>
            <a:ext cx="634789"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47.2</a:t>
            </a:r>
          </a:p>
        </p:txBody>
      </p:sp>
      <p:sp>
        <p:nvSpPr>
          <p:cNvPr id="150" name="Text Box 149"/>
          <p:cNvSpPr txBox="1">
            <a:spLocks noChangeArrowheads="1"/>
          </p:cNvSpPr>
          <p:nvPr/>
        </p:nvSpPr>
        <p:spPr bwMode="auto">
          <a:xfrm>
            <a:off x="1207969" y="4655840"/>
            <a:ext cx="634789"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47.3</a:t>
            </a:r>
          </a:p>
        </p:txBody>
      </p:sp>
      <p:grpSp>
        <p:nvGrpSpPr>
          <p:cNvPr id="151" name="Group 150"/>
          <p:cNvGrpSpPr/>
          <p:nvPr/>
        </p:nvGrpSpPr>
        <p:grpSpPr bwMode="auto">
          <a:xfrm>
            <a:off x="776536" y="5151214"/>
            <a:ext cx="1354138" cy="654050"/>
            <a:chOff x="101" y="2726"/>
            <a:chExt cx="853" cy="412"/>
          </a:xfrm>
        </p:grpSpPr>
        <p:sp>
          <p:nvSpPr>
            <p:cNvPr id="152" name="Text Box 151"/>
            <p:cNvSpPr txBox="1">
              <a:spLocks noChangeArrowheads="1"/>
            </p:cNvSpPr>
            <p:nvPr/>
          </p:nvSpPr>
          <p:spPr bwMode="auto">
            <a:xfrm>
              <a:off x="101" y="2837"/>
              <a:ext cx="729" cy="208"/>
            </a:xfrm>
            <a:prstGeom prst="rect">
              <a:avLst/>
            </a:prstGeom>
            <a:solidFill>
              <a:srgbClr val="FFFF00"/>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p>
          </p:txBody>
        </p:sp>
        <p:sp>
          <p:nvSpPr>
            <p:cNvPr id="153" name="AutoShape 152"/>
            <p:cNvSpPr>
              <a:spLocks noChangeArrowheads="1"/>
            </p:cNvSpPr>
            <p:nvPr/>
          </p:nvSpPr>
          <p:spPr bwMode="auto">
            <a:xfrm>
              <a:off x="835" y="2726"/>
              <a:ext cx="119" cy="412"/>
            </a:xfrm>
            <a:prstGeom prst="rightArrow">
              <a:avLst>
                <a:gd name="adj1" fmla="val 50000"/>
                <a:gd name="adj2"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600" b="1" i="0">
                <a:solidFill>
                  <a:srgbClr val="000099"/>
                </a:solidFill>
                <a:latin typeface="+mn-lt"/>
                <a:ea typeface="黑体" panose="02010609060101010101" pitchFamily="2" charset="-122"/>
              </a:endParaRPr>
            </a:p>
          </p:txBody>
        </p:sp>
      </p:grpSp>
      <p:sp>
        <p:nvSpPr>
          <p:cNvPr id="154" name="Line 153"/>
          <p:cNvSpPr>
            <a:spLocks noChangeShapeType="1"/>
          </p:cNvSpPr>
          <p:nvPr/>
        </p:nvSpPr>
        <p:spPr bwMode="auto">
          <a:xfrm flipV="1">
            <a:off x="1307082" y="5057477"/>
            <a:ext cx="917575" cy="127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b="1">
              <a:solidFill>
                <a:srgbClr val="000099"/>
              </a:solidFill>
              <a:latin typeface="+mn-lt"/>
              <a:ea typeface="黑体" panose="02010609060101010101" pitchFamily="2" charset="-122"/>
            </a:endParaRPr>
          </a:p>
        </p:txBody>
      </p:sp>
      <p:graphicFrame>
        <p:nvGraphicFramePr>
          <p:cNvPr id="155" name="Object 154"/>
          <p:cNvGraphicFramePr>
            <a:graphicFrameLocks noChangeAspect="1"/>
          </p:cNvGraphicFramePr>
          <p:nvPr/>
        </p:nvGraphicFramePr>
        <p:xfrm>
          <a:off x="3140645" y="1458615"/>
          <a:ext cx="2439987" cy="2120900"/>
        </p:xfrm>
        <a:graphic>
          <a:graphicData uri="http://schemas.openxmlformats.org/presentationml/2006/ole">
            <mc:AlternateContent xmlns:mc="http://schemas.openxmlformats.org/markup-compatibility/2006">
              <mc:Choice xmlns:v="urn:schemas-microsoft-com:vml" Requires="v">
                <p:oleObj spid="_x0000_s12080" name="文档" r:id="rId3" imgW="1451610" imgH="1343660" progId="Word.Document.8">
                  <p:embed/>
                </p:oleObj>
              </mc:Choice>
              <mc:Fallback>
                <p:oleObj name="文档" r:id="rId3" imgW="1451610" imgH="1343660"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645" y="1458615"/>
                        <a:ext cx="2439987" cy="212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 name="Text Box 155"/>
          <p:cNvSpPr txBox="1">
            <a:spLocks noChangeArrowheads="1"/>
          </p:cNvSpPr>
          <p:nvPr/>
        </p:nvSpPr>
        <p:spPr bwMode="auto">
          <a:xfrm>
            <a:off x="4837843" y="3360440"/>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1</a:t>
            </a:r>
          </a:p>
        </p:txBody>
      </p:sp>
      <p:sp>
        <p:nvSpPr>
          <p:cNvPr id="157" name="Text Box 156"/>
          <p:cNvSpPr txBox="1">
            <a:spLocks noChangeArrowheads="1"/>
          </p:cNvSpPr>
          <p:nvPr/>
        </p:nvSpPr>
        <p:spPr bwMode="auto">
          <a:xfrm>
            <a:off x="4799743" y="3746202"/>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2</a:t>
            </a:r>
          </a:p>
        </p:txBody>
      </p:sp>
      <p:sp>
        <p:nvSpPr>
          <p:cNvPr id="158" name="Text Box 157"/>
          <p:cNvSpPr txBox="1">
            <a:spLocks noChangeArrowheads="1"/>
          </p:cNvSpPr>
          <p:nvPr/>
        </p:nvSpPr>
        <p:spPr bwMode="auto">
          <a:xfrm>
            <a:off x="3486880" y="3539827"/>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3</a:t>
            </a:r>
          </a:p>
        </p:txBody>
      </p:sp>
      <p:graphicFrame>
        <p:nvGraphicFramePr>
          <p:cNvPr id="159" name="Object 158"/>
          <p:cNvGraphicFramePr>
            <a:graphicFrameLocks noChangeAspect="1"/>
          </p:cNvGraphicFramePr>
          <p:nvPr/>
        </p:nvGraphicFramePr>
        <p:xfrm>
          <a:off x="6295483" y="1209563"/>
          <a:ext cx="1987550" cy="2532063"/>
        </p:xfrm>
        <a:graphic>
          <a:graphicData uri="http://schemas.openxmlformats.org/presentationml/2006/ole">
            <mc:AlternateContent xmlns:mc="http://schemas.openxmlformats.org/markup-compatibility/2006">
              <mc:Choice xmlns:v="urn:schemas-microsoft-com:vml" Requires="v">
                <p:oleObj spid="_x0000_s12081" name="文档" r:id="rId5" imgW="1390650" imgH="1578610" progId="Word.Document.8">
                  <p:embed/>
                </p:oleObj>
              </mc:Choice>
              <mc:Fallback>
                <p:oleObj name="文档" r:id="rId5" imgW="1390650" imgH="1578610" progId="Word.Document.8">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5483" y="1209563"/>
                        <a:ext cx="1987550" cy="253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 name="Text Box 159"/>
          <p:cNvSpPr txBox="1">
            <a:spLocks noChangeArrowheads="1"/>
          </p:cNvSpPr>
          <p:nvPr/>
        </p:nvSpPr>
        <p:spPr bwMode="auto">
          <a:xfrm>
            <a:off x="7787257" y="2960390"/>
            <a:ext cx="31115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latin typeface="Tahoma" panose="020B0604030504040204" pitchFamily="34" charset="0"/>
              </a:rPr>
              <a:t>1</a:t>
            </a:r>
          </a:p>
        </p:txBody>
      </p:sp>
      <p:sp>
        <p:nvSpPr>
          <p:cNvPr id="161" name="Text Box 160"/>
          <p:cNvSpPr txBox="1">
            <a:spLocks noChangeArrowheads="1"/>
          </p:cNvSpPr>
          <p:nvPr/>
        </p:nvSpPr>
        <p:spPr bwMode="auto">
          <a:xfrm>
            <a:off x="7757255" y="3509665"/>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2</a:t>
            </a:r>
          </a:p>
        </p:txBody>
      </p:sp>
      <p:sp>
        <p:nvSpPr>
          <p:cNvPr id="162" name="Text Box 161"/>
          <p:cNvSpPr txBox="1">
            <a:spLocks noChangeArrowheads="1"/>
          </p:cNvSpPr>
          <p:nvPr/>
        </p:nvSpPr>
        <p:spPr bwMode="auto">
          <a:xfrm>
            <a:off x="3175730" y="4362152"/>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1</a:t>
            </a:r>
          </a:p>
        </p:txBody>
      </p:sp>
      <p:sp>
        <p:nvSpPr>
          <p:cNvPr id="163" name="Text Box 162"/>
          <p:cNvSpPr txBox="1">
            <a:spLocks noChangeArrowheads="1"/>
          </p:cNvSpPr>
          <p:nvPr/>
        </p:nvSpPr>
        <p:spPr bwMode="auto">
          <a:xfrm>
            <a:off x="3251930" y="4941590"/>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2</a:t>
            </a:r>
          </a:p>
        </p:txBody>
      </p:sp>
      <p:sp>
        <p:nvSpPr>
          <p:cNvPr id="164" name="Text Box 163"/>
          <p:cNvSpPr txBox="1">
            <a:spLocks noChangeArrowheads="1"/>
          </p:cNvSpPr>
          <p:nvPr/>
        </p:nvSpPr>
        <p:spPr bwMode="auto">
          <a:xfrm>
            <a:off x="1927955" y="4593927"/>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3</a:t>
            </a:r>
          </a:p>
        </p:txBody>
      </p:sp>
      <p:sp>
        <p:nvSpPr>
          <p:cNvPr id="165" name="Text Box 164"/>
          <p:cNvSpPr txBox="1">
            <a:spLocks noChangeArrowheads="1"/>
          </p:cNvSpPr>
          <p:nvPr/>
        </p:nvSpPr>
        <p:spPr bwMode="auto">
          <a:xfrm>
            <a:off x="3300405" y="4011315"/>
            <a:ext cx="1156855" cy="329577"/>
          </a:xfrm>
          <a:prstGeom prst="rect">
            <a:avLst/>
          </a:prstGeom>
          <a:solidFill>
            <a:srgbClr val="FFFF00"/>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p>
        </p:txBody>
      </p:sp>
      <p:sp>
        <p:nvSpPr>
          <p:cNvPr id="166" name="Text Box 165"/>
          <p:cNvSpPr txBox="1">
            <a:spLocks noChangeArrowheads="1"/>
          </p:cNvSpPr>
          <p:nvPr/>
        </p:nvSpPr>
        <p:spPr bwMode="auto">
          <a:xfrm>
            <a:off x="5229217" y="3258840"/>
            <a:ext cx="1156855" cy="329577"/>
          </a:xfrm>
          <a:prstGeom prst="rect">
            <a:avLst/>
          </a:prstGeom>
          <a:solidFill>
            <a:srgbClr val="FFFF00"/>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p>
        </p:txBody>
      </p:sp>
      <p:grpSp>
        <p:nvGrpSpPr>
          <p:cNvPr id="167" name="Group 170"/>
          <p:cNvGrpSpPr/>
          <p:nvPr/>
        </p:nvGrpSpPr>
        <p:grpSpPr bwMode="auto">
          <a:xfrm>
            <a:off x="8050785" y="3279006"/>
            <a:ext cx="1354138" cy="654050"/>
            <a:chOff x="4612" y="1896"/>
            <a:chExt cx="853" cy="412"/>
          </a:xfrm>
        </p:grpSpPr>
        <p:sp>
          <p:nvSpPr>
            <p:cNvPr id="168" name="Text Box 166"/>
            <p:cNvSpPr txBox="1">
              <a:spLocks noChangeArrowheads="1"/>
            </p:cNvSpPr>
            <p:nvPr/>
          </p:nvSpPr>
          <p:spPr bwMode="auto">
            <a:xfrm>
              <a:off x="4612" y="1993"/>
              <a:ext cx="729" cy="208"/>
            </a:xfrm>
            <a:prstGeom prst="rect">
              <a:avLst/>
            </a:prstGeom>
            <a:solidFill>
              <a:srgbClr val="FFFF00"/>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i="0">
                  <a:solidFill>
                    <a:srgbClr val="000099"/>
                  </a:solidFill>
                  <a:latin typeface="+mn-lt"/>
                  <a:ea typeface="黑体" panose="02010609060101010101" pitchFamily="2" charset="-122"/>
                </a:rPr>
                <a:t>IP 47.1.1.1</a:t>
              </a:r>
            </a:p>
          </p:txBody>
        </p:sp>
        <p:sp>
          <p:nvSpPr>
            <p:cNvPr id="169" name="AutoShape 167"/>
            <p:cNvSpPr>
              <a:spLocks noChangeArrowheads="1"/>
            </p:cNvSpPr>
            <p:nvPr/>
          </p:nvSpPr>
          <p:spPr bwMode="auto">
            <a:xfrm>
              <a:off x="5346" y="1896"/>
              <a:ext cx="119" cy="412"/>
            </a:xfrm>
            <a:prstGeom prst="rightArrow">
              <a:avLst>
                <a:gd name="adj1" fmla="val 50000"/>
                <a:gd name="adj2"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600" b="1" i="0">
                <a:solidFill>
                  <a:srgbClr val="000099"/>
                </a:solidFill>
                <a:latin typeface="+mn-lt"/>
                <a:ea typeface="黑体" panose="02010609060101010101" pitchFamily="2" charset="-122"/>
              </a:endParaRPr>
            </a:p>
          </p:txBody>
        </p:sp>
      </p:grpSp>
      <p:graphicFrame>
        <p:nvGraphicFramePr>
          <p:cNvPr id="170" name="Object 168"/>
          <p:cNvGraphicFramePr>
            <a:graphicFrameLocks noChangeAspect="1"/>
          </p:cNvGraphicFramePr>
          <p:nvPr/>
        </p:nvGraphicFramePr>
        <p:xfrm>
          <a:off x="776536" y="2636912"/>
          <a:ext cx="2273300" cy="2468265"/>
        </p:xfrm>
        <a:graphic>
          <a:graphicData uri="http://schemas.openxmlformats.org/presentationml/2006/ole">
            <mc:AlternateContent xmlns:mc="http://schemas.openxmlformats.org/markup-compatibility/2006">
              <mc:Choice xmlns:v="urn:schemas-microsoft-com:vml" Requires="v">
                <p:oleObj spid="_x0000_s12082" name="Document" r:id="rId7" imgW="1362075" imgH="1586230" progId="Word.Document.8">
                  <p:embed/>
                </p:oleObj>
              </mc:Choice>
              <mc:Fallback>
                <p:oleObj name="Document" r:id="rId7" imgW="1362075" imgH="1586230" progId="Word.Document.8">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536" y="2636912"/>
                        <a:ext cx="2273300" cy="2468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 name="Text Box 169"/>
          <p:cNvSpPr txBox="1">
            <a:spLocks noChangeArrowheads="1"/>
          </p:cNvSpPr>
          <p:nvPr/>
        </p:nvSpPr>
        <p:spPr bwMode="auto">
          <a:xfrm>
            <a:off x="6388830" y="3290590"/>
            <a:ext cx="294954" cy="36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anose="020B0604020202020204" pitchFamily="34" charset="0"/>
                <a:ea typeface="宋体" panose="02010600030101010101" pitchFamily="2" charset="-122"/>
              </a:defRPr>
            </a:lvl1pPr>
            <a:lvl2pPr marL="742950" indent="-285750" eaLnBrk="0" hangingPunct="0">
              <a:defRPr sz="2000" i="1">
                <a:solidFill>
                  <a:schemeClr val="tx1"/>
                </a:solidFill>
                <a:latin typeface="Arial" panose="020B0604020202020204" pitchFamily="34" charset="0"/>
                <a:ea typeface="宋体" panose="02010600030101010101" pitchFamily="2" charset="-122"/>
              </a:defRPr>
            </a:lvl2pPr>
            <a:lvl3pPr marL="1143000" indent="-228600" eaLnBrk="0" hangingPunct="0">
              <a:defRPr sz="2000" i="1">
                <a:solidFill>
                  <a:schemeClr val="tx1"/>
                </a:solidFill>
                <a:latin typeface="Arial" panose="020B0604020202020204" pitchFamily="34" charset="0"/>
                <a:ea typeface="宋体" panose="02010600030101010101" pitchFamily="2" charset="-122"/>
              </a:defRPr>
            </a:lvl3pPr>
            <a:lvl4pPr marL="1600200" indent="-228600" eaLnBrk="0" hangingPunct="0">
              <a:defRPr sz="2000" i="1">
                <a:solidFill>
                  <a:schemeClr val="tx1"/>
                </a:solidFill>
                <a:latin typeface="Arial" panose="020B0604020202020204" pitchFamily="34" charset="0"/>
                <a:ea typeface="宋体" panose="02010600030101010101" pitchFamily="2" charset="-122"/>
              </a:defRPr>
            </a:lvl4pPr>
            <a:lvl5pPr marL="2057400" indent="-228600" eaLnBrk="0" hangingPunct="0">
              <a:defRPr sz="20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i="1">
                <a:solidFill>
                  <a:schemeClr val="tx1"/>
                </a:solidFill>
                <a:latin typeface="Arial" panose="020B0604020202020204" pitchFamily="34" charset="0"/>
                <a:ea typeface="宋体" panose="02010600030101010101" pitchFamily="2" charset="-122"/>
              </a:defRPr>
            </a:lvl9pPr>
          </a:lstStyle>
          <a:p>
            <a:pPr algn="ctr"/>
            <a:r>
              <a:rPr lang="en-US" altLang="zh-CN" sz="1800" b="1" i="0">
                <a:solidFill>
                  <a:srgbClr val="000099"/>
                </a:solidFill>
                <a:latin typeface="+mn-lt"/>
                <a:ea typeface="黑体" panose="02010609060101010101" pitchFamily="2" charset="-122"/>
              </a:rPr>
              <a:t>3</a:t>
            </a:r>
          </a:p>
        </p:txBody>
      </p:sp>
      <p:pic>
        <p:nvPicPr>
          <p:cNvPr id="172"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30705" y="3460963"/>
            <a:ext cx="1007138"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97167" y="4747091"/>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87378" y="4566513"/>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5"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60490" y="5571993"/>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6"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45404" y="4747091"/>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73287" y="5885009"/>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16793" y="3187368"/>
            <a:ext cx="1126039" cy="56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fill="hold"/>
                                        <p:tgtEl>
                                          <p:spTgt spid="151"/>
                                        </p:tgtEl>
                                        <p:attrNameLst>
                                          <p:attrName>ppt_x</p:attrName>
                                        </p:attrNameLst>
                                      </p:cBhvr>
                                      <p:tavLst>
                                        <p:tav tm="0">
                                          <p:val>
                                            <p:strVal val="0-#ppt_w/2"/>
                                          </p:val>
                                        </p:tav>
                                        <p:tav tm="100000">
                                          <p:val>
                                            <p:strVal val="#ppt_x"/>
                                          </p:val>
                                        </p:tav>
                                      </p:tavLst>
                                    </p:anim>
                                    <p:anim calcmode="lin" valueType="num">
                                      <p:cBhvr additive="base">
                                        <p:cTn id="8" dur="500" fill="hold"/>
                                        <p:tgtEl>
                                          <p:spTgt spid="15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blinds(horizontal)">
                                      <p:cBhvr>
                                        <p:cTn id="13" dur="500"/>
                                        <p:tgtEl>
                                          <p:spTgt spid="17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blinds(horizontal)">
                                      <p:cBhvr>
                                        <p:cTn id="18" dur="500"/>
                                        <p:tgtEl>
                                          <p:spTgt spid="165"/>
                                        </p:tgtEl>
                                      </p:cBhvr>
                                    </p:animEffect>
                                  </p:childTnLst>
                                  <p:subTnLst>
                                    <p:set>
                                      <p:cBhvr override="childStyle">
                                        <p:cTn dur="1" fill="hold" display="0" masterRel="nextClick" afterEffect="1"/>
                                        <p:tgtEl>
                                          <p:spTgt spid="16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 presetClass="entr" presetSubtype="5" fill="hold" nodeType="click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blinds(vertical)">
                                      <p:cBhvr>
                                        <p:cTn id="23" dur="500"/>
                                        <p:tgtEl>
                                          <p:spTgt spid="15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blinds(horizontal)">
                                      <p:cBhvr>
                                        <p:cTn id="28" dur="5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59"/>
                                        </p:tgtEl>
                                        <p:attrNameLst>
                                          <p:attrName>style.visibility</p:attrName>
                                        </p:attrNameLst>
                                      </p:cBhvr>
                                      <p:to>
                                        <p:strVal val="visible"/>
                                      </p:to>
                                    </p:set>
                                    <p:animEffect transition="in" filter="blinds(horizontal)">
                                      <p:cBhvr>
                                        <p:cTn id="33" dur="500"/>
                                        <p:tgtEl>
                                          <p:spTgt spid="1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7"/>
                                        </p:tgtEl>
                                        <p:attrNameLst>
                                          <p:attrName>style.visibility</p:attrName>
                                        </p:attrNameLst>
                                      </p:cBhvr>
                                      <p:to>
                                        <p:strVal val="visible"/>
                                      </p:to>
                                    </p:set>
                                    <p:animEffect transition="in" filter="wipe(left)">
                                      <p:cBhvr>
                                        <p:cTn id="38"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6" grpId="0" animBg="1" autoUpdateAnimBg="0"/>
    </p:bldLst>
  </p:timing>
</p:sld>
</file>

<file path=ppt/slides/slide499.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MPLS </a:t>
            </a:r>
            <a:r>
              <a:rPr lang="zh-CN" altLang="zh-CN" dirty="0" smtClean="0"/>
              <a:t>协议</a:t>
            </a:r>
            <a:r>
              <a:rPr lang="zh-CN" altLang="zh-CN" dirty="0"/>
              <a:t>的基本原理</a:t>
            </a:r>
            <a:endParaRPr lang="zh-CN" altLang="en-US" dirty="0"/>
          </a:p>
        </p:txBody>
      </p:sp>
      <p:sp>
        <p:nvSpPr>
          <p:cNvPr id="3" name="内容占位符 2"/>
          <p:cNvSpPr>
            <a:spLocks noGrp="1"/>
          </p:cNvSpPr>
          <p:nvPr>
            <p:ph idx="1"/>
          </p:nvPr>
        </p:nvSpPr>
        <p:spPr/>
        <p:txBody>
          <a:bodyPr/>
          <a:lstStyle/>
          <a:p>
            <a:r>
              <a:rPr lang="zh-CN" altLang="zh-CN" dirty="0" smtClean="0"/>
              <a:t>在</a:t>
            </a:r>
            <a:r>
              <a:rPr lang="en-US" altLang="zh-CN" dirty="0" smtClean="0"/>
              <a:t> </a:t>
            </a:r>
            <a:r>
              <a:rPr lang="en-US" altLang="zh-CN" dirty="0" smtClean="0">
                <a:solidFill>
                  <a:srgbClr val="FF0000"/>
                </a:solidFill>
              </a:rPr>
              <a:t>MPLS </a:t>
            </a:r>
            <a:r>
              <a:rPr lang="zh-CN" altLang="zh-CN" dirty="0" smtClean="0">
                <a:solidFill>
                  <a:srgbClr val="FF0000"/>
                </a:solidFill>
              </a:rPr>
              <a:t>域</a:t>
            </a:r>
            <a:r>
              <a:rPr lang="zh-CN" altLang="zh-CN" dirty="0"/>
              <a:t>的</a:t>
            </a:r>
            <a:r>
              <a:rPr lang="zh-CN" altLang="zh-CN" dirty="0">
                <a:solidFill>
                  <a:srgbClr val="FF0000"/>
                </a:solidFill>
              </a:rPr>
              <a:t>入口</a:t>
            </a:r>
            <a:r>
              <a:rPr lang="zh-CN" altLang="zh-CN" dirty="0"/>
              <a:t>处，给每一</a:t>
            </a:r>
            <a:r>
              <a:rPr lang="zh-CN" altLang="zh-CN" dirty="0" smtClean="0"/>
              <a:t>个</a:t>
            </a:r>
            <a:r>
              <a:rPr lang="en-US" altLang="zh-CN" dirty="0" smtClean="0"/>
              <a:t> IP </a:t>
            </a:r>
            <a:r>
              <a:rPr lang="zh-CN" altLang="zh-CN" dirty="0" smtClean="0"/>
              <a:t>数据报</a:t>
            </a:r>
            <a:r>
              <a:rPr lang="zh-CN" altLang="zh-CN" dirty="0"/>
              <a:t>打上</a:t>
            </a:r>
            <a:r>
              <a:rPr lang="zh-CN" altLang="zh-CN" dirty="0">
                <a:solidFill>
                  <a:srgbClr val="FF0000"/>
                </a:solidFill>
              </a:rPr>
              <a:t>固定长度</a:t>
            </a:r>
            <a:r>
              <a:rPr lang="zh-CN" altLang="zh-CN" dirty="0"/>
              <a:t>“</a:t>
            </a:r>
            <a:r>
              <a:rPr lang="zh-CN" altLang="zh-CN" dirty="0">
                <a:solidFill>
                  <a:srgbClr val="FF0000"/>
                </a:solidFill>
              </a:rPr>
              <a:t>标记</a:t>
            </a:r>
            <a:r>
              <a:rPr lang="zh-CN" altLang="zh-CN" dirty="0"/>
              <a:t>”，然后对打上标记</a:t>
            </a:r>
            <a:r>
              <a:rPr lang="zh-CN" altLang="zh-CN" dirty="0" smtClean="0"/>
              <a:t>的</a:t>
            </a:r>
            <a:r>
              <a:rPr lang="en-US" altLang="zh-CN" dirty="0" smtClean="0"/>
              <a:t> IP </a:t>
            </a:r>
            <a:r>
              <a:rPr lang="zh-CN" altLang="zh-CN" dirty="0" smtClean="0"/>
              <a:t>数据报</a:t>
            </a:r>
            <a:r>
              <a:rPr lang="zh-CN" altLang="zh-CN" dirty="0"/>
              <a:t>用</a:t>
            </a:r>
            <a:r>
              <a:rPr lang="zh-CN" altLang="zh-CN" dirty="0">
                <a:solidFill>
                  <a:srgbClr val="FF0000"/>
                </a:solidFill>
              </a:rPr>
              <a:t>硬件进行</a:t>
            </a:r>
            <a:r>
              <a:rPr lang="zh-CN" altLang="zh-CN" dirty="0" smtClean="0">
                <a:solidFill>
                  <a:srgbClr val="FF0000"/>
                </a:solidFill>
              </a:rPr>
              <a:t>转发</a:t>
            </a:r>
            <a:r>
              <a:rPr lang="zh-CN" altLang="en-US" dirty="0" smtClean="0"/>
              <a:t>。</a:t>
            </a:r>
            <a:endParaRPr lang="en-US" altLang="zh-CN" dirty="0" smtClean="0"/>
          </a:p>
          <a:p>
            <a:r>
              <a:rPr lang="zh-CN" altLang="zh-CN" dirty="0"/>
              <a:t>采用硬件技术对打上标记</a:t>
            </a:r>
            <a:r>
              <a:rPr lang="zh-CN" altLang="zh-CN" dirty="0" smtClean="0"/>
              <a:t>的</a:t>
            </a:r>
            <a:r>
              <a:rPr lang="en-US" altLang="zh-CN" dirty="0" smtClean="0"/>
              <a:t> IP </a:t>
            </a:r>
            <a:r>
              <a:rPr lang="zh-CN" altLang="zh-CN" dirty="0" smtClean="0"/>
              <a:t>数据报</a:t>
            </a:r>
            <a:r>
              <a:rPr lang="zh-CN" altLang="zh-CN" dirty="0"/>
              <a:t>进行转发就称为</a:t>
            </a:r>
            <a:r>
              <a:rPr lang="zh-CN" altLang="zh-CN" dirty="0">
                <a:solidFill>
                  <a:srgbClr val="FF0000"/>
                </a:solidFill>
              </a:rPr>
              <a:t>标记交换。</a:t>
            </a:r>
            <a:endParaRPr lang="en-US" altLang="zh-CN" dirty="0">
              <a:solidFill>
                <a:srgbClr val="FF0000"/>
              </a:solidFill>
            </a:endParaRPr>
          </a:p>
          <a:p>
            <a:r>
              <a:rPr lang="zh-CN" altLang="zh-CN" dirty="0" smtClean="0"/>
              <a:t>“交换”</a:t>
            </a:r>
            <a:r>
              <a:rPr lang="zh-CN" altLang="zh-CN" dirty="0"/>
              <a:t>也表示在转发时不再上升到第三层查找转发表，而是</a:t>
            </a:r>
            <a:r>
              <a:rPr lang="zh-CN" altLang="zh-CN" dirty="0">
                <a:solidFill>
                  <a:srgbClr val="FF0000"/>
                </a:solidFill>
              </a:rPr>
              <a:t>根据标记在第二层（链路层）用硬件进行转发。</a:t>
            </a:r>
            <a:endParaRPr lang="en-US" altLang="zh-CN" dirty="0">
              <a:solidFill>
                <a:srgbClr val="FF0000"/>
              </a:solidFill>
            </a:endParaRPr>
          </a:p>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pPr algn="ctr"/>
            <a:r>
              <a:rPr lang="zh-CN" altLang="en-US" dirty="0" smtClean="0"/>
              <a:t>一种观点：让</a:t>
            </a:r>
            <a:r>
              <a:rPr lang="zh-CN" altLang="en-US" dirty="0"/>
              <a:t>网络负责可靠交付 </a:t>
            </a:r>
          </a:p>
        </p:txBody>
      </p:sp>
      <p:sp>
        <p:nvSpPr>
          <p:cNvPr id="932867" name="Rectangle 3"/>
          <p:cNvSpPr>
            <a:spLocks noGrp="1" noChangeArrowheads="1"/>
          </p:cNvSpPr>
          <p:nvPr>
            <p:ph idx="1"/>
          </p:nvPr>
        </p:nvSpPr>
        <p:spPr/>
        <p:txBody>
          <a:bodyPr/>
          <a:lstStyle/>
          <a:p>
            <a:r>
              <a:rPr lang="zh-CN" altLang="en-US" dirty="0" smtClean="0"/>
              <a:t>这种观点认为，应</a:t>
            </a:r>
            <a:r>
              <a:rPr lang="zh-CN" altLang="zh-CN" dirty="0" smtClean="0"/>
              <a:t>借助于</a:t>
            </a:r>
            <a:r>
              <a:rPr lang="zh-CN" altLang="zh-CN" dirty="0"/>
              <a:t>电信网的成功经验，让网络负责可靠</a:t>
            </a:r>
            <a:r>
              <a:rPr lang="zh-CN" altLang="zh-CN" dirty="0" smtClean="0"/>
              <a:t>交付</a:t>
            </a:r>
            <a:r>
              <a:rPr lang="zh-CN" altLang="en-US" dirty="0" smtClean="0"/>
              <a:t>，</a:t>
            </a:r>
            <a:r>
              <a:rPr lang="zh-CN" altLang="zh-CN" dirty="0" smtClean="0"/>
              <a:t>计算机网络应模仿</a:t>
            </a:r>
            <a:r>
              <a:rPr lang="zh-CN" altLang="en-US" dirty="0" smtClean="0"/>
              <a:t>电信网络，使用</a:t>
            </a:r>
            <a:r>
              <a:rPr lang="zh-CN" altLang="zh-CN" dirty="0" smtClean="0">
                <a:solidFill>
                  <a:srgbClr val="FF0000"/>
                </a:solidFill>
              </a:rPr>
              <a:t>面向</a:t>
            </a:r>
            <a:r>
              <a:rPr lang="zh-CN" altLang="zh-CN" dirty="0">
                <a:solidFill>
                  <a:srgbClr val="FF0000"/>
                </a:solidFill>
              </a:rPr>
              <a:t>连接</a:t>
            </a:r>
            <a:r>
              <a:rPr lang="zh-CN" altLang="zh-CN" dirty="0"/>
              <a:t>的通信</a:t>
            </a:r>
            <a:r>
              <a:rPr lang="zh-CN" altLang="zh-CN" dirty="0" smtClean="0"/>
              <a:t>方式</a:t>
            </a:r>
            <a:r>
              <a:rPr lang="zh-CN" altLang="en-US" dirty="0" smtClean="0"/>
              <a:t>。</a:t>
            </a:r>
            <a:endParaRPr lang="zh-CN" altLang="en-US" dirty="0"/>
          </a:p>
          <a:p>
            <a:r>
              <a:rPr lang="zh-CN" altLang="en-US" dirty="0" smtClean="0">
                <a:solidFill>
                  <a:srgbClr val="00B050"/>
                </a:solidFill>
              </a:rPr>
              <a:t>通信之前先建立虚电路 </a:t>
            </a:r>
            <a:r>
              <a:rPr lang="en-US" altLang="zh-CN" dirty="0" smtClean="0">
                <a:solidFill>
                  <a:srgbClr val="00B050"/>
                </a:solidFill>
              </a:rPr>
              <a:t>(</a:t>
            </a:r>
            <a:r>
              <a:rPr lang="en-US" altLang="zh-CN" dirty="0">
                <a:solidFill>
                  <a:srgbClr val="00B050"/>
                </a:solidFill>
              </a:rPr>
              <a:t>Virtual Circuit)</a:t>
            </a:r>
            <a:r>
              <a:rPr lang="zh-CN" altLang="en-US" dirty="0">
                <a:solidFill>
                  <a:srgbClr val="00B050"/>
                </a:solidFill>
              </a:rPr>
              <a:t>，以保证双方通信所需的一切网络资源。 </a:t>
            </a:r>
          </a:p>
          <a:p>
            <a:r>
              <a:rPr lang="zh-CN" altLang="en-US" dirty="0"/>
              <a:t>如果再使用可靠传输的网络协议，就可使所发送的分组无差错按序到达</a:t>
            </a:r>
            <a:r>
              <a:rPr lang="zh-CN" altLang="en-US" dirty="0" smtClean="0"/>
              <a:t>终点，</a:t>
            </a:r>
            <a:r>
              <a:rPr lang="zh-CN" altLang="zh-CN" dirty="0" smtClean="0"/>
              <a:t>不</a:t>
            </a:r>
            <a:r>
              <a:rPr lang="zh-CN" altLang="zh-CN" dirty="0"/>
              <a:t>丢失、不</a:t>
            </a:r>
            <a:r>
              <a:rPr lang="zh-CN" altLang="zh-CN" dirty="0" smtClean="0"/>
              <a:t>重复</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4869160"/>
            <a:ext cx="7410582" cy="705744"/>
          </a:xfrm>
          <a:prstGeom prst="wedgeRoundRectCallout">
            <a:avLst>
              <a:gd name="adj1" fmla="val 36803"/>
              <a:gd name="adj2" fmla="val -230780"/>
              <a:gd name="adj3" fmla="val 16667"/>
            </a:avLst>
          </a:prstGeom>
          <a:solidFill>
            <a:srgbClr val="66FF66"/>
          </a:solidFill>
          <a:ln w="9525">
            <a:solidFill>
              <a:schemeClr val="tx1"/>
            </a:solidFill>
            <a:miter lim="800000"/>
          </a:ln>
          <a:effectLst/>
        </p:spPr>
        <p:txBody>
          <a:bodyPr anchor="ctr"/>
          <a:lstStyle/>
          <a:p>
            <a:pPr algn="ctr"/>
            <a:r>
              <a:rPr lang="en-US" altLang="zh-CN" sz="2400" b="1" dirty="0" smtClean="0">
                <a:solidFill>
                  <a:srgbClr val="000066"/>
                </a:solidFill>
                <a:latin typeface="+mn-lt"/>
                <a:ea typeface="黑体" panose="02010609060101010101" pitchFamily="2" charset="-122"/>
              </a:rPr>
              <a:t>C </a:t>
            </a:r>
            <a:r>
              <a:rPr lang="zh-CN" altLang="en-US" sz="2400" b="1" dirty="0">
                <a:solidFill>
                  <a:srgbClr val="000066"/>
                </a:solidFill>
                <a:latin typeface="+mn-lt"/>
                <a:ea typeface="黑体" panose="02010609060101010101" pitchFamily="2" charset="-122"/>
              </a:rPr>
              <a:t>类地址的主机号字段 </a:t>
            </a:r>
            <a:r>
              <a:rPr lang="en-US" altLang="zh-CN" sz="2400" b="1" dirty="0">
                <a:solidFill>
                  <a:srgbClr val="000066"/>
                </a:solidFill>
                <a:latin typeface="+mn-lt"/>
                <a:ea typeface="黑体" panose="02010609060101010101" pitchFamily="2" charset="-122"/>
              </a:rPr>
              <a:t>host-id </a:t>
            </a:r>
            <a:r>
              <a:rPr lang="zh-CN" altLang="en-US" sz="2400" b="1" dirty="0">
                <a:solidFill>
                  <a:srgbClr val="000066"/>
                </a:solidFill>
                <a:latin typeface="+mn-lt"/>
                <a:ea typeface="黑体" panose="02010609060101010101" pitchFamily="2" charset="-122"/>
              </a:rPr>
              <a:t>为 </a:t>
            </a:r>
            <a:r>
              <a:rPr lang="en-US" altLang="zh-CN" sz="2400" b="1" dirty="0" smtClean="0">
                <a:solidFill>
                  <a:srgbClr val="000066"/>
                </a:solidFill>
                <a:latin typeface="+mn-lt"/>
                <a:ea typeface="黑体" panose="02010609060101010101" pitchFamily="2" charset="-122"/>
              </a:rPr>
              <a:t>1 </a:t>
            </a:r>
            <a:r>
              <a:rPr lang="zh-CN" altLang="en-US" sz="2400" b="1" dirty="0" smtClean="0">
                <a:solidFill>
                  <a:srgbClr val="000066"/>
                </a:solidFill>
                <a:latin typeface="+mn-lt"/>
                <a:ea typeface="黑体" panose="02010609060101010101" pitchFamily="2" charset="-122"/>
              </a:rPr>
              <a:t>字节</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MPLS </a:t>
            </a:r>
            <a:r>
              <a:rPr lang="zh-CN" altLang="zh-CN" dirty="0" smtClean="0"/>
              <a:t>协议</a:t>
            </a:r>
            <a:r>
              <a:rPr lang="zh-CN" altLang="zh-CN" dirty="0"/>
              <a:t>的基本原理</a:t>
            </a:r>
            <a:endParaRPr lang="zh-CN" altLang="en-US" dirty="0"/>
          </a:p>
        </p:txBody>
      </p:sp>
      <p:sp>
        <p:nvSpPr>
          <p:cNvPr id="3" name="内容占位符 2"/>
          <p:cNvSpPr>
            <a:spLocks noGrp="1"/>
          </p:cNvSpPr>
          <p:nvPr>
            <p:ph idx="1"/>
          </p:nvPr>
        </p:nvSpPr>
        <p:spPr/>
        <p:txBody>
          <a:bodyPr/>
          <a:lstStyle/>
          <a:p>
            <a:r>
              <a:rPr lang="en-US" altLang="zh-CN" dirty="0" smtClean="0"/>
              <a:t>MPLS </a:t>
            </a:r>
            <a:r>
              <a:rPr lang="zh-CN" altLang="zh-CN" dirty="0" smtClean="0"/>
              <a:t>域</a:t>
            </a:r>
            <a:r>
              <a:rPr lang="en-US" altLang="zh-CN" dirty="0" smtClean="0"/>
              <a:t> (</a:t>
            </a:r>
            <a:r>
              <a:rPr lang="en-US" altLang="zh-CN" dirty="0"/>
              <a:t>MPLS domain</a:t>
            </a:r>
            <a:r>
              <a:rPr lang="en-US" altLang="zh-CN" dirty="0" smtClean="0"/>
              <a:t>) </a:t>
            </a:r>
            <a:r>
              <a:rPr lang="zh-CN" altLang="zh-CN" dirty="0" smtClean="0"/>
              <a:t>是</a:t>
            </a:r>
            <a:r>
              <a:rPr lang="zh-CN" altLang="zh-CN" dirty="0"/>
              <a:t>指该域中有许多彼此相邻的路由器，并且所有的路由器都是</a:t>
            </a:r>
            <a:r>
              <a:rPr lang="zh-CN" altLang="zh-CN" dirty="0" smtClean="0"/>
              <a:t>支持</a:t>
            </a:r>
            <a:r>
              <a:rPr lang="en-US" altLang="zh-CN" dirty="0" smtClean="0"/>
              <a:t> MPLS </a:t>
            </a:r>
            <a:r>
              <a:rPr lang="zh-CN" altLang="zh-CN" dirty="0" smtClean="0"/>
              <a:t>技术</a:t>
            </a:r>
            <a:r>
              <a:rPr lang="zh-CN" altLang="zh-CN" dirty="0"/>
              <a:t>的</a:t>
            </a:r>
            <a:r>
              <a:rPr lang="zh-CN" altLang="zh-CN" dirty="0">
                <a:solidFill>
                  <a:srgbClr val="FF0000"/>
                </a:solidFill>
              </a:rPr>
              <a:t>标记交换</a:t>
            </a:r>
            <a:r>
              <a:rPr lang="zh-CN" altLang="zh-CN" dirty="0" smtClean="0">
                <a:solidFill>
                  <a:srgbClr val="FF0000"/>
                </a:solidFill>
              </a:rPr>
              <a:t>路由器</a:t>
            </a:r>
            <a:r>
              <a:rPr lang="en-US" altLang="zh-CN" dirty="0" smtClean="0">
                <a:solidFill>
                  <a:srgbClr val="FF0000"/>
                </a:solidFill>
              </a:rPr>
              <a:t> </a:t>
            </a:r>
            <a:r>
              <a:rPr lang="en-US" altLang="zh-CN" dirty="0" smtClean="0"/>
              <a:t>LSR </a:t>
            </a:r>
            <a:r>
              <a:rPr lang="en-US" altLang="zh-CN" dirty="0"/>
              <a:t>(Label Switching Router)</a:t>
            </a:r>
            <a:r>
              <a:rPr lang="zh-CN" altLang="zh-CN" dirty="0" smtClean="0"/>
              <a:t>。</a:t>
            </a:r>
            <a:endParaRPr lang="en-US" altLang="zh-CN" dirty="0" smtClean="0"/>
          </a:p>
          <a:p>
            <a:r>
              <a:rPr lang="en-US" altLang="zh-CN" dirty="0" smtClean="0"/>
              <a:t>LSR </a:t>
            </a:r>
            <a:r>
              <a:rPr lang="zh-CN" altLang="zh-CN" dirty="0" smtClean="0"/>
              <a:t>同时</a:t>
            </a:r>
            <a:r>
              <a:rPr lang="zh-CN" altLang="zh-CN" dirty="0"/>
              <a:t>具有标记交换和路由选择这两种功能，</a:t>
            </a:r>
            <a:r>
              <a:rPr lang="zh-CN" altLang="zh-CN" dirty="0">
                <a:solidFill>
                  <a:srgbClr val="FF0000"/>
                </a:solidFill>
              </a:rPr>
              <a:t>标记交换功能是为了快速转发，</a:t>
            </a:r>
            <a:r>
              <a:rPr lang="zh-CN" altLang="zh-CN" dirty="0">
                <a:solidFill>
                  <a:srgbClr val="0000FF"/>
                </a:solidFill>
              </a:rPr>
              <a:t>但在这之前</a:t>
            </a:r>
            <a:r>
              <a:rPr lang="en-US" altLang="zh-CN" dirty="0" smtClean="0">
                <a:solidFill>
                  <a:srgbClr val="0000FF"/>
                </a:solidFill>
              </a:rPr>
              <a:t>LSR </a:t>
            </a:r>
            <a:r>
              <a:rPr lang="zh-CN" altLang="zh-CN" dirty="0" smtClean="0">
                <a:solidFill>
                  <a:srgbClr val="0000FF"/>
                </a:solidFill>
              </a:rPr>
              <a:t>需要</a:t>
            </a:r>
            <a:r>
              <a:rPr lang="zh-CN" altLang="zh-CN" dirty="0">
                <a:solidFill>
                  <a:srgbClr val="0000FF"/>
                </a:solidFill>
              </a:rPr>
              <a:t>使用路由选择功能构造转发表。</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pPr algn="ctr"/>
            <a:r>
              <a:rPr lang="en-US" altLang="zh-CN" dirty="0"/>
              <a:t>MPLS </a:t>
            </a:r>
            <a:r>
              <a:rPr lang="zh-CN" altLang="en-US" dirty="0"/>
              <a:t>协议的基本原理 </a:t>
            </a:r>
          </a:p>
        </p:txBody>
      </p:sp>
      <p:sp>
        <p:nvSpPr>
          <p:cNvPr id="960515" name="Oval 3"/>
          <p:cNvSpPr>
            <a:spLocks noChangeArrowheads="1"/>
          </p:cNvSpPr>
          <p:nvPr/>
        </p:nvSpPr>
        <p:spPr bwMode="auto">
          <a:xfrm>
            <a:off x="2141661" y="1268760"/>
            <a:ext cx="5778500" cy="3164719"/>
          </a:xfrm>
          <a:prstGeom prst="ellipse">
            <a:avLst/>
          </a:prstGeom>
          <a:solidFill>
            <a:srgbClr val="FFFF66"/>
          </a:solidFill>
          <a:ln w="19050">
            <a:solidFill>
              <a:srgbClr val="333399"/>
            </a:solidFill>
            <a:prstDash val="dash"/>
            <a:round/>
          </a:ln>
          <a:effectLst/>
        </p:spPr>
        <p:txBody>
          <a:bodyPr/>
          <a:lstStyle/>
          <a:p>
            <a:endParaRPr lang="zh-CN" altLang="en-US" b="1">
              <a:solidFill>
                <a:srgbClr val="000099"/>
              </a:solidFill>
              <a:latin typeface="+mn-lt"/>
              <a:ea typeface="黑体" panose="02010609060101010101" pitchFamily="2" charset="-122"/>
            </a:endParaRPr>
          </a:p>
        </p:txBody>
      </p:sp>
      <p:sp>
        <p:nvSpPr>
          <p:cNvPr id="960516" name="Line 4"/>
          <p:cNvSpPr>
            <a:spLocks noChangeShapeType="1"/>
          </p:cNvSpPr>
          <p:nvPr/>
        </p:nvSpPr>
        <p:spPr bwMode="auto">
          <a:xfrm>
            <a:off x="4582046" y="2377667"/>
            <a:ext cx="483261" cy="1681162"/>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17" name="Line 5"/>
          <p:cNvSpPr>
            <a:spLocks noChangeShapeType="1"/>
          </p:cNvSpPr>
          <p:nvPr/>
        </p:nvSpPr>
        <p:spPr bwMode="auto">
          <a:xfrm>
            <a:off x="7880607" y="2866617"/>
            <a:ext cx="1453223" cy="47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18" name="Line 6"/>
          <p:cNvSpPr>
            <a:spLocks noChangeShapeType="1"/>
          </p:cNvSpPr>
          <p:nvPr/>
        </p:nvSpPr>
        <p:spPr bwMode="auto">
          <a:xfrm>
            <a:off x="676398" y="2982505"/>
            <a:ext cx="1465263"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19" name="Line 7"/>
          <p:cNvSpPr>
            <a:spLocks noChangeShapeType="1"/>
          </p:cNvSpPr>
          <p:nvPr/>
        </p:nvSpPr>
        <p:spPr bwMode="auto">
          <a:xfrm>
            <a:off x="6370630" y="2836455"/>
            <a:ext cx="1714632" cy="73025"/>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0" name="Line 8"/>
          <p:cNvSpPr>
            <a:spLocks noChangeShapeType="1"/>
          </p:cNvSpPr>
          <p:nvPr/>
        </p:nvSpPr>
        <p:spPr bwMode="auto">
          <a:xfrm>
            <a:off x="4657717" y="2345917"/>
            <a:ext cx="1511696" cy="44450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1" name="Line 9"/>
          <p:cNvSpPr>
            <a:spLocks noChangeShapeType="1"/>
          </p:cNvSpPr>
          <p:nvPr/>
        </p:nvSpPr>
        <p:spPr bwMode="auto">
          <a:xfrm>
            <a:off x="2306761" y="2985679"/>
            <a:ext cx="1320800" cy="99060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2" name="Line 10"/>
          <p:cNvSpPr>
            <a:spLocks noChangeShapeType="1"/>
          </p:cNvSpPr>
          <p:nvPr/>
        </p:nvSpPr>
        <p:spPr bwMode="auto">
          <a:xfrm flipH="1">
            <a:off x="2459823" y="2376080"/>
            <a:ext cx="2075788" cy="544513"/>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3" name="Line 11"/>
          <p:cNvSpPr>
            <a:spLocks noChangeShapeType="1"/>
          </p:cNvSpPr>
          <p:nvPr/>
        </p:nvSpPr>
        <p:spPr bwMode="auto">
          <a:xfrm>
            <a:off x="3895848" y="4014379"/>
            <a:ext cx="1135063" cy="11430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4" name="Line 12"/>
          <p:cNvSpPr>
            <a:spLocks noChangeShapeType="1"/>
          </p:cNvSpPr>
          <p:nvPr/>
        </p:nvSpPr>
        <p:spPr bwMode="auto">
          <a:xfrm flipH="1">
            <a:off x="5168494" y="2863442"/>
            <a:ext cx="1136783" cy="1262062"/>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5" name="Line 13"/>
          <p:cNvSpPr>
            <a:spLocks noChangeShapeType="1"/>
          </p:cNvSpPr>
          <p:nvPr/>
        </p:nvSpPr>
        <p:spPr bwMode="auto">
          <a:xfrm rot="-5340818">
            <a:off x="3496592" y="2753904"/>
            <a:ext cx="76200" cy="3302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6" name="Line 14"/>
          <p:cNvSpPr>
            <a:spLocks noChangeShapeType="1"/>
          </p:cNvSpPr>
          <p:nvPr/>
        </p:nvSpPr>
        <p:spPr bwMode="auto">
          <a:xfrm flipV="1">
            <a:off x="3875211" y="2833279"/>
            <a:ext cx="2311400" cy="114300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27" name="Rectangle 15"/>
          <p:cNvSpPr>
            <a:spLocks noChangeArrowheads="1"/>
          </p:cNvSpPr>
          <p:nvPr/>
        </p:nvSpPr>
        <p:spPr bwMode="auto">
          <a:xfrm rot="5400000">
            <a:off x="589946" y="2330769"/>
            <a:ext cx="422275" cy="125545"/>
          </a:xfrm>
          <a:prstGeom prst="rect">
            <a:avLst/>
          </a:prstGeom>
          <a:solidFill>
            <a:srgbClr val="663300"/>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28" name="Line 16"/>
          <p:cNvSpPr>
            <a:spLocks noChangeShapeType="1"/>
          </p:cNvSpPr>
          <p:nvPr/>
        </p:nvSpPr>
        <p:spPr bwMode="auto">
          <a:xfrm>
            <a:off x="655761" y="1842679"/>
            <a:ext cx="0" cy="10668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29" name="Rectangle 17"/>
          <p:cNvSpPr>
            <a:spLocks noChangeArrowheads="1"/>
          </p:cNvSpPr>
          <p:nvPr/>
        </p:nvSpPr>
        <p:spPr bwMode="auto">
          <a:xfrm rot="10800000">
            <a:off x="1151061" y="306187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0" name="Rectangle 18"/>
          <p:cNvSpPr>
            <a:spLocks noChangeArrowheads="1"/>
          </p:cNvSpPr>
          <p:nvPr/>
        </p:nvSpPr>
        <p:spPr bwMode="auto">
          <a:xfrm rot="9904847">
            <a:off x="3256086" y="271897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1" name="Rectangle 19"/>
          <p:cNvSpPr>
            <a:spLocks noChangeArrowheads="1"/>
          </p:cNvSpPr>
          <p:nvPr/>
        </p:nvSpPr>
        <p:spPr bwMode="auto">
          <a:xfrm rot="-895153">
            <a:off x="3500296" y="2701517"/>
            <a:ext cx="103188" cy="1143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32" name="Rectangle 20"/>
          <p:cNvSpPr>
            <a:spLocks noChangeArrowheads="1"/>
          </p:cNvSpPr>
          <p:nvPr/>
        </p:nvSpPr>
        <p:spPr bwMode="auto">
          <a:xfrm rot="10800000">
            <a:off x="8436099" y="292852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3" name="Line 21"/>
          <p:cNvSpPr>
            <a:spLocks noChangeShapeType="1"/>
          </p:cNvSpPr>
          <p:nvPr/>
        </p:nvSpPr>
        <p:spPr bwMode="auto">
          <a:xfrm flipV="1">
            <a:off x="2554412" y="2264954"/>
            <a:ext cx="1764506" cy="476250"/>
          </a:xfrm>
          <a:prstGeom prst="line">
            <a:avLst/>
          </a:prstGeom>
          <a:noFill/>
          <a:ln w="28575">
            <a:solidFill>
              <a:srgbClr val="333399"/>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34" name="Line 22"/>
          <p:cNvSpPr>
            <a:spLocks noChangeShapeType="1"/>
          </p:cNvSpPr>
          <p:nvPr/>
        </p:nvSpPr>
        <p:spPr bwMode="auto">
          <a:xfrm>
            <a:off x="6540889" y="2712630"/>
            <a:ext cx="1166019" cy="28575"/>
          </a:xfrm>
          <a:prstGeom prst="line">
            <a:avLst/>
          </a:prstGeom>
          <a:noFill/>
          <a:ln w="28575">
            <a:solidFill>
              <a:srgbClr val="333399"/>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35" name="Line 23"/>
          <p:cNvSpPr>
            <a:spLocks noChangeShapeType="1"/>
          </p:cNvSpPr>
          <p:nvPr/>
        </p:nvSpPr>
        <p:spPr bwMode="auto">
          <a:xfrm>
            <a:off x="4855492" y="2236379"/>
            <a:ext cx="1238250" cy="381000"/>
          </a:xfrm>
          <a:prstGeom prst="line">
            <a:avLst/>
          </a:prstGeom>
          <a:noFill/>
          <a:ln w="28575">
            <a:solidFill>
              <a:srgbClr val="333399"/>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36" name="Text Box 24"/>
          <p:cNvSpPr txBox="1">
            <a:spLocks noChangeArrowheads="1"/>
          </p:cNvSpPr>
          <p:nvPr/>
        </p:nvSpPr>
        <p:spPr bwMode="auto">
          <a:xfrm>
            <a:off x="4376936" y="1385018"/>
            <a:ext cx="1433406" cy="3877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pPr>
            <a:r>
              <a:rPr kumimoji="1" lang="en-US" altLang="zh-CN" sz="2400" b="1" dirty="0">
                <a:solidFill>
                  <a:srgbClr val="000099"/>
                </a:solidFill>
                <a:latin typeface="+mn-lt"/>
                <a:ea typeface="黑体" panose="02010609060101010101" pitchFamily="2" charset="-122"/>
              </a:rPr>
              <a:t>MPLS </a:t>
            </a:r>
            <a:r>
              <a:rPr kumimoji="1" lang="zh-CN" altLang="en-US" sz="2400" b="1" dirty="0">
                <a:solidFill>
                  <a:srgbClr val="000099"/>
                </a:solidFill>
                <a:latin typeface="+mn-lt"/>
                <a:ea typeface="黑体" panose="02010609060101010101" pitchFamily="2" charset="-122"/>
              </a:rPr>
              <a:t>域</a:t>
            </a:r>
          </a:p>
        </p:txBody>
      </p:sp>
      <p:sp>
        <p:nvSpPr>
          <p:cNvPr id="960537" name="Rectangle 25"/>
          <p:cNvSpPr>
            <a:spLocks noChangeArrowheads="1"/>
          </p:cNvSpPr>
          <p:nvPr/>
        </p:nvSpPr>
        <p:spPr bwMode="auto">
          <a:xfrm rot="10965525">
            <a:off x="6857330" y="2938054"/>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38" name="Rectangle 26"/>
          <p:cNvSpPr>
            <a:spLocks noChangeArrowheads="1"/>
          </p:cNvSpPr>
          <p:nvPr/>
        </p:nvSpPr>
        <p:spPr bwMode="auto">
          <a:xfrm rot="165525">
            <a:off x="7104980" y="2939642"/>
            <a:ext cx="103188" cy="1143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39" name="Rectangle 27"/>
          <p:cNvSpPr>
            <a:spLocks noChangeArrowheads="1"/>
          </p:cNvSpPr>
          <p:nvPr/>
        </p:nvSpPr>
        <p:spPr bwMode="auto">
          <a:xfrm rot="11916032">
            <a:off x="5072186" y="262372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40" name="Rectangle 28"/>
          <p:cNvSpPr>
            <a:spLocks noChangeArrowheads="1"/>
          </p:cNvSpPr>
          <p:nvPr/>
        </p:nvSpPr>
        <p:spPr bwMode="auto">
          <a:xfrm rot="1116032">
            <a:off x="5316396" y="2644367"/>
            <a:ext cx="103188" cy="1143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41" name="Rectangle 29"/>
          <p:cNvSpPr>
            <a:spLocks noChangeArrowheads="1"/>
          </p:cNvSpPr>
          <p:nvPr/>
        </p:nvSpPr>
        <p:spPr bwMode="auto">
          <a:xfrm rot="10800000">
            <a:off x="1739230" y="473827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42" name="Text Box 30"/>
          <p:cNvSpPr txBox="1">
            <a:spLocks noChangeArrowheads="1"/>
          </p:cNvSpPr>
          <p:nvPr/>
        </p:nvSpPr>
        <p:spPr bwMode="auto">
          <a:xfrm>
            <a:off x="2362888" y="4612867"/>
            <a:ext cx="1595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a:solidFill>
                  <a:srgbClr val="000099"/>
                </a:solidFill>
                <a:latin typeface="+mn-lt"/>
                <a:ea typeface="黑体" panose="02010609060101010101" pitchFamily="2" charset="-122"/>
              </a:rPr>
              <a:t>普通 </a:t>
            </a:r>
            <a:r>
              <a:rPr kumimoji="1" lang="en-US" altLang="zh-CN" sz="2000" b="1">
                <a:solidFill>
                  <a:srgbClr val="000099"/>
                </a:solidFill>
                <a:latin typeface="+mn-lt"/>
                <a:ea typeface="黑体" panose="02010609060101010101" pitchFamily="2" charset="-122"/>
              </a:rPr>
              <a:t>IP </a:t>
            </a:r>
            <a:r>
              <a:rPr kumimoji="1" lang="zh-CN" altLang="en-US" sz="2000" b="1">
                <a:solidFill>
                  <a:srgbClr val="000099"/>
                </a:solidFill>
                <a:latin typeface="+mn-lt"/>
                <a:ea typeface="黑体" panose="02010609060101010101" pitchFamily="2" charset="-122"/>
              </a:rPr>
              <a:t>分组</a:t>
            </a:r>
          </a:p>
        </p:txBody>
      </p:sp>
      <p:sp>
        <p:nvSpPr>
          <p:cNvPr id="960544" name="Rectangle 32"/>
          <p:cNvSpPr>
            <a:spLocks noChangeArrowheads="1"/>
          </p:cNvSpPr>
          <p:nvPr/>
        </p:nvSpPr>
        <p:spPr bwMode="auto">
          <a:xfrm rot="10800000">
            <a:off x="5736026" y="4738279"/>
            <a:ext cx="45746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45" name="Rectangle 33"/>
          <p:cNvSpPr>
            <a:spLocks noChangeArrowheads="1"/>
          </p:cNvSpPr>
          <p:nvPr/>
        </p:nvSpPr>
        <p:spPr bwMode="auto">
          <a:xfrm>
            <a:off x="5993994" y="4738279"/>
            <a:ext cx="103188" cy="1143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pic>
        <p:nvPicPr>
          <p:cNvPr id="960546"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111" y="2833279"/>
            <a:ext cx="565812"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0547"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9867" y="5189129"/>
            <a:ext cx="54517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60548" name="Line 36"/>
          <p:cNvSpPr>
            <a:spLocks noChangeShapeType="1"/>
          </p:cNvSpPr>
          <p:nvPr/>
        </p:nvSpPr>
        <p:spPr bwMode="auto">
          <a:xfrm>
            <a:off x="1171699" y="3261904"/>
            <a:ext cx="41275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49" name="Line 37"/>
          <p:cNvSpPr>
            <a:spLocks noChangeShapeType="1"/>
          </p:cNvSpPr>
          <p:nvPr/>
        </p:nvSpPr>
        <p:spPr bwMode="auto">
          <a:xfrm rot="5400000">
            <a:off x="754186" y="2433229"/>
            <a:ext cx="38100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0" name="Line 38"/>
          <p:cNvSpPr>
            <a:spLocks noChangeShapeType="1"/>
          </p:cNvSpPr>
          <p:nvPr/>
        </p:nvSpPr>
        <p:spPr bwMode="auto">
          <a:xfrm>
            <a:off x="8498011" y="3138079"/>
            <a:ext cx="41275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1" name="Line 39"/>
          <p:cNvSpPr>
            <a:spLocks noChangeShapeType="1"/>
          </p:cNvSpPr>
          <p:nvPr/>
        </p:nvSpPr>
        <p:spPr bwMode="auto">
          <a:xfrm rot="-3503404">
            <a:off x="5219824" y="2649129"/>
            <a:ext cx="76200" cy="33020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2" name="Line 40"/>
          <p:cNvSpPr>
            <a:spLocks noChangeShapeType="1"/>
          </p:cNvSpPr>
          <p:nvPr/>
        </p:nvSpPr>
        <p:spPr bwMode="auto">
          <a:xfrm rot="-4394424">
            <a:off x="7066880" y="2972979"/>
            <a:ext cx="76200" cy="3302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53" name="Text Box 41"/>
          <p:cNvSpPr txBox="1">
            <a:spLocks noChangeArrowheads="1"/>
          </p:cNvSpPr>
          <p:nvPr/>
        </p:nvSpPr>
        <p:spPr bwMode="auto">
          <a:xfrm rot="-931211">
            <a:off x="3020630" y="2184627"/>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99"/>
                </a:solidFill>
                <a:latin typeface="+mn-lt"/>
                <a:ea typeface="黑体" panose="02010609060101010101" pitchFamily="2" charset="-122"/>
              </a:rPr>
              <a:t>LDP</a:t>
            </a:r>
          </a:p>
        </p:txBody>
      </p:sp>
      <p:sp>
        <p:nvSpPr>
          <p:cNvPr id="960554" name="Text Box 42"/>
          <p:cNvSpPr txBox="1">
            <a:spLocks noChangeArrowheads="1"/>
          </p:cNvSpPr>
          <p:nvPr/>
        </p:nvSpPr>
        <p:spPr bwMode="auto">
          <a:xfrm rot="1038311">
            <a:off x="5172089" y="2111602"/>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99"/>
                </a:solidFill>
                <a:latin typeface="+mn-lt"/>
                <a:ea typeface="黑体" panose="02010609060101010101" pitchFamily="2" charset="-122"/>
              </a:rPr>
              <a:t>LDP</a:t>
            </a:r>
          </a:p>
        </p:txBody>
      </p:sp>
      <p:sp>
        <p:nvSpPr>
          <p:cNvPr id="960555" name="Text Box 43"/>
          <p:cNvSpPr txBox="1">
            <a:spLocks noChangeArrowheads="1"/>
          </p:cNvSpPr>
          <p:nvPr/>
        </p:nvSpPr>
        <p:spPr bwMode="auto">
          <a:xfrm rot="107100">
            <a:off x="6842007" y="2400527"/>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99"/>
                </a:solidFill>
                <a:latin typeface="+mn-lt"/>
                <a:ea typeface="黑体" panose="02010609060101010101" pitchFamily="2" charset="-122"/>
              </a:rPr>
              <a:t>LDP</a:t>
            </a:r>
          </a:p>
        </p:txBody>
      </p:sp>
      <p:pic>
        <p:nvPicPr>
          <p:cNvPr id="960556" name="Picture 4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112" y="1537879"/>
            <a:ext cx="45918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0557" name="Text Box 45"/>
          <p:cNvSpPr txBox="1">
            <a:spLocks noChangeArrowheads="1"/>
          </p:cNvSpPr>
          <p:nvPr/>
        </p:nvSpPr>
        <p:spPr bwMode="auto">
          <a:xfrm>
            <a:off x="1327975" y="3676243"/>
            <a:ext cx="1107996"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MPLS</a:t>
            </a:r>
          </a:p>
          <a:p>
            <a:pPr algn="ctr">
              <a:lnSpc>
                <a:spcPct val="90000"/>
              </a:lnSpc>
            </a:pPr>
            <a:r>
              <a:rPr kumimoji="1" lang="zh-CN" altLang="en-US" sz="1800" b="1">
                <a:solidFill>
                  <a:srgbClr val="000099"/>
                </a:solidFill>
                <a:latin typeface="+mn-lt"/>
                <a:ea typeface="黑体" panose="02010609060101010101" pitchFamily="2" charset="-122"/>
              </a:rPr>
              <a:t>入口结点</a:t>
            </a:r>
          </a:p>
        </p:txBody>
      </p:sp>
      <p:sp>
        <p:nvSpPr>
          <p:cNvPr id="960558" name="AutoShape 46"/>
          <p:cNvSpPr>
            <a:spLocks noChangeArrowheads="1"/>
          </p:cNvSpPr>
          <p:nvPr/>
        </p:nvSpPr>
        <p:spPr bwMode="auto">
          <a:xfrm>
            <a:off x="1164819" y="1690279"/>
            <a:ext cx="1073150" cy="393700"/>
          </a:xfrm>
          <a:prstGeom prst="wedgeRoundRectCallout">
            <a:avLst>
              <a:gd name="adj1" fmla="val 52403"/>
              <a:gd name="adj2" fmla="val 189514"/>
              <a:gd name="adj3" fmla="val 16667"/>
            </a:avLst>
          </a:prstGeom>
          <a:solidFill>
            <a:srgbClr val="FF66FF"/>
          </a:solidFill>
          <a:ln w="9525">
            <a:solidFill>
              <a:schemeClr val="tx2"/>
            </a:solidFill>
            <a:miter lim="800000"/>
          </a:ln>
          <a:effectLst>
            <a:outerShdw dist="35921" dir="2700000" algn="ctr" rotWithShape="0">
              <a:schemeClr val="bg2"/>
            </a:outerShdw>
          </a:effectLst>
        </p:spPr>
        <p:txBody>
          <a:bodyPr/>
          <a:lstStyle/>
          <a:p>
            <a:pPr algn="ctr"/>
            <a:endParaRPr kumimoji="1" lang="zh-CN" altLang="zh-CN" b="1">
              <a:solidFill>
                <a:srgbClr val="000099"/>
              </a:solidFill>
              <a:latin typeface="+mn-lt"/>
              <a:ea typeface="黑体" panose="02010609060101010101" pitchFamily="2" charset="-122"/>
            </a:endParaRPr>
          </a:p>
        </p:txBody>
      </p:sp>
      <p:sp>
        <p:nvSpPr>
          <p:cNvPr id="960559" name="Text Box 47"/>
          <p:cNvSpPr txBox="1">
            <a:spLocks noChangeArrowheads="1"/>
          </p:cNvSpPr>
          <p:nvPr/>
        </p:nvSpPr>
        <p:spPr bwMode="auto">
          <a:xfrm>
            <a:off x="1161155" y="1687105"/>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dirty="0">
                <a:solidFill>
                  <a:srgbClr val="000099"/>
                </a:solidFill>
                <a:latin typeface="+mn-lt"/>
                <a:ea typeface="黑体" panose="02010609060101010101" pitchFamily="2" charset="-122"/>
              </a:rPr>
              <a:t>打上标记</a:t>
            </a:r>
          </a:p>
        </p:txBody>
      </p:sp>
      <p:sp>
        <p:nvSpPr>
          <p:cNvPr id="960560" name="AutoShape 48"/>
          <p:cNvSpPr>
            <a:spLocks noChangeArrowheads="1"/>
          </p:cNvSpPr>
          <p:nvPr/>
        </p:nvSpPr>
        <p:spPr bwMode="auto">
          <a:xfrm flipH="1">
            <a:off x="7920161" y="1690279"/>
            <a:ext cx="1073150" cy="393700"/>
          </a:xfrm>
          <a:prstGeom prst="wedgeRoundRectCallout">
            <a:avLst>
              <a:gd name="adj1" fmla="val 51278"/>
              <a:gd name="adj2" fmla="val 185481"/>
              <a:gd name="adj3" fmla="val 16667"/>
            </a:avLst>
          </a:prstGeom>
          <a:solidFill>
            <a:srgbClr val="FF66FF"/>
          </a:solidFill>
          <a:ln w="9525">
            <a:solidFill>
              <a:schemeClr val="tx2"/>
            </a:solidFill>
            <a:miter lim="800000"/>
          </a:ln>
          <a:effectLst>
            <a:outerShdw dist="35921" dir="2700000" algn="ctr" rotWithShape="0">
              <a:schemeClr val="bg2"/>
            </a:outerShdw>
          </a:effectLst>
        </p:spPr>
        <p:txBody>
          <a:bodyPr/>
          <a:lstStyle/>
          <a:p>
            <a:pPr algn="ctr"/>
            <a:endParaRPr kumimoji="1" lang="zh-CN" altLang="zh-CN" b="1">
              <a:solidFill>
                <a:srgbClr val="000099"/>
              </a:solidFill>
              <a:latin typeface="+mn-lt"/>
              <a:ea typeface="黑体" panose="02010609060101010101" pitchFamily="2" charset="-122"/>
            </a:endParaRPr>
          </a:p>
        </p:txBody>
      </p:sp>
      <p:sp>
        <p:nvSpPr>
          <p:cNvPr id="960561" name="Text Box 49"/>
          <p:cNvSpPr txBox="1">
            <a:spLocks noChangeArrowheads="1"/>
          </p:cNvSpPr>
          <p:nvPr/>
        </p:nvSpPr>
        <p:spPr bwMode="auto">
          <a:xfrm>
            <a:off x="7899298" y="1701392"/>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solidFill>
                  <a:srgbClr val="000099"/>
                </a:solidFill>
                <a:latin typeface="+mn-lt"/>
                <a:ea typeface="黑体" panose="02010609060101010101" pitchFamily="2" charset="-122"/>
              </a:rPr>
              <a:t>去除标记</a:t>
            </a:r>
          </a:p>
        </p:txBody>
      </p:sp>
      <p:sp>
        <p:nvSpPr>
          <p:cNvPr id="960562" name="Text Box 50"/>
          <p:cNvSpPr txBox="1">
            <a:spLocks noChangeArrowheads="1"/>
          </p:cNvSpPr>
          <p:nvPr/>
        </p:nvSpPr>
        <p:spPr bwMode="auto">
          <a:xfrm>
            <a:off x="7734198" y="3649255"/>
            <a:ext cx="1107996"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MPLS</a:t>
            </a:r>
          </a:p>
          <a:p>
            <a:pPr algn="ctr">
              <a:lnSpc>
                <a:spcPct val="90000"/>
              </a:lnSpc>
            </a:pPr>
            <a:r>
              <a:rPr kumimoji="1" lang="zh-CN" altLang="en-US" sz="1800" b="1">
                <a:solidFill>
                  <a:srgbClr val="000099"/>
                </a:solidFill>
                <a:latin typeface="+mn-lt"/>
                <a:ea typeface="黑体" panose="02010609060101010101" pitchFamily="2" charset="-122"/>
              </a:rPr>
              <a:t>出口结点</a:t>
            </a:r>
          </a:p>
        </p:txBody>
      </p:sp>
      <p:sp>
        <p:nvSpPr>
          <p:cNvPr id="960563" name="Line 51"/>
          <p:cNvSpPr>
            <a:spLocks noChangeShapeType="1"/>
          </p:cNvSpPr>
          <p:nvPr/>
        </p:nvSpPr>
        <p:spPr bwMode="auto">
          <a:xfrm flipV="1">
            <a:off x="1911210" y="3125380"/>
            <a:ext cx="189177" cy="550863"/>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64" name="Line 52"/>
          <p:cNvSpPr>
            <a:spLocks noChangeShapeType="1"/>
          </p:cNvSpPr>
          <p:nvPr/>
        </p:nvSpPr>
        <p:spPr bwMode="auto">
          <a:xfrm flipH="1" flipV="1">
            <a:off x="8002711" y="3099979"/>
            <a:ext cx="247650" cy="5715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0565" name="Text Box 53"/>
          <p:cNvSpPr txBox="1">
            <a:spLocks noChangeArrowheads="1"/>
          </p:cNvSpPr>
          <p:nvPr/>
        </p:nvSpPr>
        <p:spPr bwMode="auto">
          <a:xfrm>
            <a:off x="6558086" y="3180942"/>
            <a:ext cx="1107996" cy="3139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a:solidFill>
                  <a:srgbClr val="000099"/>
                </a:solidFill>
                <a:latin typeface="+mn-lt"/>
                <a:ea typeface="黑体" panose="02010609060101010101" pitchFamily="2" charset="-122"/>
              </a:rPr>
              <a:t>标记交换</a:t>
            </a:r>
          </a:p>
        </p:txBody>
      </p:sp>
      <p:sp>
        <p:nvSpPr>
          <p:cNvPr id="960566" name="Text Box 54"/>
          <p:cNvSpPr txBox="1">
            <a:spLocks noChangeArrowheads="1"/>
          </p:cNvSpPr>
          <p:nvPr/>
        </p:nvSpPr>
        <p:spPr bwMode="auto">
          <a:xfrm rot="-869333">
            <a:off x="3101080" y="2938251"/>
            <a:ext cx="1107996" cy="3139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a:solidFill>
                  <a:srgbClr val="000099"/>
                </a:solidFill>
                <a:latin typeface="+mn-lt"/>
                <a:ea typeface="黑体" panose="02010609060101010101" pitchFamily="2" charset="-122"/>
              </a:rPr>
              <a:t>标记交换</a:t>
            </a:r>
          </a:p>
        </p:txBody>
      </p:sp>
      <p:sp>
        <p:nvSpPr>
          <p:cNvPr id="960567" name="Text Box 55"/>
          <p:cNvSpPr txBox="1">
            <a:spLocks noChangeArrowheads="1"/>
          </p:cNvSpPr>
          <p:nvPr/>
        </p:nvSpPr>
        <p:spPr bwMode="auto">
          <a:xfrm rot="1131701">
            <a:off x="4686728" y="2801726"/>
            <a:ext cx="1107996" cy="3139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a:solidFill>
                  <a:srgbClr val="000099"/>
                </a:solidFill>
                <a:latin typeface="+mn-lt"/>
                <a:ea typeface="黑体" panose="02010609060101010101" pitchFamily="2" charset="-122"/>
              </a:rPr>
              <a:t>标记交换</a:t>
            </a:r>
          </a:p>
        </p:txBody>
      </p:sp>
      <p:sp>
        <p:nvSpPr>
          <p:cNvPr id="960568" name="Line 56"/>
          <p:cNvSpPr>
            <a:spLocks noChangeShapeType="1"/>
          </p:cNvSpPr>
          <p:nvPr/>
        </p:nvSpPr>
        <p:spPr bwMode="auto">
          <a:xfrm>
            <a:off x="9406061" y="1918879"/>
            <a:ext cx="0" cy="9144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pic>
        <p:nvPicPr>
          <p:cNvPr id="960569"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5802" y="1626779"/>
            <a:ext cx="459184"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0570" name="Rectangle 58"/>
          <p:cNvSpPr>
            <a:spLocks noChangeArrowheads="1"/>
          </p:cNvSpPr>
          <p:nvPr/>
        </p:nvSpPr>
        <p:spPr bwMode="auto">
          <a:xfrm rot="5400000">
            <a:off x="9379802" y="2372045"/>
            <a:ext cx="422275" cy="125544"/>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99"/>
              </a:solidFill>
              <a:latin typeface="+mn-lt"/>
              <a:ea typeface="黑体" panose="02010609060101010101" pitchFamily="2" charset="-122"/>
            </a:endParaRPr>
          </a:p>
        </p:txBody>
      </p:sp>
      <p:sp>
        <p:nvSpPr>
          <p:cNvPr id="960571" name="Line 59"/>
          <p:cNvSpPr>
            <a:spLocks noChangeShapeType="1"/>
          </p:cNvSpPr>
          <p:nvPr/>
        </p:nvSpPr>
        <p:spPr bwMode="auto">
          <a:xfrm rot="16200000" flipV="1">
            <a:off x="9587036" y="2426879"/>
            <a:ext cx="38100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960572" name="Text Box 60"/>
          <p:cNvSpPr txBox="1">
            <a:spLocks noChangeArrowheads="1"/>
          </p:cNvSpPr>
          <p:nvPr/>
        </p:nvSpPr>
        <p:spPr bwMode="auto">
          <a:xfrm>
            <a:off x="2203303" y="2399893"/>
            <a:ext cx="351379"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A</a:t>
            </a:r>
          </a:p>
        </p:txBody>
      </p:sp>
      <p:sp>
        <p:nvSpPr>
          <p:cNvPr id="960573" name="Text Box 61"/>
          <p:cNvSpPr txBox="1">
            <a:spLocks noChangeArrowheads="1"/>
          </p:cNvSpPr>
          <p:nvPr/>
        </p:nvSpPr>
        <p:spPr bwMode="auto">
          <a:xfrm>
            <a:off x="4363362" y="1815693"/>
            <a:ext cx="351379"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B</a:t>
            </a:r>
          </a:p>
        </p:txBody>
      </p:sp>
      <p:sp>
        <p:nvSpPr>
          <p:cNvPr id="960574" name="Text Box 62"/>
          <p:cNvSpPr txBox="1">
            <a:spLocks noChangeArrowheads="1"/>
          </p:cNvSpPr>
          <p:nvPr/>
        </p:nvSpPr>
        <p:spPr bwMode="auto">
          <a:xfrm>
            <a:off x="6110670" y="2272893"/>
            <a:ext cx="351379"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C</a:t>
            </a:r>
          </a:p>
        </p:txBody>
      </p:sp>
      <p:sp>
        <p:nvSpPr>
          <p:cNvPr id="960575" name="Text Box 63"/>
          <p:cNvSpPr txBox="1">
            <a:spLocks noChangeArrowheads="1"/>
          </p:cNvSpPr>
          <p:nvPr/>
        </p:nvSpPr>
        <p:spPr bwMode="auto">
          <a:xfrm>
            <a:off x="7565614" y="2399893"/>
            <a:ext cx="351379"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99"/>
                </a:solidFill>
                <a:latin typeface="+mn-lt"/>
                <a:ea typeface="黑体" panose="02010609060101010101" pitchFamily="2" charset="-122"/>
              </a:rPr>
              <a:t>D</a:t>
            </a:r>
          </a:p>
        </p:txBody>
      </p:sp>
      <p:pic>
        <p:nvPicPr>
          <p:cNvPr id="960576" name="Picture 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5707" y="5116104"/>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77" name="Picture 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7544" y="26046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78" name="Picture 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0302" y="25284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79" name="Picture 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0511" y="20712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80" name="Picture 6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9111" y="26808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81" name="Picture 6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5811" y="39000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0582" name="Picture 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5011" y="36714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0583" name="Text Box 71"/>
          <p:cNvSpPr txBox="1">
            <a:spLocks noChangeArrowheads="1"/>
          </p:cNvSpPr>
          <p:nvPr/>
        </p:nvSpPr>
        <p:spPr bwMode="auto">
          <a:xfrm>
            <a:off x="2384152" y="511610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普通路由器</a:t>
            </a:r>
          </a:p>
        </p:txBody>
      </p:sp>
      <p:sp>
        <p:nvSpPr>
          <p:cNvPr id="960584" name="Text Box 72"/>
          <p:cNvSpPr txBox="1">
            <a:spLocks noChangeArrowheads="1"/>
          </p:cNvSpPr>
          <p:nvPr/>
        </p:nvSpPr>
        <p:spPr bwMode="auto">
          <a:xfrm>
            <a:off x="6193490" y="5189130"/>
            <a:ext cx="2576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标记交换路由器 </a:t>
            </a:r>
            <a:r>
              <a:rPr kumimoji="1" lang="en-US" altLang="zh-CN" sz="2000" b="1">
                <a:solidFill>
                  <a:srgbClr val="000099"/>
                </a:solidFill>
                <a:latin typeface="+mn-lt"/>
                <a:ea typeface="黑体" panose="02010609060101010101" pitchFamily="2" charset="-122"/>
              </a:rPr>
              <a:t>LSR</a:t>
            </a:r>
          </a:p>
        </p:txBody>
      </p:sp>
      <p:sp>
        <p:nvSpPr>
          <p:cNvPr id="960585" name="Text Box 73"/>
          <p:cNvSpPr txBox="1">
            <a:spLocks noChangeArrowheads="1"/>
          </p:cNvSpPr>
          <p:nvPr/>
        </p:nvSpPr>
        <p:spPr bwMode="auto">
          <a:xfrm>
            <a:off x="6272600" y="4612867"/>
            <a:ext cx="19800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a:solidFill>
                  <a:srgbClr val="000099"/>
                </a:solidFill>
                <a:latin typeface="+mn-lt"/>
                <a:ea typeface="黑体" panose="02010609060101010101" pitchFamily="2" charset="-122"/>
              </a:rPr>
              <a:t>打上标记的分组</a:t>
            </a:r>
            <a:endParaRPr kumimoji="1" lang="zh-CN" altLang="en-US" sz="1600" b="1">
              <a:solidFill>
                <a:srgbClr val="000099"/>
              </a:solidFill>
              <a:latin typeface="+mn-lt"/>
              <a:ea typeface="黑体" panose="02010609060101010101" pitchFamily="2" charset="-122"/>
            </a:endParaRPr>
          </a:p>
        </p:txBody>
      </p:sp>
      <p:pic>
        <p:nvPicPr>
          <p:cNvPr id="960586" name="Picture 7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5290" y="2741204"/>
            <a:ext cx="565812"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 name="矩形 1"/>
          <p:cNvSpPr/>
          <p:nvPr/>
        </p:nvSpPr>
        <p:spPr>
          <a:xfrm>
            <a:off x="2967162" y="5877272"/>
            <a:ext cx="4514502" cy="461665"/>
          </a:xfrm>
          <a:prstGeom prst="rect">
            <a:avLst/>
          </a:prstGeom>
        </p:spPr>
        <p:txBody>
          <a:bodyPr wrap="square">
            <a:spAutoFit/>
          </a:bodyPr>
          <a:lstStyle/>
          <a:p>
            <a:pPr algn="ctr"/>
            <a:r>
              <a:rPr lang="en-US" altLang="zh-CN" sz="2400" b="1" dirty="0" smtClean="0">
                <a:latin typeface="+mn-ea"/>
              </a:rPr>
              <a:t>MPLS </a:t>
            </a:r>
            <a:r>
              <a:rPr lang="zh-CN" altLang="zh-CN" sz="2400" b="1" dirty="0" smtClean="0">
                <a:latin typeface="+mn-ea"/>
              </a:rPr>
              <a:t>协议</a:t>
            </a:r>
            <a:r>
              <a:rPr lang="zh-CN" altLang="zh-CN" sz="2400" b="1" dirty="0">
                <a:latin typeface="+mn-ea"/>
              </a:rPr>
              <a:t>的基本原理</a:t>
            </a:r>
            <a:endParaRPr lang="zh-CN" altLang="en-US" sz="2400" b="1" dirty="0">
              <a:latin typeface="+mn-ea"/>
            </a:endParaRPr>
          </a:p>
        </p:txBody>
      </p:sp>
    </p:spTree>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a:r>
              <a:rPr lang="en-US" altLang="zh-CN"/>
              <a:t>MPLS </a:t>
            </a:r>
            <a:r>
              <a:rPr lang="zh-CN" altLang="en-US"/>
              <a:t>的基本工作过程 </a:t>
            </a:r>
          </a:p>
        </p:txBody>
      </p:sp>
      <p:sp>
        <p:nvSpPr>
          <p:cNvPr id="961539" name="Rectangle 3"/>
          <p:cNvSpPr>
            <a:spLocks noGrp="1" noChangeArrowheads="1"/>
          </p:cNvSpPr>
          <p:nvPr>
            <p:ph idx="1"/>
          </p:nvPr>
        </p:nvSpPr>
        <p:spPr/>
        <p:txBody>
          <a:bodyPr/>
          <a:lstStyle/>
          <a:p>
            <a:pPr marL="539750" indent="-539750">
              <a:buFont typeface="Wingdings" panose="05000000000000000000" pitchFamily="2" charset="2"/>
              <a:buNone/>
            </a:pPr>
            <a:r>
              <a:rPr lang="en-US" altLang="zh-CN" dirty="0"/>
              <a:t>(1) MPLS </a:t>
            </a:r>
            <a:r>
              <a:rPr lang="zh-CN" altLang="en-US" dirty="0"/>
              <a:t>域中的各 </a:t>
            </a:r>
            <a:r>
              <a:rPr lang="en-US" altLang="zh-CN" dirty="0"/>
              <a:t>LSR </a:t>
            </a:r>
            <a:r>
              <a:rPr lang="zh-CN" altLang="en-US" dirty="0"/>
              <a:t>使用专门的</a:t>
            </a:r>
            <a:r>
              <a:rPr lang="zh-CN" altLang="en-US" dirty="0">
                <a:solidFill>
                  <a:srgbClr val="FF0000"/>
                </a:solidFill>
              </a:rPr>
              <a:t>标记分配协议 </a:t>
            </a:r>
            <a:r>
              <a:rPr lang="en-US" altLang="zh-CN" dirty="0">
                <a:solidFill>
                  <a:srgbClr val="FF0000"/>
                </a:solidFill>
              </a:rPr>
              <a:t>LDP </a:t>
            </a:r>
            <a:r>
              <a:rPr lang="zh-CN" altLang="en-US" dirty="0"/>
              <a:t>交换报文，并找出</a:t>
            </a:r>
            <a:r>
              <a:rPr lang="zh-CN" altLang="en-US" dirty="0">
                <a:solidFill>
                  <a:srgbClr val="FF0000"/>
                </a:solidFill>
              </a:rPr>
              <a:t>标记交换</a:t>
            </a:r>
            <a:r>
              <a:rPr lang="zh-CN" altLang="en-US" dirty="0" smtClean="0">
                <a:solidFill>
                  <a:srgbClr val="FF0000"/>
                </a:solidFill>
              </a:rPr>
              <a:t>路径 </a:t>
            </a:r>
            <a:r>
              <a:rPr lang="en-US" altLang="zh-CN" dirty="0" smtClean="0">
                <a:solidFill>
                  <a:srgbClr val="FF0000"/>
                </a:solidFill>
              </a:rPr>
              <a:t>LSP</a:t>
            </a:r>
            <a:r>
              <a:rPr lang="zh-CN" altLang="en-US" dirty="0">
                <a:solidFill>
                  <a:srgbClr val="FF0000"/>
                </a:solidFill>
              </a:rPr>
              <a:t>。</a:t>
            </a:r>
            <a:r>
              <a:rPr lang="zh-CN" altLang="en-US" dirty="0"/>
              <a:t>各 </a:t>
            </a:r>
            <a:r>
              <a:rPr lang="en-US" altLang="zh-CN" dirty="0"/>
              <a:t>LSR </a:t>
            </a:r>
            <a:r>
              <a:rPr lang="zh-CN" altLang="en-US" dirty="0"/>
              <a:t>根据这些路径</a:t>
            </a:r>
            <a:r>
              <a:rPr lang="zh-CN" altLang="en-US" dirty="0">
                <a:solidFill>
                  <a:srgbClr val="FF0000"/>
                </a:solidFill>
              </a:rPr>
              <a:t>构造出分组转发表。</a:t>
            </a:r>
            <a:r>
              <a:rPr lang="zh-CN" altLang="en-US" dirty="0"/>
              <a:t> </a:t>
            </a:r>
          </a:p>
          <a:p>
            <a:pPr marL="539750" indent="-539750">
              <a:buNone/>
            </a:pPr>
            <a:r>
              <a:rPr lang="en-US" altLang="zh-CN" dirty="0"/>
              <a:t>(2) </a:t>
            </a:r>
            <a:r>
              <a:rPr lang="zh-CN" altLang="en-US" dirty="0"/>
              <a:t>分组进入到 </a:t>
            </a:r>
            <a:r>
              <a:rPr lang="en-US" altLang="zh-CN" dirty="0"/>
              <a:t>MPLS </a:t>
            </a:r>
            <a:r>
              <a:rPr lang="zh-CN" altLang="en-US" dirty="0"/>
              <a:t>域时， </a:t>
            </a:r>
            <a:r>
              <a:rPr lang="en-US" altLang="zh-CN" dirty="0"/>
              <a:t>MPLS </a:t>
            </a:r>
            <a:r>
              <a:rPr lang="zh-CN" altLang="en-US" dirty="0">
                <a:solidFill>
                  <a:srgbClr val="FF0000"/>
                </a:solidFill>
              </a:rPr>
              <a:t>入口结点把分组打上标记，</a:t>
            </a:r>
            <a:r>
              <a:rPr lang="zh-CN" altLang="en-US" dirty="0"/>
              <a:t>并按照转发表将分组转发给下一个 </a:t>
            </a:r>
            <a:r>
              <a:rPr lang="en-US" altLang="zh-CN" dirty="0"/>
              <a:t>LSR</a:t>
            </a:r>
            <a:r>
              <a:rPr lang="zh-CN" altLang="en-US" dirty="0" smtClean="0"/>
              <a:t>。</a:t>
            </a:r>
            <a:r>
              <a:rPr lang="zh-CN" altLang="zh-CN" dirty="0"/>
              <a:t>给</a:t>
            </a:r>
            <a:r>
              <a:rPr lang="en-US" altLang="zh-CN" dirty="0"/>
              <a:t>IP</a:t>
            </a:r>
            <a:r>
              <a:rPr lang="zh-CN" altLang="zh-CN" dirty="0"/>
              <a:t>数据报打标记的过程</a:t>
            </a:r>
            <a:r>
              <a:rPr lang="zh-CN" altLang="zh-CN" dirty="0" smtClean="0"/>
              <a:t>叫</a:t>
            </a:r>
            <a:r>
              <a:rPr lang="zh-CN" altLang="en-US" dirty="0" smtClean="0"/>
              <a:t>作</a:t>
            </a:r>
            <a:r>
              <a:rPr lang="zh-CN" altLang="zh-CN" dirty="0" smtClean="0">
                <a:solidFill>
                  <a:srgbClr val="FF0000"/>
                </a:solidFill>
              </a:rPr>
              <a:t>分类</a:t>
            </a:r>
            <a:r>
              <a:rPr lang="en-US" altLang="zh-CN" dirty="0"/>
              <a:t>(classification)</a:t>
            </a:r>
            <a:r>
              <a:rPr lang="zh-CN" altLang="zh-CN" dirty="0" smtClean="0"/>
              <a:t>。</a:t>
            </a:r>
            <a:endParaRPr lang="zh-CN" altLang="en-US" dirty="0"/>
          </a:p>
        </p:txBody>
      </p:sp>
    </p:spTree>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a:r>
              <a:rPr lang="en-US" altLang="zh-CN"/>
              <a:t>MPLS </a:t>
            </a:r>
            <a:r>
              <a:rPr lang="zh-CN" altLang="en-US"/>
              <a:t>的基本工作过程 </a:t>
            </a:r>
          </a:p>
        </p:txBody>
      </p:sp>
      <p:sp>
        <p:nvSpPr>
          <p:cNvPr id="961539" name="Rectangle 3"/>
          <p:cNvSpPr>
            <a:spLocks noGrp="1" noChangeArrowheads="1"/>
          </p:cNvSpPr>
          <p:nvPr>
            <p:ph idx="1"/>
          </p:nvPr>
        </p:nvSpPr>
        <p:spPr/>
        <p:txBody>
          <a:bodyPr/>
          <a:lstStyle/>
          <a:p>
            <a:pPr marL="539750" indent="-539750">
              <a:buNone/>
            </a:pPr>
            <a:r>
              <a:rPr lang="en-US" altLang="zh-CN" sz="2800" dirty="0" smtClean="0"/>
              <a:t>(</a:t>
            </a:r>
            <a:r>
              <a:rPr lang="en-US" altLang="zh-CN" sz="2800" dirty="0"/>
              <a:t>3</a:t>
            </a:r>
            <a:r>
              <a:rPr lang="en-US" altLang="zh-CN" sz="2800" dirty="0" smtClean="0"/>
              <a:t>) </a:t>
            </a:r>
            <a:r>
              <a:rPr lang="zh-CN" altLang="zh-CN" sz="2800" dirty="0" smtClean="0"/>
              <a:t>一</a:t>
            </a:r>
            <a:r>
              <a:rPr lang="zh-CN" altLang="zh-CN" sz="2800" dirty="0"/>
              <a:t>个标记仅仅在两个标记交换</a:t>
            </a:r>
            <a:r>
              <a:rPr lang="zh-CN" altLang="zh-CN" sz="2800" dirty="0" smtClean="0"/>
              <a:t>路由器</a:t>
            </a:r>
            <a:r>
              <a:rPr lang="en-US" altLang="zh-CN" sz="2800" dirty="0" smtClean="0"/>
              <a:t> LSR </a:t>
            </a:r>
            <a:r>
              <a:rPr lang="zh-CN" altLang="zh-CN" sz="2800" dirty="0" smtClean="0"/>
              <a:t>之间</a:t>
            </a:r>
            <a:r>
              <a:rPr lang="zh-CN" altLang="zh-CN" sz="2800" dirty="0"/>
              <a:t>才有意义。分组每经过一</a:t>
            </a:r>
            <a:r>
              <a:rPr lang="zh-CN" altLang="zh-CN" sz="2800" dirty="0" smtClean="0"/>
              <a:t>个</a:t>
            </a:r>
            <a:r>
              <a:rPr lang="en-US" altLang="zh-CN" sz="2800" dirty="0" smtClean="0"/>
              <a:t> LSR</a:t>
            </a:r>
            <a:r>
              <a:rPr lang="zh-CN" altLang="zh-CN" sz="2800" dirty="0"/>
              <a:t>，</a:t>
            </a:r>
            <a:r>
              <a:rPr lang="en-US" altLang="zh-CN" sz="2800" dirty="0" smtClean="0"/>
              <a:t>LSR </a:t>
            </a:r>
            <a:r>
              <a:rPr lang="zh-CN" altLang="zh-CN" sz="2800" dirty="0" smtClean="0"/>
              <a:t>就要</a:t>
            </a:r>
            <a:r>
              <a:rPr lang="zh-CN" altLang="zh-CN" sz="2800" dirty="0"/>
              <a:t>做两件</a:t>
            </a:r>
            <a:r>
              <a:rPr lang="zh-CN" altLang="zh-CN" sz="2800" dirty="0" smtClean="0"/>
              <a:t>事</a:t>
            </a:r>
            <a:r>
              <a:rPr lang="zh-CN" altLang="en-US" sz="2800" dirty="0" smtClean="0"/>
              <a:t>：</a:t>
            </a:r>
            <a:r>
              <a:rPr lang="zh-CN" altLang="zh-CN" sz="2800" dirty="0" smtClean="0"/>
              <a:t>一</a:t>
            </a:r>
            <a:r>
              <a:rPr lang="zh-CN" altLang="zh-CN" sz="2800" dirty="0"/>
              <a:t>是</a:t>
            </a:r>
            <a:r>
              <a:rPr lang="zh-CN" altLang="zh-CN" sz="2800" dirty="0">
                <a:solidFill>
                  <a:srgbClr val="FF0000"/>
                </a:solidFill>
              </a:rPr>
              <a:t>转发，</a:t>
            </a:r>
            <a:r>
              <a:rPr lang="zh-CN" altLang="zh-CN" sz="2800" dirty="0"/>
              <a:t>二是更换新的</a:t>
            </a:r>
            <a:r>
              <a:rPr lang="zh-CN" altLang="zh-CN" sz="2800" dirty="0" smtClean="0"/>
              <a:t>标记</a:t>
            </a:r>
            <a:r>
              <a:rPr lang="zh-CN" altLang="en-US" sz="2800" dirty="0" smtClean="0"/>
              <a:t>，</a:t>
            </a:r>
            <a:r>
              <a:rPr lang="zh-CN" altLang="zh-CN" sz="2800" dirty="0"/>
              <a:t>即把入标记更换成为出标记。这就</a:t>
            </a:r>
            <a:r>
              <a:rPr lang="zh-CN" altLang="zh-CN" sz="2800" dirty="0" smtClean="0"/>
              <a:t>叫</a:t>
            </a:r>
            <a:r>
              <a:rPr lang="zh-CN" altLang="en-US" sz="2800" dirty="0" smtClean="0"/>
              <a:t>作</a:t>
            </a:r>
            <a:r>
              <a:rPr lang="zh-CN" altLang="zh-CN" sz="2800" dirty="0" smtClean="0">
                <a:solidFill>
                  <a:srgbClr val="FF0000"/>
                </a:solidFill>
              </a:rPr>
              <a:t>标记对换</a:t>
            </a:r>
            <a:r>
              <a:rPr lang="en-US" altLang="zh-CN" sz="2800" dirty="0" smtClean="0">
                <a:solidFill>
                  <a:srgbClr val="FF0000"/>
                </a:solidFill>
              </a:rPr>
              <a:t> </a:t>
            </a:r>
            <a:r>
              <a:rPr lang="en-US" altLang="zh-CN" sz="2800" dirty="0" smtClean="0"/>
              <a:t>(</a:t>
            </a:r>
            <a:r>
              <a:rPr lang="en-US" altLang="zh-CN" sz="2800" dirty="0"/>
              <a:t>label swapping)</a:t>
            </a:r>
            <a:r>
              <a:rPr lang="zh-CN" altLang="en-US" sz="2800" dirty="0"/>
              <a:t>。</a:t>
            </a:r>
          </a:p>
        </p:txBody>
      </p:sp>
      <p:graphicFrame>
        <p:nvGraphicFramePr>
          <p:cNvPr id="2" name="表格 1"/>
          <p:cNvGraphicFramePr>
            <a:graphicFrameLocks noGrp="1"/>
          </p:cNvGraphicFramePr>
          <p:nvPr/>
        </p:nvGraphicFramePr>
        <p:xfrm>
          <a:off x="2072680" y="3689474"/>
          <a:ext cx="6408716" cy="1107678"/>
        </p:xfrm>
        <a:graphic>
          <a:graphicData uri="http://schemas.openxmlformats.org/drawingml/2006/table">
            <a:tbl>
              <a:tblPr firstRow="1" firstCol="1" lastRow="1" lastCol="1" bandRow="1" bandCol="1">
                <a:tableStyleId>{5C22544A-7EE6-4342-B048-85BDC9FD1C3A}</a:tableStyleId>
              </a:tblPr>
              <a:tblGrid>
                <a:gridCol w="1602179">
                  <a:extLst>
                    <a:ext uri="{9D8B030D-6E8A-4147-A177-3AD203B41FA5}">
                      <a16:colId xmlns:a16="http://schemas.microsoft.com/office/drawing/2014/main" val="20000"/>
                    </a:ext>
                  </a:extLst>
                </a:gridCol>
                <a:gridCol w="1602179">
                  <a:extLst>
                    <a:ext uri="{9D8B030D-6E8A-4147-A177-3AD203B41FA5}">
                      <a16:colId xmlns:a16="http://schemas.microsoft.com/office/drawing/2014/main" val="20001"/>
                    </a:ext>
                  </a:extLst>
                </a:gridCol>
                <a:gridCol w="1602179">
                  <a:extLst>
                    <a:ext uri="{9D8B030D-6E8A-4147-A177-3AD203B41FA5}">
                      <a16:colId xmlns:a16="http://schemas.microsoft.com/office/drawing/2014/main" val="20002"/>
                    </a:ext>
                  </a:extLst>
                </a:gridCol>
                <a:gridCol w="1602179">
                  <a:extLst>
                    <a:ext uri="{9D8B030D-6E8A-4147-A177-3AD203B41FA5}">
                      <a16:colId xmlns:a16="http://schemas.microsoft.com/office/drawing/2014/main" val="20003"/>
                    </a:ext>
                  </a:extLst>
                </a:gridCol>
              </a:tblGrid>
              <a:tr h="553839">
                <a:tc>
                  <a:txBody>
                    <a:bodyPr/>
                    <a:lstStyle/>
                    <a:p>
                      <a:pPr algn="ctr">
                        <a:lnSpc>
                          <a:spcPct val="100000"/>
                        </a:lnSpc>
                        <a:spcAft>
                          <a:spcPts val="0"/>
                        </a:spcAft>
                      </a:pPr>
                      <a:r>
                        <a:rPr lang="zh-CN" sz="2800" b="1" dirty="0" smtClean="0">
                          <a:solidFill>
                            <a:schemeClr val="tx1"/>
                          </a:solidFill>
                          <a:effectLst/>
                          <a:latin typeface="+mn-lt"/>
                          <a:ea typeface="黑体" panose="02010609060101010101" pitchFamily="2" charset="-122"/>
                        </a:rPr>
                        <a:t>入接口</a:t>
                      </a:r>
                      <a:endParaRPr lang="zh-CN" sz="2800" b="1" dirty="0">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pPr>
                      <a:r>
                        <a:rPr lang="zh-CN" sz="2800" b="1" dirty="0" smtClean="0">
                          <a:solidFill>
                            <a:schemeClr val="tx1"/>
                          </a:solidFill>
                          <a:effectLst/>
                          <a:latin typeface="+mn-lt"/>
                          <a:ea typeface="黑体" panose="02010609060101010101" pitchFamily="2" charset="-122"/>
                        </a:rPr>
                        <a:t>入标记</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出接口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lnSpc>
                          <a:spcPct val="100000"/>
                        </a:lnSpc>
                        <a:spcAft>
                          <a:spcPts val="0"/>
                        </a:spcAft>
                      </a:pPr>
                      <a:r>
                        <a:rPr lang="zh-CN" sz="2800" b="1" dirty="0">
                          <a:solidFill>
                            <a:schemeClr val="tx1"/>
                          </a:solidFill>
                          <a:effectLst/>
                          <a:latin typeface="+mn-lt"/>
                          <a:ea typeface="黑体" panose="02010609060101010101" pitchFamily="2" charset="-122"/>
                        </a:rPr>
                        <a:t>出标记</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extLst>
                  <a:ext uri="{0D108BD9-81ED-4DB2-BD59-A6C34878D82A}">
                    <a16:rowId xmlns:a16="http://schemas.microsoft.com/office/drawing/2014/main" val="10000"/>
                  </a:ext>
                </a:extLst>
              </a:tr>
              <a:tr h="553839">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0</a:t>
                      </a:r>
                      <a:endParaRPr lang="zh-CN" sz="2800" b="1">
                        <a:solidFill>
                          <a:schemeClr val="tx1"/>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3</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chemeClr val="tx1"/>
                          </a:solidFill>
                          <a:effectLst/>
                          <a:latin typeface="+mn-lt"/>
                          <a:ea typeface="黑体" panose="02010609060101010101" pitchFamily="2" charset="-122"/>
                        </a:rPr>
                        <a:t>1</a:t>
                      </a:r>
                      <a:endParaRPr lang="zh-CN" sz="2800" b="1">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chemeClr val="tx1"/>
                          </a:solidFill>
                          <a:effectLst/>
                          <a:latin typeface="+mn-lt"/>
                          <a:ea typeface="黑体" panose="02010609060101010101" pitchFamily="2" charset="-122"/>
                        </a:rPr>
                        <a:t>1</a:t>
                      </a:r>
                      <a:endParaRPr lang="zh-CN" sz="2800" b="1" dirty="0">
                        <a:solidFill>
                          <a:schemeClr val="tx1"/>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 name="矩形 2"/>
          <p:cNvSpPr/>
          <p:nvPr/>
        </p:nvSpPr>
        <p:spPr>
          <a:xfrm>
            <a:off x="1208585" y="5013176"/>
            <a:ext cx="8136903" cy="1200329"/>
          </a:xfrm>
          <a:prstGeom prst="rect">
            <a:avLst/>
          </a:prstGeom>
          <a:solidFill>
            <a:srgbClr val="66FF66"/>
          </a:solidFill>
          <a:ln>
            <a:solidFill>
              <a:srgbClr val="000066"/>
            </a:solidFill>
          </a:ln>
        </p:spPr>
        <p:txBody>
          <a:bodyPr wrap="square">
            <a:spAutoFit/>
          </a:bodyPr>
          <a:lstStyle/>
          <a:p>
            <a:r>
              <a:rPr lang="zh-CN" altLang="en-US" sz="2400" b="1" dirty="0" smtClean="0">
                <a:solidFill>
                  <a:srgbClr val="000066"/>
                </a:solidFill>
                <a:latin typeface="+mn-lt"/>
                <a:ea typeface="黑体" panose="02010609060101010101" pitchFamily="2" charset="-122"/>
              </a:rPr>
              <a:t>项目含义</a:t>
            </a:r>
            <a:r>
              <a:rPr lang="zh-CN" altLang="en-US" sz="2400" b="1" dirty="0">
                <a:solidFill>
                  <a:srgbClr val="000066"/>
                </a:solidFill>
                <a:latin typeface="+mn-lt"/>
                <a:ea typeface="黑体" panose="02010609060101010101" pitchFamily="2" charset="-122"/>
              </a:rPr>
              <a:t>：</a:t>
            </a:r>
            <a:r>
              <a:rPr lang="zh-CN" altLang="zh-CN" sz="2400" b="1" dirty="0" smtClean="0">
                <a:solidFill>
                  <a:srgbClr val="000066"/>
                </a:solidFill>
                <a:latin typeface="+mn-lt"/>
                <a:ea typeface="黑体" panose="02010609060101010101" pitchFamily="2" charset="-122"/>
              </a:rPr>
              <a:t>从</a:t>
            </a:r>
            <a:r>
              <a:rPr lang="zh-CN" altLang="zh-CN" sz="2400" b="1" dirty="0">
                <a:solidFill>
                  <a:srgbClr val="000066"/>
                </a:solidFill>
                <a:latin typeface="+mn-lt"/>
                <a:ea typeface="黑体" panose="02010609060101010101" pitchFamily="2" charset="-122"/>
              </a:rPr>
              <a:t>入接口</a:t>
            </a:r>
            <a:r>
              <a:rPr lang="en-US" altLang="zh-CN" sz="2400" b="1" dirty="0" smtClean="0">
                <a:solidFill>
                  <a:srgbClr val="000066"/>
                </a:solidFill>
                <a:latin typeface="+mn-lt"/>
                <a:ea typeface="黑体" panose="02010609060101010101" pitchFamily="2" charset="-122"/>
              </a:rPr>
              <a:t>0 </a:t>
            </a:r>
            <a:r>
              <a:rPr lang="zh-CN" altLang="zh-CN" sz="2400" b="1" dirty="0" smtClean="0">
                <a:solidFill>
                  <a:srgbClr val="000066"/>
                </a:solidFill>
                <a:latin typeface="+mn-lt"/>
                <a:ea typeface="黑体" panose="02010609060101010101" pitchFamily="2" charset="-122"/>
              </a:rPr>
              <a:t>收到</a:t>
            </a:r>
            <a:r>
              <a:rPr lang="zh-CN" altLang="zh-CN" sz="2400" b="1" dirty="0">
                <a:solidFill>
                  <a:srgbClr val="000066"/>
                </a:solidFill>
                <a:latin typeface="+mn-lt"/>
                <a:ea typeface="黑体" panose="02010609060101010101" pitchFamily="2" charset="-122"/>
              </a:rPr>
              <a:t>一个入标记</a:t>
            </a:r>
            <a:r>
              <a:rPr lang="zh-CN" altLang="zh-CN" sz="2400" b="1" dirty="0" smtClean="0">
                <a:solidFill>
                  <a:srgbClr val="000066"/>
                </a:solidFill>
                <a:latin typeface="+mn-lt"/>
                <a:ea typeface="黑体" panose="02010609060101010101" pitchFamily="2" charset="-122"/>
              </a:rPr>
              <a:t>为</a:t>
            </a:r>
            <a:r>
              <a:rPr lang="en-US" altLang="zh-CN" sz="2400" b="1" dirty="0" smtClean="0">
                <a:solidFill>
                  <a:srgbClr val="000066"/>
                </a:solidFill>
                <a:latin typeface="+mn-lt"/>
                <a:ea typeface="黑体" panose="02010609060101010101" pitchFamily="2" charset="-122"/>
              </a:rPr>
              <a:t> 3 </a:t>
            </a:r>
            <a:r>
              <a:rPr lang="zh-CN" altLang="zh-CN" sz="2400" b="1" dirty="0" smtClean="0">
                <a:solidFill>
                  <a:srgbClr val="000066"/>
                </a:solidFill>
                <a:latin typeface="+mn-lt"/>
                <a:ea typeface="黑体" panose="02010609060101010101" pitchFamily="2" charset="-122"/>
              </a:rPr>
              <a:t>的</a:t>
            </a:r>
            <a:r>
              <a:rPr lang="en-US" altLang="zh-CN" sz="2400" b="1" dirty="0" smtClean="0">
                <a:solidFill>
                  <a:srgbClr val="000066"/>
                </a:solidFill>
                <a:latin typeface="+mn-lt"/>
                <a:ea typeface="黑体" panose="02010609060101010101" pitchFamily="2" charset="-122"/>
              </a:rPr>
              <a:t>IP </a:t>
            </a:r>
            <a:r>
              <a:rPr lang="zh-CN" altLang="zh-CN" sz="2400" b="1" dirty="0" smtClean="0">
                <a:solidFill>
                  <a:srgbClr val="000066"/>
                </a:solidFill>
                <a:latin typeface="+mn-lt"/>
                <a:ea typeface="黑体" panose="02010609060101010101" pitchFamily="2" charset="-122"/>
              </a:rPr>
              <a:t>数据报</a:t>
            </a:r>
            <a:r>
              <a:rPr lang="zh-CN" altLang="en-US" sz="2400" b="1" dirty="0" smtClean="0">
                <a:solidFill>
                  <a:srgbClr val="000066"/>
                </a:solidFill>
                <a:latin typeface="+mn-lt"/>
                <a:ea typeface="黑体" panose="02010609060101010101" pitchFamily="2" charset="-122"/>
              </a:rPr>
              <a:t>，转发时，</a:t>
            </a:r>
            <a:r>
              <a:rPr lang="zh-CN" altLang="zh-CN" sz="2400" b="1" dirty="0" smtClean="0">
                <a:solidFill>
                  <a:srgbClr val="000066"/>
                </a:solidFill>
                <a:latin typeface="+mn-lt"/>
                <a:ea typeface="黑体" panose="02010609060101010101" pitchFamily="2" charset="-122"/>
              </a:rPr>
              <a:t>应当</a:t>
            </a:r>
            <a:r>
              <a:rPr lang="zh-CN" altLang="zh-CN" sz="2400" b="1" dirty="0">
                <a:solidFill>
                  <a:srgbClr val="000066"/>
                </a:solidFill>
                <a:latin typeface="+mn-lt"/>
                <a:ea typeface="黑体" panose="02010609060101010101" pitchFamily="2" charset="-122"/>
              </a:rPr>
              <a:t>把</a:t>
            </a:r>
            <a:r>
              <a:rPr lang="zh-CN" altLang="zh-CN" sz="2400" b="1" dirty="0" smtClean="0">
                <a:solidFill>
                  <a:srgbClr val="000066"/>
                </a:solidFill>
                <a:latin typeface="+mn-lt"/>
                <a:ea typeface="黑体" panose="02010609060101010101" pitchFamily="2" charset="-122"/>
              </a:rPr>
              <a:t>该</a:t>
            </a:r>
            <a:r>
              <a:rPr lang="en-US" altLang="zh-CN" sz="2400" b="1" dirty="0" smtClean="0">
                <a:solidFill>
                  <a:srgbClr val="000066"/>
                </a:solidFill>
                <a:latin typeface="+mn-lt"/>
                <a:ea typeface="黑体" panose="02010609060101010101" pitchFamily="2" charset="-122"/>
              </a:rPr>
              <a:t> IP </a:t>
            </a:r>
            <a:r>
              <a:rPr lang="zh-CN" altLang="zh-CN" sz="2400" b="1" dirty="0" smtClean="0">
                <a:solidFill>
                  <a:srgbClr val="000066"/>
                </a:solidFill>
                <a:latin typeface="+mn-lt"/>
                <a:ea typeface="黑体" panose="02010609060101010101" pitchFamily="2" charset="-122"/>
              </a:rPr>
              <a:t>数据报</a:t>
            </a:r>
            <a:r>
              <a:rPr lang="zh-CN" altLang="zh-CN" sz="2400" b="1" dirty="0">
                <a:solidFill>
                  <a:srgbClr val="000066"/>
                </a:solidFill>
                <a:latin typeface="+mn-lt"/>
                <a:ea typeface="黑体" panose="02010609060101010101" pitchFamily="2" charset="-122"/>
              </a:rPr>
              <a:t>从出接口</a:t>
            </a:r>
            <a:r>
              <a:rPr lang="en-US" altLang="zh-CN" sz="2400" b="1" dirty="0">
                <a:solidFill>
                  <a:srgbClr val="000066"/>
                </a:solidFill>
                <a:latin typeface="+mn-lt"/>
                <a:ea typeface="黑体" panose="02010609060101010101" pitchFamily="2" charset="-122"/>
              </a:rPr>
              <a:t>1</a:t>
            </a:r>
            <a:r>
              <a:rPr lang="zh-CN" altLang="zh-CN" sz="2400" b="1" dirty="0">
                <a:solidFill>
                  <a:srgbClr val="000066"/>
                </a:solidFill>
                <a:latin typeface="+mn-lt"/>
                <a:ea typeface="黑体" panose="02010609060101010101" pitchFamily="2" charset="-122"/>
              </a:rPr>
              <a:t>转发出去，同时把标记对换为</a:t>
            </a:r>
            <a:r>
              <a:rPr lang="en-US" altLang="zh-CN" sz="2400" b="1" dirty="0">
                <a:solidFill>
                  <a:srgbClr val="000066"/>
                </a:solidFill>
                <a:latin typeface="+mn-lt"/>
                <a:ea typeface="黑体" panose="02010609060101010101" pitchFamily="2" charset="-122"/>
              </a:rPr>
              <a:t>1</a:t>
            </a:r>
            <a:r>
              <a:rPr lang="zh-CN" altLang="zh-CN" sz="2400" b="1" dirty="0">
                <a:solidFill>
                  <a:srgbClr val="000066"/>
                </a:solidFill>
                <a:latin typeface="+mn-lt"/>
                <a:ea typeface="黑体" panose="02010609060101010101" pitchFamily="2" charset="-122"/>
              </a:rPr>
              <a:t>。</a:t>
            </a:r>
            <a:endParaRPr lang="zh-CN" altLang="en-US" sz="2400" b="1" dirty="0">
              <a:solidFill>
                <a:srgbClr val="000066"/>
              </a:solidFill>
              <a:latin typeface="+mn-lt"/>
              <a:ea typeface="黑体" panose="02010609060101010101" pitchFamily="2" charset="-122"/>
            </a:endParaRPr>
          </a:p>
        </p:txBody>
      </p:sp>
      <p:sp>
        <p:nvSpPr>
          <p:cNvPr id="6" name="矩形 5"/>
          <p:cNvSpPr/>
          <p:nvPr/>
        </p:nvSpPr>
        <p:spPr>
          <a:xfrm>
            <a:off x="4441017" y="3212976"/>
            <a:ext cx="1112805" cy="461665"/>
          </a:xfrm>
          <a:prstGeom prst="rect">
            <a:avLst/>
          </a:prstGeom>
        </p:spPr>
        <p:txBody>
          <a:bodyPr wrap="none">
            <a:spAutoFit/>
          </a:bodyPr>
          <a:lstStyle/>
          <a:p>
            <a:r>
              <a:rPr lang="zh-CN" altLang="en-US" sz="2400" b="1" dirty="0" smtClean="0">
                <a:latin typeface="+mn-lt"/>
                <a:ea typeface="黑体" panose="02010609060101010101" pitchFamily="2" charset="-122"/>
              </a:rPr>
              <a:t>转发</a:t>
            </a:r>
            <a:r>
              <a:rPr lang="zh-CN" altLang="en-US" sz="2400" b="1" dirty="0">
                <a:latin typeface="+mn-lt"/>
                <a:ea typeface="黑体" panose="02010609060101010101" pitchFamily="2" charset="-122"/>
              </a:rPr>
              <a:t>表</a:t>
            </a:r>
          </a:p>
        </p:txBody>
      </p:sp>
    </p:spTree>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a:r>
              <a:rPr lang="en-US" altLang="zh-CN"/>
              <a:t>MPLS </a:t>
            </a:r>
            <a:r>
              <a:rPr lang="zh-CN" altLang="en-US"/>
              <a:t>的基本工作过程 </a:t>
            </a:r>
          </a:p>
        </p:txBody>
      </p:sp>
      <p:sp>
        <p:nvSpPr>
          <p:cNvPr id="961539" name="Rectangle 3"/>
          <p:cNvSpPr>
            <a:spLocks noGrp="1" noChangeArrowheads="1"/>
          </p:cNvSpPr>
          <p:nvPr>
            <p:ph idx="1"/>
          </p:nvPr>
        </p:nvSpPr>
        <p:spPr/>
        <p:txBody>
          <a:bodyPr/>
          <a:lstStyle/>
          <a:p>
            <a:pPr marL="539750" indent="-539750">
              <a:buFont typeface="Wingdings" panose="05000000000000000000" pitchFamily="2" charset="2"/>
              <a:buNone/>
            </a:pPr>
            <a:r>
              <a:rPr lang="en-US" altLang="zh-CN" dirty="0" smtClean="0"/>
              <a:t>(</a:t>
            </a:r>
            <a:r>
              <a:rPr lang="en-US" altLang="zh-CN" dirty="0"/>
              <a:t>4) </a:t>
            </a:r>
            <a:r>
              <a:rPr lang="zh-CN" altLang="en-US" dirty="0"/>
              <a:t>当分组离开 </a:t>
            </a:r>
            <a:r>
              <a:rPr lang="en-US" altLang="zh-CN" dirty="0"/>
              <a:t>MPLS </a:t>
            </a:r>
            <a:r>
              <a:rPr lang="zh-CN" altLang="en-US" dirty="0"/>
              <a:t>域时，</a:t>
            </a:r>
            <a:r>
              <a:rPr lang="en-US" altLang="zh-CN" dirty="0"/>
              <a:t>MPLS </a:t>
            </a:r>
            <a:r>
              <a:rPr lang="zh-CN" altLang="en-US" dirty="0">
                <a:solidFill>
                  <a:srgbClr val="FF0000"/>
                </a:solidFill>
              </a:rPr>
              <a:t>出口结点把分组的标记去除。</a:t>
            </a:r>
            <a:r>
              <a:rPr lang="zh-CN" altLang="en-US" dirty="0"/>
              <a:t>再以后就按照一般分组的转发方法进行转发。</a:t>
            </a:r>
          </a:p>
        </p:txBody>
      </p:sp>
      <p:sp>
        <p:nvSpPr>
          <p:cNvPr id="2" name="矩形 1"/>
          <p:cNvSpPr/>
          <p:nvPr/>
        </p:nvSpPr>
        <p:spPr>
          <a:xfrm>
            <a:off x="848544" y="3140968"/>
            <a:ext cx="8712968" cy="2259080"/>
          </a:xfrm>
          <a:prstGeom prst="rect">
            <a:avLst/>
          </a:prstGeom>
          <a:solidFill>
            <a:srgbClr val="CCECFF"/>
          </a:solidFill>
          <a:ln>
            <a:solidFill>
              <a:srgbClr val="000066"/>
            </a:solidFill>
          </a:ln>
        </p:spPr>
        <p:txBody>
          <a:bodyPr wrap="square">
            <a:spAutoFit/>
          </a:bodyPr>
          <a:lstStyle/>
          <a:p>
            <a:pPr>
              <a:lnSpc>
                <a:spcPct val="110000"/>
              </a:lnSpc>
            </a:pPr>
            <a:r>
              <a:rPr lang="zh-CN" altLang="zh-CN" sz="3200" b="1" dirty="0">
                <a:solidFill>
                  <a:srgbClr val="000066"/>
                </a:solidFill>
                <a:latin typeface="+mn-lt"/>
                <a:ea typeface="黑体" panose="02010609060101010101" pitchFamily="2" charset="-122"/>
              </a:rPr>
              <a:t>上述的这种“</a:t>
            </a:r>
            <a:r>
              <a:rPr lang="zh-CN" altLang="zh-CN" sz="3200" b="1" dirty="0">
                <a:solidFill>
                  <a:srgbClr val="C00000"/>
                </a:solidFill>
                <a:latin typeface="+mn-lt"/>
                <a:ea typeface="黑体" panose="02010609060101010101" pitchFamily="2" charset="-122"/>
              </a:rPr>
              <a:t>由</a:t>
            </a:r>
            <a:r>
              <a:rPr lang="zh-CN" altLang="zh-CN" sz="3200" b="1" dirty="0" smtClean="0">
                <a:solidFill>
                  <a:srgbClr val="C00000"/>
                </a:solidFill>
                <a:latin typeface="+mn-lt"/>
                <a:ea typeface="黑体" panose="02010609060101010101" pitchFamily="2" charset="-122"/>
              </a:rPr>
              <a:t>入口</a:t>
            </a:r>
            <a:r>
              <a:rPr lang="en-US" altLang="zh-CN" sz="3200" b="1" dirty="0" smtClean="0">
                <a:solidFill>
                  <a:srgbClr val="C00000"/>
                </a:solidFill>
                <a:latin typeface="+mn-lt"/>
                <a:ea typeface="黑体" panose="02010609060101010101" pitchFamily="2" charset="-122"/>
              </a:rPr>
              <a:t> LSR </a:t>
            </a:r>
            <a:r>
              <a:rPr lang="zh-CN" altLang="zh-CN" sz="3200" b="1" dirty="0" smtClean="0">
                <a:solidFill>
                  <a:srgbClr val="C00000"/>
                </a:solidFill>
                <a:latin typeface="+mn-lt"/>
                <a:ea typeface="黑体" panose="02010609060101010101" pitchFamily="2" charset="-122"/>
              </a:rPr>
              <a:t>确定进入</a:t>
            </a:r>
            <a:r>
              <a:rPr lang="en-US" altLang="zh-CN" sz="3200" b="1" dirty="0" smtClean="0">
                <a:solidFill>
                  <a:srgbClr val="C00000"/>
                </a:solidFill>
                <a:latin typeface="+mn-lt"/>
                <a:ea typeface="黑体" panose="02010609060101010101" pitchFamily="2" charset="-122"/>
              </a:rPr>
              <a:t> MPLS </a:t>
            </a:r>
            <a:r>
              <a:rPr lang="zh-CN" altLang="zh-CN" sz="3200" b="1" dirty="0" smtClean="0">
                <a:solidFill>
                  <a:srgbClr val="C00000"/>
                </a:solidFill>
                <a:latin typeface="+mn-lt"/>
                <a:ea typeface="黑体" panose="02010609060101010101" pitchFamily="2" charset="-122"/>
              </a:rPr>
              <a:t>域</a:t>
            </a:r>
            <a:r>
              <a:rPr lang="zh-CN" altLang="zh-CN" sz="3200" b="1" dirty="0">
                <a:solidFill>
                  <a:srgbClr val="C00000"/>
                </a:solidFill>
                <a:latin typeface="+mn-lt"/>
                <a:ea typeface="黑体" panose="02010609060101010101" pitchFamily="2" charset="-122"/>
              </a:rPr>
              <a:t>以后的转发路径</a:t>
            </a:r>
            <a:r>
              <a:rPr lang="zh-CN" altLang="zh-CN" sz="3200" b="1" dirty="0">
                <a:solidFill>
                  <a:srgbClr val="000066"/>
                </a:solidFill>
                <a:latin typeface="+mn-lt"/>
                <a:ea typeface="黑体" panose="02010609060101010101" pitchFamily="2" charset="-122"/>
              </a:rPr>
              <a:t>”称为</a:t>
            </a:r>
            <a:r>
              <a:rPr lang="zh-CN" altLang="zh-CN" sz="3200" b="1" dirty="0">
                <a:solidFill>
                  <a:srgbClr val="C00000"/>
                </a:solidFill>
                <a:latin typeface="+mn-lt"/>
                <a:ea typeface="黑体" panose="02010609060101010101" pitchFamily="2" charset="-122"/>
              </a:rPr>
              <a:t>显式</a:t>
            </a:r>
            <a:r>
              <a:rPr lang="zh-CN" altLang="zh-CN" sz="3200" b="1" dirty="0" smtClean="0">
                <a:solidFill>
                  <a:srgbClr val="C00000"/>
                </a:solidFill>
                <a:latin typeface="+mn-lt"/>
                <a:ea typeface="黑体" panose="02010609060101010101" pitchFamily="2" charset="-122"/>
              </a:rPr>
              <a:t>路由选择</a:t>
            </a:r>
            <a:r>
              <a:rPr lang="en-US" altLang="zh-CN" sz="3200" b="1" dirty="0" smtClean="0">
                <a:solidFill>
                  <a:srgbClr val="C00000"/>
                </a:solidFill>
                <a:latin typeface="+mn-lt"/>
                <a:ea typeface="黑体" panose="02010609060101010101" pitchFamily="2" charset="-122"/>
              </a:rPr>
              <a:t> </a:t>
            </a:r>
            <a:r>
              <a:rPr lang="en-US" altLang="zh-CN" sz="3200" b="1" dirty="0" smtClean="0">
                <a:solidFill>
                  <a:srgbClr val="000066"/>
                </a:solidFill>
                <a:latin typeface="+mn-lt"/>
                <a:ea typeface="黑体" panose="02010609060101010101" pitchFamily="2" charset="-122"/>
              </a:rPr>
              <a:t>(</a:t>
            </a:r>
            <a:r>
              <a:rPr lang="en-US" altLang="zh-CN" sz="3200" b="1" dirty="0">
                <a:solidFill>
                  <a:srgbClr val="000066"/>
                </a:solidFill>
                <a:latin typeface="+mn-lt"/>
                <a:ea typeface="黑体" panose="02010609060101010101" pitchFamily="2" charset="-122"/>
              </a:rPr>
              <a:t>explicit routing)</a:t>
            </a:r>
            <a:r>
              <a:rPr lang="zh-CN" altLang="zh-CN" sz="3200" b="1" dirty="0">
                <a:solidFill>
                  <a:srgbClr val="000066"/>
                </a:solidFill>
                <a:latin typeface="+mn-lt"/>
                <a:ea typeface="黑体" panose="02010609060101010101" pitchFamily="2" charset="-122"/>
              </a:rPr>
              <a:t>，它和互联网中通常使用的“每一个路由器逐跳进行路由选择”有着很大的区别。</a:t>
            </a:r>
          </a:p>
        </p:txBody>
      </p:sp>
    </p:spTree>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marL="838200" indent="-838200">
              <a:buFontTx/>
              <a:buAutoNum type="arabicPeriod" startAt="2"/>
            </a:pPr>
            <a:r>
              <a:rPr lang="zh-CN" altLang="en-US" dirty="0"/>
              <a:t>转发等价类 </a:t>
            </a:r>
            <a:r>
              <a:rPr lang="en-US" altLang="zh-CN" dirty="0" smtClean="0"/>
              <a:t>FEC</a:t>
            </a:r>
            <a:endParaRPr lang="en-US" altLang="zh-CN" dirty="0"/>
          </a:p>
        </p:txBody>
      </p:sp>
      <p:sp>
        <p:nvSpPr>
          <p:cNvPr id="962563" name="Rectangle 3"/>
          <p:cNvSpPr>
            <a:spLocks noGrp="1" noChangeArrowheads="1"/>
          </p:cNvSpPr>
          <p:nvPr>
            <p:ph idx="1"/>
          </p:nvPr>
        </p:nvSpPr>
        <p:spPr/>
        <p:txBody>
          <a:bodyPr/>
          <a:lstStyle/>
          <a:p>
            <a:r>
              <a:rPr lang="en-US" altLang="zh-CN" dirty="0" smtClean="0"/>
              <a:t>MPLS </a:t>
            </a:r>
            <a:r>
              <a:rPr lang="zh-CN" altLang="zh-CN" dirty="0" smtClean="0"/>
              <a:t>有</a:t>
            </a:r>
            <a:r>
              <a:rPr lang="zh-CN" altLang="zh-CN" dirty="0"/>
              <a:t>个很重要的概念就是转发</a:t>
            </a:r>
            <a:r>
              <a:rPr lang="zh-CN" altLang="zh-CN" dirty="0" smtClean="0"/>
              <a:t>等价类</a:t>
            </a:r>
            <a:r>
              <a:rPr lang="en-US" altLang="zh-CN" dirty="0" smtClean="0"/>
              <a:t> FEC </a:t>
            </a:r>
            <a:r>
              <a:rPr lang="en-US" altLang="zh-CN" dirty="0"/>
              <a:t>(Forwarding Equivalence Class)</a:t>
            </a:r>
            <a:r>
              <a:rPr lang="zh-CN" altLang="zh-CN" dirty="0"/>
              <a:t>。</a:t>
            </a:r>
            <a:endParaRPr lang="en-US" altLang="zh-CN" dirty="0" smtClean="0"/>
          </a:p>
          <a:p>
            <a:r>
              <a:rPr lang="en-US" altLang="zh-CN" dirty="0" smtClean="0"/>
              <a:t>“</a:t>
            </a:r>
            <a:r>
              <a:rPr lang="zh-CN" altLang="en-US" dirty="0" smtClean="0">
                <a:solidFill>
                  <a:srgbClr val="FF0000"/>
                </a:solidFill>
              </a:rPr>
              <a:t>转发等价类</a:t>
            </a:r>
            <a:r>
              <a:rPr lang="zh-CN" altLang="en-US" dirty="0" smtClean="0"/>
              <a:t>”就是</a:t>
            </a:r>
            <a:r>
              <a:rPr lang="zh-CN" altLang="en-US" dirty="0"/>
              <a:t>路由器</a:t>
            </a:r>
            <a:r>
              <a:rPr lang="zh-CN" altLang="en-US" dirty="0">
                <a:solidFill>
                  <a:srgbClr val="FF0000"/>
                </a:solidFill>
              </a:rPr>
              <a:t>按照同样方式对待</a:t>
            </a:r>
            <a:r>
              <a:rPr lang="zh-CN" altLang="en-US" dirty="0"/>
              <a:t>的分组的集合。 </a:t>
            </a:r>
          </a:p>
        </p:txBody>
      </p:sp>
      <p:sp>
        <p:nvSpPr>
          <p:cNvPr id="2" name="矩形 1"/>
          <p:cNvSpPr/>
          <p:nvPr/>
        </p:nvSpPr>
        <p:spPr>
          <a:xfrm>
            <a:off x="1064568" y="3645024"/>
            <a:ext cx="8208912" cy="1717393"/>
          </a:xfrm>
          <a:prstGeom prst="rect">
            <a:avLst/>
          </a:prstGeom>
          <a:solidFill>
            <a:srgbClr val="66FFFF"/>
          </a:solidFill>
          <a:ln>
            <a:solidFill>
              <a:srgbClr val="000066"/>
            </a:solidFill>
          </a:ln>
        </p:spPr>
        <p:txBody>
          <a:bodyPr wrap="square">
            <a:spAutoFit/>
          </a:bodyPr>
          <a:lstStyle/>
          <a:p>
            <a:pPr>
              <a:lnSpc>
                <a:spcPct val="110000"/>
              </a:lnSpc>
            </a:pPr>
            <a:r>
              <a:rPr lang="zh-CN" altLang="zh-CN" sz="3200" b="1" dirty="0">
                <a:solidFill>
                  <a:srgbClr val="000066"/>
                </a:solidFill>
                <a:latin typeface="+mn-lt"/>
                <a:ea typeface="黑体" panose="02010609060101010101" pitchFamily="2" charset="-122"/>
              </a:rPr>
              <a:t>“</a:t>
            </a:r>
            <a:r>
              <a:rPr lang="zh-CN" altLang="zh-CN" sz="3200" b="1" dirty="0">
                <a:solidFill>
                  <a:srgbClr val="FF0000"/>
                </a:solidFill>
                <a:latin typeface="+mn-lt"/>
                <a:ea typeface="黑体" panose="02010609060101010101" pitchFamily="2" charset="-122"/>
              </a:rPr>
              <a:t>按照同样方式对待</a:t>
            </a:r>
            <a:r>
              <a:rPr lang="zh-CN" altLang="zh-CN" sz="3200" b="1" dirty="0">
                <a:solidFill>
                  <a:srgbClr val="000066"/>
                </a:solidFill>
                <a:latin typeface="+mn-lt"/>
                <a:ea typeface="黑体" panose="02010609060101010101" pitchFamily="2" charset="-122"/>
              </a:rPr>
              <a:t>”</a:t>
            </a:r>
            <a:r>
              <a:rPr lang="zh-CN" altLang="zh-CN" sz="3200" b="1" dirty="0" smtClean="0">
                <a:solidFill>
                  <a:srgbClr val="000066"/>
                </a:solidFill>
                <a:latin typeface="+mn-lt"/>
                <a:ea typeface="黑体" panose="02010609060101010101" pitchFamily="2" charset="-122"/>
              </a:rPr>
              <a:t>表示</a:t>
            </a:r>
            <a:r>
              <a:rPr lang="zh-CN" altLang="en-US" sz="3200" b="1" dirty="0" smtClean="0">
                <a:solidFill>
                  <a:srgbClr val="000066"/>
                </a:solidFill>
                <a:latin typeface="+mn-lt"/>
                <a:ea typeface="黑体" panose="02010609060101010101" pitchFamily="2" charset="-122"/>
              </a:rPr>
              <a:t>：</a:t>
            </a:r>
            <a:r>
              <a:rPr lang="zh-CN" altLang="zh-CN" sz="3200" b="1" dirty="0" smtClean="0">
                <a:solidFill>
                  <a:srgbClr val="000066"/>
                </a:solidFill>
                <a:latin typeface="+mn-lt"/>
                <a:ea typeface="黑体" panose="02010609060101010101" pitchFamily="2" charset="-122"/>
              </a:rPr>
              <a:t>从</a:t>
            </a:r>
            <a:r>
              <a:rPr lang="zh-CN" altLang="zh-CN" sz="3200" b="1" dirty="0">
                <a:solidFill>
                  <a:srgbClr val="000066"/>
                </a:solidFill>
                <a:latin typeface="+mn-lt"/>
                <a:ea typeface="黑体" panose="02010609060101010101" pitchFamily="2" charset="-122"/>
              </a:rPr>
              <a:t>同样接口转发到同样的下一跳地址，并且具有同样服务类别和同样丢弃优先级等。</a:t>
            </a:r>
            <a:endParaRPr lang="zh-CN" altLang="en-US" sz="32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marL="838200" indent="-838200">
              <a:buFontTx/>
              <a:buAutoNum type="arabicPeriod" startAt="2"/>
            </a:pPr>
            <a:r>
              <a:rPr lang="zh-CN" altLang="en-US" dirty="0"/>
              <a:t>转发等价类 </a:t>
            </a:r>
            <a:r>
              <a:rPr lang="en-US" altLang="zh-CN" dirty="0" smtClean="0"/>
              <a:t>FEC</a:t>
            </a:r>
            <a:endParaRPr lang="en-US" altLang="zh-CN" dirty="0"/>
          </a:p>
        </p:txBody>
      </p:sp>
      <p:sp>
        <p:nvSpPr>
          <p:cNvPr id="962563" name="Rectangle 3"/>
          <p:cNvSpPr>
            <a:spLocks noGrp="1" noChangeArrowheads="1"/>
          </p:cNvSpPr>
          <p:nvPr>
            <p:ph idx="1"/>
          </p:nvPr>
        </p:nvSpPr>
        <p:spPr/>
        <p:txBody>
          <a:bodyPr/>
          <a:lstStyle/>
          <a:p>
            <a:r>
              <a:rPr lang="zh-CN" altLang="en-US" dirty="0" smtClean="0"/>
              <a:t>划分 </a:t>
            </a:r>
            <a:r>
              <a:rPr lang="en-US" altLang="zh-CN" dirty="0"/>
              <a:t>FEC </a:t>
            </a:r>
            <a:r>
              <a:rPr lang="zh-CN" altLang="en-US" dirty="0"/>
              <a:t>的方法不受什么限制，这都由网络管理员来控制，因此非常灵活。</a:t>
            </a:r>
          </a:p>
          <a:p>
            <a:r>
              <a:rPr lang="zh-CN" altLang="en-US" dirty="0"/>
              <a:t>入口结点并不是给每一个分组指派一个不同的标记，而是</a:t>
            </a:r>
            <a:r>
              <a:rPr lang="zh-CN" altLang="en-US" dirty="0">
                <a:solidFill>
                  <a:srgbClr val="FF0000"/>
                </a:solidFill>
              </a:rPr>
              <a:t>将属于同样 </a:t>
            </a:r>
            <a:r>
              <a:rPr lang="en-US" altLang="zh-CN" dirty="0">
                <a:solidFill>
                  <a:srgbClr val="FF0000"/>
                </a:solidFill>
              </a:rPr>
              <a:t>FEC </a:t>
            </a:r>
            <a:r>
              <a:rPr lang="zh-CN" altLang="en-US" dirty="0">
                <a:solidFill>
                  <a:srgbClr val="FF0000"/>
                </a:solidFill>
              </a:rPr>
              <a:t>的分组都指派同样的标记</a:t>
            </a:r>
            <a:r>
              <a:rPr lang="zh-CN" altLang="en-US" dirty="0" smtClean="0">
                <a:solidFill>
                  <a:srgbClr val="FF0000"/>
                </a:solidFill>
              </a:rPr>
              <a:t>。</a:t>
            </a:r>
            <a:endParaRPr lang="en-US" altLang="zh-CN" dirty="0" smtClean="0">
              <a:solidFill>
                <a:srgbClr val="FF0000"/>
              </a:solidFill>
            </a:endParaRPr>
          </a:p>
          <a:p>
            <a:r>
              <a:rPr lang="en-US" altLang="zh-CN" dirty="0" smtClean="0">
                <a:solidFill>
                  <a:srgbClr val="FF0000"/>
                </a:solidFill>
              </a:rPr>
              <a:t>FEC </a:t>
            </a:r>
            <a:r>
              <a:rPr lang="zh-CN" altLang="en-US" dirty="0">
                <a:solidFill>
                  <a:srgbClr val="FF0000"/>
                </a:solidFill>
              </a:rPr>
              <a:t>和标记是一一对应的关系</a:t>
            </a:r>
            <a:r>
              <a:rPr lang="zh-CN" altLang="en-US" dirty="0" smtClean="0">
                <a:solidFill>
                  <a:srgbClr val="FF0000"/>
                </a:solidFill>
              </a:rPr>
              <a:t>。</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5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pPr algn="ctr"/>
            <a:r>
              <a:rPr lang="en-US" altLang="zh-CN" dirty="0"/>
              <a:t>FEC </a:t>
            </a:r>
            <a:r>
              <a:rPr lang="zh-CN" altLang="en-US" dirty="0"/>
              <a:t>用于负载平衡 </a:t>
            </a:r>
          </a:p>
        </p:txBody>
      </p:sp>
      <p:grpSp>
        <p:nvGrpSpPr>
          <p:cNvPr id="2" name="组合 1"/>
          <p:cNvGrpSpPr/>
          <p:nvPr/>
        </p:nvGrpSpPr>
        <p:grpSpPr>
          <a:xfrm>
            <a:off x="992560" y="1216619"/>
            <a:ext cx="7992888" cy="2263477"/>
            <a:chOff x="992560" y="1216619"/>
            <a:chExt cx="7992888" cy="2263477"/>
          </a:xfrm>
        </p:grpSpPr>
        <p:sp>
          <p:nvSpPr>
            <p:cNvPr id="963587" name="Line 3"/>
            <p:cNvSpPr>
              <a:spLocks noChangeShapeType="1"/>
            </p:cNvSpPr>
            <p:nvPr/>
          </p:nvSpPr>
          <p:spPr bwMode="auto">
            <a:xfrm>
              <a:off x="1736750" y="1510305"/>
              <a:ext cx="1061112" cy="5476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88" name="Line 4"/>
            <p:cNvSpPr>
              <a:spLocks noChangeShapeType="1"/>
            </p:cNvSpPr>
            <p:nvPr/>
          </p:nvSpPr>
          <p:spPr bwMode="auto">
            <a:xfrm flipV="1">
              <a:off x="1736749" y="2097680"/>
              <a:ext cx="1176338" cy="788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89" name="Line 5"/>
            <p:cNvSpPr>
              <a:spLocks noChangeShapeType="1"/>
            </p:cNvSpPr>
            <p:nvPr/>
          </p:nvSpPr>
          <p:spPr bwMode="auto">
            <a:xfrm flipV="1">
              <a:off x="2976720" y="1523005"/>
              <a:ext cx="2325158" cy="534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0" name="Line 6"/>
            <p:cNvSpPr>
              <a:spLocks noChangeShapeType="1"/>
            </p:cNvSpPr>
            <p:nvPr/>
          </p:nvSpPr>
          <p:spPr bwMode="auto">
            <a:xfrm>
              <a:off x="5367230" y="1510306"/>
              <a:ext cx="1795463" cy="6588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1" name="Line 7"/>
            <p:cNvSpPr>
              <a:spLocks noChangeShapeType="1"/>
            </p:cNvSpPr>
            <p:nvPr/>
          </p:nvSpPr>
          <p:spPr bwMode="auto">
            <a:xfrm>
              <a:off x="2887291" y="2057993"/>
              <a:ext cx="1128183" cy="7858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2" name="Line 8"/>
            <p:cNvSpPr>
              <a:spLocks noChangeShapeType="1"/>
            </p:cNvSpPr>
            <p:nvPr/>
          </p:nvSpPr>
          <p:spPr bwMode="auto">
            <a:xfrm flipV="1">
              <a:off x="4125541" y="2843806"/>
              <a:ext cx="2178976" cy="428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3" name="Line 9"/>
            <p:cNvSpPr>
              <a:spLocks noChangeShapeType="1"/>
            </p:cNvSpPr>
            <p:nvPr/>
          </p:nvSpPr>
          <p:spPr bwMode="auto">
            <a:xfrm flipV="1">
              <a:off x="6519491" y="2169118"/>
              <a:ext cx="727471" cy="6270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4" name="Line 10"/>
            <p:cNvSpPr>
              <a:spLocks noChangeShapeType="1"/>
            </p:cNvSpPr>
            <p:nvPr/>
          </p:nvSpPr>
          <p:spPr bwMode="auto">
            <a:xfrm flipV="1">
              <a:off x="7319193" y="1553168"/>
              <a:ext cx="990600" cy="5969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595" name="Line 11"/>
            <p:cNvSpPr>
              <a:spLocks noChangeShapeType="1"/>
            </p:cNvSpPr>
            <p:nvPr/>
          </p:nvSpPr>
          <p:spPr bwMode="auto">
            <a:xfrm>
              <a:off x="7315754" y="2197694"/>
              <a:ext cx="925248" cy="617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pic>
          <p:nvPicPr>
            <p:cNvPr id="963596"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0723" y="1967505"/>
              <a:ext cx="53829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597"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7252" y="2700930"/>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598"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4703" y="2700930"/>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599"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1477" y="2057993"/>
              <a:ext cx="536575" cy="2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600"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7793" y="1415055"/>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3601" name="Picture 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1902" y="2426294"/>
              <a:ext cx="490141"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02" name="Picture 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1902" y="1232493"/>
              <a:ext cx="490141"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03"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4308" y="2426294"/>
              <a:ext cx="493581"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04"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4308" y="1232493"/>
              <a:ext cx="493581"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3605" name="Freeform 21"/>
            <p:cNvSpPr/>
            <p:nvPr/>
          </p:nvSpPr>
          <p:spPr bwMode="auto">
            <a:xfrm>
              <a:off x="3231249" y="1322981"/>
              <a:ext cx="3740546" cy="631825"/>
            </a:xfrm>
            <a:custGeom>
              <a:avLst/>
              <a:gdLst>
                <a:gd name="T0" fmla="*/ 0 w 2028"/>
                <a:gd name="T1" fmla="*/ 252 h 330"/>
                <a:gd name="T2" fmla="*/ 174 w 2028"/>
                <a:gd name="T3" fmla="*/ 210 h 330"/>
                <a:gd name="T4" fmla="*/ 357 w 2028"/>
                <a:gd name="T5" fmla="*/ 164 h 330"/>
                <a:gd name="T6" fmla="*/ 634 w 2028"/>
                <a:gd name="T7" fmla="*/ 97 h 330"/>
                <a:gd name="T8" fmla="*/ 1098 w 2028"/>
                <a:gd name="T9" fmla="*/ 6 h 330"/>
                <a:gd name="T10" fmla="*/ 1374 w 2028"/>
                <a:gd name="T11" fmla="*/ 60 h 330"/>
                <a:gd name="T12" fmla="*/ 1531 w 2028"/>
                <a:gd name="T13" fmla="*/ 119 h 330"/>
                <a:gd name="T14" fmla="*/ 1746 w 2028"/>
                <a:gd name="T15" fmla="*/ 210 h 330"/>
                <a:gd name="T16" fmla="*/ 2028 w 2028"/>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8" h="330">
                  <a:moveTo>
                    <a:pt x="0" y="252"/>
                  </a:moveTo>
                  <a:cubicBezTo>
                    <a:pt x="28" y="245"/>
                    <a:pt x="115" y="225"/>
                    <a:pt x="174" y="210"/>
                  </a:cubicBezTo>
                  <a:cubicBezTo>
                    <a:pt x="233" y="195"/>
                    <a:pt x="280" y="183"/>
                    <a:pt x="357" y="164"/>
                  </a:cubicBezTo>
                  <a:cubicBezTo>
                    <a:pt x="434" y="145"/>
                    <a:pt x="511" y="123"/>
                    <a:pt x="634" y="97"/>
                  </a:cubicBezTo>
                  <a:cubicBezTo>
                    <a:pt x="757" y="71"/>
                    <a:pt x="975" y="12"/>
                    <a:pt x="1098" y="6"/>
                  </a:cubicBezTo>
                  <a:cubicBezTo>
                    <a:pt x="1221" y="0"/>
                    <a:pt x="1302" y="41"/>
                    <a:pt x="1374" y="60"/>
                  </a:cubicBezTo>
                  <a:cubicBezTo>
                    <a:pt x="1446" y="79"/>
                    <a:pt x="1469" y="94"/>
                    <a:pt x="1531" y="119"/>
                  </a:cubicBezTo>
                  <a:cubicBezTo>
                    <a:pt x="1593" y="144"/>
                    <a:pt x="1663" y="175"/>
                    <a:pt x="1746" y="210"/>
                  </a:cubicBezTo>
                  <a:cubicBezTo>
                    <a:pt x="1829" y="245"/>
                    <a:pt x="1969" y="305"/>
                    <a:pt x="2028" y="330"/>
                  </a:cubicBezTo>
                </a:path>
              </a:pathLst>
            </a:custGeom>
            <a:noFill/>
            <a:ln w="762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6" name="Line 22"/>
            <p:cNvSpPr>
              <a:spLocks noChangeShapeType="1"/>
            </p:cNvSpPr>
            <p:nvPr/>
          </p:nvSpPr>
          <p:spPr bwMode="auto">
            <a:xfrm>
              <a:off x="2089307" y="1510305"/>
              <a:ext cx="687917" cy="376238"/>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7" name="Line 23"/>
            <p:cNvSpPr>
              <a:spLocks noChangeShapeType="1"/>
            </p:cNvSpPr>
            <p:nvPr/>
          </p:nvSpPr>
          <p:spPr bwMode="auto">
            <a:xfrm>
              <a:off x="7293397" y="2381843"/>
              <a:ext cx="665559" cy="457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8" name="Line 24"/>
            <p:cNvSpPr>
              <a:spLocks noChangeShapeType="1"/>
            </p:cNvSpPr>
            <p:nvPr/>
          </p:nvSpPr>
          <p:spPr bwMode="auto">
            <a:xfrm flipV="1">
              <a:off x="2022235" y="2150069"/>
              <a:ext cx="498740" cy="331787"/>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09" name="Line 25"/>
            <p:cNvSpPr>
              <a:spLocks noChangeShapeType="1"/>
            </p:cNvSpPr>
            <p:nvPr/>
          </p:nvSpPr>
          <p:spPr bwMode="auto">
            <a:xfrm flipV="1">
              <a:off x="7319193" y="1576981"/>
              <a:ext cx="675879" cy="39052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10" name="Text Box 26"/>
            <p:cNvSpPr txBox="1">
              <a:spLocks noChangeArrowheads="1"/>
            </p:cNvSpPr>
            <p:nvPr/>
          </p:nvSpPr>
          <p:spPr bwMode="auto">
            <a:xfrm>
              <a:off x="6894405" y="153411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C</a:t>
              </a:r>
            </a:p>
          </p:txBody>
        </p:sp>
        <p:sp>
          <p:nvSpPr>
            <p:cNvPr id="963611" name="Text Box 27"/>
            <p:cNvSpPr txBox="1">
              <a:spLocks noChangeArrowheads="1"/>
            </p:cNvSpPr>
            <p:nvPr/>
          </p:nvSpPr>
          <p:spPr bwMode="auto">
            <a:xfrm>
              <a:off x="5021552" y="1518244"/>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B</a:t>
              </a:r>
            </a:p>
          </p:txBody>
        </p:sp>
        <p:sp>
          <p:nvSpPr>
            <p:cNvPr id="963612" name="Text Box 28"/>
            <p:cNvSpPr txBox="1">
              <a:spLocks noChangeArrowheads="1"/>
            </p:cNvSpPr>
            <p:nvPr/>
          </p:nvSpPr>
          <p:spPr bwMode="auto">
            <a:xfrm>
              <a:off x="2677476" y="143886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A</a:t>
              </a:r>
            </a:p>
          </p:txBody>
        </p:sp>
        <p:sp>
          <p:nvSpPr>
            <p:cNvPr id="963613" name="Text Box 29"/>
            <p:cNvSpPr txBox="1">
              <a:spLocks noChangeArrowheads="1"/>
            </p:cNvSpPr>
            <p:nvPr/>
          </p:nvSpPr>
          <p:spPr bwMode="auto">
            <a:xfrm>
              <a:off x="1014918" y="121661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H</a:t>
              </a:r>
              <a:r>
                <a:rPr kumimoji="1" lang="en-US" altLang="zh-CN" sz="2400" b="1" baseline="-25000" dirty="0">
                  <a:solidFill>
                    <a:srgbClr val="000099"/>
                  </a:solidFill>
                  <a:latin typeface="+mn-lt"/>
                  <a:ea typeface="黑体" panose="02010609060101010101" pitchFamily="2" charset="-122"/>
                </a:rPr>
                <a:t>1</a:t>
              </a:r>
            </a:p>
          </p:txBody>
        </p:sp>
        <p:sp>
          <p:nvSpPr>
            <p:cNvPr id="963614" name="Text Box 30"/>
            <p:cNvSpPr txBox="1">
              <a:spLocks noChangeArrowheads="1"/>
            </p:cNvSpPr>
            <p:nvPr/>
          </p:nvSpPr>
          <p:spPr bwMode="auto">
            <a:xfrm>
              <a:off x="6209929" y="2283419"/>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E</a:t>
              </a:r>
            </a:p>
          </p:txBody>
        </p:sp>
        <p:sp>
          <p:nvSpPr>
            <p:cNvPr id="963615" name="Text Box 31"/>
            <p:cNvSpPr txBox="1">
              <a:spLocks noChangeArrowheads="1"/>
            </p:cNvSpPr>
            <p:nvPr/>
          </p:nvSpPr>
          <p:spPr bwMode="auto">
            <a:xfrm>
              <a:off x="3760945" y="2204044"/>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D</a:t>
              </a:r>
            </a:p>
          </p:txBody>
        </p:sp>
        <p:sp>
          <p:nvSpPr>
            <p:cNvPr id="963616" name="Text Box 32"/>
            <p:cNvSpPr txBox="1">
              <a:spLocks noChangeArrowheads="1"/>
            </p:cNvSpPr>
            <p:nvPr/>
          </p:nvSpPr>
          <p:spPr bwMode="auto">
            <a:xfrm>
              <a:off x="992560" y="2375494"/>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2</a:t>
              </a:r>
            </a:p>
          </p:txBody>
        </p:sp>
        <p:sp>
          <p:nvSpPr>
            <p:cNvPr id="963617" name="Text Box 33"/>
            <p:cNvSpPr txBox="1">
              <a:spLocks noChangeArrowheads="1"/>
            </p:cNvSpPr>
            <p:nvPr/>
          </p:nvSpPr>
          <p:spPr bwMode="auto">
            <a:xfrm>
              <a:off x="8464151" y="1256306"/>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H</a:t>
              </a:r>
              <a:r>
                <a:rPr kumimoji="1" lang="en-US" altLang="zh-CN" sz="2400" b="1" baseline="-25000" dirty="0">
                  <a:solidFill>
                    <a:srgbClr val="000099"/>
                  </a:solidFill>
                  <a:latin typeface="+mn-lt"/>
                  <a:ea typeface="黑体" panose="02010609060101010101" pitchFamily="2" charset="-122"/>
                </a:rPr>
                <a:t>3</a:t>
              </a:r>
            </a:p>
          </p:txBody>
        </p:sp>
        <p:sp>
          <p:nvSpPr>
            <p:cNvPr id="963618" name="Text Box 34"/>
            <p:cNvSpPr txBox="1">
              <a:spLocks noChangeArrowheads="1"/>
            </p:cNvSpPr>
            <p:nvPr/>
          </p:nvSpPr>
          <p:spPr bwMode="auto">
            <a:xfrm>
              <a:off x="8431474" y="2461219"/>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4</a:t>
              </a:r>
            </a:p>
          </p:txBody>
        </p:sp>
        <p:sp>
          <p:nvSpPr>
            <p:cNvPr id="963619" name="Text Box 35"/>
            <p:cNvSpPr txBox="1">
              <a:spLocks noChangeArrowheads="1"/>
            </p:cNvSpPr>
            <p:nvPr/>
          </p:nvSpPr>
          <p:spPr bwMode="auto">
            <a:xfrm>
              <a:off x="2084147" y="3018431"/>
              <a:ext cx="68144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latin typeface="+mn-lt"/>
                  <a:ea typeface="黑体" panose="02010609060101010101" pitchFamily="2" charset="-122"/>
                </a:rPr>
                <a:t>(a) </a:t>
              </a:r>
              <a:r>
                <a:rPr kumimoji="1" lang="zh-CN" altLang="en-US" sz="2400" b="1" dirty="0">
                  <a:latin typeface="+mn-lt"/>
                  <a:ea typeface="黑体" panose="02010609060101010101" pitchFamily="2" charset="-122"/>
                </a:rPr>
                <a:t>传统路由选择协议使最短路径 </a:t>
              </a:r>
              <a:r>
                <a:rPr kumimoji="1" lang="en-US" altLang="zh-CN" sz="2400" b="1" dirty="0">
                  <a:latin typeface="+mn-lt"/>
                  <a:ea typeface="黑体" panose="02010609060101010101" pitchFamily="2" charset="-122"/>
                </a:rPr>
                <a:t>A→B→C </a:t>
              </a:r>
              <a:r>
                <a:rPr kumimoji="1" lang="zh-CN" altLang="en-US" sz="2400" b="1" dirty="0">
                  <a:latin typeface="+mn-lt"/>
                  <a:ea typeface="黑体" panose="02010609060101010101" pitchFamily="2" charset="-122"/>
                </a:rPr>
                <a:t>过载 </a:t>
              </a:r>
            </a:p>
          </p:txBody>
        </p:sp>
      </p:grpSp>
      <p:grpSp>
        <p:nvGrpSpPr>
          <p:cNvPr id="963620" name="Group 36"/>
          <p:cNvGrpSpPr/>
          <p:nvPr/>
        </p:nvGrpSpPr>
        <p:grpSpPr bwMode="auto">
          <a:xfrm>
            <a:off x="992081" y="3675658"/>
            <a:ext cx="7978113" cy="2695576"/>
            <a:chOff x="567" y="2240"/>
            <a:chExt cx="4639" cy="1698"/>
          </a:xfrm>
        </p:grpSpPr>
        <p:sp>
          <p:nvSpPr>
            <p:cNvPr id="963621" name="Line 37"/>
            <p:cNvSpPr>
              <a:spLocks noChangeShapeType="1"/>
            </p:cNvSpPr>
            <p:nvPr/>
          </p:nvSpPr>
          <p:spPr bwMode="auto">
            <a:xfrm>
              <a:off x="1000" y="2621"/>
              <a:ext cx="617" cy="34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2" name="Line 38"/>
            <p:cNvSpPr>
              <a:spLocks noChangeShapeType="1"/>
            </p:cNvSpPr>
            <p:nvPr/>
          </p:nvSpPr>
          <p:spPr bwMode="auto">
            <a:xfrm flipV="1">
              <a:off x="1000" y="2993"/>
              <a:ext cx="684" cy="49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3" name="Line 39"/>
            <p:cNvSpPr>
              <a:spLocks noChangeShapeType="1"/>
            </p:cNvSpPr>
            <p:nvPr/>
          </p:nvSpPr>
          <p:spPr bwMode="auto">
            <a:xfrm flipV="1">
              <a:off x="1721" y="2630"/>
              <a:ext cx="1352" cy="3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4" name="Line 40"/>
            <p:cNvSpPr>
              <a:spLocks noChangeShapeType="1"/>
            </p:cNvSpPr>
            <p:nvPr/>
          </p:nvSpPr>
          <p:spPr bwMode="auto">
            <a:xfrm>
              <a:off x="3111" y="2621"/>
              <a:ext cx="1044" cy="41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5" name="Line 41"/>
            <p:cNvSpPr>
              <a:spLocks noChangeShapeType="1"/>
            </p:cNvSpPr>
            <p:nvPr/>
          </p:nvSpPr>
          <p:spPr bwMode="auto">
            <a:xfrm>
              <a:off x="1669" y="2968"/>
              <a:ext cx="656" cy="494"/>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6" name="Line 42"/>
            <p:cNvSpPr>
              <a:spLocks noChangeShapeType="1"/>
            </p:cNvSpPr>
            <p:nvPr/>
          </p:nvSpPr>
          <p:spPr bwMode="auto">
            <a:xfrm flipV="1">
              <a:off x="2389" y="3478"/>
              <a:ext cx="1339" cy="1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7" name="Line 43"/>
            <p:cNvSpPr>
              <a:spLocks noChangeShapeType="1"/>
            </p:cNvSpPr>
            <p:nvPr/>
          </p:nvSpPr>
          <p:spPr bwMode="auto">
            <a:xfrm flipV="1">
              <a:off x="3781" y="3036"/>
              <a:ext cx="423" cy="396"/>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8" name="Line 44"/>
            <p:cNvSpPr>
              <a:spLocks noChangeShapeType="1"/>
            </p:cNvSpPr>
            <p:nvPr/>
          </p:nvSpPr>
          <p:spPr bwMode="auto">
            <a:xfrm flipV="1">
              <a:off x="4246" y="2650"/>
              <a:ext cx="576" cy="3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29" name="Line 45"/>
            <p:cNvSpPr>
              <a:spLocks noChangeShapeType="1"/>
            </p:cNvSpPr>
            <p:nvPr/>
          </p:nvSpPr>
          <p:spPr bwMode="auto">
            <a:xfrm>
              <a:off x="4244" y="3056"/>
              <a:ext cx="538" cy="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pic>
          <p:nvPicPr>
            <p:cNvPr id="963630"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 y="3198"/>
              <a:ext cx="285"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31" name="Picture 4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 y="2446"/>
              <a:ext cx="28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32"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6" y="3198"/>
              <a:ext cx="28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33" name="Picture 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6" y="2446"/>
              <a:ext cx="2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3634" name="Text Box 50"/>
            <p:cNvSpPr txBox="1">
              <a:spLocks noChangeArrowheads="1"/>
            </p:cNvSpPr>
            <p:nvPr/>
          </p:nvSpPr>
          <p:spPr bwMode="auto">
            <a:xfrm>
              <a:off x="4052" y="2506"/>
              <a:ext cx="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C</a:t>
              </a:r>
            </a:p>
          </p:txBody>
        </p:sp>
        <p:sp>
          <p:nvSpPr>
            <p:cNvPr id="963635" name="Text Box 51"/>
            <p:cNvSpPr txBox="1">
              <a:spLocks noChangeArrowheads="1"/>
            </p:cNvSpPr>
            <p:nvPr/>
          </p:nvSpPr>
          <p:spPr bwMode="auto">
            <a:xfrm>
              <a:off x="2683" y="2240"/>
              <a:ext cx="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B</a:t>
              </a:r>
            </a:p>
          </p:txBody>
        </p:sp>
        <p:sp>
          <p:nvSpPr>
            <p:cNvPr id="963636" name="Text Box 52"/>
            <p:cNvSpPr txBox="1">
              <a:spLocks noChangeArrowheads="1"/>
            </p:cNvSpPr>
            <p:nvPr/>
          </p:nvSpPr>
          <p:spPr bwMode="auto">
            <a:xfrm>
              <a:off x="1518" y="2461"/>
              <a:ext cx="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A</a:t>
              </a:r>
            </a:p>
          </p:txBody>
        </p:sp>
        <p:sp>
          <p:nvSpPr>
            <p:cNvPr id="963637" name="Text Box 53"/>
            <p:cNvSpPr txBox="1">
              <a:spLocks noChangeArrowheads="1"/>
            </p:cNvSpPr>
            <p:nvPr/>
          </p:nvSpPr>
          <p:spPr bwMode="auto">
            <a:xfrm>
              <a:off x="574" y="2426"/>
              <a:ext cx="3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99"/>
                  </a:solidFill>
                  <a:latin typeface="+mn-lt"/>
                  <a:ea typeface="黑体" panose="02010609060101010101" pitchFamily="2" charset="-122"/>
                </a:rPr>
                <a:t>H</a:t>
              </a:r>
              <a:r>
                <a:rPr kumimoji="1" lang="en-US" altLang="zh-CN" sz="2400" b="1" baseline="-25000" dirty="0">
                  <a:solidFill>
                    <a:srgbClr val="000099"/>
                  </a:solidFill>
                  <a:latin typeface="+mn-lt"/>
                  <a:ea typeface="黑体" panose="02010609060101010101" pitchFamily="2" charset="-122"/>
                </a:rPr>
                <a:t>1</a:t>
              </a:r>
            </a:p>
          </p:txBody>
        </p:sp>
        <p:sp>
          <p:nvSpPr>
            <p:cNvPr id="963638" name="Text Box 54"/>
            <p:cNvSpPr txBox="1">
              <a:spLocks noChangeArrowheads="1"/>
            </p:cNvSpPr>
            <p:nvPr/>
          </p:nvSpPr>
          <p:spPr bwMode="auto">
            <a:xfrm>
              <a:off x="567" y="3180"/>
              <a:ext cx="3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2</a:t>
              </a:r>
            </a:p>
          </p:txBody>
        </p:sp>
        <p:sp>
          <p:nvSpPr>
            <p:cNvPr id="963639" name="Text Box 55"/>
            <p:cNvSpPr txBox="1">
              <a:spLocks noChangeArrowheads="1"/>
            </p:cNvSpPr>
            <p:nvPr/>
          </p:nvSpPr>
          <p:spPr bwMode="auto">
            <a:xfrm>
              <a:off x="4903" y="2467"/>
              <a:ext cx="3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3</a:t>
              </a:r>
            </a:p>
          </p:txBody>
        </p:sp>
        <p:sp>
          <p:nvSpPr>
            <p:cNvPr id="963640" name="Text Box 56"/>
            <p:cNvSpPr txBox="1">
              <a:spLocks noChangeArrowheads="1"/>
            </p:cNvSpPr>
            <p:nvPr/>
          </p:nvSpPr>
          <p:spPr bwMode="auto">
            <a:xfrm>
              <a:off x="4882" y="3225"/>
              <a:ext cx="3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H</a:t>
              </a:r>
              <a:r>
                <a:rPr kumimoji="1" lang="en-US" altLang="zh-CN" sz="2400" b="1" baseline="-25000">
                  <a:solidFill>
                    <a:srgbClr val="000099"/>
                  </a:solidFill>
                  <a:latin typeface="+mn-lt"/>
                  <a:ea typeface="黑体" panose="02010609060101010101" pitchFamily="2" charset="-122"/>
                </a:rPr>
                <a:t>4</a:t>
              </a:r>
            </a:p>
          </p:txBody>
        </p:sp>
        <p:sp>
          <p:nvSpPr>
            <p:cNvPr id="963641" name="Text Box 57"/>
            <p:cNvSpPr txBox="1">
              <a:spLocks noChangeArrowheads="1"/>
            </p:cNvSpPr>
            <p:nvPr/>
          </p:nvSpPr>
          <p:spPr bwMode="auto">
            <a:xfrm>
              <a:off x="2196" y="2971"/>
              <a:ext cx="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D</a:t>
              </a:r>
            </a:p>
          </p:txBody>
        </p:sp>
        <p:sp>
          <p:nvSpPr>
            <p:cNvPr id="963642" name="Text Box 58"/>
            <p:cNvSpPr txBox="1">
              <a:spLocks noChangeArrowheads="1"/>
            </p:cNvSpPr>
            <p:nvPr/>
          </p:nvSpPr>
          <p:spPr bwMode="auto">
            <a:xfrm>
              <a:off x="3569" y="2893"/>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99"/>
                  </a:solidFill>
                  <a:latin typeface="+mn-lt"/>
                  <a:ea typeface="黑体" panose="02010609060101010101" pitchFamily="2" charset="-122"/>
                </a:rPr>
                <a:t>E</a:t>
              </a:r>
            </a:p>
          </p:txBody>
        </p:sp>
        <p:sp>
          <p:nvSpPr>
            <p:cNvPr id="963643" name="Text Box 59"/>
            <p:cNvSpPr txBox="1">
              <a:spLocks noChangeArrowheads="1"/>
            </p:cNvSpPr>
            <p:nvPr/>
          </p:nvSpPr>
          <p:spPr bwMode="auto">
            <a:xfrm>
              <a:off x="1321" y="3647"/>
              <a:ext cx="36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latin typeface="+mn-lt"/>
                  <a:ea typeface="黑体" panose="02010609060101010101" pitchFamily="2" charset="-122"/>
                </a:rPr>
                <a:t>(b) </a:t>
              </a:r>
              <a:r>
                <a:rPr kumimoji="1" lang="zh-CN" altLang="en-US" sz="2400" b="1" dirty="0" smtClean="0">
                  <a:latin typeface="+mn-lt"/>
                  <a:ea typeface="黑体" panose="02010609060101010101" pitchFamily="2" charset="-122"/>
                </a:rPr>
                <a:t>设置两种 </a:t>
              </a:r>
              <a:r>
                <a:rPr kumimoji="1" lang="en-US" altLang="zh-CN" sz="2400" b="1" dirty="0" smtClean="0">
                  <a:latin typeface="+mn-lt"/>
                  <a:ea typeface="黑体" panose="02010609060101010101" pitchFamily="2" charset="-122"/>
                </a:rPr>
                <a:t>FEC</a:t>
              </a:r>
              <a:r>
                <a:rPr kumimoji="1" lang="zh-CN" altLang="en-US" sz="2400" b="1" dirty="0" smtClean="0">
                  <a:latin typeface="+mn-lt"/>
                  <a:ea typeface="黑体" panose="02010609060101010101" pitchFamily="2" charset="-122"/>
                </a:rPr>
                <a:t>，利用 </a:t>
              </a:r>
              <a:r>
                <a:rPr kumimoji="1" lang="en-US" altLang="zh-CN" sz="2400" b="1" dirty="0">
                  <a:latin typeface="+mn-lt"/>
                  <a:ea typeface="黑体" panose="02010609060101010101" pitchFamily="2" charset="-122"/>
                </a:rPr>
                <a:t>FEC </a:t>
              </a:r>
              <a:r>
                <a:rPr kumimoji="1" lang="zh-CN" altLang="en-US" sz="2400" b="1" dirty="0">
                  <a:latin typeface="+mn-lt"/>
                  <a:ea typeface="黑体" panose="02010609060101010101" pitchFamily="2" charset="-122"/>
                </a:rPr>
                <a:t>使通信量分散</a:t>
              </a:r>
              <a:r>
                <a:rPr kumimoji="1" lang="zh-CN" altLang="en-US" sz="2000" b="1" dirty="0">
                  <a:latin typeface="+mn-lt"/>
                  <a:ea typeface="黑体" panose="02010609060101010101" pitchFamily="2" charset="-122"/>
                </a:rPr>
                <a:t> </a:t>
              </a:r>
            </a:p>
          </p:txBody>
        </p:sp>
        <p:pic>
          <p:nvPicPr>
            <p:cNvPr id="963644" name="Picture 6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 y="283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45" name="Picture 6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 y="329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46" name="Picture 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 y="2460"/>
              <a:ext cx="259"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47" name="Picture 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8" y="332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3648" name="Picture 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 y="2910"/>
              <a:ext cx="259"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3649" name="Freeform 65"/>
            <p:cNvSpPr/>
            <p:nvPr/>
          </p:nvSpPr>
          <p:spPr bwMode="auto">
            <a:xfrm>
              <a:off x="1200" y="2545"/>
              <a:ext cx="3463" cy="393"/>
            </a:xfrm>
            <a:custGeom>
              <a:avLst/>
              <a:gdLst>
                <a:gd name="T0" fmla="*/ 0 w 3228"/>
                <a:gd name="T1" fmla="*/ 96 h 326"/>
                <a:gd name="T2" fmla="*/ 288 w 3228"/>
                <a:gd name="T3" fmla="*/ 234 h 326"/>
                <a:gd name="T4" fmla="*/ 480 w 3228"/>
                <a:gd name="T5" fmla="*/ 264 h 326"/>
                <a:gd name="T6" fmla="*/ 792 w 3228"/>
                <a:gd name="T7" fmla="*/ 210 h 326"/>
                <a:gd name="T8" fmla="*/ 975 w 3228"/>
                <a:gd name="T9" fmla="*/ 164 h 326"/>
                <a:gd name="T10" fmla="*/ 1252 w 3228"/>
                <a:gd name="T11" fmla="*/ 97 h 326"/>
                <a:gd name="T12" fmla="*/ 1716 w 3228"/>
                <a:gd name="T13" fmla="*/ 6 h 326"/>
                <a:gd name="T14" fmla="*/ 1992 w 3228"/>
                <a:gd name="T15" fmla="*/ 60 h 326"/>
                <a:gd name="T16" fmla="*/ 2149 w 3228"/>
                <a:gd name="T17" fmla="*/ 119 h 326"/>
                <a:gd name="T18" fmla="*/ 2364 w 3228"/>
                <a:gd name="T19" fmla="*/ 210 h 326"/>
                <a:gd name="T20" fmla="*/ 2646 w 3228"/>
                <a:gd name="T21" fmla="*/ 312 h 326"/>
                <a:gd name="T22" fmla="*/ 2874 w 3228"/>
                <a:gd name="T23" fmla="*/ 294 h 326"/>
                <a:gd name="T24" fmla="*/ 3060 w 3228"/>
                <a:gd name="T25" fmla="*/ 204 h 326"/>
                <a:gd name="T26" fmla="*/ 3228 w 3228"/>
                <a:gd name="T27" fmla="*/ 10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8" h="326">
                  <a:moveTo>
                    <a:pt x="0" y="96"/>
                  </a:moveTo>
                  <a:cubicBezTo>
                    <a:pt x="49" y="119"/>
                    <a:pt x="208" y="206"/>
                    <a:pt x="288" y="234"/>
                  </a:cubicBezTo>
                  <a:cubicBezTo>
                    <a:pt x="368" y="262"/>
                    <a:pt x="396" y="268"/>
                    <a:pt x="480" y="264"/>
                  </a:cubicBezTo>
                  <a:cubicBezTo>
                    <a:pt x="564" y="260"/>
                    <a:pt x="710" y="227"/>
                    <a:pt x="792" y="210"/>
                  </a:cubicBezTo>
                  <a:cubicBezTo>
                    <a:pt x="874" y="193"/>
                    <a:pt x="898" y="183"/>
                    <a:pt x="975" y="164"/>
                  </a:cubicBezTo>
                  <a:cubicBezTo>
                    <a:pt x="1052" y="145"/>
                    <a:pt x="1129" y="123"/>
                    <a:pt x="1252" y="97"/>
                  </a:cubicBezTo>
                  <a:cubicBezTo>
                    <a:pt x="1375" y="71"/>
                    <a:pt x="1593" y="12"/>
                    <a:pt x="1716" y="6"/>
                  </a:cubicBezTo>
                  <a:cubicBezTo>
                    <a:pt x="1839" y="0"/>
                    <a:pt x="1920" y="41"/>
                    <a:pt x="1992" y="60"/>
                  </a:cubicBezTo>
                  <a:cubicBezTo>
                    <a:pt x="2064" y="79"/>
                    <a:pt x="2087" y="94"/>
                    <a:pt x="2149" y="119"/>
                  </a:cubicBezTo>
                  <a:cubicBezTo>
                    <a:pt x="2211" y="144"/>
                    <a:pt x="2281" y="178"/>
                    <a:pt x="2364" y="210"/>
                  </a:cubicBezTo>
                  <a:cubicBezTo>
                    <a:pt x="2447" y="242"/>
                    <a:pt x="2561" y="298"/>
                    <a:pt x="2646" y="312"/>
                  </a:cubicBezTo>
                  <a:cubicBezTo>
                    <a:pt x="2731" y="326"/>
                    <a:pt x="2805" y="312"/>
                    <a:pt x="2874" y="294"/>
                  </a:cubicBezTo>
                  <a:cubicBezTo>
                    <a:pt x="2943" y="276"/>
                    <a:pt x="3001" y="235"/>
                    <a:pt x="3060" y="204"/>
                  </a:cubicBezTo>
                  <a:cubicBezTo>
                    <a:pt x="3119" y="173"/>
                    <a:pt x="3193" y="128"/>
                    <a:pt x="3228" y="108"/>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963650" name="Freeform 66"/>
            <p:cNvSpPr/>
            <p:nvPr/>
          </p:nvSpPr>
          <p:spPr bwMode="auto">
            <a:xfrm>
              <a:off x="1155" y="3130"/>
              <a:ext cx="3522" cy="470"/>
            </a:xfrm>
            <a:custGeom>
              <a:avLst/>
              <a:gdLst>
                <a:gd name="T0" fmla="*/ 0 w 3282"/>
                <a:gd name="T1" fmla="*/ 259 h 391"/>
                <a:gd name="T2" fmla="*/ 240 w 3282"/>
                <a:gd name="T3" fmla="*/ 116 h 391"/>
                <a:gd name="T4" fmla="*/ 498 w 3282"/>
                <a:gd name="T5" fmla="*/ 7 h 391"/>
                <a:gd name="T6" fmla="*/ 756 w 3282"/>
                <a:gd name="T7" fmla="*/ 157 h 391"/>
                <a:gd name="T8" fmla="*/ 1026 w 3282"/>
                <a:gd name="T9" fmla="*/ 349 h 391"/>
                <a:gd name="T10" fmla="*/ 1245 w 3282"/>
                <a:gd name="T11" fmla="*/ 385 h 391"/>
                <a:gd name="T12" fmla="*/ 1626 w 3282"/>
                <a:gd name="T13" fmla="*/ 385 h 391"/>
                <a:gd name="T14" fmla="*/ 2124 w 3282"/>
                <a:gd name="T15" fmla="*/ 385 h 391"/>
                <a:gd name="T16" fmla="*/ 2442 w 3282"/>
                <a:gd name="T17" fmla="*/ 349 h 391"/>
                <a:gd name="T18" fmla="*/ 2592 w 3282"/>
                <a:gd name="T19" fmla="*/ 277 h 391"/>
                <a:gd name="T20" fmla="*/ 2796 w 3282"/>
                <a:gd name="T21" fmla="*/ 91 h 391"/>
                <a:gd name="T22" fmla="*/ 2946 w 3282"/>
                <a:gd name="T23" fmla="*/ 67 h 391"/>
                <a:gd name="T24" fmla="*/ 3101 w 3282"/>
                <a:gd name="T25" fmla="*/ 160 h 391"/>
                <a:gd name="T26" fmla="*/ 3282 w 3282"/>
                <a:gd name="T27" fmla="*/ 27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2" h="391">
                  <a:moveTo>
                    <a:pt x="0" y="259"/>
                  </a:moveTo>
                  <a:cubicBezTo>
                    <a:pt x="39" y="235"/>
                    <a:pt x="157" y="158"/>
                    <a:pt x="240" y="116"/>
                  </a:cubicBezTo>
                  <a:cubicBezTo>
                    <a:pt x="323" y="74"/>
                    <a:pt x="412" y="0"/>
                    <a:pt x="498" y="7"/>
                  </a:cubicBezTo>
                  <a:cubicBezTo>
                    <a:pt x="584" y="14"/>
                    <a:pt x="668" y="100"/>
                    <a:pt x="756" y="157"/>
                  </a:cubicBezTo>
                  <a:cubicBezTo>
                    <a:pt x="844" y="214"/>
                    <a:pt x="945" y="311"/>
                    <a:pt x="1026" y="349"/>
                  </a:cubicBezTo>
                  <a:cubicBezTo>
                    <a:pt x="1107" y="387"/>
                    <a:pt x="1145" y="379"/>
                    <a:pt x="1245" y="385"/>
                  </a:cubicBezTo>
                  <a:cubicBezTo>
                    <a:pt x="1345" y="391"/>
                    <a:pt x="1480" y="385"/>
                    <a:pt x="1626" y="385"/>
                  </a:cubicBezTo>
                  <a:cubicBezTo>
                    <a:pt x="1772" y="385"/>
                    <a:pt x="1988" y="391"/>
                    <a:pt x="2124" y="385"/>
                  </a:cubicBezTo>
                  <a:cubicBezTo>
                    <a:pt x="2260" y="379"/>
                    <a:pt x="2364" y="367"/>
                    <a:pt x="2442" y="349"/>
                  </a:cubicBezTo>
                  <a:cubicBezTo>
                    <a:pt x="2520" y="331"/>
                    <a:pt x="2533" y="320"/>
                    <a:pt x="2592" y="277"/>
                  </a:cubicBezTo>
                  <a:cubicBezTo>
                    <a:pt x="2651" y="234"/>
                    <a:pt x="2737" y="126"/>
                    <a:pt x="2796" y="91"/>
                  </a:cubicBezTo>
                  <a:cubicBezTo>
                    <a:pt x="2855" y="56"/>
                    <a:pt x="2895" y="55"/>
                    <a:pt x="2946" y="67"/>
                  </a:cubicBezTo>
                  <a:cubicBezTo>
                    <a:pt x="2997" y="79"/>
                    <a:pt x="3045" y="126"/>
                    <a:pt x="3101" y="160"/>
                  </a:cubicBezTo>
                  <a:cubicBezTo>
                    <a:pt x="3157" y="194"/>
                    <a:pt x="3244" y="248"/>
                    <a:pt x="3282" y="271"/>
                  </a:cubicBezTo>
                </a:path>
              </a:pathLst>
            </a:custGeom>
            <a:noFill/>
            <a:ln w="381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3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zh-CN" dirty="0"/>
              <a:t>流量工程</a:t>
            </a:r>
            <a:endParaRPr lang="zh-CN" altLang="en-US" dirty="0"/>
          </a:p>
        </p:txBody>
      </p:sp>
      <p:sp>
        <p:nvSpPr>
          <p:cNvPr id="4" name="内容占位符 3"/>
          <p:cNvSpPr>
            <a:spLocks noGrp="1"/>
          </p:cNvSpPr>
          <p:nvPr>
            <p:ph idx="1"/>
          </p:nvPr>
        </p:nvSpPr>
        <p:spPr/>
        <p:txBody>
          <a:bodyPr/>
          <a:lstStyle/>
          <a:p>
            <a:r>
              <a:rPr lang="zh-CN" altLang="zh-CN" dirty="0"/>
              <a:t>网络管理员采用自定义</a:t>
            </a:r>
            <a:r>
              <a:rPr lang="zh-CN" altLang="zh-CN" dirty="0" smtClean="0"/>
              <a:t>的</a:t>
            </a:r>
            <a:r>
              <a:rPr lang="en-US" altLang="zh-CN" dirty="0" smtClean="0"/>
              <a:t> FEC </a:t>
            </a:r>
            <a:r>
              <a:rPr lang="zh-CN" altLang="zh-CN" dirty="0" smtClean="0"/>
              <a:t>就</a:t>
            </a:r>
            <a:r>
              <a:rPr lang="zh-CN" altLang="zh-CN" dirty="0"/>
              <a:t>可以更好地管理网络的资源</a:t>
            </a:r>
            <a:r>
              <a:rPr lang="zh-CN" altLang="zh-CN" dirty="0" smtClean="0"/>
              <a:t>。</a:t>
            </a:r>
            <a:endParaRPr lang="en-US" altLang="zh-CN" dirty="0" smtClean="0"/>
          </a:p>
          <a:p>
            <a:r>
              <a:rPr lang="zh-CN" altLang="zh-CN" dirty="0" smtClean="0"/>
              <a:t>这种</a:t>
            </a:r>
            <a:r>
              <a:rPr lang="zh-CN" altLang="zh-CN" dirty="0"/>
              <a:t>均衡网络负载的做法也称为</a:t>
            </a:r>
            <a:r>
              <a:rPr lang="zh-CN" altLang="zh-CN" dirty="0">
                <a:solidFill>
                  <a:srgbClr val="FF0000"/>
                </a:solidFill>
              </a:rPr>
              <a:t>流量</a:t>
            </a:r>
            <a:r>
              <a:rPr lang="zh-CN" altLang="zh-CN" dirty="0" smtClean="0">
                <a:solidFill>
                  <a:srgbClr val="FF0000"/>
                </a:solidFill>
              </a:rPr>
              <a:t>工程</a:t>
            </a:r>
            <a:r>
              <a:rPr lang="en-US" altLang="zh-CN" dirty="0" smtClean="0">
                <a:solidFill>
                  <a:srgbClr val="FF0000"/>
                </a:solidFill>
              </a:rPr>
              <a:t> TE </a:t>
            </a:r>
            <a:r>
              <a:rPr lang="en-US" altLang="zh-CN" dirty="0"/>
              <a:t>(Traffic Engineering</a:t>
            </a:r>
            <a:r>
              <a:rPr lang="en-US" altLang="zh-CN" dirty="0" smtClean="0"/>
              <a:t>) </a:t>
            </a:r>
            <a:r>
              <a:rPr lang="zh-CN" altLang="zh-CN" dirty="0" smtClean="0"/>
              <a:t>或</a:t>
            </a:r>
            <a:r>
              <a:rPr lang="zh-CN" altLang="zh-CN" dirty="0"/>
              <a:t>通信量工程。</a:t>
            </a:r>
            <a:endParaRPr lang="zh-CN" altLang="en-US" dirty="0"/>
          </a:p>
        </p:txBody>
      </p:sp>
    </p:spTree>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4612" name="Rectangle 4"/>
          <p:cNvSpPr>
            <a:spLocks noGrp="1" noChangeArrowheads="1"/>
          </p:cNvSpPr>
          <p:nvPr>
            <p:ph type="title"/>
          </p:nvPr>
        </p:nvSpPr>
        <p:spPr/>
        <p:txBody>
          <a:bodyPr/>
          <a:lstStyle/>
          <a:p>
            <a:r>
              <a:rPr lang="en-US" altLang="zh-CN" dirty="0"/>
              <a:t>4.9.2  </a:t>
            </a:r>
            <a:r>
              <a:rPr lang="en-US" altLang="zh-CN" dirty="0" smtClean="0"/>
              <a:t>MPLS </a:t>
            </a:r>
            <a:r>
              <a:rPr lang="zh-CN" altLang="zh-CN" dirty="0" smtClean="0"/>
              <a:t>首部</a:t>
            </a:r>
            <a:r>
              <a:rPr lang="zh-CN" altLang="zh-CN" dirty="0"/>
              <a:t>的位置与格式</a:t>
            </a:r>
            <a:endParaRPr lang="zh-CN" altLang="en-US" dirty="0"/>
          </a:p>
        </p:txBody>
      </p:sp>
      <p:sp>
        <p:nvSpPr>
          <p:cNvPr id="964613" name="Rectangle 5"/>
          <p:cNvSpPr>
            <a:spLocks noGrp="1" noChangeArrowheads="1"/>
          </p:cNvSpPr>
          <p:nvPr>
            <p:ph idx="1"/>
          </p:nvPr>
        </p:nvSpPr>
        <p:spPr/>
        <p:txBody>
          <a:bodyPr/>
          <a:lstStyle/>
          <a:p>
            <a:r>
              <a:rPr lang="en-US" altLang="zh-CN" sz="2800" dirty="0" smtClean="0"/>
              <a:t>MPLS </a:t>
            </a:r>
            <a:r>
              <a:rPr lang="zh-CN" altLang="zh-CN" sz="2800" dirty="0" smtClean="0"/>
              <a:t>并不</a:t>
            </a:r>
            <a:r>
              <a:rPr lang="zh-CN" altLang="zh-CN" sz="2800" dirty="0"/>
              <a:t>要求下层的网络都使用面向连接的技术</a:t>
            </a:r>
            <a:r>
              <a:rPr lang="zh-CN" altLang="zh-CN" sz="2800" dirty="0" smtClean="0"/>
              <a:t>。</a:t>
            </a:r>
            <a:endParaRPr lang="en-US" altLang="zh-CN" sz="2800" dirty="0" smtClean="0"/>
          </a:p>
          <a:p>
            <a:r>
              <a:rPr lang="zh-CN" altLang="zh-CN" sz="2800" dirty="0"/>
              <a:t>下层的</a:t>
            </a:r>
            <a:r>
              <a:rPr lang="zh-CN" altLang="zh-CN" sz="2800" dirty="0" smtClean="0"/>
              <a:t>网络并不</a:t>
            </a:r>
            <a:r>
              <a:rPr lang="zh-CN" altLang="zh-CN" sz="2800" dirty="0"/>
              <a:t>提供打标记的</a:t>
            </a:r>
            <a:r>
              <a:rPr lang="zh-CN" altLang="zh-CN" sz="2800" dirty="0" smtClean="0"/>
              <a:t>手段</a:t>
            </a:r>
            <a:r>
              <a:rPr lang="zh-CN" altLang="en-US" sz="2800" dirty="0" smtClean="0"/>
              <a:t>，</a:t>
            </a:r>
            <a:r>
              <a:rPr lang="zh-CN" altLang="zh-CN" sz="2800" dirty="0" smtClean="0"/>
              <a:t>而</a:t>
            </a:r>
            <a:r>
              <a:rPr lang="en-US" altLang="zh-CN" sz="2800" dirty="0" smtClean="0"/>
              <a:t> IPv4 </a:t>
            </a:r>
            <a:r>
              <a:rPr lang="zh-CN" altLang="zh-CN" sz="2800" dirty="0" smtClean="0"/>
              <a:t>数据报</a:t>
            </a:r>
            <a:r>
              <a:rPr lang="zh-CN" altLang="zh-CN" sz="2800" dirty="0"/>
              <a:t>首部也没有多余的位置</a:t>
            </a:r>
            <a:r>
              <a:rPr lang="zh-CN" altLang="zh-CN" sz="2800" dirty="0" smtClean="0"/>
              <a:t>存放</a:t>
            </a:r>
            <a:r>
              <a:rPr lang="en-US" altLang="zh-CN" sz="2800" dirty="0" smtClean="0"/>
              <a:t> MPLS </a:t>
            </a:r>
            <a:r>
              <a:rPr lang="zh-CN" altLang="zh-CN" sz="2800" dirty="0" smtClean="0"/>
              <a:t>标记。</a:t>
            </a:r>
            <a:endParaRPr lang="en-US" altLang="zh-CN" sz="2800" dirty="0" smtClean="0"/>
          </a:p>
          <a:p>
            <a:r>
              <a:rPr lang="zh-CN" altLang="zh-CN" sz="2800" dirty="0" smtClean="0"/>
              <a:t>这</a:t>
            </a:r>
            <a:r>
              <a:rPr lang="zh-CN" altLang="zh-CN" sz="2800" dirty="0"/>
              <a:t>就需要使用一种封装技术：在</a:t>
            </a:r>
            <a:r>
              <a:rPr lang="zh-CN" altLang="zh-CN" sz="2800" dirty="0" smtClean="0"/>
              <a:t>把</a:t>
            </a:r>
            <a:r>
              <a:rPr lang="en-US" altLang="zh-CN" sz="2800" dirty="0" smtClean="0"/>
              <a:t> IP </a:t>
            </a:r>
            <a:r>
              <a:rPr lang="zh-CN" altLang="zh-CN" sz="2800" dirty="0" smtClean="0"/>
              <a:t>数据报</a:t>
            </a:r>
            <a:r>
              <a:rPr lang="zh-CN" altLang="zh-CN" sz="2800" dirty="0"/>
              <a:t>封装成以太网帧之前，先要插入一</a:t>
            </a:r>
            <a:r>
              <a:rPr lang="zh-CN" altLang="zh-CN" sz="2800" dirty="0" smtClean="0"/>
              <a:t>个</a:t>
            </a:r>
            <a:r>
              <a:rPr lang="en-US" altLang="zh-CN" sz="2800" dirty="0" smtClean="0"/>
              <a:t> MPLS </a:t>
            </a:r>
            <a:r>
              <a:rPr lang="zh-CN" altLang="zh-CN" sz="2800" dirty="0" smtClean="0"/>
              <a:t>首部。</a:t>
            </a:r>
            <a:endParaRPr lang="en-US" altLang="zh-CN" sz="2800" dirty="0" smtClean="0"/>
          </a:p>
          <a:p>
            <a:r>
              <a:rPr lang="zh-CN" altLang="zh-CN" sz="2800" dirty="0"/>
              <a:t>从层次的角度看，</a:t>
            </a:r>
            <a:r>
              <a:rPr lang="en-US" altLang="zh-CN" sz="2800" dirty="0" smtClean="0"/>
              <a:t>MPLS </a:t>
            </a:r>
            <a:r>
              <a:rPr lang="zh-CN" altLang="zh-CN" sz="2800" dirty="0" smtClean="0"/>
              <a:t>首部</a:t>
            </a:r>
            <a:r>
              <a:rPr lang="zh-CN" altLang="zh-CN" sz="2800" dirty="0"/>
              <a:t>就处在第二层和第三层</a:t>
            </a:r>
            <a:r>
              <a:rPr lang="zh-CN" altLang="zh-CN" sz="2800" dirty="0" smtClean="0"/>
              <a:t>之间</a:t>
            </a:r>
            <a:r>
              <a:rPr lang="zh-CN" altLang="en-US" sz="2800" dirty="0" smtClean="0"/>
              <a:t>。</a:t>
            </a:r>
            <a:endParaRPr lang="en-US" altLang="zh-CN" sz="2800" dirty="0" smtClean="0"/>
          </a:p>
        </p:txBody>
      </p:sp>
      <p:grpSp>
        <p:nvGrpSpPr>
          <p:cNvPr id="5" name="组合 4"/>
          <p:cNvGrpSpPr/>
          <p:nvPr/>
        </p:nvGrpSpPr>
        <p:grpSpPr>
          <a:xfrm>
            <a:off x="3717527" y="4566138"/>
            <a:ext cx="3611737" cy="1311134"/>
            <a:chOff x="3728864" y="4437112"/>
            <a:chExt cx="3611737" cy="1311134"/>
          </a:xfrm>
        </p:grpSpPr>
        <p:sp>
          <p:nvSpPr>
            <p:cNvPr id="2" name="矩形 1"/>
            <p:cNvSpPr/>
            <p:nvPr/>
          </p:nvSpPr>
          <p:spPr bwMode="auto">
            <a:xfrm>
              <a:off x="3728864" y="4437112"/>
              <a:ext cx="2160240" cy="447038"/>
            </a:xfrm>
            <a:prstGeom prst="rect">
              <a:avLst/>
            </a:prstGeom>
            <a:solidFill>
              <a:srgbClr val="FFFF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mn-lt"/>
                  <a:ea typeface="黑体" panose="02010609060101010101" pitchFamily="2" charset="-122"/>
                </a:rPr>
                <a:t>网络层</a:t>
              </a:r>
            </a:p>
          </p:txBody>
        </p:sp>
        <p:sp>
          <p:nvSpPr>
            <p:cNvPr id="41" name="矩形 40"/>
            <p:cNvSpPr/>
            <p:nvPr/>
          </p:nvSpPr>
          <p:spPr bwMode="auto">
            <a:xfrm>
              <a:off x="3728864" y="4884150"/>
              <a:ext cx="2160240" cy="432048"/>
            </a:xfrm>
            <a:prstGeom prst="rect">
              <a:avLst/>
            </a:prstGeom>
            <a:solidFill>
              <a:srgbClr val="66FF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mn-lt"/>
                  <a:ea typeface="黑体" panose="02010609060101010101" pitchFamily="2" charset="-122"/>
                </a:rPr>
                <a:t>MPLS </a:t>
              </a:r>
              <a:r>
                <a:rPr kumimoji="0" lang="zh-CN" altLang="en-US" sz="2400" b="1" i="0" u="none" strike="noStrike" cap="none" normalizeH="0" baseline="0" dirty="0" smtClean="0">
                  <a:ln>
                    <a:noFill/>
                  </a:ln>
                  <a:solidFill>
                    <a:schemeClr val="tx1"/>
                  </a:solidFill>
                  <a:effectLst/>
                  <a:latin typeface="+mn-lt"/>
                  <a:ea typeface="黑体" panose="02010609060101010101" pitchFamily="2" charset="-122"/>
                </a:rPr>
                <a:t>首部</a:t>
              </a:r>
            </a:p>
          </p:txBody>
        </p:sp>
        <p:sp>
          <p:nvSpPr>
            <p:cNvPr id="42" name="矩形 41"/>
            <p:cNvSpPr/>
            <p:nvPr/>
          </p:nvSpPr>
          <p:spPr bwMode="auto">
            <a:xfrm>
              <a:off x="3728864" y="5316198"/>
              <a:ext cx="2160240" cy="432048"/>
            </a:xfrm>
            <a:prstGeom prst="rect">
              <a:avLst/>
            </a:prstGeom>
            <a:solidFill>
              <a:srgbClr val="FFFF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2400" b="1" dirty="0" smtClean="0">
                  <a:latin typeface="+mn-lt"/>
                  <a:ea typeface="黑体" panose="02010609060101010101" pitchFamily="2" charset="-122"/>
                </a:rPr>
                <a:t>数据链路</a:t>
              </a:r>
              <a:r>
                <a:rPr kumimoji="0" lang="zh-CN" altLang="en-US" sz="2400" b="1" i="0" u="none" strike="noStrike" cap="none" normalizeH="0" baseline="0" dirty="0" smtClean="0">
                  <a:ln>
                    <a:noFill/>
                  </a:ln>
                  <a:solidFill>
                    <a:schemeClr val="tx1"/>
                  </a:solidFill>
                  <a:effectLst/>
                  <a:latin typeface="+mn-lt"/>
                  <a:ea typeface="黑体" panose="02010609060101010101" pitchFamily="2" charset="-122"/>
                </a:rPr>
                <a:t>层</a:t>
              </a:r>
            </a:p>
          </p:txBody>
        </p:sp>
        <p:sp>
          <p:nvSpPr>
            <p:cNvPr id="3" name="左箭头 2"/>
            <p:cNvSpPr/>
            <p:nvPr/>
          </p:nvSpPr>
          <p:spPr bwMode="auto">
            <a:xfrm>
              <a:off x="5961112" y="5013176"/>
              <a:ext cx="504056" cy="216024"/>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6537176" y="4869160"/>
              <a:ext cx="803425" cy="461665"/>
            </a:xfrm>
            <a:prstGeom prst="rect">
              <a:avLst/>
            </a:prstGeom>
            <a:noFill/>
          </p:spPr>
          <p:txBody>
            <a:bodyPr wrap="none" rtlCol="0">
              <a:spAutoFit/>
            </a:bodyPr>
            <a:lstStyle/>
            <a:p>
              <a:r>
                <a:rPr lang="zh-CN" altLang="en-US" sz="2400" b="1" dirty="0" smtClean="0">
                  <a:latin typeface="+mn-lt"/>
                  <a:ea typeface="黑体" panose="02010609060101010101" pitchFamily="2" charset="-122"/>
                </a:rPr>
                <a:t>插入</a:t>
              </a:r>
              <a:endParaRPr lang="zh-CN" altLang="en-US" sz="2400" b="1" dirty="0">
                <a:latin typeface="+mn-lt"/>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2889378"/>
            <a:ext cx="7410582" cy="705744"/>
          </a:xfrm>
          <a:prstGeom prst="wedgeRoundRectCallout">
            <a:avLst>
              <a:gd name="adj1" fmla="val 31948"/>
              <a:gd name="adj2" fmla="val 223761"/>
              <a:gd name="adj3" fmla="val 16667"/>
            </a:avLst>
          </a:prstGeom>
          <a:solidFill>
            <a:srgbClr val="66FF66"/>
          </a:solidFill>
          <a:ln w="9525">
            <a:solidFill>
              <a:schemeClr val="tx1"/>
            </a:solidFill>
            <a:miter lim="800000"/>
          </a:ln>
          <a:effectLst/>
        </p:spPr>
        <p:txBody>
          <a:bodyPr anchor="ctr"/>
          <a:lstStyle/>
          <a:p>
            <a:pPr algn="ctr"/>
            <a:r>
              <a:rPr lang="en-US" altLang="zh-CN" sz="2400" b="1" dirty="0">
                <a:solidFill>
                  <a:srgbClr val="000066"/>
                </a:solidFill>
                <a:latin typeface="+mn-lt"/>
                <a:ea typeface="黑体" panose="02010609060101010101" pitchFamily="2" charset="-122"/>
              </a:rPr>
              <a:t>D</a:t>
            </a:r>
            <a:r>
              <a:rPr lang="en-US" altLang="zh-CN" sz="2400" b="1" dirty="0" smtClean="0">
                <a:solidFill>
                  <a:srgbClr val="000066"/>
                </a:solidFill>
                <a:latin typeface="+mn-lt"/>
                <a:ea typeface="黑体" panose="02010609060101010101" pitchFamily="2" charset="-122"/>
              </a:rPr>
              <a:t> </a:t>
            </a:r>
            <a:r>
              <a:rPr lang="zh-CN" altLang="en-US" sz="2400" b="1" dirty="0">
                <a:solidFill>
                  <a:srgbClr val="000066"/>
                </a:solidFill>
                <a:latin typeface="+mn-lt"/>
                <a:ea typeface="黑体" panose="02010609060101010101" pitchFamily="2" charset="-122"/>
              </a:rPr>
              <a:t>类</a:t>
            </a:r>
            <a:r>
              <a:rPr lang="zh-CN" altLang="en-US" sz="2400" b="1" dirty="0" smtClean="0">
                <a:solidFill>
                  <a:srgbClr val="000066"/>
                </a:solidFill>
                <a:latin typeface="+mn-lt"/>
                <a:ea typeface="黑体" panose="02010609060101010101" pitchFamily="2" charset="-122"/>
              </a:rPr>
              <a:t>地址是多播地址</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964612" name="Rectangle 4"/>
          <p:cNvSpPr>
            <a:spLocks noGrp="1" noChangeArrowheads="1"/>
          </p:cNvSpPr>
          <p:nvPr>
            <p:ph type="title"/>
          </p:nvPr>
        </p:nvSpPr>
        <p:spPr/>
        <p:txBody>
          <a:bodyPr/>
          <a:lstStyle/>
          <a:p>
            <a:pPr algn="ctr"/>
            <a:r>
              <a:rPr lang="en-US" altLang="zh-CN" dirty="0" smtClean="0"/>
              <a:t>MPLS </a:t>
            </a:r>
            <a:r>
              <a:rPr lang="zh-CN" altLang="zh-CN" dirty="0" smtClean="0"/>
              <a:t>首部</a:t>
            </a:r>
            <a:r>
              <a:rPr lang="zh-CN" altLang="zh-CN" dirty="0"/>
              <a:t>的格式</a:t>
            </a:r>
            <a:endParaRPr lang="zh-CN" altLang="en-US" dirty="0"/>
          </a:p>
        </p:txBody>
      </p:sp>
      <p:sp>
        <p:nvSpPr>
          <p:cNvPr id="964649" name="Freeform 41"/>
          <p:cNvSpPr/>
          <p:nvPr/>
        </p:nvSpPr>
        <p:spPr bwMode="auto">
          <a:xfrm>
            <a:off x="1066567" y="2200621"/>
            <a:ext cx="8027988" cy="628650"/>
          </a:xfrm>
          <a:custGeom>
            <a:avLst/>
            <a:gdLst>
              <a:gd name="T0" fmla="*/ 0 w 4668"/>
              <a:gd name="T1" fmla="*/ 0 h 396"/>
              <a:gd name="T2" fmla="*/ 4668 w 4668"/>
              <a:gd name="T3" fmla="*/ 6 h 396"/>
              <a:gd name="T4" fmla="*/ 1680 w 4668"/>
              <a:gd name="T5" fmla="*/ 396 h 396"/>
              <a:gd name="T6" fmla="*/ 876 w 4668"/>
              <a:gd name="T7" fmla="*/ 390 h 396"/>
              <a:gd name="T8" fmla="*/ 0 w 4668"/>
              <a:gd name="T9" fmla="*/ 0 h 396"/>
            </a:gdLst>
            <a:ahLst/>
            <a:cxnLst>
              <a:cxn ang="0">
                <a:pos x="T0" y="T1"/>
              </a:cxn>
              <a:cxn ang="0">
                <a:pos x="T2" y="T3"/>
              </a:cxn>
              <a:cxn ang="0">
                <a:pos x="T4" y="T5"/>
              </a:cxn>
              <a:cxn ang="0">
                <a:pos x="T6" y="T7"/>
              </a:cxn>
              <a:cxn ang="0">
                <a:pos x="T8" y="T9"/>
              </a:cxn>
            </a:cxnLst>
            <a:rect l="0" t="0" r="r" b="b"/>
            <a:pathLst>
              <a:path w="4668" h="396">
                <a:moveTo>
                  <a:pt x="0" y="0"/>
                </a:moveTo>
                <a:lnTo>
                  <a:pt x="4668" y="6"/>
                </a:lnTo>
                <a:lnTo>
                  <a:pt x="1680" y="396"/>
                </a:lnTo>
                <a:lnTo>
                  <a:pt x="876" y="390"/>
                </a:lnTo>
                <a:lnTo>
                  <a:pt x="0" y="0"/>
                </a:lnTo>
                <a:close/>
              </a:path>
            </a:pathLst>
          </a:custGeom>
          <a:gradFill rotWithShape="1">
            <a:gsLst>
              <a:gs pos="0">
                <a:srgbClr val="CCECFF">
                  <a:gamma/>
                  <a:shade val="63529"/>
                  <a:invGamma/>
                </a:srgbClr>
              </a:gs>
              <a:gs pos="100000">
                <a:srgbClr val="66FFFF"/>
              </a:gs>
            </a:gsLst>
            <a:lin ang="5400000" scaled="1"/>
          </a:gradFill>
          <a:ln>
            <a:noFill/>
          </a:ln>
          <a:effectLst/>
        </p:spPr>
        <p:txBody>
          <a:bodyPr/>
          <a:lstStyle/>
          <a:p>
            <a:endParaRPr lang="zh-CN" altLang="en-US" b="1">
              <a:solidFill>
                <a:srgbClr val="000099"/>
              </a:solidFill>
              <a:latin typeface="+mn-lt"/>
              <a:ea typeface="黑体" panose="02010609060101010101" pitchFamily="2" charset="-122"/>
            </a:endParaRPr>
          </a:p>
        </p:txBody>
      </p:sp>
      <p:sp>
        <p:nvSpPr>
          <p:cNvPr id="964610" name="Line 2"/>
          <p:cNvSpPr>
            <a:spLocks noChangeShapeType="1"/>
          </p:cNvSpPr>
          <p:nvPr/>
        </p:nvSpPr>
        <p:spPr bwMode="auto">
          <a:xfrm flipV="1">
            <a:off x="3969576" y="2227609"/>
            <a:ext cx="5138738" cy="603250"/>
          </a:xfrm>
          <a:prstGeom prst="line">
            <a:avLst/>
          </a:prstGeom>
          <a:noFill/>
          <a:ln w="9525">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11" name="Text Box 3"/>
          <p:cNvSpPr txBox="1">
            <a:spLocks noChangeArrowheads="1"/>
          </p:cNvSpPr>
          <p:nvPr/>
        </p:nvSpPr>
        <p:spPr bwMode="auto">
          <a:xfrm>
            <a:off x="5101199" y="2454622"/>
            <a:ext cx="697627"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栈底</a:t>
            </a:r>
          </a:p>
        </p:txBody>
      </p:sp>
      <p:sp>
        <p:nvSpPr>
          <p:cNvPr id="964614" name="Text Box 6"/>
          <p:cNvSpPr txBox="1">
            <a:spLocks noChangeArrowheads="1"/>
          </p:cNvSpPr>
          <p:nvPr/>
        </p:nvSpPr>
        <p:spPr bwMode="auto">
          <a:xfrm>
            <a:off x="2889547" y="2421284"/>
            <a:ext cx="697627" cy="400110"/>
          </a:xfrm>
          <a:prstGeom prst="rect">
            <a:avLst/>
          </a:prstGeom>
          <a:noFill/>
          <a:ln>
            <a:noFill/>
          </a:ln>
          <a:effectLst/>
          <a:extLst>
            <a:ext uri="{909E8E84-426E-40DD-AFC4-6F175D3DCCD1}">
              <a14:hiddenFill xmlns:a14="http://schemas.microsoft.com/office/drawing/2010/main">
                <a:solidFill>
                  <a:srgbClr val="FFFFFF">
                    <a:alpha val="41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栈顶</a:t>
            </a:r>
          </a:p>
        </p:txBody>
      </p:sp>
      <p:sp>
        <p:nvSpPr>
          <p:cNvPr id="964616" name="Rectangle 8"/>
          <p:cNvSpPr>
            <a:spLocks noChangeArrowheads="1"/>
          </p:cNvSpPr>
          <p:nvPr/>
        </p:nvSpPr>
        <p:spPr bwMode="auto">
          <a:xfrm>
            <a:off x="1580786" y="2830859"/>
            <a:ext cx="982000" cy="482600"/>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dirty="0">
                <a:solidFill>
                  <a:srgbClr val="000099"/>
                </a:solidFill>
                <a:latin typeface="+mn-lt"/>
                <a:ea typeface="黑体" panose="02010609060101010101" pitchFamily="2" charset="-122"/>
              </a:rPr>
              <a:t>帧首部 </a:t>
            </a:r>
            <a:r>
              <a:rPr kumimoji="1" lang="zh-CN" altLang="en-US" sz="2000" b="1" dirty="0" smtClean="0">
                <a:solidFill>
                  <a:srgbClr val="000099"/>
                </a:solidFill>
                <a:latin typeface="+mn-lt"/>
                <a:ea typeface="黑体" panose="02010609060101010101" pitchFamily="2" charset="-122"/>
              </a:rPr>
              <a:t> </a:t>
            </a:r>
            <a:endParaRPr kumimoji="1" lang="zh-CN" altLang="en-US" sz="2000" b="1" dirty="0">
              <a:solidFill>
                <a:srgbClr val="000099"/>
              </a:solidFill>
              <a:latin typeface="+mn-lt"/>
              <a:ea typeface="黑体" panose="02010609060101010101" pitchFamily="2" charset="-122"/>
            </a:endParaRPr>
          </a:p>
        </p:txBody>
      </p:sp>
      <p:sp>
        <p:nvSpPr>
          <p:cNvPr id="964617" name="Rectangle 9"/>
          <p:cNvSpPr>
            <a:spLocks noChangeArrowheads="1"/>
          </p:cNvSpPr>
          <p:nvPr/>
        </p:nvSpPr>
        <p:spPr bwMode="auto">
          <a:xfrm>
            <a:off x="1056249" y="1675159"/>
            <a:ext cx="8038306" cy="525462"/>
          </a:xfrm>
          <a:prstGeom prst="rect">
            <a:avLst/>
          </a:prstGeom>
          <a:solidFill>
            <a:srgbClr val="66FFFF"/>
          </a:solidFill>
          <a:ln w="952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964618" name="Line 10"/>
          <p:cNvSpPr>
            <a:spLocks noChangeShapeType="1"/>
          </p:cNvSpPr>
          <p:nvPr/>
        </p:nvSpPr>
        <p:spPr bwMode="auto">
          <a:xfrm>
            <a:off x="6079761" y="1675159"/>
            <a:ext cx="0" cy="52546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19" name="Line 11"/>
          <p:cNvSpPr>
            <a:spLocks noChangeShapeType="1"/>
          </p:cNvSpPr>
          <p:nvPr/>
        </p:nvSpPr>
        <p:spPr bwMode="auto">
          <a:xfrm>
            <a:off x="6846788" y="1675159"/>
            <a:ext cx="6879" cy="52546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20" name="Line 12"/>
          <p:cNvSpPr>
            <a:spLocks noChangeShapeType="1"/>
          </p:cNvSpPr>
          <p:nvPr/>
        </p:nvSpPr>
        <p:spPr bwMode="auto">
          <a:xfrm>
            <a:off x="7085838" y="1675159"/>
            <a:ext cx="0" cy="52546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21" name="Text Box 13"/>
          <p:cNvSpPr txBox="1">
            <a:spLocks noChangeArrowheads="1"/>
          </p:cNvSpPr>
          <p:nvPr/>
        </p:nvSpPr>
        <p:spPr bwMode="auto">
          <a:xfrm>
            <a:off x="2923942" y="1775172"/>
            <a:ext cx="1382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标   记   值</a:t>
            </a:r>
          </a:p>
        </p:txBody>
      </p:sp>
      <p:sp>
        <p:nvSpPr>
          <p:cNvPr id="964622" name="Text Box 14"/>
          <p:cNvSpPr txBox="1">
            <a:spLocks noChangeArrowheads="1"/>
          </p:cNvSpPr>
          <p:nvPr/>
        </p:nvSpPr>
        <p:spPr bwMode="auto">
          <a:xfrm>
            <a:off x="7173549" y="1775172"/>
            <a:ext cx="17588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生存时间 </a:t>
            </a:r>
            <a:r>
              <a:rPr kumimoji="1" lang="en-US" altLang="zh-CN" sz="2000" b="1">
                <a:solidFill>
                  <a:srgbClr val="000099"/>
                </a:solidFill>
                <a:latin typeface="+mn-lt"/>
                <a:ea typeface="黑体" panose="02010609060101010101" pitchFamily="2" charset="-122"/>
              </a:rPr>
              <a:t>TTL</a:t>
            </a:r>
          </a:p>
        </p:txBody>
      </p:sp>
      <p:sp>
        <p:nvSpPr>
          <p:cNvPr id="964623" name="Text Box 15"/>
          <p:cNvSpPr txBox="1">
            <a:spLocks noChangeArrowheads="1"/>
          </p:cNvSpPr>
          <p:nvPr/>
        </p:nvSpPr>
        <p:spPr bwMode="auto">
          <a:xfrm>
            <a:off x="6029886" y="1775172"/>
            <a:ext cx="7713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试 验</a:t>
            </a:r>
          </a:p>
        </p:txBody>
      </p:sp>
      <p:sp>
        <p:nvSpPr>
          <p:cNvPr id="964624" name="Text Box 16"/>
          <p:cNvSpPr txBox="1">
            <a:spLocks noChangeArrowheads="1"/>
          </p:cNvSpPr>
          <p:nvPr/>
        </p:nvSpPr>
        <p:spPr bwMode="auto">
          <a:xfrm>
            <a:off x="6781436" y="1775172"/>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S</a:t>
            </a:r>
          </a:p>
        </p:txBody>
      </p:sp>
      <p:sp>
        <p:nvSpPr>
          <p:cNvPr id="964625" name="Text Box 17"/>
          <p:cNvSpPr txBox="1">
            <a:spLocks noChangeArrowheads="1"/>
          </p:cNvSpPr>
          <p:nvPr/>
        </p:nvSpPr>
        <p:spPr bwMode="auto">
          <a:xfrm>
            <a:off x="704529" y="1268760"/>
            <a:ext cx="839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000" b="1" dirty="0">
                <a:solidFill>
                  <a:srgbClr val="000099"/>
                </a:solidFill>
                <a:latin typeface="+mn-lt"/>
                <a:ea typeface="黑体" panose="02010609060101010101" pitchFamily="2" charset="-122"/>
              </a:rPr>
              <a:t>位                            </a:t>
            </a:r>
            <a:r>
              <a:rPr kumimoji="1" lang="en-US" altLang="zh-CN" sz="2000" b="1" dirty="0">
                <a:solidFill>
                  <a:srgbClr val="000099"/>
                </a:solidFill>
                <a:latin typeface="+mn-lt"/>
                <a:ea typeface="黑体" panose="02010609060101010101" pitchFamily="2" charset="-122"/>
              </a:rPr>
              <a:t>20                                 </a:t>
            </a:r>
            <a:r>
              <a:rPr kumimoji="1" lang="en-US" altLang="zh-CN" sz="2000" b="1" dirty="0" smtClean="0">
                <a:solidFill>
                  <a:srgbClr val="000099"/>
                </a:solidFill>
                <a:latin typeface="+mn-lt"/>
                <a:ea typeface="黑体" panose="02010609060101010101" pitchFamily="2" charset="-122"/>
              </a:rPr>
              <a:t>           3     </a:t>
            </a:r>
            <a:r>
              <a:rPr kumimoji="1" lang="en-US" altLang="zh-CN" sz="2000" b="1" dirty="0">
                <a:solidFill>
                  <a:srgbClr val="000099"/>
                </a:solidFill>
                <a:latin typeface="+mn-lt"/>
                <a:ea typeface="黑体" panose="02010609060101010101" pitchFamily="2" charset="-122"/>
              </a:rPr>
              <a:t>1             8</a:t>
            </a:r>
          </a:p>
        </p:txBody>
      </p:sp>
      <p:sp>
        <p:nvSpPr>
          <p:cNvPr id="964627" name="Line 19"/>
          <p:cNvSpPr>
            <a:spLocks noChangeShapeType="1"/>
          </p:cNvSpPr>
          <p:nvPr/>
        </p:nvSpPr>
        <p:spPr bwMode="auto">
          <a:xfrm>
            <a:off x="3970436" y="3353087"/>
            <a:ext cx="0" cy="48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29" name="Line 21"/>
          <p:cNvSpPr>
            <a:spLocks noChangeShapeType="1"/>
          </p:cNvSpPr>
          <p:nvPr/>
        </p:nvSpPr>
        <p:spPr bwMode="auto">
          <a:xfrm>
            <a:off x="1056249" y="2214909"/>
            <a:ext cx="1520296" cy="615950"/>
          </a:xfrm>
          <a:prstGeom prst="line">
            <a:avLst/>
          </a:prstGeom>
          <a:noFill/>
          <a:ln w="9525">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30" name="Line 22"/>
          <p:cNvSpPr>
            <a:spLocks noChangeShapeType="1"/>
          </p:cNvSpPr>
          <p:nvPr/>
        </p:nvSpPr>
        <p:spPr bwMode="auto">
          <a:xfrm>
            <a:off x="7722460" y="3370138"/>
            <a:ext cx="0" cy="48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41" name="Line 33"/>
          <p:cNvSpPr>
            <a:spLocks noChangeShapeType="1"/>
          </p:cNvSpPr>
          <p:nvPr/>
        </p:nvSpPr>
        <p:spPr bwMode="auto">
          <a:xfrm>
            <a:off x="3967361" y="3695887"/>
            <a:ext cx="3755099"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964642" name="Text Box 34"/>
          <p:cNvSpPr txBox="1">
            <a:spLocks noChangeArrowheads="1"/>
          </p:cNvSpPr>
          <p:nvPr/>
        </p:nvSpPr>
        <p:spPr bwMode="auto">
          <a:xfrm>
            <a:off x="5198283" y="3460938"/>
            <a:ext cx="126688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IP </a:t>
            </a:r>
            <a:r>
              <a:rPr kumimoji="1" lang="zh-CN" altLang="en-US" sz="2000" b="1" dirty="0">
                <a:solidFill>
                  <a:srgbClr val="000099"/>
                </a:solidFill>
                <a:latin typeface="+mn-lt"/>
                <a:ea typeface="黑体" panose="02010609060101010101" pitchFamily="2" charset="-122"/>
              </a:rPr>
              <a:t>数据报</a:t>
            </a:r>
          </a:p>
        </p:txBody>
      </p:sp>
      <p:sp>
        <p:nvSpPr>
          <p:cNvPr id="964643" name="Text Box 35"/>
          <p:cNvSpPr txBox="1">
            <a:spLocks noChangeArrowheads="1"/>
          </p:cNvSpPr>
          <p:nvPr/>
        </p:nvSpPr>
        <p:spPr bwMode="auto">
          <a:xfrm>
            <a:off x="263425" y="286578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以太网帧</a:t>
            </a:r>
          </a:p>
        </p:txBody>
      </p:sp>
      <p:sp>
        <p:nvSpPr>
          <p:cNvPr id="964645" name="Text Box 37"/>
          <p:cNvSpPr txBox="1">
            <a:spLocks noChangeArrowheads="1"/>
          </p:cNvSpPr>
          <p:nvPr/>
        </p:nvSpPr>
        <p:spPr bwMode="auto">
          <a:xfrm>
            <a:off x="879111" y="378971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发送在前</a:t>
            </a:r>
          </a:p>
        </p:txBody>
      </p:sp>
      <p:sp>
        <p:nvSpPr>
          <p:cNvPr id="964646" name="Line 38"/>
          <p:cNvSpPr>
            <a:spLocks noChangeShapeType="1"/>
          </p:cNvSpPr>
          <p:nvPr/>
        </p:nvSpPr>
        <p:spPr bwMode="auto">
          <a:xfrm flipV="1">
            <a:off x="1580786" y="3357910"/>
            <a:ext cx="0" cy="503237"/>
          </a:xfrm>
          <a:prstGeom prst="line">
            <a:avLst/>
          </a:prstGeom>
          <a:noFill/>
          <a:ln w="381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Rectangle 8"/>
          <p:cNvSpPr>
            <a:spLocks noChangeArrowheads="1"/>
          </p:cNvSpPr>
          <p:nvPr/>
        </p:nvSpPr>
        <p:spPr bwMode="auto">
          <a:xfrm>
            <a:off x="2562786" y="2830859"/>
            <a:ext cx="1406790" cy="482600"/>
          </a:xfrm>
          <a:prstGeom prst="rect">
            <a:avLst/>
          </a:prstGeom>
          <a:solidFill>
            <a:srgbClr val="66FFFF"/>
          </a:solidFill>
          <a:ln w="19050">
            <a:solidFill>
              <a:schemeClr val="tx1"/>
            </a:solidFill>
            <a:miter lim="800000"/>
          </a:ln>
          <a:effectLst/>
        </p:spPr>
        <p:txBody>
          <a:bodyPr wrap="none" anchor="ctr"/>
          <a:lstStyle/>
          <a:p>
            <a:pPr lvl="0" algn="just"/>
            <a:r>
              <a:rPr kumimoji="1" lang="en-US" altLang="zh-CN" sz="2000" b="1" dirty="0">
                <a:solidFill>
                  <a:srgbClr val="000099"/>
                </a:solidFill>
                <a:latin typeface="Arial" panose="020B0604020202020204"/>
                <a:ea typeface="黑体" panose="02010609060101010101" pitchFamily="2" charset="-122"/>
              </a:rPr>
              <a:t>MPLS</a:t>
            </a:r>
            <a:r>
              <a:rPr kumimoji="1" lang="zh-CN" altLang="en-US" sz="2000" b="1" dirty="0">
                <a:solidFill>
                  <a:srgbClr val="000099"/>
                </a:solidFill>
                <a:latin typeface="Arial" panose="020B0604020202020204"/>
                <a:ea typeface="黑体" panose="02010609060101010101" pitchFamily="2" charset="-122"/>
              </a:rPr>
              <a:t>标记</a:t>
            </a:r>
          </a:p>
        </p:txBody>
      </p:sp>
      <p:sp>
        <p:nvSpPr>
          <p:cNvPr id="42" name="Rectangle 8"/>
          <p:cNvSpPr>
            <a:spLocks noChangeArrowheads="1"/>
          </p:cNvSpPr>
          <p:nvPr/>
        </p:nvSpPr>
        <p:spPr bwMode="auto">
          <a:xfrm>
            <a:off x="3970436" y="2830859"/>
            <a:ext cx="910556" cy="482600"/>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en-US" altLang="zh-CN" sz="2000" b="1" dirty="0" smtClean="0">
                <a:solidFill>
                  <a:srgbClr val="000099"/>
                </a:solidFill>
                <a:latin typeface="Arial" panose="020B0604020202020204"/>
                <a:ea typeface="黑体" panose="02010609060101010101" pitchFamily="2" charset="-122"/>
              </a:rPr>
              <a:t>IP</a:t>
            </a:r>
            <a:r>
              <a:rPr kumimoji="1" lang="zh-CN" altLang="en-US" sz="2000" b="1" dirty="0" smtClean="0">
                <a:solidFill>
                  <a:srgbClr val="000099"/>
                </a:solidFill>
                <a:latin typeface="Arial" panose="020B0604020202020204"/>
                <a:ea typeface="黑体" panose="02010609060101010101" pitchFamily="2" charset="-122"/>
              </a:rPr>
              <a:t>首部</a:t>
            </a:r>
            <a:endParaRPr kumimoji="1" lang="zh-CN" altLang="en-US" sz="2000" b="1" dirty="0">
              <a:solidFill>
                <a:srgbClr val="000099"/>
              </a:solidFill>
              <a:latin typeface="Arial" panose="020B0604020202020204"/>
              <a:ea typeface="黑体" panose="02010609060101010101" pitchFamily="2" charset="-122"/>
            </a:endParaRPr>
          </a:p>
        </p:txBody>
      </p:sp>
      <p:sp>
        <p:nvSpPr>
          <p:cNvPr id="43" name="Rectangle 8"/>
          <p:cNvSpPr>
            <a:spLocks noChangeArrowheads="1"/>
          </p:cNvSpPr>
          <p:nvPr/>
        </p:nvSpPr>
        <p:spPr bwMode="auto">
          <a:xfrm>
            <a:off x="4880992" y="2830859"/>
            <a:ext cx="2841468" cy="482600"/>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zh-CN" altLang="en-US" sz="2000" b="1" dirty="0" smtClean="0">
                <a:solidFill>
                  <a:srgbClr val="000099"/>
                </a:solidFill>
                <a:latin typeface="Arial" panose="020B0604020202020204"/>
                <a:ea typeface="黑体" panose="02010609060101010101" pitchFamily="2" charset="-122"/>
              </a:rPr>
              <a:t>         </a:t>
            </a:r>
            <a:r>
              <a:rPr kumimoji="1" lang="en-US" altLang="zh-CN" sz="2000" b="1" dirty="0" smtClean="0">
                <a:solidFill>
                  <a:srgbClr val="000099"/>
                </a:solidFill>
                <a:latin typeface="Arial" panose="020B0604020202020204"/>
                <a:ea typeface="黑体" panose="02010609060101010101" pitchFamily="2" charset="-122"/>
              </a:rPr>
              <a:t>IP  </a:t>
            </a:r>
            <a:r>
              <a:rPr kumimoji="1" lang="zh-CN" altLang="en-US" sz="2000" b="1" dirty="0" smtClean="0">
                <a:solidFill>
                  <a:srgbClr val="000099"/>
                </a:solidFill>
                <a:latin typeface="Arial" panose="020B0604020202020204"/>
                <a:ea typeface="黑体" panose="02010609060101010101" pitchFamily="2" charset="-122"/>
              </a:rPr>
              <a:t>数  据  部  分</a:t>
            </a:r>
            <a:endParaRPr kumimoji="1" lang="zh-CN" altLang="en-US" sz="2000" b="1" dirty="0">
              <a:solidFill>
                <a:srgbClr val="000099"/>
              </a:solidFill>
              <a:latin typeface="Arial" panose="020B0604020202020204"/>
              <a:ea typeface="黑体" panose="02010609060101010101" pitchFamily="2" charset="-122"/>
            </a:endParaRPr>
          </a:p>
        </p:txBody>
      </p:sp>
      <p:sp>
        <p:nvSpPr>
          <p:cNvPr id="44" name="Rectangle 8"/>
          <p:cNvSpPr>
            <a:spLocks noChangeArrowheads="1"/>
          </p:cNvSpPr>
          <p:nvPr/>
        </p:nvSpPr>
        <p:spPr bwMode="auto">
          <a:xfrm>
            <a:off x="7722460" y="2830859"/>
            <a:ext cx="982000" cy="482600"/>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dirty="0" smtClean="0">
                <a:solidFill>
                  <a:srgbClr val="000099"/>
                </a:solidFill>
                <a:latin typeface="+mn-lt"/>
                <a:ea typeface="黑体" panose="02010609060101010101" pitchFamily="2" charset="-122"/>
              </a:rPr>
              <a:t>帧尾部  </a:t>
            </a:r>
            <a:endParaRPr kumimoji="1" lang="zh-CN" altLang="en-US" sz="2000" b="1" dirty="0">
              <a:solidFill>
                <a:srgbClr val="000099"/>
              </a:solidFill>
              <a:latin typeface="+mn-lt"/>
              <a:ea typeface="黑体" panose="02010609060101010101" pitchFamily="2" charset="-122"/>
            </a:endParaRPr>
          </a:p>
        </p:txBody>
      </p:sp>
      <p:sp>
        <p:nvSpPr>
          <p:cNvPr id="4" name="矩形 3"/>
          <p:cNvSpPr/>
          <p:nvPr/>
        </p:nvSpPr>
        <p:spPr>
          <a:xfrm>
            <a:off x="776536" y="4581128"/>
            <a:ext cx="8849751" cy="1040285"/>
          </a:xfrm>
          <a:prstGeom prst="rect">
            <a:avLst/>
          </a:prstGeom>
          <a:solidFill>
            <a:srgbClr val="FFFF66"/>
          </a:solidFill>
          <a:ln>
            <a:solidFill>
              <a:srgbClr val="000066"/>
            </a:solidFill>
          </a:ln>
        </p:spPr>
        <p:txBody>
          <a:bodyPr wrap="square">
            <a:spAutoFit/>
          </a:bodyPr>
          <a:lstStyle/>
          <a:p>
            <a:pPr>
              <a:lnSpc>
                <a:spcPct val="110000"/>
              </a:lnSpc>
            </a:pPr>
            <a:r>
              <a:rPr lang="zh-CN" altLang="zh-CN" sz="2800" b="1" dirty="0">
                <a:solidFill>
                  <a:srgbClr val="000066"/>
                </a:solidFill>
                <a:latin typeface="+mn-lt"/>
                <a:ea typeface="黑体" panose="02010609060101010101" pitchFamily="2" charset="-122"/>
              </a:rPr>
              <a:t>“给</a:t>
            </a:r>
            <a:r>
              <a:rPr lang="en-US" altLang="zh-CN" sz="2800" b="1" dirty="0">
                <a:solidFill>
                  <a:srgbClr val="000066"/>
                </a:solidFill>
                <a:latin typeface="+mn-lt"/>
                <a:ea typeface="黑体" panose="02010609060101010101" pitchFamily="2" charset="-122"/>
              </a:rPr>
              <a:t>IP</a:t>
            </a:r>
            <a:r>
              <a:rPr lang="zh-CN" altLang="zh-CN" sz="2800" b="1" dirty="0">
                <a:solidFill>
                  <a:srgbClr val="000066"/>
                </a:solidFill>
                <a:latin typeface="+mn-lt"/>
                <a:ea typeface="黑体" panose="02010609060101010101" pitchFamily="2" charset="-122"/>
              </a:rPr>
              <a:t>数据报打上标记”其实就是在以太网的帧首部和</a:t>
            </a:r>
            <a:r>
              <a:rPr lang="en-US" altLang="zh-CN" sz="2800" b="1" dirty="0">
                <a:solidFill>
                  <a:srgbClr val="000066"/>
                </a:solidFill>
                <a:latin typeface="+mn-lt"/>
                <a:ea typeface="黑体" panose="02010609060101010101" pitchFamily="2" charset="-122"/>
              </a:rPr>
              <a:t>IP</a:t>
            </a:r>
            <a:r>
              <a:rPr lang="zh-CN" altLang="zh-CN" sz="2800" b="1" dirty="0">
                <a:solidFill>
                  <a:srgbClr val="000066"/>
                </a:solidFill>
                <a:latin typeface="+mn-lt"/>
                <a:ea typeface="黑体" panose="02010609060101010101" pitchFamily="2" charset="-122"/>
              </a:rPr>
              <a:t>数据报的首部之间</a:t>
            </a:r>
            <a:r>
              <a:rPr lang="zh-CN" altLang="zh-CN" sz="2800" b="1" dirty="0">
                <a:solidFill>
                  <a:srgbClr val="C00000"/>
                </a:solidFill>
                <a:latin typeface="+mn-lt"/>
                <a:ea typeface="黑体" panose="02010609060101010101" pitchFamily="2" charset="-122"/>
              </a:rPr>
              <a:t>插入一</a:t>
            </a:r>
            <a:r>
              <a:rPr lang="zh-CN" altLang="zh-CN" sz="2800" b="1" dirty="0" smtClean="0">
                <a:solidFill>
                  <a:srgbClr val="C00000"/>
                </a:solidFill>
                <a:latin typeface="+mn-lt"/>
                <a:ea typeface="黑体" panose="02010609060101010101" pitchFamily="2" charset="-122"/>
              </a:rPr>
              <a:t>个</a:t>
            </a:r>
            <a:r>
              <a:rPr lang="en-US" altLang="zh-CN" sz="2800" b="1" dirty="0" smtClean="0">
                <a:solidFill>
                  <a:srgbClr val="C00000"/>
                </a:solidFill>
                <a:latin typeface="+mn-lt"/>
                <a:ea typeface="黑体" panose="02010609060101010101" pitchFamily="2" charset="-122"/>
              </a:rPr>
              <a:t> 4 </a:t>
            </a:r>
            <a:r>
              <a:rPr lang="zh-CN" altLang="zh-CN" sz="2800" b="1" dirty="0" smtClean="0">
                <a:solidFill>
                  <a:srgbClr val="C00000"/>
                </a:solidFill>
                <a:latin typeface="+mn-lt"/>
                <a:ea typeface="黑体" panose="02010609060101010101" pitchFamily="2" charset="-122"/>
              </a:rPr>
              <a:t>字节的</a:t>
            </a:r>
            <a:r>
              <a:rPr lang="en-US" altLang="zh-CN" sz="2800" b="1" dirty="0" smtClean="0">
                <a:solidFill>
                  <a:srgbClr val="C00000"/>
                </a:solidFill>
                <a:latin typeface="+mn-lt"/>
                <a:ea typeface="黑体" panose="02010609060101010101" pitchFamily="2" charset="-122"/>
              </a:rPr>
              <a:t> MPLS </a:t>
            </a:r>
            <a:r>
              <a:rPr lang="zh-CN" altLang="zh-CN" sz="2800" b="1" dirty="0" smtClean="0">
                <a:solidFill>
                  <a:srgbClr val="C00000"/>
                </a:solidFill>
                <a:latin typeface="+mn-lt"/>
                <a:ea typeface="黑体" panose="02010609060101010101" pitchFamily="2" charset="-122"/>
              </a:rPr>
              <a:t>首部</a:t>
            </a:r>
            <a:r>
              <a:rPr lang="zh-CN" altLang="zh-CN" sz="2800" b="1" dirty="0">
                <a:solidFill>
                  <a:srgbClr val="C00000"/>
                </a:solidFill>
                <a:latin typeface="+mn-lt"/>
                <a:ea typeface="黑体" panose="02010609060101010101" pitchFamily="2" charset="-122"/>
              </a:rPr>
              <a:t>。</a:t>
            </a:r>
            <a:endParaRPr lang="zh-CN" altLang="en-US" sz="2800" b="1" dirty="0">
              <a:solidFill>
                <a:srgbClr val="C00000"/>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bg>
      <p:bgPr>
        <a:pattFill prst="plaid">
          <a:fgClr>
            <a:srgbClr val="FF000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MPLS </a:t>
            </a:r>
            <a:r>
              <a:rPr lang="zh-CN" altLang="zh-CN" dirty="0" smtClean="0"/>
              <a:t>首部</a:t>
            </a:r>
            <a:r>
              <a:rPr lang="zh-CN" altLang="zh-CN" dirty="0"/>
              <a:t>的格式</a:t>
            </a:r>
            <a:endParaRPr lang="zh-CN" altLang="en-US" dirty="0"/>
          </a:p>
        </p:txBody>
      </p:sp>
      <p:sp>
        <p:nvSpPr>
          <p:cNvPr id="3" name="内容占位符 2"/>
          <p:cNvSpPr>
            <a:spLocks noGrp="1"/>
          </p:cNvSpPr>
          <p:nvPr>
            <p:ph idx="1"/>
          </p:nvPr>
        </p:nvSpPr>
        <p:spPr/>
        <p:txBody>
          <a:bodyPr/>
          <a:lstStyle/>
          <a:p>
            <a:r>
              <a:rPr lang="en-US" altLang="zh-CN" dirty="0" smtClean="0"/>
              <a:t>MPLS </a:t>
            </a:r>
            <a:r>
              <a:rPr lang="zh-CN" altLang="zh-CN" dirty="0" smtClean="0"/>
              <a:t>首部</a:t>
            </a:r>
            <a:r>
              <a:rPr lang="zh-CN" altLang="zh-CN" dirty="0"/>
              <a:t>共包括以下</a:t>
            </a:r>
            <a:r>
              <a:rPr lang="zh-CN" altLang="zh-CN" dirty="0">
                <a:solidFill>
                  <a:srgbClr val="0000FF"/>
                </a:solidFill>
              </a:rPr>
              <a:t>四个字段：</a:t>
            </a:r>
          </a:p>
          <a:p>
            <a:pPr lvl="1"/>
            <a:r>
              <a:rPr lang="en-US" altLang="zh-CN" dirty="0"/>
              <a:t>(1) </a:t>
            </a:r>
            <a:r>
              <a:rPr lang="zh-CN" altLang="zh-CN" dirty="0">
                <a:solidFill>
                  <a:srgbClr val="FF0000"/>
                </a:solidFill>
              </a:rPr>
              <a:t>标记</a:t>
            </a:r>
            <a:r>
              <a:rPr lang="zh-CN" altLang="zh-CN" dirty="0" smtClean="0">
                <a:solidFill>
                  <a:srgbClr val="FF0000"/>
                </a:solidFill>
              </a:rPr>
              <a:t>值</a:t>
            </a:r>
            <a:r>
              <a:rPr lang="zh-CN" altLang="en-US" dirty="0" smtClean="0"/>
              <a:t>（</a:t>
            </a:r>
            <a:r>
              <a:rPr lang="zh-CN" altLang="zh-CN" dirty="0" smtClean="0"/>
              <a:t>占</a:t>
            </a:r>
            <a:r>
              <a:rPr lang="en-US" altLang="zh-CN" dirty="0" smtClean="0"/>
              <a:t> 20 </a:t>
            </a:r>
            <a:r>
              <a:rPr lang="zh-CN" altLang="zh-CN" dirty="0" smtClean="0"/>
              <a:t>位</a:t>
            </a:r>
            <a:r>
              <a:rPr lang="zh-CN" altLang="en-US" dirty="0" smtClean="0"/>
              <a:t>）</a:t>
            </a:r>
            <a:r>
              <a:rPr lang="zh-CN" altLang="zh-CN" dirty="0" smtClean="0"/>
              <a:t>。可以</a:t>
            </a:r>
            <a:r>
              <a:rPr lang="zh-CN" altLang="zh-CN" dirty="0"/>
              <a:t>同时容纳高</a:t>
            </a:r>
            <a:r>
              <a:rPr lang="zh-CN" altLang="zh-CN" dirty="0" smtClean="0"/>
              <a:t>达</a:t>
            </a:r>
            <a:r>
              <a:rPr lang="en-US" altLang="zh-CN" dirty="0" smtClean="0"/>
              <a:t> 2</a:t>
            </a:r>
            <a:r>
              <a:rPr lang="en-US" altLang="zh-CN" baseline="30000" dirty="0" smtClean="0"/>
              <a:t>20 </a:t>
            </a:r>
            <a:r>
              <a:rPr lang="zh-CN" altLang="zh-CN" dirty="0" smtClean="0"/>
              <a:t>个</a:t>
            </a:r>
            <a:r>
              <a:rPr lang="zh-CN" altLang="zh-CN" dirty="0"/>
              <a:t>流（</a:t>
            </a:r>
            <a:r>
              <a:rPr lang="zh-CN" altLang="zh-CN" dirty="0" smtClean="0"/>
              <a:t>即</a:t>
            </a:r>
            <a:r>
              <a:rPr lang="en-US" altLang="zh-CN" dirty="0" smtClean="0"/>
              <a:t> 1048576 </a:t>
            </a:r>
            <a:r>
              <a:rPr lang="zh-CN" altLang="zh-CN" dirty="0" smtClean="0"/>
              <a:t>个</a:t>
            </a:r>
            <a:r>
              <a:rPr lang="zh-CN" altLang="zh-CN" dirty="0"/>
              <a:t>流）</a:t>
            </a:r>
            <a:r>
              <a:rPr lang="zh-CN" altLang="zh-CN" dirty="0" smtClean="0"/>
              <a:t>。实际上</a:t>
            </a:r>
            <a:r>
              <a:rPr lang="zh-CN" altLang="zh-CN" dirty="0"/>
              <a:t>几乎没有</a:t>
            </a:r>
            <a:r>
              <a:rPr lang="zh-CN" altLang="zh-CN" dirty="0" smtClean="0"/>
              <a:t>哪个</a:t>
            </a:r>
            <a:r>
              <a:rPr lang="en-US" altLang="zh-CN" dirty="0" smtClean="0"/>
              <a:t> MPLS </a:t>
            </a:r>
            <a:r>
              <a:rPr lang="zh-CN" altLang="zh-CN" dirty="0" smtClean="0"/>
              <a:t>实例</a:t>
            </a:r>
            <a:r>
              <a:rPr lang="zh-CN" altLang="zh-CN" dirty="0"/>
              <a:t>会使用很大数目的流，因为通常需要管理员人工管理和设置每条交换路径。</a:t>
            </a:r>
          </a:p>
          <a:p>
            <a:pPr lvl="1"/>
            <a:r>
              <a:rPr lang="en-US" altLang="zh-CN" dirty="0"/>
              <a:t>(2) </a:t>
            </a:r>
            <a:r>
              <a:rPr lang="zh-CN" altLang="zh-CN" dirty="0" smtClean="0">
                <a:solidFill>
                  <a:srgbClr val="FF0000"/>
                </a:solidFill>
              </a:rPr>
              <a:t>试验</a:t>
            </a:r>
            <a:r>
              <a:rPr lang="zh-CN" altLang="en-US" dirty="0"/>
              <a:t>（</a:t>
            </a:r>
            <a:r>
              <a:rPr lang="zh-CN" altLang="zh-CN" dirty="0" smtClean="0"/>
              <a:t>占</a:t>
            </a:r>
            <a:r>
              <a:rPr lang="en-US" altLang="zh-CN" dirty="0" smtClean="0"/>
              <a:t> 3 </a:t>
            </a:r>
            <a:r>
              <a:rPr lang="zh-CN" altLang="zh-CN" dirty="0" smtClean="0"/>
              <a:t>位</a:t>
            </a:r>
            <a:r>
              <a:rPr lang="zh-CN" altLang="en-US" dirty="0" smtClean="0"/>
              <a:t>）</a:t>
            </a:r>
            <a:r>
              <a:rPr lang="zh-CN" altLang="zh-CN" dirty="0" smtClean="0"/>
              <a:t>。</a:t>
            </a:r>
            <a:r>
              <a:rPr lang="zh-CN" altLang="zh-CN" dirty="0"/>
              <a:t>目前保留用作试验。</a:t>
            </a:r>
          </a:p>
          <a:p>
            <a:pPr lvl="1"/>
            <a:r>
              <a:rPr lang="en-US" altLang="zh-CN" dirty="0"/>
              <a:t>(3) </a:t>
            </a:r>
            <a:r>
              <a:rPr lang="zh-CN" altLang="zh-CN" dirty="0">
                <a:solidFill>
                  <a:srgbClr val="FF0000"/>
                </a:solidFill>
              </a:rPr>
              <a:t>栈</a:t>
            </a:r>
            <a:r>
              <a:rPr lang="en-US" altLang="zh-CN" dirty="0" smtClean="0">
                <a:solidFill>
                  <a:srgbClr val="FF0000"/>
                </a:solidFill>
              </a:rPr>
              <a:t>S</a:t>
            </a:r>
            <a:r>
              <a:rPr lang="zh-CN" altLang="en-US" dirty="0" smtClean="0"/>
              <a:t>（</a:t>
            </a:r>
            <a:r>
              <a:rPr lang="zh-CN" altLang="zh-CN" dirty="0" smtClean="0"/>
              <a:t>占</a:t>
            </a:r>
            <a:r>
              <a:rPr lang="en-US" altLang="zh-CN" dirty="0" smtClean="0"/>
              <a:t> 1 </a:t>
            </a:r>
            <a:r>
              <a:rPr lang="zh-CN" altLang="zh-CN" dirty="0" smtClean="0"/>
              <a:t>位</a:t>
            </a:r>
            <a:r>
              <a:rPr lang="zh-CN" altLang="en-US" dirty="0" smtClean="0"/>
              <a:t>）</a:t>
            </a:r>
            <a:r>
              <a:rPr lang="zh-CN" altLang="zh-CN" dirty="0" smtClean="0"/>
              <a:t>。</a:t>
            </a:r>
            <a:r>
              <a:rPr lang="zh-CN" altLang="zh-CN" dirty="0"/>
              <a:t>在有“标记栈”时使用。</a:t>
            </a:r>
          </a:p>
          <a:p>
            <a:pPr lvl="1"/>
            <a:r>
              <a:rPr lang="en-US" altLang="zh-CN" dirty="0"/>
              <a:t>(4) </a:t>
            </a:r>
            <a:r>
              <a:rPr lang="zh-CN" altLang="zh-CN" dirty="0">
                <a:solidFill>
                  <a:srgbClr val="FF0000"/>
                </a:solidFill>
              </a:rPr>
              <a:t>生存时间</a:t>
            </a:r>
            <a:r>
              <a:rPr lang="en-US" altLang="zh-CN" dirty="0" smtClean="0">
                <a:solidFill>
                  <a:srgbClr val="FF0000"/>
                </a:solidFill>
              </a:rPr>
              <a:t>TTL</a:t>
            </a:r>
            <a:r>
              <a:rPr lang="zh-CN" altLang="en-US" dirty="0" smtClean="0"/>
              <a:t>（</a:t>
            </a:r>
            <a:r>
              <a:rPr lang="zh-CN" altLang="zh-CN" dirty="0" smtClean="0"/>
              <a:t>占</a:t>
            </a:r>
            <a:r>
              <a:rPr lang="en-US" altLang="zh-CN" dirty="0" smtClean="0"/>
              <a:t> 8 </a:t>
            </a:r>
            <a:r>
              <a:rPr lang="zh-CN" altLang="zh-CN" dirty="0" smtClean="0"/>
              <a:t>位</a:t>
            </a:r>
            <a:r>
              <a:rPr lang="zh-CN" altLang="en-US" dirty="0" smtClean="0"/>
              <a:t>）。</a:t>
            </a:r>
            <a:r>
              <a:rPr lang="zh-CN" altLang="zh-CN" dirty="0" smtClean="0"/>
              <a:t>用来防止</a:t>
            </a:r>
            <a:r>
              <a:rPr lang="en-US" altLang="zh-CN" dirty="0" smtClean="0"/>
              <a:t> MPLS </a:t>
            </a:r>
            <a:r>
              <a:rPr lang="zh-CN" altLang="zh-CN" dirty="0" smtClean="0"/>
              <a:t>分组在</a:t>
            </a:r>
            <a:r>
              <a:rPr lang="en-US" altLang="zh-CN" dirty="0" smtClean="0"/>
              <a:t> MPLS </a:t>
            </a:r>
            <a:r>
              <a:rPr lang="zh-CN" altLang="zh-CN" dirty="0" smtClean="0"/>
              <a:t>域中</a:t>
            </a:r>
            <a:r>
              <a:rPr lang="zh-CN" altLang="zh-CN" dirty="0"/>
              <a:t>兜圈子。</a:t>
            </a:r>
          </a:p>
          <a:p>
            <a:endParaRPr lang="zh-CN" altLang="en-US" dirty="0"/>
          </a:p>
        </p:txBody>
      </p:sp>
    </p:spTree>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674359" y="2924944"/>
            <a:ext cx="8935094" cy="2736396"/>
          </a:xfrm>
          <a:prstGeom prst="rect">
            <a:avLst/>
          </a:prstGeom>
          <a:noFill/>
        </p:spPr>
        <p:txBody>
          <a:bodyPr vert="horz" wrap="square" rtlCol="0" anchor="ctr" anchorCtr="0">
            <a:noAutofit/>
          </a:bodyPr>
          <a:lstStyle/>
          <a:p>
            <a:pPr latinLnBrk="1"/>
            <a:r>
              <a:rPr lang="en-US" altLang="zh-CN" sz="2000" dirty="0" smtClean="0"/>
              <a:t>1.</a:t>
            </a:r>
            <a:r>
              <a:rPr lang="zh-CN" altLang="en-US" sz="2000" dirty="0"/>
              <a:t> 一个</a:t>
            </a:r>
            <a:r>
              <a:rPr lang="en-US" altLang="zh-CN" sz="2000" dirty="0"/>
              <a:t>IP</a:t>
            </a:r>
            <a:r>
              <a:rPr lang="zh-CN" altLang="en-US" sz="2000" dirty="0"/>
              <a:t>分组报头中的首部长度字段值为 </a:t>
            </a:r>
            <a:r>
              <a:rPr lang="en-US" altLang="zh-CN" sz="2000" dirty="0"/>
              <a:t>101(</a:t>
            </a:r>
            <a:r>
              <a:rPr lang="zh-CN" altLang="en-US" sz="2000" dirty="0"/>
              <a:t>二进制</a:t>
            </a:r>
            <a:r>
              <a:rPr lang="en-US" altLang="zh-CN" sz="2000" dirty="0"/>
              <a:t>),</a:t>
            </a:r>
            <a:r>
              <a:rPr lang="zh-CN" altLang="en-US" sz="2000" dirty="0"/>
              <a:t>而总长度字段值为</a:t>
            </a:r>
            <a:r>
              <a:rPr lang="en-US" altLang="zh-CN" sz="2000" dirty="0"/>
              <a:t>101000(</a:t>
            </a:r>
            <a:r>
              <a:rPr lang="zh-CN" altLang="en-US" sz="2000" dirty="0"/>
              <a:t>二进制</a:t>
            </a:r>
            <a:r>
              <a:rPr lang="en-US" altLang="zh-CN" sz="2000" dirty="0"/>
              <a:t>)</a:t>
            </a:r>
            <a:r>
              <a:rPr lang="zh-CN" altLang="en-US" sz="2000" dirty="0"/>
              <a:t>。请问该分组携带了多少字节的数据</a:t>
            </a:r>
            <a:r>
              <a:rPr lang="en-US" altLang="zh-CN" sz="2000" dirty="0" smtClean="0"/>
              <a:t>?</a:t>
            </a:r>
          </a:p>
          <a:p>
            <a:pPr latinLnBrk="1"/>
            <a:endParaRPr lang="en-US" altLang="zh-CN" sz="2000" dirty="0"/>
          </a:p>
          <a:p>
            <a:pPr latinLnBrk="1"/>
            <a:r>
              <a:rPr lang="en-US" altLang="zh-CN" sz="2000" dirty="0"/>
              <a:t>2.</a:t>
            </a:r>
            <a:r>
              <a:rPr lang="zh-CN" altLang="en-US" sz="2000" dirty="0"/>
              <a:t>一个数据报长度为</a:t>
            </a:r>
            <a:r>
              <a:rPr lang="en-US" altLang="zh-CN" sz="2000" dirty="0"/>
              <a:t>4000B(</a:t>
            </a:r>
            <a:r>
              <a:rPr lang="zh-CN" altLang="en-US" sz="2000" dirty="0"/>
              <a:t>固定头长度</a:t>
            </a:r>
            <a:r>
              <a:rPr lang="en-US" altLang="zh-CN" sz="2000" dirty="0"/>
              <a:t>)</a:t>
            </a:r>
            <a:r>
              <a:rPr lang="zh-CN" altLang="en-US" sz="2000" dirty="0"/>
              <a:t>。现在经过一个网络传送</a:t>
            </a:r>
            <a:r>
              <a:rPr lang="en-US" altLang="zh-CN" sz="2000" dirty="0"/>
              <a:t>,</a:t>
            </a:r>
            <a:r>
              <a:rPr lang="zh-CN" altLang="en-US" sz="2000" dirty="0"/>
              <a:t>但此网络能够传送</a:t>
            </a:r>
            <a:r>
              <a:rPr lang="zh-CN" altLang="en-US" sz="2000" dirty="0" smtClean="0"/>
              <a:t>的最大</a:t>
            </a:r>
            <a:r>
              <a:rPr lang="zh-CN" altLang="en-US" sz="2000" dirty="0"/>
              <a:t>数据长度为 </a:t>
            </a:r>
            <a:r>
              <a:rPr lang="en-US" altLang="zh-CN" sz="2000" dirty="0"/>
              <a:t>1500B</a:t>
            </a:r>
            <a:r>
              <a:rPr lang="zh-CN" altLang="en-US" sz="2000" dirty="0"/>
              <a:t>。试问应当划分为几个短些的数据报片</a:t>
            </a:r>
            <a:r>
              <a:rPr lang="en-US" altLang="zh-CN" sz="2000" dirty="0"/>
              <a:t>?</a:t>
            </a:r>
            <a:r>
              <a:rPr lang="zh-CN" altLang="en-US" sz="2000" dirty="0"/>
              <a:t>各据片段的数据</a:t>
            </a:r>
            <a:r>
              <a:rPr lang="zh-CN" altLang="en-US" sz="2000" dirty="0" smtClean="0"/>
              <a:t>字段长度</a:t>
            </a:r>
            <a:r>
              <a:rPr lang="zh-CN" altLang="en-US" sz="2000" dirty="0"/>
              <a:t>、片段偏移字段和 </a:t>
            </a:r>
            <a:r>
              <a:rPr lang="en-US" altLang="zh-CN" sz="2000" dirty="0"/>
              <a:t>MF </a:t>
            </a:r>
            <a:r>
              <a:rPr lang="zh-CN" altLang="en-US" sz="2000" dirty="0"/>
              <a:t>标志应为何值</a:t>
            </a:r>
            <a:r>
              <a:rPr lang="en-US" altLang="zh-CN" sz="2000" dirty="0" smtClean="0"/>
              <a:t>?</a:t>
            </a:r>
          </a:p>
          <a:p>
            <a:pPr latinLnBrk="1"/>
            <a:endParaRPr lang="en-US" altLang="zh-CN" sz="2000" dirty="0" smtClean="0"/>
          </a:p>
          <a:p>
            <a:pPr latinLnBrk="1"/>
            <a:r>
              <a:rPr lang="en-US" altLang="zh-CN" sz="2000" dirty="0" smtClean="0"/>
              <a:t>3.</a:t>
            </a:r>
            <a:r>
              <a:rPr lang="zh-CN" altLang="en-US" sz="2000" dirty="0" smtClean="0"/>
              <a:t>在</a:t>
            </a:r>
            <a:r>
              <a:rPr lang="en-US" altLang="zh-CN" sz="2000" dirty="0"/>
              <a:t>4</a:t>
            </a:r>
            <a:r>
              <a:rPr lang="zh-CN" altLang="en-US" sz="2000" dirty="0"/>
              <a:t>个“</a:t>
            </a:r>
            <a:r>
              <a:rPr lang="en-US" altLang="zh-CN" sz="2000" dirty="0"/>
              <a:t>/24”</a:t>
            </a:r>
            <a:r>
              <a:rPr lang="zh-CN" altLang="en-US" sz="2000" dirty="0"/>
              <a:t>地址块中进行最大可能的聚合</a:t>
            </a:r>
            <a:r>
              <a:rPr lang="en-US" altLang="zh-CN" sz="2000" dirty="0"/>
              <a:t>:212.56.132.0/24</a:t>
            </a:r>
            <a:r>
              <a:rPr lang="zh-CN" altLang="en-US" sz="2000" dirty="0"/>
              <a:t>、</a:t>
            </a:r>
            <a:r>
              <a:rPr lang="en-US" altLang="zh-CN" sz="2000" dirty="0"/>
              <a:t>212.56.133.0/24</a:t>
            </a:r>
            <a:r>
              <a:rPr lang="zh-CN" altLang="en-US" sz="2000" dirty="0" smtClean="0"/>
              <a:t>、</a:t>
            </a:r>
            <a:r>
              <a:rPr lang="en-US" altLang="zh-CN" sz="2000" dirty="0" smtClean="0"/>
              <a:t>212.56.134.0/24</a:t>
            </a:r>
            <a:r>
              <a:rPr lang="zh-CN" altLang="en-US" sz="2000" dirty="0"/>
              <a:t>、</a:t>
            </a:r>
            <a:r>
              <a:rPr lang="en-US" altLang="zh-CN" sz="2000" dirty="0"/>
              <a:t>212.56.135.0/24</a:t>
            </a:r>
            <a:r>
              <a:rPr lang="zh-CN" altLang="en-US" sz="2000" dirty="0" smtClean="0"/>
              <a:t>。</a:t>
            </a:r>
            <a:endParaRPr lang="en-US" altLang="zh-CN" sz="2000" dirty="0" smtClean="0"/>
          </a:p>
          <a:p>
            <a:pPr latinLnBrk="1"/>
            <a:endParaRPr lang="en-US" altLang="zh-CN" sz="2000" dirty="0"/>
          </a:p>
          <a:p>
            <a:pPr latinLnBrk="1"/>
            <a:r>
              <a:rPr lang="en-US" altLang="zh-CN" sz="2000" dirty="0" smtClean="0"/>
              <a:t>4.</a:t>
            </a:r>
            <a:r>
              <a:rPr lang="en-US" altLang="zh-CN" sz="2000" dirty="0"/>
              <a:t> RIP</a:t>
            </a:r>
            <a:r>
              <a:rPr lang="zh-CN" altLang="en-US" sz="2000" dirty="0"/>
              <a:t>使用</a:t>
            </a:r>
            <a:r>
              <a:rPr lang="en-US" altLang="zh-CN" sz="2000" dirty="0"/>
              <a:t>UDP,OSPF</a:t>
            </a:r>
            <a:r>
              <a:rPr lang="zh-CN" altLang="en-US" sz="2000" dirty="0"/>
              <a:t>使用</a:t>
            </a:r>
            <a:r>
              <a:rPr lang="en-US" altLang="zh-CN" sz="2000" dirty="0"/>
              <a:t>IP,</a:t>
            </a:r>
            <a:r>
              <a:rPr lang="zh-CN" altLang="en-US" sz="2000" dirty="0"/>
              <a:t>而</a:t>
            </a:r>
            <a:r>
              <a:rPr lang="en-US" altLang="zh-CN" sz="2000" dirty="0" smtClean="0"/>
              <a:t>BGP</a:t>
            </a:r>
            <a:r>
              <a:rPr lang="zh-CN" altLang="en-US" sz="2000" dirty="0" smtClean="0"/>
              <a:t>使用 </a:t>
            </a:r>
            <a:r>
              <a:rPr lang="en-US" altLang="zh-CN" sz="2000" dirty="0"/>
              <a:t>TCP</a:t>
            </a:r>
            <a:r>
              <a:rPr lang="zh-CN" altLang="en-US" sz="2000" dirty="0"/>
              <a:t>。这样做有何优点</a:t>
            </a:r>
            <a:r>
              <a:rPr lang="en-US" altLang="zh-CN" sz="2000" dirty="0" smtClean="0"/>
              <a:t>?</a:t>
            </a:r>
          </a:p>
          <a:p>
            <a:pPr latinLnBrk="1"/>
            <a:endParaRPr lang="en-US" altLang="zh-CN" sz="2000" dirty="0"/>
          </a:p>
          <a:p>
            <a:pPr latinLnBrk="1"/>
            <a:r>
              <a:rPr lang="en-US" altLang="zh-CN" sz="2000" dirty="0" smtClean="0"/>
              <a:t>5.</a:t>
            </a:r>
            <a:r>
              <a:rPr lang="zh-CN" altLang="en-US" sz="2000" dirty="0" smtClean="0"/>
              <a:t>转发器、网桥、路由器和网关的区别？</a:t>
            </a:r>
            <a:endParaRPr lang="en-US" altLang="zh-CN" sz="2000" dirty="0" smtClean="0"/>
          </a:p>
          <a:p>
            <a:pPr latinLnBrk="1"/>
            <a:endParaRPr lang="en-US" altLang="zh-CN" sz="2000" dirty="0"/>
          </a:p>
          <a:p>
            <a:pPr latinLnBrk="1"/>
            <a:r>
              <a:rPr lang="en-US" altLang="zh-CN" sz="2000" dirty="0" smtClean="0"/>
              <a:t>6.IP</a:t>
            </a:r>
            <a:r>
              <a:rPr lang="zh-CN" altLang="en-US" sz="2000" dirty="0" smtClean="0"/>
              <a:t>、</a:t>
            </a:r>
            <a:r>
              <a:rPr lang="en-US" altLang="zh-CN" sz="2000" dirty="0" smtClean="0"/>
              <a:t>ARP</a:t>
            </a:r>
            <a:r>
              <a:rPr lang="zh-CN" altLang="en-US" sz="2000" dirty="0" smtClean="0"/>
              <a:t>和</a:t>
            </a:r>
            <a:r>
              <a:rPr lang="en-US" altLang="zh-CN" sz="2000" dirty="0" smtClean="0"/>
              <a:t>ICMP</a:t>
            </a:r>
            <a:r>
              <a:rPr lang="zh-CN" altLang="en-US" sz="2000" dirty="0" smtClean="0"/>
              <a:t>的作用？</a:t>
            </a:r>
            <a:endParaRPr lang="zh-CN" altLang="en-US" sz="2000" dirty="0"/>
          </a:p>
          <a:p>
            <a:pPr latinLnBrk="1"/>
            <a:endParaRPr lang="en-US" altLang="zh-CN" sz="2000" dirty="0"/>
          </a:p>
          <a:p>
            <a:pPr marL="457200" indent="-457200" latinLnBrk="1">
              <a:buAutoNum type="arabicPeriod"/>
            </a:pPr>
            <a:endParaRPr lang="en-US" altLang="zh-CN" sz="2000" dirty="0"/>
          </a:p>
          <a:p>
            <a:pPr latinLnBrk="1"/>
            <a:endParaRPr lang="en-US" altLang="zh-CN" sz="2000" dirty="0"/>
          </a:p>
          <a:p>
            <a:pPr latinLnBrk="1"/>
            <a:endParaRPr lang="en-US" altLang="zh-CN" sz="2000" dirty="0" smtClean="0"/>
          </a:p>
          <a:p>
            <a:pPr latinLnBrk="1"/>
            <a:endParaRPr lang="en-US" altLang="zh-CN" sz="2000" dirty="0" smtClean="0"/>
          </a:p>
        </p:txBody>
      </p:sp>
      <p:sp>
        <p:nvSpPr>
          <p:cNvPr id="4" name="圆角矩形 3"/>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0" name="矩形 9"/>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1" name="矩形 10"/>
          <p:cNvSpPr/>
          <p:nvPr/>
        </p:nvSpPr>
        <p:spPr>
          <a:xfrm>
            <a:off x="674359" y="791835"/>
            <a:ext cx="8935094" cy="523220"/>
          </a:xfrm>
          <a:prstGeom prst="rect">
            <a:avLst/>
          </a:prstGeom>
        </p:spPr>
        <p:txBody>
          <a:bodyPr wrap="square">
            <a:spAutoFit/>
          </a:bodyPr>
          <a:lstStyle/>
          <a:p>
            <a:r>
              <a:rPr lang="zh-CN" altLang="en-US" sz="28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课后习题，具体见雨</a:t>
            </a:r>
            <a:r>
              <a:rPr lang="zh-CN" altLang="en-US" sz="2800" b="1" dirty="0" smtClean="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课堂作业，在雨课堂上做作业！</a:t>
            </a:r>
            <a:endParaRPr lang="zh-CN" altLang="en-US" sz="28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5"/>
            </p:custDataLst>
          </p:nvPr>
        </p:nvGrpSpPr>
        <p:grpSpPr>
          <a:xfrm>
            <a:off x="0" y="0"/>
            <a:ext cx="9906000" cy="635000"/>
            <a:chOff x="-560512" y="-374650"/>
            <a:chExt cx="9906000" cy="635000"/>
          </a:xfrm>
        </p:grpSpPr>
        <p:sp>
          <p:nvSpPr>
            <p:cNvPr id="5" name="TitleBackground"/>
            <p:cNvSpPr/>
            <p:nvPr>
              <p:custDataLst>
                <p:tags r:id="rId7"/>
              </p:custDataLst>
            </p:nvPr>
          </p:nvSpPr>
          <p:spPr bwMode="auto">
            <a:xfrm>
              <a:off x="-560512" y="-37465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6" name="ColorBlock"/>
            <p:cNvSpPr/>
            <p:nvPr>
              <p:custDataLst>
                <p:tags r:id="rId8"/>
              </p:custDataLst>
            </p:nvPr>
          </p:nvSpPr>
          <p:spPr bwMode="auto">
            <a:xfrm>
              <a:off x="-560512" y="-37465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7" name="TypeText"/>
            <p:cNvSpPr txBox="1"/>
            <p:nvPr>
              <p:custDataLst>
                <p:tags r:id="rId9"/>
              </p:custDataLst>
            </p:nvPr>
          </p:nvSpPr>
          <p:spPr>
            <a:xfrm>
              <a:off x="-306512" y="-374650"/>
              <a:ext cx="4660900" cy="587375"/>
            </a:xfrm>
            <a:prstGeom prst="rect">
              <a:avLst/>
            </a:prstGeom>
            <a:noFill/>
          </p:spPr>
          <p:txBody>
            <a:bodyPr vert="horz" wrap="non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0"/>
              </p:custDataLst>
            </p:nvPr>
          </p:nvSpPr>
          <p:spPr>
            <a:xfrm>
              <a:off x="965393" y="-26543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3620962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727987" y="2956315"/>
            <a:ext cx="9075008" cy="2664388"/>
          </a:xfrm>
          <a:prstGeom prst="rect">
            <a:avLst/>
          </a:prstGeom>
          <a:noFill/>
        </p:spPr>
        <p:txBody>
          <a:bodyPr vert="horz" wrap="square" rtlCol="0" anchor="ctr" anchorCtr="0">
            <a:noAutofit/>
          </a:bodyPr>
          <a:lstStyle/>
          <a:p>
            <a:pPr latinLnBrk="1"/>
            <a:r>
              <a:rPr lang="en-US" altLang="zh-CN" sz="2000" dirty="0" smtClean="0"/>
              <a:t>7.</a:t>
            </a:r>
            <a:r>
              <a:rPr lang="zh-CN" altLang="en-US" sz="2000" dirty="0" smtClean="0"/>
              <a:t>什么</a:t>
            </a:r>
            <a:r>
              <a:rPr lang="zh-CN" altLang="en-US" sz="2000" dirty="0"/>
              <a:t>是最大传送单元 </a:t>
            </a:r>
            <a:r>
              <a:rPr lang="en-US" altLang="zh-CN" sz="2000" dirty="0"/>
              <a:t>MTU?</a:t>
            </a:r>
            <a:r>
              <a:rPr lang="zh-CN" altLang="en-US" sz="2000" dirty="0"/>
              <a:t>它和</a:t>
            </a:r>
            <a:r>
              <a:rPr lang="en-US" altLang="zh-CN" sz="2000" dirty="0"/>
              <a:t>IP</a:t>
            </a:r>
            <a:r>
              <a:rPr lang="zh-CN" altLang="en-US" sz="2000" dirty="0"/>
              <a:t>数据报首部中的哪个字段有关系</a:t>
            </a:r>
            <a:r>
              <a:rPr lang="en-US" altLang="zh-CN" sz="2000" dirty="0" smtClean="0"/>
              <a:t>?</a:t>
            </a:r>
          </a:p>
          <a:p>
            <a:pPr latinLnBrk="1"/>
            <a:endParaRPr lang="en-US" altLang="zh-CN" sz="2000" dirty="0"/>
          </a:p>
          <a:p>
            <a:pPr latinLnBrk="1"/>
            <a:r>
              <a:rPr lang="en-US" altLang="zh-CN" sz="2000" dirty="0" smtClean="0"/>
              <a:t>8.</a:t>
            </a:r>
            <a:r>
              <a:rPr lang="zh-CN" altLang="en-US" sz="2000" dirty="0" smtClean="0"/>
              <a:t>书上</a:t>
            </a:r>
            <a:r>
              <a:rPr lang="en-US" altLang="zh-CN" sz="2000" dirty="0" smtClean="0"/>
              <a:t>4-18</a:t>
            </a:r>
            <a:endParaRPr lang="en-US" altLang="zh-CN" sz="2000" dirty="0"/>
          </a:p>
          <a:p>
            <a:pPr latinLnBrk="1"/>
            <a:r>
              <a:rPr lang="en-US" altLang="zh-CN" sz="2000" dirty="0" smtClean="0"/>
              <a:t>9.</a:t>
            </a:r>
            <a:r>
              <a:rPr lang="zh-CN" altLang="en-US" sz="2000" dirty="0" smtClean="0"/>
              <a:t>书上</a:t>
            </a:r>
            <a:r>
              <a:rPr lang="en-US" altLang="zh-CN" sz="2000" dirty="0" smtClean="0"/>
              <a:t>4-35</a:t>
            </a:r>
          </a:p>
          <a:p>
            <a:pPr latinLnBrk="1"/>
            <a:r>
              <a:rPr lang="en-US" altLang="zh-CN" sz="2000" dirty="0" smtClean="0"/>
              <a:t>10.</a:t>
            </a:r>
            <a:r>
              <a:rPr lang="zh-CN" altLang="en-US" sz="2000" dirty="0" smtClean="0"/>
              <a:t>书上</a:t>
            </a:r>
            <a:r>
              <a:rPr lang="en-US" altLang="zh-CN" sz="2000" dirty="0" smtClean="0"/>
              <a:t>4-37</a:t>
            </a:r>
            <a:endParaRPr lang="en-US" altLang="zh-CN" sz="2000" dirty="0"/>
          </a:p>
          <a:p>
            <a:pPr latinLnBrk="1"/>
            <a:r>
              <a:rPr lang="en-US" altLang="zh-CN" sz="2000" dirty="0" smtClean="0"/>
              <a:t>11.</a:t>
            </a:r>
            <a:r>
              <a:rPr lang="zh-CN" altLang="en-US" sz="2000" dirty="0" smtClean="0"/>
              <a:t>书上</a:t>
            </a:r>
            <a:r>
              <a:rPr lang="en-US" altLang="zh-CN" sz="2000" dirty="0" smtClean="0"/>
              <a:t>4-41</a:t>
            </a:r>
          </a:p>
          <a:p>
            <a:pPr latinLnBrk="1"/>
            <a:r>
              <a:rPr lang="en-US" altLang="zh-CN" sz="2000" dirty="0" smtClean="0"/>
              <a:t>12.</a:t>
            </a:r>
            <a:r>
              <a:rPr lang="zh-CN" altLang="en-US" sz="2000" dirty="0"/>
              <a:t>书上</a:t>
            </a:r>
            <a:r>
              <a:rPr lang="en-US" altLang="zh-CN" sz="2000" dirty="0" smtClean="0"/>
              <a:t>4-48</a:t>
            </a:r>
            <a:r>
              <a:rPr lang="zh-CN" altLang="en-US" sz="2000" dirty="0" smtClean="0"/>
              <a:t>（</a:t>
            </a:r>
            <a:r>
              <a:rPr lang="en-US" altLang="zh-CN" sz="2000" dirty="0" smtClean="0"/>
              <a:t>30</a:t>
            </a:r>
            <a:r>
              <a:rPr lang="zh-CN" altLang="en-US" sz="2000" dirty="0" smtClean="0"/>
              <a:t>分）</a:t>
            </a:r>
            <a:endParaRPr lang="en-US" altLang="zh-CN" sz="2000" dirty="0"/>
          </a:p>
          <a:p>
            <a:pPr latinLnBrk="1"/>
            <a:r>
              <a:rPr lang="en-US" altLang="zh-CN" sz="2000" dirty="0" smtClean="0"/>
              <a:t>13.</a:t>
            </a:r>
            <a:r>
              <a:rPr lang="zh-CN" altLang="en-US" sz="2000" dirty="0"/>
              <a:t>书</a:t>
            </a:r>
            <a:r>
              <a:rPr lang="zh-CN" altLang="en-US" sz="2000" dirty="0" smtClean="0"/>
              <a:t>上</a:t>
            </a:r>
            <a:r>
              <a:rPr lang="en-US" altLang="zh-CN" sz="2000" dirty="0" smtClean="0"/>
              <a:t>4-57</a:t>
            </a:r>
            <a:endParaRPr lang="en-US" altLang="zh-CN" sz="2000" dirty="0"/>
          </a:p>
          <a:p>
            <a:pPr latinLnBrk="1"/>
            <a:r>
              <a:rPr lang="en-US" altLang="zh-CN" sz="2000" dirty="0" smtClean="0"/>
              <a:t>14.</a:t>
            </a:r>
            <a:r>
              <a:rPr lang="zh-CN" altLang="en-US" sz="2000" dirty="0" smtClean="0"/>
              <a:t>书上</a:t>
            </a:r>
            <a:r>
              <a:rPr lang="en-US" altLang="zh-CN" sz="2000" dirty="0" smtClean="0"/>
              <a:t>4-59</a:t>
            </a:r>
            <a:endParaRPr lang="en-US" altLang="zh-CN" sz="2000" dirty="0"/>
          </a:p>
          <a:p>
            <a:pPr latinLnBrk="1"/>
            <a:endParaRPr lang="en-US" altLang="zh-CN" sz="2000" dirty="0"/>
          </a:p>
          <a:p>
            <a:pPr latinLnBrk="1"/>
            <a:endParaRPr lang="en-US" altLang="zh-CN" sz="2000" dirty="0"/>
          </a:p>
          <a:p>
            <a:pPr latinLnBrk="1"/>
            <a:endParaRPr lang="en-US" altLang="zh-CN" sz="2000" dirty="0" smtClean="0"/>
          </a:p>
          <a:p>
            <a:pPr latinLnBrk="1"/>
            <a:endParaRPr lang="en-US" altLang="zh-CN" sz="2000" dirty="0" smtClean="0"/>
          </a:p>
        </p:txBody>
      </p:sp>
      <p:sp>
        <p:nvSpPr>
          <p:cNvPr id="4" name="圆角矩形 3"/>
          <p:cNvSpPr/>
          <p:nvPr>
            <p:custDataLst>
              <p:tags r:id="rId3"/>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0" name="矩形 9"/>
          <p:cNvSpPr/>
          <p:nvPr>
            <p:custDataLst>
              <p:tags r:id="rId4"/>
            </p:custDataLst>
          </p:nvPr>
        </p:nvSpPr>
        <p:spPr bwMode="auto">
          <a:xfrm>
            <a:off x="0" y="5818823"/>
            <a:ext cx="9906000" cy="39624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3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1" name="矩形 10"/>
          <p:cNvSpPr/>
          <p:nvPr/>
        </p:nvSpPr>
        <p:spPr>
          <a:xfrm>
            <a:off x="674359" y="791835"/>
            <a:ext cx="8935094" cy="523220"/>
          </a:xfrm>
          <a:prstGeom prst="rect">
            <a:avLst/>
          </a:prstGeom>
        </p:spPr>
        <p:txBody>
          <a:bodyPr wrap="square">
            <a:spAutoFit/>
          </a:bodyPr>
          <a:lstStyle/>
          <a:p>
            <a:r>
              <a:rPr lang="zh-CN" altLang="en-US" sz="28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课后习题，具体见雨</a:t>
            </a:r>
            <a:r>
              <a:rPr lang="zh-CN" altLang="en-US" sz="2800" b="1" dirty="0" smtClean="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课堂作业，在雨课堂上做作业！</a:t>
            </a:r>
            <a:endParaRPr lang="zh-CN" altLang="en-US" sz="2800" b="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5"/>
            </p:custDataLst>
          </p:nvPr>
        </p:nvGrpSpPr>
        <p:grpSpPr>
          <a:xfrm>
            <a:off x="0" y="0"/>
            <a:ext cx="9906000" cy="635000"/>
            <a:chOff x="-560512" y="-374650"/>
            <a:chExt cx="9906000" cy="635000"/>
          </a:xfrm>
        </p:grpSpPr>
        <p:sp>
          <p:nvSpPr>
            <p:cNvPr id="5" name="TitleBackground"/>
            <p:cNvSpPr/>
            <p:nvPr>
              <p:custDataLst>
                <p:tags r:id="rId7"/>
              </p:custDataLst>
            </p:nvPr>
          </p:nvSpPr>
          <p:spPr bwMode="auto">
            <a:xfrm>
              <a:off x="-560512" y="-374650"/>
              <a:ext cx="9906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6" name="ColorBlock"/>
            <p:cNvSpPr/>
            <p:nvPr>
              <p:custDataLst>
                <p:tags r:id="rId8"/>
              </p:custDataLst>
            </p:nvPr>
          </p:nvSpPr>
          <p:spPr bwMode="auto">
            <a:xfrm>
              <a:off x="-560512" y="-37465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7" name="TypeText"/>
            <p:cNvSpPr txBox="1"/>
            <p:nvPr>
              <p:custDataLst>
                <p:tags r:id="rId9"/>
              </p:custDataLst>
            </p:nvPr>
          </p:nvSpPr>
          <p:spPr>
            <a:xfrm>
              <a:off x="-306512" y="-374650"/>
              <a:ext cx="4660900" cy="587375"/>
            </a:xfrm>
            <a:prstGeom prst="rect">
              <a:avLst/>
            </a:prstGeom>
            <a:noFill/>
          </p:spPr>
          <p:txBody>
            <a:bodyPr vert="horz" wrap="non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0"/>
              </p:custDataLst>
            </p:nvPr>
          </p:nvSpPr>
          <p:spPr>
            <a:xfrm>
              <a:off x="965393" y="-26543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0233614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0512" y="476672"/>
            <a:ext cx="7327647" cy="646331"/>
          </a:xfrm>
          <a:prstGeom prst="rect">
            <a:avLst/>
          </a:prstGeom>
        </p:spPr>
        <p:txBody>
          <a:bodyPr wrap="none">
            <a:spAutoFit/>
          </a:bodyPr>
          <a:lstStyle/>
          <a:p>
            <a:pPr latinLnBrk="1"/>
            <a:r>
              <a:rPr lang="en-US" altLang="zh-CN" dirty="0"/>
              <a:t>1.</a:t>
            </a:r>
            <a:r>
              <a:rPr lang="zh-CN" altLang="en-US" dirty="0"/>
              <a:t> 一个</a:t>
            </a:r>
            <a:r>
              <a:rPr lang="en-US" altLang="zh-CN" dirty="0"/>
              <a:t>IP</a:t>
            </a:r>
            <a:r>
              <a:rPr lang="zh-CN" altLang="en-US" dirty="0"/>
              <a:t>分组报头中的首部长度字段值为 </a:t>
            </a:r>
            <a:r>
              <a:rPr lang="en-US" altLang="zh-CN" dirty="0"/>
              <a:t>101(</a:t>
            </a:r>
            <a:r>
              <a:rPr lang="zh-CN" altLang="en-US" dirty="0"/>
              <a:t>二进制</a:t>
            </a:r>
            <a:r>
              <a:rPr lang="en-US" altLang="zh-CN" dirty="0"/>
              <a:t>),</a:t>
            </a:r>
            <a:r>
              <a:rPr lang="zh-CN" altLang="en-US" dirty="0"/>
              <a:t>而总长度字段</a:t>
            </a:r>
            <a:r>
              <a:rPr lang="zh-CN" altLang="en-US" dirty="0" smtClean="0"/>
              <a:t>值</a:t>
            </a:r>
            <a:endParaRPr lang="en-US" altLang="zh-CN" dirty="0" smtClean="0"/>
          </a:p>
          <a:p>
            <a:pPr latinLnBrk="1"/>
            <a:r>
              <a:rPr lang="zh-CN" altLang="en-US" dirty="0" smtClean="0"/>
              <a:t>为</a:t>
            </a:r>
            <a:r>
              <a:rPr lang="en-US" altLang="zh-CN" dirty="0"/>
              <a:t>101000(</a:t>
            </a:r>
            <a:r>
              <a:rPr lang="zh-CN" altLang="en-US" dirty="0"/>
              <a:t>二进制</a:t>
            </a:r>
            <a:r>
              <a:rPr lang="en-US" altLang="zh-CN" dirty="0"/>
              <a:t>)</a:t>
            </a:r>
            <a:r>
              <a:rPr lang="zh-CN" altLang="en-US" dirty="0"/>
              <a:t>。请问该分组携带了多少字节的数据</a:t>
            </a:r>
            <a:r>
              <a:rPr lang="en-US" altLang="zh-CN" dirty="0"/>
              <a:t>?</a:t>
            </a:r>
          </a:p>
        </p:txBody>
      </p:sp>
      <p:pic>
        <p:nvPicPr>
          <p:cNvPr id="4" name="图片 3"/>
          <p:cNvPicPr>
            <a:picLocks noChangeAspect="1"/>
          </p:cNvPicPr>
          <p:nvPr/>
        </p:nvPicPr>
        <p:blipFill>
          <a:blip r:embed="rId2"/>
          <a:stretch>
            <a:fillRect/>
          </a:stretch>
        </p:blipFill>
        <p:spPr>
          <a:xfrm>
            <a:off x="488504" y="1772816"/>
            <a:ext cx="9009949" cy="1224136"/>
          </a:xfrm>
          <a:prstGeom prst="rect">
            <a:avLst/>
          </a:prstGeom>
        </p:spPr>
      </p:pic>
    </p:spTree>
    <p:extLst>
      <p:ext uri="{BB962C8B-B14F-4D97-AF65-F5344CB8AC3E}">
        <p14:creationId xmlns:p14="http://schemas.microsoft.com/office/powerpoint/2010/main" val="9891110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0512" y="476672"/>
            <a:ext cx="7738016" cy="923330"/>
          </a:xfrm>
          <a:prstGeom prst="rect">
            <a:avLst/>
          </a:prstGeom>
        </p:spPr>
        <p:txBody>
          <a:bodyPr wrap="none">
            <a:spAutoFit/>
          </a:bodyPr>
          <a:lstStyle/>
          <a:p>
            <a:pPr latinLnBrk="1"/>
            <a:r>
              <a:rPr lang="en-US" altLang="zh-CN" dirty="0"/>
              <a:t>2.</a:t>
            </a:r>
            <a:r>
              <a:rPr lang="zh-CN" altLang="en-US" dirty="0"/>
              <a:t>一个数据报长度为</a:t>
            </a:r>
            <a:r>
              <a:rPr lang="en-US" altLang="zh-CN" dirty="0"/>
              <a:t>4000B(</a:t>
            </a:r>
            <a:r>
              <a:rPr lang="zh-CN" altLang="en-US" dirty="0"/>
              <a:t>固定头长度</a:t>
            </a:r>
            <a:r>
              <a:rPr lang="en-US" altLang="zh-CN" dirty="0"/>
              <a:t>)</a:t>
            </a:r>
            <a:r>
              <a:rPr lang="zh-CN" altLang="en-US" dirty="0"/>
              <a:t>。现在经过一个网络传送</a:t>
            </a:r>
            <a:r>
              <a:rPr lang="en-US" altLang="zh-CN" dirty="0"/>
              <a:t>,</a:t>
            </a:r>
            <a:r>
              <a:rPr lang="zh-CN" altLang="en-US" dirty="0"/>
              <a:t>但此</a:t>
            </a:r>
            <a:r>
              <a:rPr lang="zh-CN" altLang="en-US" dirty="0" smtClean="0"/>
              <a:t>网络</a:t>
            </a:r>
            <a:endParaRPr lang="en-US" altLang="zh-CN" dirty="0" smtClean="0"/>
          </a:p>
          <a:p>
            <a:pPr latinLnBrk="1"/>
            <a:r>
              <a:rPr lang="zh-CN" altLang="en-US" dirty="0" smtClean="0"/>
              <a:t>能够</a:t>
            </a:r>
            <a:r>
              <a:rPr lang="zh-CN" altLang="en-US" dirty="0"/>
              <a:t>传送</a:t>
            </a:r>
            <a:r>
              <a:rPr lang="zh-CN" altLang="en-US" dirty="0" smtClean="0"/>
              <a:t>的最大</a:t>
            </a:r>
            <a:r>
              <a:rPr lang="zh-CN" altLang="en-US" dirty="0"/>
              <a:t>数据长度为 </a:t>
            </a:r>
            <a:r>
              <a:rPr lang="en-US" altLang="zh-CN" dirty="0"/>
              <a:t>1500B</a:t>
            </a:r>
            <a:r>
              <a:rPr lang="zh-CN" altLang="en-US" dirty="0"/>
              <a:t>。试问应当划分为几个短些的数据报片</a:t>
            </a:r>
            <a:r>
              <a:rPr lang="en-US" altLang="zh-CN" dirty="0" smtClean="0"/>
              <a:t>?</a:t>
            </a:r>
          </a:p>
          <a:p>
            <a:pPr latinLnBrk="1"/>
            <a:r>
              <a:rPr lang="zh-CN" altLang="en-US" dirty="0" smtClean="0"/>
              <a:t>各</a:t>
            </a:r>
            <a:r>
              <a:rPr lang="zh-CN" altLang="en-US" dirty="0"/>
              <a:t>据片段的数据字段长度、片段偏移字段和 </a:t>
            </a:r>
            <a:r>
              <a:rPr lang="en-US" altLang="zh-CN" dirty="0"/>
              <a:t>MF </a:t>
            </a:r>
            <a:r>
              <a:rPr lang="zh-CN" altLang="en-US" dirty="0"/>
              <a:t>标志应为何值</a:t>
            </a:r>
            <a:r>
              <a:rPr lang="en-US" altLang="zh-CN" dirty="0"/>
              <a:t>?</a:t>
            </a:r>
          </a:p>
        </p:txBody>
      </p:sp>
      <p:pic>
        <p:nvPicPr>
          <p:cNvPr id="3" name="图片 2"/>
          <p:cNvPicPr>
            <a:picLocks noChangeAspect="1"/>
          </p:cNvPicPr>
          <p:nvPr/>
        </p:nvPicPr>
        <p:blipFill>
          <a:blip r:embed="rId2"/>
          <a:stretch>
            <a:fillRect/>
          </a:stretch>
        </p:blipFill>
        <p:spPr>
          <a:xfrm>
            <a:off x="776536" y="1988840"/>
            <a:ext cx="8328036" cy="1728192"/>
          </a:xfrm>
          <a:prstGeom prst="rect">
            <a:avLst/>
          </a:prstGeom>
        </p:spPr>
      </p:pic>
    </p:spTree>
    <p:extLst>
      <p:ext uri="{BB962C8B-B14F-4D97-AF65-F5344CB8AC3E}">
        <p14:creationId xmlns:p14="http://schemas.microsoft.com/office/powerpoint/2010/main" val="2469285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528" y="620688"/>
            <a:ext cx="8064896" cy="646331"/>
          </a:xfrm>
          <a:prstGeom prst="rect">
            <a:avLst/>
          </a:prstGeom>
        </p:spPr>
        <p:txBody>
          <a:bodyPr wrap="square">
            <a:spAutoFit/>
          </a:bodyPr>
          <a:lstStyle/>
          <a:p>
            <a:pPr latinLnBrk="1"/>
            <a:r>
              <a:rPr lang="en-US" altLang="zh-CN" dirty="0" smtClean="0"/>
              <a:t>3.</a:t>
            </a:r>
            <a:r>
              <a:rPr lang="zh-CN" altLang="en-US" dirty="0" smtClean="0"/>
              <a:t>在</a:t>
            </a:r>
            <a:r>
              <a:rPr lang="en-US" altLang="zh-CN" dirty="0"/>
              <a:t>4</a:t>
            </a:r>
            <a:r>
              <a:rPr lang="zh-CN" altLang="en-US" dirty="0"/>
              <a:t>个“</a:t>
            </a:r>
            <a:r>
              <a:rPr lang="en-US" altLang="zh-CN" dirty="0"/>
              <a:t>/24”</a:t>
            </a:r>
            <a:r>
              <a:rPr lang="zh-CN" altLang="en-US" dirty="0"/>
              <a:t>地址块中进行最大可能的聚合</a:t>
            </a:r>
            <a:r>
              <a:rPr lang="en-US" altLang="zh-CN" dirty="0"/>
              <a:t>:212.56.132.0/24</a:t>
            </a:r>
            <a:r>
              <a:rPr lang="zh-CN" altLang="en-US" dirty="0"/>
              <a:t>、</a:t>
            </a:r>
            <a:r>
              <a:rPr lang="en-US" altLang="zh-CN" dirty="0"/>
              <a:t>212.56.133.0/24</a:t>
            </a:r>
            <a:r>
              <a:rPr lang="zh-CN" altLang="en-US" dirty="0"/>
              <a:t>、</a:t>
            </a:r>
            <a:r>
              <a:rPr lang="en-US" altLang="zh-CN" dirty="0"/>
              <a:t>212.56.134.0/24</a:t>
            </a:r>
            <a:r>
              <a:rPr lang="zh-CN" altLang="en-US" dirty="0"/>
              <a:t>、</a:t>
            </a:r>
            <a:r>
              <a:rPr lang="en-US" altLang="zh-CN" dirty="0"/>
              <a:t>212.56.135.0/24</a:t>
            </a:r>
            <a:r>
              <a:rPr lang="zh-CN" altLang="en-US" dirty="0"/>
              <a:t>。</a:t>
            </a:r>
          </a:p>
        </p:txBody>
      </p:sp>
      <p:pic>
        <p:nvPicPr>
          <p:cNvPr id="3" name="图片 2"/>
          <p:cNvPicPr>
            <a:picLocks noChangeAspect="1"/>
          </p:cNvPicPr>
          <p:nvPr/>
        </p:nvPicPr>
        <p:blipFill>
          <a:blip r:embed="rId2"/>
          <a:stretch>
            <a:fillRect/>
          </a:stretch>
        </p:blipFill>
        <p:spPr>
          <a:xfrm>
            <a:off x="848544" y="2060848"/>
            <a:ext cx="8295538" cy="1990929"/>
          </a:xfrm>
          <a:prstGeom prst="rect">
            <a:avLst/>
          </a:prstGeom>
        </p:spPr>
      </p:pic>
    </p:spTree>
    <p:extLst>
      <p:ext uri="{BB962C8B-B14F-4D97-AF65-F5344CB8AC3E}">
        <p14:creationId xmlns:p14="http://schemas.microsoft.com/office/powerpoint/2010/main" val="13203751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560" y="620689"/>
            <a:ext cx="7560840" cy="369332"/>
          </a:xfrm>
          <a:prstGeom prst="rect">
            <a:avLst/>
          </a:prstGeom>
        </p:spPr>
        <p:txBody>
          <a:bodyPr wrap="square">
            <a:spAutoFit/>
          </a:bodyPr>
          <a:lstStyle/>
          <a:p>
            <a:pPr latinLnBrk="1"/>
            <a:r>
              <a:rPr lang="en-US" altLang="zh-CN" dirty="0"/>
              <a:t>4. RIP</a:t>
            </a:r>
            <a:r>
              <a:rPr lang="zh-CN" altLang="en-US" dirty="0"/>
              <a:t>使用</a:t>
            </a:r>
            <a:r>
              <a:rPr lang="en-US" altLang="zh-CN" dirty="0"/>
              <a:t>UDP,OSPF</a:t>
            </a:r>
            <a:r>
              <a:rPr lang="zh-CN" altLang="en-US" dirty="0"/>
              <a:t>使用</a:t>
            </a:r>
            <a:r>
              <a:rPr lang="en-US" altLang="zh-CN" dirty="0"/>
              <a:t>IP,</a:t>
            </a:r>
            <a:r>
              <a:rPr lang="zh-CN" altLang="en-US" dirty="0"/>
              <a:t>而</a:t>
            </a:r>
            <a:r>
              <a:rPr lang="en-US" altLang="zh-CN" dirty="0"/>
              <a:t>BGP</a:t>
            </a:r>
            <a:r>
              <a:rPr lang="zh-CN" altLang="en-US" dirty="0"/>
              <a:t>使用 </a:t>
            </a:r>
            <a:r>
              <a:rPr lang="en-US" altLang="zh-CN" dirty="0"/>
              <a:t>TCP</a:t>
            </a:r>
            <a:r>
              <a:rPr lang="zh-CN" altLang="en-US" dirty="0"/>
              <a:t>。这样做有何优点</a:t>
            </a:r>
            <a:r>
              <a:rPr lang="en-US" altLang="zh-CN" dirty="0"/>
              <a:t>?</a:t>
            </a:r>
            <a:endParaRPr lang="zh-CN" altLang="en-US" dirty="0"/>
          </a:p>
        </p:txBody>
      </p:sp>
      <p:pic>
        <p:nvPicPr>
          <p:cNvPr id="3" name="图片 2"/>
          <p:cNvPicPr>
            <a:picLocks noChangeAspect="1"/>
          </p:cNvPicPr>
          <p:nvPr/>
        </p:nvPicPr>
        <p:blipFill>
          <a:blip r:embed="rId2"/>
          <a:stretch>
            <a:fillRect/>
          </a:stretch>
        </p:blipFill>
        <p:spPr>
          <a:xfrm>
            <a:off x="848544" y="1700808"/>
            <a:ext cx="8254572" cy="864096"/>
          </a:xfrm>
          <a:prstGeom prst="rect">
            <a:avLst/>
          </a:prstGeom>
        </p:spPr>
      </p:pic>
    </p:spTree>
    <p:extLst>
      <p:ext uri="{BB962C8B-B14F-4D97-AF65-F5344CB8AC3E}">
        <p14:creationId xmlns:p14="http://schemas.microsoft.com/office/powerpoint/2010/main" val="12344895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528" y="404664"/>
            <a:ext cx="4301177" cy="369332"/>
          </a:xfrm>
          <a:prstGeom prst="rect">
            <a:avLst/>
          </a:prstGeom>
        </p:spPr>
        <p:txBody>
          <a:bodyPr wrap="none">
            <a:spAutoFit/>
          </a:bodyPr>
          <a:lstStyle/>
          <a:p>
            <a:pPr latinLnBrk="1"/>
            <a:r>
              <a:rPr lang="en-US" altLang="zh-CN" dirty="0"/>
              <a:t>5.</a:t>
            </a:r>
            <a:r>
              <a:rPr lang="zh-CN" altLang="en-US" dirty="0"/>
              <a:t>转发器、网桥、路由器和网关的区别？</a:t>
            </a:r>
            <a:endParaRPr lang="en-US" altLang="zh-CN" dirty="0"/>
          </a:p>
        </p:txBody>
      </p:sp>
      <p:pic>
        <p:nvPicPr>
          <p:cNvPr id="3" name="图片 2"/>
          <p:cNvPicPr>
            <a:picLocks noChangeAspect="1"/>
          </p:cNvPicPr>
          <p:nvPr/>
        </p:nvPicPr>
        <p:blipFill>
          <a:blip r:embed="rId2"/>
          <a:stretch>
            <a:fillRect/>
          </a:stretch>
        </p:blipFill>
        <p:spPr>
          <a:xfrm>
            <a:off x="560512" y="1484784"/>
            <a:ext cx="8998081" cy="2532123"/>
          </a:xfrm>
          <a:prstGeom prst="rect">
            <a:avLst/>
          </a:prstGeom>
        </p:spPr>
      </p:pic>
    </p:spTree>
    <p:extLst>
      <p:ext uri="{BB962C8B-B14F-4D97-AF65-F5344CB8AC3E}">
        <p14:creationId xmlns:p14="http://schemas.microsoft.com/office/powerpoint/2010/main" val="163579624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528" y="548680"/>
            <a:ext cx="3031599" cy="369332"/>
          </a:xfrm>
          <a:prstGeom prst="rect">
            <a:avLst/>
          </a:prstGeom>
        </p:spPr>
        <p:txBody>
          <a:bodyPr wrap="none">
            <a:spAutoFit/>
          </a:bodyPr>
          <a:lstStyle/>
          <a:p>
            <a:pPr latinLnBrk="1"/>
            <a:r>
              <a:rPr lang="en-US" altLang="zh-CN" dirty="0"/>
              <a:t>6.IP</a:t>
            </a:r>
            <a:r>
              <a:rPr lang="zh-CN" altLang="en-US" dirty="0"/>
              <a:t>、</a:t>
            </a:r>
            <a:r>
              <a:rPr lang="en-US" altLang="zh-CN" dirty="0"/>
              <a:t>ARP</a:t>
            </a:r>
            <a:r>
              <a:rPr lang="zh-CN" altLang="en-US" dirty="0"/>
              <a:t>和</a:t>
            </a:r>
            <a:r>
              <a:rPr lang="en-US" altLang="zh-CN" dirty="0"/>
              <a:t>ICMP</a:t>
            </a:r>
            <a:r>
              <a:rPr lang="zh-CN" altLang="en-US" dirty="0"/>
              <a:t>的作用？</a:t>
            </a:r>
          </a:p>
        </p:txBody>
      </p:sp>
      <p:pic>
        <p:nvPicPr>
          <p:cNvPr id="3" name="图片 2"/>
          <p:cNvPicPr>
            <a:picLocks noChangeAspect="1"/>
          </p:cNvPicPr>
          <p:nvPr/>
        </p:nvPicPr>
        <p:blipFill>
          <a:blip r:embed="rId2"/>
          <a:stretch>
            <a:fillRect/>
          </a:stretch>
        </p:blipFill>
        <p:spPr>
          <a:xfrm>
            <a:off x="920552" y="1484784"/>
            <a:ext cx="7579880" cy="3340286"/>
          </a:xfrm>
          <a:prstGeom prst="rect">
            <a:avLst/>
          </a:prstGeom>
        </p:spPr>
      </p:pic>
    </p:spTree>
    <p:extLst>
      <p:ext uri="{BB962C8B-B14F-4D97-AF65-F5344CB8AC3E}">
        <p14:creationId xmlns:p14="http://schemas.microsoft.com/office/powerpoint/2010/main" val="1010573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A </a:t>
              </a:r>
              <a:r>
                <a:rPr kumimoji="1" lang="zh-CN" altLang="en-US" sz="2000" b="1">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59" name="AutoShape 61"/>
          <p:cNvSpPr>
            <a:spLocks noChangeArrowheads="1"/>
          </p:cNvSpPr>
          <p:nvPr/>
        </p:nvSpPr>
        <p:spPr bwMode="auto">
          <a:xfrm>
            <a:off x="1676798" y="2889378"/>
            <a:ext cx="7410582" cy="705744"/>
          </a:xfrm>
          <a:prstGeom prst="wedgeRoundRectCallout">
            <a:avLst>
              <a:gd name="adj1" fmla="val 32353"/>
              <a:gd name="adj2" fmla="val 363947"/>
              <a:gd name="adj3" fmla="val 16667"/>
            </a:avLst>
          </a:prstGeom>
          <a:solidFill>
            <a:srgbClr val="66FF66"/>
          </a:solidFill>
          <a:ln w="9525">
            <a:solidFill>
              <a:schemeClr val="tx1"/>
            </a:solidFill>
            <a:miter lim="800000"/>
          </a:ln>
          <a:effectLst/>
        </p:spPr>
        <p:txBody>
          <a:bodyPr anchor="ctr"/>
          <a:lstStyle/>
          <a:p>
            <a:pPr algn="ctr"/>
            <a:r>
              <a:rPr lang="en-US" altLang="zh-CN" sz="2400" b="1" dirty="0" smtClean="0">
                <a:solidFill>
                  <a:srgbClr val="000066"/>
                </a:solidFill>
                <a:latin typeface="+mn-lt"/>
                <a:ea typeface="黑体" panose="02010609060101010101" pitchFamily="2" charset="-122"/>
              </a:rPr>
              <a:t>E </a:t>
            </a:r>
            <a:r>
              <a:rPr lang="zh-CN" altLang="en-US" sz="2400" b="1" dirty="0">
                <a:solidFill>
                  <a:srgbClr val="000066"/>
                </a:solidFill>
                <a:latin typeface="+mn-lt"/>
                <a:ea typeface="黑体" panose="02010609060101010101" pitchFamily="2" charset="-122"/>
              </a:rPr>
              <a:t>类</a:t>
            </a:r>
            <a:r>
              <a:rPr lang="zh-CN" altLang="en-US" sz="2400" b="1" dirty="0" smtClean="0">
                <a:solidFill>
                  <a:srgbClr val="000066"/>
                </a:solidFill>
                <a:latin typeface="+mn-lt"/>
                <a:ea typeface="黑体" panose="02010609060101010101" pitchFamily="2" charset="-122"/>
              </a:rPr>
              <a:t>地址保留为今后使用</a:t>
            </a:r>
            <a:endParaRPr lang="zh-CN" altLang="en-US" sz="24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8544" y="692697"/>
            <a:ext cx="7488832" cy="369332"/>
          </a:xfrm>
          <a:prstGeom prst="rect">
            <a:avLst/>
          </a:prstGeom>
        </p:spPr>
        <p:txBody>
          <a:bodyPr wrap="square">
            <a:spAutoFit/>
          </a:bodyPr>
          <a:lstStyle/>
          <a:p>
            <a:pPr latinLnBrk="1"/>
            <a:r>
              <a:rPr lang="en-US" altLang="zh-CN" dirty="0"/>
              <a:t>7.</a:t>
            </a:r>
            <a:r>
              <a:rPr lang="zh-CN" altLang="en-US" dirty="0"/>
              <a:t>什么是最大传送单元 </a:t>
            </a:r>
            <a:r>
              <a:rPr lang="en-US" altLang="zh-CN" dirty="0"/>
              <a:t>MTU?</a:t>
            </a:r>
            <a:r>
              <a:rPr lang="zh-CN" altLang="en-US" dirty="0"/>
              <a:t>它和</a:t>
            </a:r>
            <a:r>
              <a:rPr lang="en-US" altLang="zh-CN" dirty="0"/>
              <a:t>IP</a:t>
            </a:r>
            <a:r>
              <a:rPr lang="zh-CN" altLang="en-US" dirty="0"/>
              <a:t>数据报首部中的哪个字段有关系</a:t>
            </a:r>
            <a:r>
              <a:rPr lang="en-US" altLang="zh-CN" dirty="0"/>
              <a:t>?</a:t>
            </a:r>
          </a:p>
        </p:txBody>
      </p:sp>
      <p:pic>
        <p:nvPicPr>
          <p:cNvPr id="3" name="图片 2"/>
          <p:cNvPicPr>
            <a:picLocks noChangeAspect="1"/>
          </p:cNvPicPr>
          <p:nvPr/>
        </p:nvPicPr>
        <p:blipFill>
          <a:blip r:embed="rId2"/>
          <a:stretch>
            <a:fillRect/>
          </a:stretch>
        </p:blipFill>
        <p:spPr>
          <a:xfrm>
            <a:off x="704528" y="1124744"/>
            <a:ext cx="8148767" cy="5269490"/>
          </a:xfrm>
          <a:prstGeom prst="rect">
            <a:avLst/>
          </a:prstGeom>
        </p:spPr>
      </p:pic>
    </p:spTree>
    <p:extLst>
      <p:ext uri="{BB962C8B-B14F-4D97-AF65-F5344CB8AC3E}">
        <p14:creationId xmlns:p14="http://schemas.microsoft.com/office/powerpoint/2010/main" val="41749789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4528" y="548680"/>
            <a:ext cx="1300356" cy="369332"/>
          </a:xfrm>
          <a:prstGeom prst="rect">
            <a:avLst/>
          </a:prstGeom>
        </p:spPr>
        <p:txBody>
          <a:bodyPr wrap="none">
            <a:spAutoFit/>
          </a:bodyPr>
          <a:lstStyle/>
          <a:p>
            <a:pPr latinLnBrk="1"/>
            <a:r>
              <a:rPr lang="en-US" altLang="zh-CN" dirty="0"/>
              <a:t>8.</a:t>
            </a:r>
            <a:r>
              <a:rPr lang="zh-CN" altLang="en-US" dirty="0"/>
              <a:t>书上</a:t>
            </a:r>
            <a:r>
              <a:rPr lang="en-US" altLang="zh-CN" dirty="0"/>
              <a:t>4-18</a:t>
            </a:r>
          </a:p>
        </p:txBody>
      </p:sp>
      <p:pic>
        <p:nvPicPr>
          <p:cNvPr id="3" name="图片 2"/>
          <p:cNvPicPr>
            <a:picLocks noChangeAspect="1"/>
          </p:cNvPicPr>
          <p:nvPr/>
        </p:nvPicPr>
        <p:blipFill>
          <a:blip r:embed="rId2"/>
          <a:stretch>
            <a:fillRect/>
          </a:stretch>
        </p:blipFill>
        <p:spPr>
          <a:xfrm>
            <a:off x="678053" y="1196752"/>
            <a:ext cx="4536504" cy="1935473"/>
          </a:xfrm>
          <a:prstGeom prst="rect">
            <a:avLst/>
          </a:prstGeom>
        </p:spPr>
      </p:pic>
      <p:pic>
        <p:nvPicPr>
          <p:cNvPr id="4" name="图片 3"/>
          <p:cNvPicPr>
            <a:picLocks noChangeAspect="1"/>
          </p:cNvPicPr>
          <p:nvPr/>
        </p:nvPicPr>
        <p:blipFill>
          <a:blip r:embed="rId3"/>
          <a:stretch>
            <a:fillRect/>
          </a:stretch>
        </p:blipFill>
        <p:spPr>
          <a:xfrm>
            <a:off x="822068" y="3212976"/>
            <a:ext cx="3978601" cy="3188611"/>
          </a:xfrm>
          <a:prstGeom prst="rect">
            <a:avLst/>
          </a:prstGeom>
        </p:spPr>
      </p:pic>
      <p:pic>
        <p:nvPicPr>
          <p:cNvPr id="5" name="图片 4"/>
          <p:cNvPicPr>
            <a:picLocks noChangeAspect="1"/>
          </p:cNvPicPr>
          <p:nvPr/>
        </p:nvPicPr>
        <p:blipFill>
          <a:blip r:embed="rId4"/>
          <a:stretch>
            <a:fillRect/>
          </a:stretch>
        </p:blipFill>
        <p:spPr>
          <a:xfrm>
            <a:off x="5313040" y="1196752"/>
            <a:ext cx="4048331" cy="3427724"/>
          </a:xfrm>
          <a:prstGeom prst="rect">
            <a:avLst/>
          </a:prstGeom>
        </p:spPr>
      </p:pic>
    </p:spTree>
    <p:extLst>
      <p:ext uri="{BB962C8B-B14F-4D97-AF65-F5344CB8AC3E}">
        <p14:creationId xmlns:p14="http://schemas.microsoft.com/office/powerpoint/2010/main" val="39809579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8544" y="476672"/>
            <a:ext cx="1300356" cy="369332"/>
          </a:xfrm>
          <a:prstGeom prst="rect">
            <a:avLst/>
          </a:prstGeom>
        </p:spPr>
        <p:txBody>
          <a:bodyPr wrap="none">
            <a:spAutoFit/>
          </a:bodyPr>
          <a:lstStyle/>
          <a:p>
            <a:pPr latinLnBrk="1"/>
            <a:r>
              <a:rPr lang="en-US" altLang="zh-CN" dirty="0"/>
              <a:t>9.</a:t>
            </a:r>
            <a:r>
              <a:rPr lang="zh-CN" altLang="en-US" dirty="0"/>
              <a:t>书上</a:t>
            </a:r>
            <a:r>
              <a:rPr lang="en-US" altLang="zh-CN" dirty="0"/>
              <a:t>4-35</a:t>
            </a:r>
          </a:p>
        </p:txBody>
      </p:sp>
      <p:pic>
        <p:nvPicPr>
          <p:cNvPr id="4" name="图片 3"/>
          <p:cNvPicPr>
            <a:picLocks noChangeAspect="1"/>
          </p:cNvPicPr>
          <p:nvPr/>
        </p:nvPicPr>
        <p:blipFill>
          <a:blip r:embed="rId2"/>
          <a:stretch>
            <a:fillRect/>
          </a:stretch>
        </p:blipFill>
        <p:spPr>
          <a:xfrm>
            <a:off x="1640632" y="1052736"/>
            <a:ext cx="6048672" cy="5631794"/>
          </a:xfrm>
          <a:prstGeom prst="rect">
            <a:avLst/>
          </a:prstGeom>
        </p:spPr>
      </p:pic>
    </p:spTree>
    <p:extLst>
      <p:ext uri="{BB962C8B-B14F-4D97-AF65-F5344CB8AC3E}">
        <p14:creationId xmlns:p14="http://schemas.microsoft.com/office/powerpoint/2010/main" val="4971430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6536" y="620688"/>
            <a:ext cx="1428596" cy="369332"/>
          </a:xfrm>
          <a:prstGeom prst="rect">
            <a:avLst/>
          </a:prstGeom>
        </p:spPr>
        <p:txBody>
          <a:bodyPr wrap="none">
            <a:spAutoFit/>
          </a:bodyPr>
          <a:lstStyle/>
          <a:p>
            <a:pPr latinLnBrk="1"/>
            <a:r>
              <a:rPr lang="en-US" altLang="zh-CN" dirty="0"/>
              <a:t>10.</a:t>
            </a:r>
            <a:r>
              <a:rPr lang="zh-CN" altLang="en-US" dirty="0"/>
              <a:t>书上</a:t>
            </a:r>
            <a:r>
              <a:rPr lang="en-US" altLang="zh-CN" dirty="0"/>
              <a:t>4-37</a:t>
            </a:r>
          </a:p>
        </p:txBody>
      </p:sp>
      <p:pic>
        <p:nvPicPr>
          <p:cNvPr id="3" name="图片 2"/>
          <p:cNvPicPr>
            <a:picLocks noChangeAspect="1"/>
          </p:cNvPicPr>
          <p:nvPr/>
        </p:nvPicPr>
        <p:blipFill>
          <a:blip r:embed="rId2"/>
          <a:stretch>
            <a:fillRect/>
          </a:stretch>
        </p:blipFill>
        <p:spPr>
          <a:xfrm>
            <a:off x="992560" y="1628800"/>
            <a:ext cx="7971428" cy="3257143"/>
          </a:xfrm>
          <a:prstGeom prst="rect">
            <a:avLst/>
          </a:prstGeom>
        </p:spPr>
      </p:pic>
    </p:spTree>
    <p:extLst>
      <p:ext uri="{BB962C8B-B14F-4D97-AF65-F5344CB8AC3E}">
        <p14:creationId xmlns:p14="http://schemas.microsoft.com/office/powerpoint/2010/main" val="13089628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6536" y="548680"/>
            <a:ext cx="1411477" cy="369332"/>
          </a:xfrm>
          <a:prstGeom prst="rect">
            <a:avLst/>
          </a:prstGeom>
        </p:spPr>
        <p:txBody>
          <a:bodyPr wrap="none">
            <a:spAutoFit/>
          </a:bodyPr>
          <a:lstStyle/>
          <a:p>
            <a:pPr latinLnBrk="1"/>
            <a:r>
              <a:rPr lang="en-US" altLang="zh-CN" dirty="0"/>
              <a:t>11.</a:t>
            </a:r>
            <a:r>
              <a:rPr lang="zh-CN" altLang="en-US" dirty="0"/>
              <a:t>书上</a:t>
            </a:r>
            <a:r>
              <a:rPr lang="en-US" altLang="zh-CN" dirty="0"/>
              <a:t>4-41</a:t>
            </a:r>
          </a:p>
        </p:txBody>
      </p:sp>
      <p:pic>
        <p:nvPicPr>
          <p:cNvPr id="3" name="图片 2"/>
          <p:cNvPicPr>
            <a:picLocks noChangeAspect="1"/>
          </p:cNvPicPr>
          <p:nvPr/>
        </p:nvPicPr>
        <p:blipFill>
          <a:blip r:embed="rId2"/>
          <a:stretch>
            <a:fillRect/>
          </a:stretch>
        </p:blipFill>
        <p:spPr>
          <a:xfrm>
            <a:off x="632520" y="1124744"/>
            <a:ext cx="8761905" cy="5504762"/>
          </a:xfrm>
          <a:prstGeom prst="rect">
            <a:avLst/>
          </a:prstGeom>
        </p:spPr>
      </p:pic>
    </p:spTree>
    <p:extLst>
      <p:ext uri="{BB962C8B-B14F-4D97-AF65-F5344CB8AC3E}">
        <p14:creationId xmlns:p14="http://schemas.microsoft.com/office/powerpoint/2010/main" val="48288424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6536" y="476672"/>
            <a:ext cx="1428596" cy="369332"/>
          </a:xfrm>
          <a:prstGeom prst="rect">
            <a:avLst/>
          </a:prstGeom>
        </p:spPr>
        <p:txBody>
          <a:bodyPr wrap="none">
            <a:spAutoFit/>
          </a:bodyPr>
          <a:lstStyle/>
          <a:p>
            <a:r>
              <a:rPr lang="en-US" altLang="zh-CN" dirty="0"/>
              <a:t>12.</a:t>
            </a:r>
            <a:r>
              <a:rPr lang="zh-CN" altLang="en-US" dirty="0"/>
              <a:t>书上</a:t>
            </a:r>
            <a:r>
              <a:rPr lang="en-US" altLang="zh-CN" dirty="0"/>
              <a:t>4-48</a:t>
            </a:r>
            <a:endParaRPr lang="zh-CN" altLang="en-US" dirty="0"/>
          </a:p>
        </p:txBody>
      </p:sp>
      <p:pic>
        <p:nvPicPr>
          <p:cNvPr id="3" name="图片 2"/>
          <p:cNvPicPr>
            <a:picLocks noChangeAspect="1"/>
          </p:cNvPicPr>
          <p:nvPr/>
        </p:nvPicPr>
        <p:blipFill>
          <a:blip r:embed="rId2"/>
          <a:stretch>
            <a:fillRect/>
          </a:stretch>
        </p:blipFill>
        <p:spPr>
          <a:xfrm>
            <a:off x="2205132" y="879540"/>
            <a:ext cx="5930707" cy="4598641"/>
          </a:xfrm>
          <a:prstGeom prst="rect">
            <a:avLst/>
          </a:prstGeom>
        </p:spPr>
      </p:pic>
      <p:pic>
        <p:nvPicPr>
          <p:cNvPr id="4" name="图片 3"/>
          <p:cNvPicPr>
            <a:picLocks noChangeAspect="1"/>
          </p:cNvPicPr>
          <p:nvPr/>
        </p:nvPicPr>
        <p:blipFill>
          <a:blip r:embed="rId3"/>
          <a:stretch>
            <a:fillRect/>
          </a:stretch>
        </p:blipFill>
        <p:spPr>
          <a:xfrm>
            <a:off x="2205132" y="5487556"/>
            <a:ext cx="5832648" cy="938587"/>
          </a:xfrm>
          <a:prstGeom prst="rect">
            <a:avLst/>
          </a:prstGeom>
        </p:spPr>
      </p:pic>
    </p:spTree>
    <p:extLst>
      <p:ext uri="{BB962C8B-B14F-4D97-AF65-F5344CB8AC3E}">
        <p14:creationId xmlns:p14="http://schemas.microsoft.com/office/powerpoint/2010/main" val="13644764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0552" y="404664"/>
            <a:ext cx="1428596" cy="369332"/>
          </a:xfrm>
          <a:prstGeom prst="rect">
            <a:avLst/>
          </a:prstGeom>
        </p:spPr>
        <p:txBody>
          <a:bodyPr wrap="none">
            <a:spAutoFit/>
          </a:bodyPr>
          <a:lstStyle/>
          <a:p>
            <a:pPr latinLnBrk="1"/>
            <a:r>
              <a:rPr lang="en-US" altLang="zh-CN" dirty="0"/>
              <a:t>13.</a:t>
            </a:r>
            <a:r>
              <a:rPr lang="zh-CN" altLang="en-US" dirty="0"/>
              <a:t>书上</a:t>
            </a:r>
            <a:r>
              <a:rPr lang="en-US" altLang="zh-CN" dirty="0"/>
              <a:t>4-57</a:t>
            </a:r>
          </a:p>
        </p:txBody>
      </p:sp>
      <p:pic>
        <p:nvPicPr>
          <p:cNvPr id="3" name="图片 2"/>
          <p:cNvPicPr>
            <a:picLocks noChangeAspect="1"/>
          </p:cNvPicPr>
          <p:nvPr/>
        </p:nvPicPr>
        <p:blipFill>
          <a:blip r:embed="rId2"/>
          <a:stretch>
            <a:fillRect/>
          </a:stretch>
        </p:blipFill>
        <p:spPr>
          <a:xfrm>
            <a:off x="560512" y="1340768"/>
            <a:ext cx="9076190" cy="4514286"/>
          </a:xfrm>
          <a:prstGeom prst="rect">
            <a:avLst/>
          </a:prstGeom>
        </p:spPr>
      </p:pic>
    </p:spTree>
    <p:extLst>
      <p:ext uri="{BB962C8B-B14F-4D97-AF65-F5344CB8AC3E}">
        <p14:creationId xmlns:p14="http://schemas.microsoft.com/office/powerpoint/2010/main" val="2003092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4568" y="548680"/>
            <a:ext cx="1428596" cy="369332"/>
          </a:xfrm>
          <a:prstGeom prst="rect">
            <a:avLst/>
          </a:prstGeom>
        </p:spPr>
        <p:txBody>
          <a:bodyPr wrap="none">
            <a:spAutoFit/>
          </a:bodyPr>
          <a:lstStyle/>
          <a:p>
            <a:pPr latinLnBrk="1"/>
            <a:r>
              <a:rPr lang="en-US" altLang="zh-CN" dirty="0"/>
              <a:t>14.</a:t>
            </a:r>
            <a:r>
              <a:rPr lang="zh-CN" altLang="en-US" dirty="0"/>
              <a:t>书上</a:t>
            </a:r>
            <a:r>
              <a:rPr lang="en-US" altLang="zh-CN" dirty="0"/>
              <a:t>4-59</a:t>
            </a:r>
          </a:p>
        </p:txBody>
      </p:sp>
      <p:pic>
        <p:nvPicPr>
          <p:cNvPr id="3" name="图片 2"/>
          <p:cNvPicPr>
            <a:picLocks noChangeAspect="1"/>
          </p:cNvPicPr>
          <p:nvPr/>
        </p:nvPicPr>
        <p:blipFill>
          <a:blip r:embed="rId2"/>
          <a:stretch>
            <a:fillRect/>
          </a:stretch>
        </p:blipFill>
        <p:spPr>
          <a:xfrm>
            <a:off x="1153509" y="1175822"/>
            <a:ext cx="6855224" cy="1314050"/>
          </a:xfrm>
          <a:prstGeom prst="rect">
            <a:avLst/>
          </a:prstGeom>
        </p:spPr>
      </p:pic>
      <p:pic>
        <p:nvPicPr>
          <p:cNvPr id="4" name="图片 3"/>
          <p:cNvPicPr>
            <a:picLocks noChangeAspect="1"/>
          </p:cNvPicPr>
          <p:nvPr/>
        </p:nvPicPr>
        <p:blipFill>
          <a:blip r:embed="rId3"/>
          <a:stretch>
            <a:fillRect/>
          </a:stretch>
        </p:blipFill>
        <p:spPr>
          <a:xfrm>
            <a:off x="1136576" y="2420888"/>
            <a:ext cx="6855224" cy="4084637"/>
          </a:xfrm>
          <a:prstGeom prst="rect">
            <a:avLst/>
          </a:prstGeom>
        </p:spPr>
      </p:pic>
    </p:spTree>
    <p:extLst>
      <p:ext uri="{BB962C8B-B14F-4D97-AF65-F5344CB8AC3E}">
        <p14:creationId xmlns:p14="http://schemas.microsoft.com/office/powerpoint/2010/main" val="2699954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32485" y="1401445"/>
            <a:ext cx="8400415" cy="424878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37" name="Rectangle 13"/>
          <p:cNvSpPr>
            <a:spLocks noGrp="1" noChangeArrowheads="1"/>
          </p:cNvSpPr>
          <p:nvPr>
            <p:ph type="title" idx="4294967295"/>
          </p:nvPr>
        </p:nvSpPr>
        <p:spPr>
          <a:xfrm>
            <a:off x="272481" y="44450"/>
            <a:ext cx="9164016" cy="768350"/>
          </a:xfrm>
        </p:spPr>
        <p:txBody>
          <a:bodyPr/>
          <a:lstStyle/>
          <a:p>
            <a:pPr algn="ctr"/>
            <a:r>
              <a:rPr lang="zh-CN" altLang="zh-CN" sz="3600" dirty="0" smtClean="0"/>
              <a:t>各</a:t>
            </a:r>
            <a:r>
              <a:rPr lang="zh-CN" altLang="en-US" sz="3600" dirty="0" smtClean="0"/>
              <a:t>类 </a:t>
            </a:r>
            <a:r>
              <a:rPr lang="en-US" altLang="zh-CN" sz="3600" dirty="0" smtClean="0"/>
              <a:t>IP </a:t>
            </a:r>
            <a:r>
              <a:rPr lang="zh-CN" altLang="zh-CN" sz="3600" dirty="0" smtClean="0"/>
              <a:t>地址</a:t>
            </a:r>
            <a:r>
              <a:rPr lang="zh-CN" altLang="zh-CN" sz="3600" dirty="0"/>
              <a:t>的网络号字段和主机号字段</a:t>
            </a:r>
            <a:endParaRPr lang="zh-CN" altLang="en-US" sz="3600" dirty="0"/>
          </a:p>
        </p:txBody>
      </p:sp>
      <p:grpSp>
        <p:nvGrpSpPr>
          <p:cNvPr id="2" name="组合 1"/>
          <p:cNvGrpSpPr/>
          <p:nvPr/>
        </p:nvGrpSpPr>
        <p:grpSpPr>
          <a:xfrm>
            <a:off x="416496" y="927100"/>
            <a:ext cx="8965275" cy="5089129"/>
            <a:chOff x="416496" y="927100"/>
            <a:chExt cx="8965275" cy="5089129"/>
          </a:xfrm>
        </p:grpSpPr>
        <p:sp>
          <p:nvSpPr>
            <p:cNvPr id="436226" name="Line 2"/>
            <p:cNvSpPr>
              <a:spLocks noChangeShapeType="1"/>
            </p:cNvSpPr>
            <p:nvPr/>
          </p:nvSpPr>
          <p:spPr bwMode="auto">
            <a:xfrm flipV="1">
              <a:off x="1732138" y="4009478"/>
              <a:ext cx="574754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27" name="Rectangle 3"/>
            <p:cNvSpPr>
              <a:spLocks noChangeArrowheads="1"/>
            </p:cNvSpPr>
            <p:nvPr/>
          </p:nvSpPr>
          <p:spPr bwMode="auto">
            <a:xfrm>
              <a:off x="4144958" y="3791992"/>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28" name="Rectangle 4"/>
            <p:cNvSpPr>
              <a:spLocks noChangeArrowheads="1"/>
            </p:cNvSpPr>
            <p:nvPr/>
          </p:nvSpPr>
          <p:spPr bwMode="auto">
            <a:xfrm>
              <a:off x="1732137" y="3355428"/>
              <a:ext cx="7634155" cy="444500"/>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29" name="Line 5"/>
            <p:cNvSpPr>
              <a:spLocks noChangeShapeType="1"/>
            </p:cNvSpPr>
            <p:nvPr/>
          </p:nvSpPr>
          <p:spPr bwMode="auto">
            <a:xfrm>
              <a:off x="3601550" y="1577975"/>
              <a:ext cx="575270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0" name="Rectangle 6"/>
            <p:cNvSpPr>
              <a:spLocks noChangeArrowheads="1"/>
            </p:cNvSpPr>
            <p:nvPr/>
          </p:nvSpPr>
          <p:spPr bwMode="auto">
            <a:xfrm>
              <a:off x="5932080" y="1370014"/>
              <a:ext cx="1037144"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24 </a:t>
              </a:r>
              <a:r>
                <a:rPr kumimoji="1" lang="zh-CN" altLang="en-US" sz="2000" b="1" dirty="0">
                  <a:solidFill>
                    <a:srgbClr val="000099"/>
                  </a:solidFill>
                  <a:latin typeface="+mn-lt"/>
                  <a:ea typeface="黑体" panose="02010609060101010101" pitchFamily="2" charset="-122"/>
                </a:rPr>
                <a:t>位</a:t>
              </a:r>
            </a:p>
          </p:txBody>
        </p:sp>
        <p:sp>
          <p:nvSpPr>
            <p:cNvPr id="436231" name="Line 7"/>
            <p:cNvSpPr>
              <a:spLocks noChangeShapeType="1"/>
            </p:cNvSpPr>
            <p:nvPr/>
          </p:nvSpPr>
          <p:spPr bwMode="auto">
            <a:xfrm flipV="1">
              <a:off x="1775131" y="2790849"/>
              <a:ext cx="376462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2" name="Rectangle 8"/>
            <p:cNvSpPr>
              <a:spLocks noChangeArrowheads="1"/>
            </p:cNvSpPr>
            <p:nvPr/>
          </p:nvSpPr>
          <p:spPr bwMode="auto">
            <a:xfrm>
              <a:off x="3208854" y="2574181"/>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2000" b="1" dirty="0">
                  <a:solidFill>
                    <a:srgbClr val="000099"/>
                  </a:solidFill>
                  <a:latin typeface="+mn-lt"/>
                  <a:ea typeface="黑体" panose="02010609060101010101" pitchFamily="2" charset="-122"/>
                </a:rPr>
                <a:t>net-id</a:t>
              </a:r>
            </a:p>
            <a:p>
              <a:pPr defTabSz="762000" eaLnBrk="0" hangingPunct="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33" name="Line 9"/>
            <p:cNvSpPr>
              <a:spLocks noChangeShapeType="1"/>
            </p:cNvSpPr>
            <p:nvPr/>
          </p:nvSpPr>
          <p:spPr bwMode="auto">
            <a:xfrm>
              <a:off x="1690862" y="1577975"/>
              <a:ext cx="191068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34" name="Rectangle 10"/>
            <p:cNvSpPr>
              <a:spLocks noChangeArrowheads="1"/>
            </p:cNvSpPr>
            <p:nvPr/>
          </p:nvSpPr>
          <p:spPr bwMode="auto">
            <a:xfrm>
              <a:off x="2134811" y="1370014"/>
              <a:ext cx="880050" cy="64376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a:solidFill>
                    <a:srgbClr val="000099"/>
                  </a:solidFill>
                  <a:latin typeface="+mn-lt"/>
                  <a:ea typeface="黑体" panose="02010609060101010101" pitchFamily="2" charset="-122"/>
                </a:rPr>
                <a:t>net-id</a:t>
              </a:r>
            </a:p>
            <a:p>
              <a:pPr algn="ctr" defTabSz="762000" eaLnBrk="0" hangingPunct="0">
                <a:lnSpc>
                  <a:spcPct val="90000"/>
                </a:lnSpc>
              </a:pPr>
              <a:r>
                <a:rPr kumimoji="1" lang="en-US" altLang="zh-CN" sz="2000" b="1">
                  <a:solidFill>
                    <a:srgbClr val="000099"/>
                  </a:solidFill>
                  <a:latin typeface="+mn-lt"/>
                  <a:ea typeface="黑体" panose="02010609060101010101" pitchFamily="2" charset="-122"/>
                </a:rPr>
                <a:t>8 </a:t>
              </a:r>
              <a:r>
                <a:rPr kumimoji="1" lang="zh-CN" altLang="en-US" sz="2000" b="1">
                  <a:solidFill>
                    <a:srgbClr val="000099"/>
                  </a:solidFill>
                  <a:latin typeface="+mn-lt"/>
                  <a:ea typeface="黑体" panose="02010609060101010101" pitchFamily="2" charset="-122"/>
                </a:rPr>
                <a:t>位</a:t>
              </a:r>
            </a:p>
          </p:txBody>
        </p:sp>
        <p:sp>
          <p:nvSpPr>
            <p:cNvPr id="436235" name="Rectangle 11"/>
            <p:cNvSpPr>
              <a:spLocks noChangeArrowheads="1"/>
            </p:cNvSpPr>
            <p:nvPr/>
          </p:nvSpPr>
          <p:spPr bwMode="auto">
            <a:xfrm>
              <a:off x="1694302" y="933451"/>
              <a:ext cx="7675430" cy="442913"/>
            </a:xfrm>
            <a:prstGeom prst="rect">
              <a:avLst/>
            </a:prstGeom>
            <a:solidFill>
              <a:srgbClr val="FFFF66"/>
            </a:solidFill>
            <a:ln w="1905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6" name="Rectangle 12"/>
            <p:cNvSpPr>
              <a:spLocks noChangeArrowheads="1"/>
            </p:cNvSpPr>
            <p:nvPr/>
          </p:nvSpPr>
          <p:spPr bwMode="auto">
            <a:xfrm>
              <a:off x="1716659" y="2140794"/>
              <a:ext cx="7659952" cy="446087"/>
            </a:xfrm>
            <a:prstGeom prst="rect">
              <a:avLst/>
            </a:prstGeom>
            <a:solidFill>
              <a:srgbClr val="FFFF66"/>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8" name="Rectangle 14"/>
            <p:cNvSpPr>
              <a:spLocks noChangeArrowheads="1"/>
            </p:cNvSpPr>
            <p:nvPr/>
          </p:nvSpPr>
          <p:spPr bwMode="auto">
            <a:xfrm>
              <a:off x="1742456" y="3369716"/>
              <a:ext cx="5742384" cy="423862"/>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39" name="Rectangle 15"/>
            <p:cNvSpPr>
              <a:spLocks noChangeArrowheads="1"/>
            </p:cNvSpPr>
            <p:nvPr/>
          </p:nvSpPr>
          <p:spPr bwMode="auto">
            <a:xfrm>
              <a:off x="1740736" y="2166194"/>
              <a:ext cx="3804179" cy="409575"/>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0" name="Rectangle 16"/>
            <p:cNvSpPr>
              <a:spLocks noChangeArrowheads="1"/>
            </p:cNvSpPr>
            <p:nvPr/>
          </p:nvSpPr>
          <p:spPr bwMode="auto">
            <a:xfrm>
              <a:off x="1720099" y="957263"/>
              <a:ext cx="1874573" cy="406400"/>
            </a:xfrm>
            <a:prstGeom prst="rect">
              <a:avLst/>
            </a:prstGeom>
            <a:solidFill>
              <a:srgbClr val="FF66FF"/>
            </a:solidFill>
            <a:ln>
              <a:noFill/>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41" name="Rectangle 17"/>
            <p:cNvSpPr>
              <a:spLocks noChangeArrowheads="1"/>
            </p:cNvSpPr>
            <p:nvPr/>
          </p:nvSpPr>
          <p:spPr bwMode="auto">
            <a:xfrm>
              <a:off x="1635829" y="92710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99"/>
                  </a:solidFill>
                  <a:latin typeface="+mn-lt"/>
                  <a:ea typeface="黑体" panose="02010609060101010101" pitchFamily="2" charset="-122"/>
                </a:rPr>
                <a:t>0</a:t>
              </a:r>
            </a:p>
          </p:txBody>
        </p:sp>
        <p:sp>
          <p:nvSpPr>
            <p:cNvPr id="436242" name="Rectangle 18"/>
            <p:cNvSpPr>
              <a:spLocks noChangeArrowheads="1"/>
            </p:cNvSpPr>
            <p:nvPr/>
          </p:nvSpPr>
          <p:spPr bwMode="auto">
            <a:xfrm>
              <a:off x="416496" y="955675"/>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solidFill>
                    <a:srgbClr val="0000FF"/>
                  </a:solidFill>
                  <a:latin typeface="+mn-lt"/>
                  <a:ea typeface="黑体" panose="02010609060101010101" pitchFamily="2" charset="-122"/>
                </a:rPr>
                <a:t>A </a:t>
              </a:r>
              <a:r>
                <a:rPr kumimoji="1" lang="zh-CN" altLang="en-US" sz="2000" b="1" dirty="0">
                  <a:solidFill>
                    <a:srgbClr val="0000FF"/>
                  </a:solidFill>
                  <a:latin typeface="+mn-lt"/>
                  <a:ea typeface="黑体" panose="02010609060101010101" pitchFamily="2" charset="-122"/>
                </a:rPr>
                <a:t>类地址</a:t>
              </a:r>
            </a:p>
          </p:txBody>
        </p:sp>
        <p:sp>
          <p:nvSpPr>
            <p:cNvPr id="436243" name="Line 19"/>
            <p:cNvSpPr>
              <a:spLocks noChangeShapeType="1"/>
            </p:cNvSpPr>
            <p:nvPr/>
          </p:nvSpPr>
          <p:spPr bwMode="auto">
            <a:xfrm>
              <a:off x="1971188" y="933451"/>
              <a:ext cx="0" cy="45084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latin typeface="+mn-lt"/>
                <a:ea typeface="黑体" panose="02010609060101010101" pitchFamily="2" charset="-122"/>
              </a:endParaRPr>
            </a:p>
          </p:txBody>
        </p:sp>
        <p:sp>
          <p:nvSpPr>
            <p:cNvPr id="436244" name="Line 20"/>
            <p:cNvSpPr>
              <a:spLocks noChangeShapeType="1"/>
            </p:cNvSpPr>
            <p:nvPr/>
          </p:nvSpPr>
          <p:spPr bwMode="auto">
            <a:xfrm>
              <a:off x="3601550" y="933450"/>
              <a:ext cx="0" cy="450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45" name="Line 21"/>
            <p:cNvSpPr>
              <a:spLocks noChangeShapeType="1"/>
            </p:cNvSpPr>
            <p:nvPr/>
          </p:nvSpPr>
          <p:spPr bwMode="auto">
            <a:xfrm>
              <a:off x="1690862"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46" name="Line 22"/>
            <p:cNvSpPr>
              <a:spLocks noChangeShapeType="1"/>
            </p:cNvSpPr>
            <p:nvPr/>
          </p:nvSpPr>
          <p:spPr bwMode="auto">
            <a:xfrm>
              <a:off x="3601550"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7" name="Line 23"/>
            <p:cNvSpPr>
              <a:spLocks noChangeShapeType="1"/>
            </p:cNvSpPr>
            <p:nvPr/>
          </p:nvSpPr>
          <p:spPr bwMode="auto">
            <a:xfrm>
              <a:off x="9354254" y="1416050"/>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8" name="Line 24"/>
            <p:cNvSpPr>
              <a:spLocks noChangeShapeType="1"/>
            </p:cNvSpPr>
            <p:nvPr/>
          </p:nvSpPr>
          <p:spPr bwMode="auto">
            <a:xfrm>
              <a:off x="5553515" y="2784499"/>
              <a:ext cx="3786979" cy="635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49" name="Rectangle 25"/>
            <p:cNvSpPr>
              <a:spLocks noChangeArrowheads="1"/>
            </p:cNvSpPr>
            <p:nvPr/>
          </p:nvSpPr>
          <p:spPr bwMode="auto">
            <a:xfrm>
              <a:off x="7012200" y="2636149"/>
              <a:ext cx="1037144" cy="643766"/>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2000" b="1" dirty="0">
                  <a:solidFill>
                    <a:srgbClr val="000099"/>
                  </a:solidFill>
                  <a:latin typeface="+mn-lt"/>
                  <a:ea typeface="黑体" panose="02010609060101010101" pitchFamily="2" charset="-122"/>
                </a:rPr>
                <a:t>host-id</a:t>
              </a:r>
            </a:p>
            <a:p>
              <a:pPr algn="ctr" defTabSz="762000">
                <a:lnSpc>
                  <a:spcPct val="90000"/>
                </a:lnSpc>
              </a:pPr>
              <a:r>
                <a:rPr kumimoji="1" lang="en-US" altLang="zh-CN" sz="2000" b="1" dirty="0">
                  <a:solidFill>
                    <a:srgbClr val="000099"/>
                  </a:solidFill>
                  <a:latin typeface="+mn-lt"/>
                  <a:ea typeface="黑体" panose="02010609060101010101" pitchFamily="2" charset="-122"/>
                </a:rPr>
                <a:t>16 </a:t>
              </a:r>
              <a:r>
                <a:rPr kumimoji="1" lang="zh-CN" altLang="en-US" sz="2000" b="1" dirty="0">
                  <a:solidFill>
                    <a:srgbClr val="000099"/>
                  </a:solidFill>
                  <a:latin typeface="+mn-lt"/>
                  <a:ea typeface="黑体" panose="02010609060101010101" pitchFamily="2" charset="-122"/>
                </a:rPr>
                <a:t>位</a:t>
              </a:r>
            </a:p>
          </p:txBody>
        </p:sp>
        <p:sp>
          <p:nvSpPr>
            <p:cNvPr id="436250" name="Line 26"/>
            <p:cNvSpPr>
              <a:spLocks noChangeShapeType="1"/>
            </p:cNvSpPr>
            <p:nvPr/>
          </p:nvSpPr>
          <p:spPr bwMode="auto">
            <a:xfrm>
              <a:off x="1732137"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51" name="Line 27"/>
            <p:cNvSpPr>
              <a:spLocks noChangeShapeType="1"/>
            </p:cNvSpPr>
            <p:nvPr/>
          </p:nvSpPr>
          <p:spPr bwMode="auto">
            <a:xfrm>
              <a:off x="5553514"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2" name="Line 28"/>
            <p:cNvSpPr>
              <a:spLocks noChangeShapeType="1"/>
            </p:cNvSpPr>
            <p:nvPr/>
          </p:nvSpPr>
          <p:spPr bwMode="auto">
            <a:xfrm>
              <a:off x="9340495" y="262656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53" name="Rectangle 29"/>
            <p:cNvSpPr>
              <a:spLocks noChangeArrowheads="1"/>
            </p:cNvSpPr>
            <p:nvPr/>
          </p:nvSpPr>
          <p:spPr bwMode="auto">
            <a:xfrm>
              <a:off x="437134" y="2151905"/>
              <a:ext cx="121347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B </a:t>
              </a:r>
              <a:r>
                <a:rPr kumimoji="1" lang="zh-CN" altLang="en-US" sz="2000" b="1">
                  <a:solidFill>
                    <a:srgbClr val="0000FF"/>
                  </a:solidFill>
                  <a:latin typeface="+mn-lt"/>
                  <a:ea typeface="黑体" panose="02010609060101010101" pitchFamily="2" charset="-122"/>
                </a:rPr>
                <a:t>类地址</a:t>
              </a:r>
            </a:p>
          </p:txBody>
        </p:sp>
        <p:sp>
          <p:nvSpPr>
            <p:cNvPr id="436254" name="Line 30"/>
            <p:cNvSpPr>
              <a:spLocks noChangeShapeType="1"/>
            </p:cNvSpPr>
            <p:nvPr/>
          </p:nvSpPr>
          <p:spPr bwMode="auto">
            <a:xfrm>
              <a:off x="5553514" y="2150319"/>
              <a:ext cx="0" cy="4333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55" name="Rectangle 31"/>
            <p:cNvSpPr>
              <a:spLocks noChangeArrowheads="1"/>
            </p:cNvSpPr>
            <p:nvPr/>
          </p:nvSpPr>
          <p:spPr bwMode="auto">
            <a:xfrm>
              <a:off x="437134" y="3364953"/>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C </a:t>
              </a:r>
              <a:r>
                <a:rPr kumimoji="1" lang="zh-CN" altLang="en-US" sz="2000" b="1">
                  <a:solidFill>
                    <a:srgbClr val="0000FF"/>
                  </a:solidFill>
                  <a:latin typeface="+mn-lt"/>
                  <a:ea typeface="黑体" panose="02010609060101010101" pitchFamily="2" charset="-122"/>
                </a:rPr>
                <a:t>类地址</a:t>
              </a:r>
            </a:p>
          </p:txBody>
        </p:sp>
        <p:sp>
          <p:nvSpPr>
            <p:cNvPr id="436256" name="Rectangle 32"/>
            <p:cNvSpPr>
              <a:spLocks noChangeArrowheads="1"/>
            </p:cNvSpPr>
            <p:nvPr/>
          </p:nvSpPr>
          <p:spPr bwMode="auto">
            <a:xfrm>
              <a:off x="2086414" y="3384003"/>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57" name="Rectangle 33"/>
            <p:cNvSpPr>
              <a:spLocks noChangeArrowheads="1"/>
            </p:cNvSpPr>
            <p:nvPr/>
          </p:nvSpPr>
          <p:spPr bwMode="auto">
            <a:xfrm>
              <a:off x="1666786" y="3376066"/>
              <a:ext cx="52625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8" name="Rectangle 34"/>
            <p:cNvSpPr>
              <a:spLocks noChangeArrowheads="1"/>
            </p:cNvSpPr>
            <p:nvPr/>
          </p:nvSpPr>
          <p:spPr bwMode="auto">
            <a:xfrm>
              <a:off x="1878319" y="3384003"/>
              <a:ext cx="52281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59" name="Line 35"/>
            <p:cNvSpPr>
              <a:spLocks noChangeShapeType="1"/>
            </p:cNvSpPr>
            <p:nvPr/>
          </p:nvSpPr>
          <p:spPr bwMode="auto">
            <a:xfrm>
              <a:off x="2473367" y="3353842"/>
              <a:ext cx="0" cy="43973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0" name="Line 36"/>
            <p:cNvSpPr>
              <a:spLocks noChangeShapeType="1"/>
            </p:cNvSpPr>
            <p:nvPr/>
          </p:nvSpPr>
          <p:spPr bwMode="auto">
            <a:xfrm>
              <a:off x="7505477" y="3349079"/>
              <a:ext cx="0" cy="4413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1" name="Line 37"/>
            <p:cNvSpPr>
              <a:spLocks noChangeShapeType="1"/>
            </p:cNvSpPr>
            <p:nvPr/>
          </p:nvSpPr>
          <p:spPr bwMode="auto">
            <a:xfrm>
              <a:off x="7510637" y="4011066"/>
              <a:ext cx="18298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grpSp>
          <p:nvGrpSpPr>
            <p:cNvPr id="436262" name="Group 38"/>
            <p:cNvGrpSpPr/>
            <p:nvPr/>
          </p:nvGrpSpPr>
          <p:grpSpPr bwMode="auto">
            <a:xfrm>
              <a:off x="7940583" y="3820568"/>
              <a:ext cx="1073762" cy="643240"/>
              <a:chOff x="2832" y="3024"/>
              <a:chExt cx="430" cy="381"/>
            </a:xfrm>
          </p:grpSpPr>
          <p:sp>
            <p:nvSpPr>
              <p:cNvPr id="4362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64" name="Rectangle 40"/>
              <p:cNvSpPr>
                <a:spLocks noChangeArrowheads="1"/>
              </p:cNvSpPr>
              <p:nvPr/>
            </p:nvSpPr>
            <p:spPr bwMode="auto">
              <a:xfrm>
                <a:off x="2847" y="3024"/>
                <a:ext cx="415" cy="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host-id</a:t>
                </a:r>
              </a:p>
              <a:p>
                <a:pPr algn="ctr" defTabSz="762000" eaLnBrk="0" hangingPunct="0">
                  <a:lnSpc>
                    <a:spcPct val="90000"/>
                  </a:lnSpc>
                </a:pPr>
                <a:r>
                  <a:rPr kumimoji="1" lang="en-US" altLang="zh-CN" sz="2000" b="1" dirty="0">
                    <a:solidFill>
                      <a:srgbClr val="000099"/>
                    </a:solidFill>
                    <a:latin typeface="+mn-lt"/>
                    <a:ea typeface="黑体" panose="02010609060101010101" pitchFamily="2" charset="-122"/>
                  </a:rPr>
                  <a:t>8 </a:t>
                </a:r>
                <a:r>
                  <a:rPr kumimoji="1" lang="zh-CN" altLang="en-US" sz="2000" b="1" dirty="0">
                    <a:solidFill>
                      <a:srgbClr val="000099"/>
                    </a:solidFill>
                    <a:latin typeface="+mn-lt"/>
                    <a:ea typeface="黑体" panose="02010609060101010101" pitchFamily="2" charset="-122"/>
                  </a:rPr>
                  <a:t>位</a:t>
                </a:r>
              </a:p>
            </p:txBody>
          </p:sp>
        </p:grpSp>
        <p:sp>
          <p:nvSpPr>
            <p:cNvPr id="436265" name="Line 41"/>
            <p:cNvSpPr>
              <a:spLocks noChangeShapeType="1"/>
            </p:cNvSpPr>
            <p:nvPr/>
          </p:nvSpPr>
          <p:spPr bwMode="auto">
            <a:xfrm>
              <a:off x="1732137" y="3857078"/>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latin typeface="+mn-lt"/>
                <a:ea typeface="黑体" panose="02010609060101010101" pitchFamily="2" charset="-122"/>
              </a:endParaRPr>
            </a:p>
          </p:txBody>
        </p:sp>
        <p:sp>
          <p:nvSpPr>
            <p:cNvPr id="436266" name="Line 42"/>
            <p:cNvSpPr>
              <a:spLocks noChangeShapeType="1"/>
            </p:cNvSpPr>
            <p:nvPr/>
          </p:nvSpPr>
          <p:spPr bwMode="auto">
            <a:xfrm>
              <a:off x="7510637" y="386025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7" name="Line 43"/>
            <p:cNvSpPr>
              <a:spLocks noChangeShapeType="1"/>
            </p:cNvSpPr>
            <p:nvPr/>
          </p:nvSpPr>
          <p:spPr bwMode="auto">
            <a:xfrm>
              <a:off x="9340495" y="3841203"/>
              <a:ext cx="0" cy="323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36268" name="Rectangle 44"/>
            <p:cNvSpPr>
              <a:spLocks noChangeArrowheads="1"/>
            </p:cNvSpPr>
            <p:nvPr/>
          </p:nvSpPr>
          <p:spPr bwMode="auto">
            <a:xfrm>
              <a:off x="1725258" y="4582716"/>
              <a:ext cx="7656513"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69" name="Rectangle 45"/>
            <p:cNvSpPr>
              <a:spLocks noChangeArrowheads="1"/>
            </p:cNvSpPr>
            <p:nvPr/>
          </p:nvSpPr>
          <p:spPr bwMode="auto">
            <a:xfrm>
              <a:off x="416496" y="4593828"/>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D </a:t>
              </a:r>
              <a:r>
                <a:rPr kumimoji="1" lang="zh-CN" altLang="en-US" sz="2000" b="1">
                  <a:solidFill>
                    <a:srgbClr val="0000FF"/>
                  </a:solidFill>
                  <a:latin typeface="+mn-lt"/>
                  <a:ea typeface="黑体" panose="02010609060101010101" pitchFamily="2" charset="-122"/>
                </a:rPr>
                <a:t>类地址</a:t>
              </a:r>
            </a:p>
          </p:txBody>
        </p:sp>
        <p:sp>
          <p:nvSpPr>
            <p:cNvPr id="436270" name="Line 46"/>
            <p:cNvSpPr>
              <a:spLocks noChangeShapeType="1"/>
            </p:cNvSpPr>
            <p:nvPr/>
          </p:nvSpPr>
          <p:spPr bwMode="auto">
            <a:xfrm>
              <a:off x="2571395" y="459065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1" name="Rectangle 47"/>
            <p:cNvSpPr>
              <a:spLocks noChangeArrowheads="1"/>
            </p:cNvSpPr>
            <p:nvPr/>
          </p:nvSpPr>
          <p:spPr bwMode="auto">
            <a:xfrm>
              <a:off x="1656466" y="4581128"/>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0</a:t>
              </a:r>
            </a:p>
          </p:txBody>
        </p:sp>
        <p:sp>
          <p:nvSpPr>
            <p:cNvPr id="436272" name="Rectangle 48"/>
            <p:cNvSpPr>
              <a:spLocks noChangeArrowheads="1"/>
            </p:cNvSpPr>
            <p:nvPr/>
          </p:nvSpPr>
          <p:spPr bwMode="auto">
            <a:xfrm>
              <a:off x="4724575" y="4611292"/>
              <a:ext cx="1426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多 播 地 址</a:t>
              </a:r>
            </a:p>
          </p:txBody>
        </p:sp>
        <p:sp>
          <p:nvSpPr>
            <p:cNvPr id="436273" name="Rectangle 49"/>
            <p:cNvSpPr>
              <a:spLocks noChangeArrowheads="1"/>
            </p:cNvSpPr>
            <p:nvPr/>
          </p:nvSpPr>
          <p:spPr bwMode="auto">
            <a:xfrm>
              <a:off x="1733857" y="5549503"/>
              <a:ext cx="7641035" cy="444500"/>
            </a:xfrm>
            <a:prstGeom prst="rect">
              <a:avLst/>
            </a:prstGeom>
            <a:solidFill>
              <a:srgbClr val="66FFFF"/>
            </a:solidFill>
            <a:ln w="25400">
              <a:solidFill>
                <a:schemeClr val="tx1"/>
              </a:solidFill>
              <a:miter lim="800000"/>
            </a:ln>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436274" name="Rectangle 50"/>
            <p:cNvSpPr>
              <a:spLocks noChangeArrowheads="1"/>
            </p:cNvSpPr>
            <p:nvPr/>
          </p:nvSpPr>
          <p:spPr bwMode="auto">
            <a:xfrm>
              <a:off x="456052" y="5559029"/>
              <a:ext cx="12166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FF"/>
                  </a:solidFill>
                  <a:latin typeface="+mn-lt"/>
                  <a:ea typeface="黑体" panose="02010609060101010101" pitchFamily="2" charset="-122"/>
                </a:rPr>
                <a:t>E </a:t>
              </a:r>
              <a:r>
                <a:rPr kumimoji="1" lang="zh-CN" altLang="en-US" sz="2000" b="1">
                  <a:solidFill>
                    <a:srgbClr val="0000FF"/>
                  </a:solidFill>
                  <a:latin typeface="+mn-lt"/>
                  <a:ea typeface="黑体" panose="02010609060101010101" pitchFamily="2" charset="-122"/>
                </a:rPr>
                <a:t>类地址</a:t>
              </a:r>
            </a:p>
          </p:txBody>
        </p:sp>
        <p:sp>
          <p:nvSpPr>
            <p:cNvPr id="436275" name="Rectangle 51"/>
            <p:cNvSpPr>
              <a:spLocks noChangeArrowheads="1"/>
            </p:cNvSpPr>
            <p:nvPr/>
          </p:nvSpPr>
          <p:spPr bwMode="auto">
            <a:xfrm>
              <a:off x="4134686" y="5570141"/>
              <a:ext cx="24125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99"/>
                  </a:solidFill>
                  <a:latin typeface="+mn-lt"/>
                  <a:ea typeface="黑体" panose="02010609060101010101" pitchFamily="2" charset="-122"/>
                </a:rPr>
                <a:t>保 留 为 今 后 使 用</a:t>
              </a:r>
            </a:p>
          </p:txBody>
        </p:sp>
        <p:sp>
          <p:nvSpPr>
            <p:cNvPr id="436276" name="Line 52"/>
            <p:cNvSpPr>
              <a:spLocks noChangeShapeType="1"/>
            </p:cNvSpPr>
            <p:nvPr/>
          </p:nvSpPr>
          <p:spPr bwMode="auto">
            <a:xfrm>
              <a:off x="2595472" y="5574904"/>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436277" name="Rectangle 53"/>
            <p:cNvSpPr>
              <a:spLocks noChangeArrowheads="1"/>
            </p:cNvSpPr>
            <p:nvPr/>
          </p:nvSpPr>
          <p:spPr bwMode="auto">
            <a:xfrm>
              <a:off x="1656466" y="5555853"/>
              <a:ext cx="8592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r>
                <a:rPr kumimoji="1" lang="en-US" altLang="zh-CN"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436278" name="Rectangle 54"/>
            <p:cNvSpPr>
              <a:spLocks noChangeArrowheads="1"/>
            </p:cNvSpPr>
            <p:nvPr/>
          </p:nvSpPr>
          <p:spPr bwMode="auto">
            <a:xfrm>
              <a:off x="1861122" y="213603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0</a:t>
              </a:r>
            </a:p>
          </p:txBody>
        </p:sp>
        <p:sp>
          <p:nvSpPr>
            <p:cNvPr id="436279" name="Rectangle 55"/>
            <p:cNvSpPr>
              <a:spLocks noChangeArrowheads="1"/>
            </p:cNvSpPr>
            <p:nvPr/>
          </p:nvSpPr>
          <p:spPr bwMode="auto">
            <a:xfrm>
              <a:off x="1653027" y="2136030"/>
              <a:ext cx="524536"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solidFill>
                    <a:srgbClr val="000099"/>
                  </a:solidFill>
                  <a:latin typeface="+mn-lt"/>
                  <a:ea typeface="黑体" panose="02010609060101010101" pitchFamily="2" charset="-122"/>
                </a:rPr>
                <a:t>1</a:t>
              </a:r>
            </a:p>
          </p:txBody>
        </p:sp>
        <p:sp>
          <p:nvSpPr>
            <p:cNvPr id="436280" name="Line 56"/>
            <p:cNvSpPr>
              <a:spLocks noChangeShapeType="1"/>
            </p:cNvSpPr>
            <p:nvPr/>
          </p:nvSpPr>
          <p:spPr bwMode="auto">
            <a:xfrm>
              <a:off x="2249794" y="2132856"/>
              <a:ext cx="0" cy="4413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285480" y="482760"/>
              <a:ext cx="10751040" cy="6369120"/>
            </p14:xfrm>
          </p:contentPart>
        </mc:Choice>
        <mc:Fallback xmlns="">
          <p:pic>
            <p:nvPicPr>
              <p:cNvPr id="3" name="墨迹 2"/>
              <p:cNvPicPr/>
              <p:nvPr/>
            </p:nvPicPr>
            <p:blipFill>
              <a:blip r:embed="rId4"/>
              <a:stretch>
                <a:fillRect/>
              </a:stretch>
            </p:blipFill>
            <p:spPr>
              <a:xfrm>
                <a:off x="276120" y="473400"/>
                <a:ext cx="10769760" cy="6387840"/>
              </a:xfrm>
              <a:prstGeom prst="rect">
                <a:avLst/>
              </a:prstGeom>
            </p:spPr>
          </p:pic>
        </mc:Fallback>
      </mc:AlternateContent>
    </p:spTree>
    <p:extLst>
      <p:ext uri="{BB962C8B-B14F-4D97-AF65-F5344CB8AC3E}">
        <p14:creationId xmlns:p14="http://schemas.microsoft.com/office/powerpoint/2010/main" val="25705133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488" y="764704"/>
            <a:ext cx="9762609" cy="5016758"/>
          </a:xfrm>
          <a:prstGeom prst="rect">
            <a:avLst/>
          </a:prstGeom>
          <a:noFill/>
        </p:spPr>
        <p:txBody>
          <a:bodyPr wrap="none" rtlCol="0">
            <a:spAutoFit/>
          </a:bodyPr>
          <a:lstStyle/>
          <a:p>
            <a:r>
              <a:rPr lang="en-US" altLang="zh-CN" sz="8000" dirty="0" smtClean="0">
                <a:solidFill>
                  <a:srgbClr val="FF0000"/>
                </a:solidFill>
              </a:rPr>
              <a:t>P124</a:t>
            </a:r>
            <a:r>
              <a:rPr lang="zh-CN" altLang="en-US" sz="8000" dirty="0" smtClean="0">
                <a:solidFill>
                  <a:srgbClr val="FF0000"/>
                </a:solidFill>
              </a:rPr>
              <a:t>饼图的理解</a:t>
            </a:r>
            <a:endParaRPr lang="en-US" altLang="zh-CN" sz="8000" dirty="0" smtClean="0">
              <a:solidFill>
                <a:srgbClr val="FF0000"/>
              </a:solidFill>
            </a:endParaRPr>
          </a:p>
          <a:p>
            <a:r>
              <a:rPr lang="en-US" altLang="zh-CN" sz="8000" dirty="0" smtClean="0">
                <a:solidFill>
                  <a:srgbClr val="FF0000"/>
                </a:solidFill>
              </a:rPr>
              <a:t>P123</a:t>
            </a:r>
          </a:p>
          <a:p>
            <a:endParaRPr lang="en-US" altLang="zh-CN" sz="8000" dirty="0">
              <a:solidFill>
                <a:srgbClr val="FF0000"/>
              </a:solidFill>
            </a:endParaRPr>
          </a:p>
          <a:p>
            <a:r>
              <a:rPr lang="zh-CN" altLang="en-US" sz="8000" dirty="0">
                <a:solidFill>
                  <a:srgbClr val="FF0000"/>
                </a:solidFill>
              </a:rPr>
              <a:t>看</a:t>
            </a:r>
            <a:r>
              <a:rPr lang="zh-CN" altLang="en-US" sz="8000" dirty="0" smtClean="0">
                <a:solidFill>
                  <a:srgbClr val="FF0000"/>
                </a:solidFill>
              </a:rPr>
              <a:t>一下</a:t>
            </a:r>
            <a:r>
              <a:rPr lang="en-US" altLang="zh-CN" sz="8000" dirty="0" smtClean="0">
                <a:solidFill>
                  <a:srgbClr val="FF0000"/>
                </a:solidFill>
              </a:rPr>
              <a:t>P124</a:t>
            </a:r>
            <a:r>
              <a:rPr lang="zh-CN" altLang="en-US" sz="8000" dirty="0" smtClean="0">
                <a:solidFill>
                  <a:srgbClr val="FF0000"/>
                </a:solidFill>
              </a:rPr>
              <a:t>文字描述</a:t>
            </a:r>
            <a:endParaRPr lang="zh-CN" altLang="en-US" sz="8000" dirty="0">
              <a:solidFill>
                <a:srgbClr val="FF0000"/>
              </a:solidFill>
            </a:endParaRPr>
          </a:p>
        </p:txBody>
      </p:sp>
    </p:spTree>
    <p:extLst>
      <p:ext uri="{BB962C8B-B14F-4D97-AF65-F5344CB8AC3E}">
        <p14:creationId xmlns:p14="http://schemas.microsoft.com/office/powerpoint/2010/main" val="3638749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zh-CN" dirty="0"/>
              <a:t>2. </a:t>
            </a:r>
            <a:r>
              <a:rPr lang="zh-CN" altLang="en-US" dirty="0"/>
              <a:t>常用的三种类别的 </a:t>
            </a:r>
            <a:r>
              <a:rPr lang="en-US" altLang="zh-CN" dirty="0"/>
              <a:t>IP </a:t>
            </a:r>
            <a:r>
              <a:rPr lang="zh-CN" altLang="en-US" dirty="0"/>
              <a:t>地址 </a:t>
            </a:r>
          </a:p>
        </p:txBody>
      </p:sp>
      <p:graphicFrame>
        <p:nvGraphicFramePr>
          <p:cNvPr id="2" name="表格 1"/>
          <p:cNvGraphicFramePr>
            <a:graphicFrameLocks noGrp="1"/>
          </p:cNvGraphicFramePr>
          <p:nvPr>
            <p:custDataLst>
              <p:tags r:id="rId1"/>
            </p:custDataLst>
          </p:nvPr>
        </p:nvGraphicFramePr>
        <p:xfrm>
          <a:off x="416496" y="1988840"/>
          <a:ext cx="9361040" cy="2952328"/>
        </p:xfrm>
        <a:graphic>
          <a:graphicData uri="http://schemas.openxmlformats.org/drawingml/2006/table">
            <a:tbl>
              <a:tblPr>
                <a:tableStyleId>{5C22544A-7EE6-4342-B048-85BDC9FD1C3A}</a:tableStyleId>
              </a:tblPr>
              <a:tblGrid>
                <a:gridCol w="800980">
                  <a:extLst>
                    <a:ext uri="{9D8B030D-6E8A-4147-A177-3AD203B41FA5}">
                      <a16:colId xmlns:a16="http://schemas.microsoft.com/office/drawing/2014/main" val="20000"/>
                    </a:ext>
                  </a:extLst>
                </a:gridCol>
                <a:gridCol w="2943436">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944216">
                  <a:extLst>
                    <a:ext uri="{9D8B030D-6E8A-4147-A177-3AD203B41FA5}">
                      <a16:colId xmlns:a16="http://schemas.microsoft.com/office/drawing/2014/main" val="20003"/>
                    </a:ext>
                  </a:extLst>
                </a:gridCol>
                <a:gridCol w="2016224">
                  <a:extLst>
                    <a:ext uri="{9D8B030D-6E8A-4147-A177-3AD203B41FA5}">
                      <a16:colId xmlns:a16="http://schemas.microsoft.com/office/drawing/2014/main" val="20004"/>
                    </a:ext>
                  </a:extLst>
                </a:gridCol>
              </a:tblGrid>
              <a:tr h="1224136">
                <a:tc>
                  <a:txBody>
                    <a:bodyPr/>
                    <a:lstStyle/>
                    <a:p>
                      <a:pPr algn="ctr">
                        <a:lnSpc>
                          <a:spcPct val="100000"/>
                        </a:lnSpc>
                        <a:spcAft>
                          <a:spcPts val="0"/>
                        </a:spcAft>
                      </a:pPr>
                      <a:r>
                        <a:rPr lang="zh-CN" sz="2400" b="1" dirty="0">
                          <a:effectLst/>
                          <a:latin typeface="+mn-lt"/>
                          <a:ea typeface="黑体" panose="02010609060101010101" pitchFamily="2" charset="-122"/>
                        </a:rPr>
                        <a:t>网络</a:t>
                      </a:r>
                    </a:p>
                    <a:p>
                      <a:pPr algn="ctr">
                        <a:lnSpc>
                          <a:spcPct val="100000"/>
                        </a:lnSpc>
                        <a:spcAft>
                          <a:spcPts val="0"/>
                        </a:spcAft>
                      </a:pPr>
                      <a:r>
                        <a:rPr lang="zh-CN" sz="2400" b="1" dirty="0">
                          <a:effectLst/>
                          <a:latin typeface="+mn-lt"/>
                          <a:ea typeface="黑体" panose="02010609060101010101" pitchFamily="2" charset="-122"/>
                        </a:rPr>
                        <a:t>类别</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最大可</a:t>
                      </a:r>
                      <a:r>
                        <a:rPr lang="zh-CN" sz="2400" b="1" dirty="0" smtClean="0">
                          <a:effectLst/>
                          <a:latin typeface="+mn-lt"/>
                          <a:ea typeface="黑体" panose="02010609060101010101" pitchFamily="2" charset="-122"/>
                        </a:rPr>
                        <a:t>指派</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的网络</a:t>
                      </a:r>
                      <a:r>
                        <a:rPr lang="zh-CN" sz="2400" b="1" dirty="0">
                          <a:effectLst/>
                          <a:latin typeface="+mn-lt"/>
                          <a:ea typeface="黑体" panose="02010609060101010101" pitchFamily="2" charset="-122"/>
                        </a:rPr>
                        <a:t>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第一个可指派</a:t>
                      </a:r>
                      <a:r>
                        <a:rPr lang="zh-CN" sz="2400" b="1" dirty="0" smtClean="0">
                          <a:effectLst/>
                          <a:latin typeface="+mn-lt"/>
                          <a:ea typeface="黑体" panose="02010609060101010101" pitchFamily="2" charset="-122"/>
                        </a:rPr>
                        <a:t>的</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网络</a:t>
                      </a:r>
                      <a:r>
                        <a:rPr lang="zh-CN" sz="2400" b="1" dirty="0">
                          <a:effectLst/>
                          <a:latin typeface="+mn-lt"/>
                          <a:ea typeface="黑体" panose="02010609060101010101" pitchFamily="2" charset="-122"/>
                        </a:rPr>
                        <a:t>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最后一个可</a:t>
                      </a:r>
                      <a:r>
                        <a:rPr lang="zh-CN" sz="2400" b="1" dirty="0" smtClean="0">
                          <a:effectLst/>
                          <a:latin typeface="+mn-lt"/>
                          <a:ea typeface="黑体" panose="02010609060101010101" pitchFamily="2" charset="-122"/>
                        </a:rPr>
                        <a:t>指派的</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网络</a:t>
                      </a:r>
                      <a:r>
                        <a:rPr lang="zh-CN" sz="2400" b="1" dirty="0">
                          <a:effectLst/>
                          <a:latin typeface="+mn-lt"/>
                          <a:ea typeface="黑体" panose="02010609060101010101" pitchFamily="2" charset="-122"/>
                        </a:rPr>
                        <a:t>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400" b="1" dirty="0">
                          <a:effectLst/>
                          <a:latin typeface="+mn-lt"/>
                          <a:ea typeface="黑体" panose="02010609060101010101" pitchFamily="2" charset="-122"/>
                        </a:rPr>
                        <a:t>每个网络</a:t>
                      </a:r>
                      <a:r>
                        <a:rPr lang="zh-CN" sz="2400" b="1" dirty="0" smtClean="0">
                          <a:effectLst/>
                          <a:latin typeface="+mn-lt"/>
                          <a:ea typeface="黑体" panose="02010609060101010101" pitchFamily="2" charset="-122"/>
                        </a:rPr>
                        <a:t>中</a:t>
                      </a:r>
                      <a:endParaRPr lang="en-US" altLang="zh-CN" sz="2400" b="1" dirty="0" smtClean="0">
                        <a:effectLst/>
                        <a:latin typeface="+mn-lt"/>
                        <a:ea typeface="黑体" panose="02010609060101010101" pitchFamily="2" charset="-122"/>
                      </a:endParaRPr>
                    </a:p>
                    <a:p>
                      <a:pPr algn="ctr">
                        <a:lnSpc>
                          <a:spcPct val="100000"/>
                        </a:lnSpc>
                        <a:spcAft>
                          <a:spcPts val="0"/>
                        </a:spcAft>
                      </a:pPr>
                      <a:r>
                        <a:rPr lang="zh-CN" sz="2400" b="1" dirty="0" smtClean="0">
                          <a:effectLst/>
                          <a:latin typeface="+mn-lt"/>
                          <a:ea typeface="黑体" panose="02010609060101010101" pitchFamily="2" charset="-122"/>
                        </a:rPr>
                        <a:t>最大</a:t>
                      </a:r>
                      <a:r>
                        <a:rPr lang="zh-CN" sz="2400" b="1" dirty="0">
                          <a:effectLst/>
                          <a:latin typeface="+mn-lt"/>
                          <a:ea typeface="黑体" panose="02010609060101010101" pitchFamily="2" charset="-122"/>
                        </a:rPr>
                        <a:t>主机数</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576064">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A</a:t>
                      </a:r>
                      <a:endParaRPr lang="zh-CN" sz="2400" b="1" dirty="0">
                        <a:solidFill>
                          <a:srgbClr val="0000CC"/>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126 (2</a:t>
                      </a:r>
                      <a:r>
                        <a:rPr lang="en-US" sz="2400" b="1" baseline="30000" dirty="0">
                          <a:solidFill>
                            <a:srgbClr val="0000CC"/>
                          </a:solidFill>
                          <a:effectLst/>
                          <a:latin typeface="+mn-lt"/>
                          <a:ea typeface="黑体" panose="02010609060101010101" pitchFamily="2" charset="-122"/>
                        </a:rPr>
                        <a:t>7</a:t>
                      </a:r>
                      <a:r>
                        <a:rPr lang="en-US" sz="2400" b="1" dirty="0">
                          <a:solidFill>
                            <a:srgbClr val="0000CC"/>
                          </a:solidFill>
                          <a:effectLst/>
                          <a:latin typeface="+mn-lt"/>
                          <a:ea typeface="黑体" panose="02010609060101010101" pitchFamily="2" charset="-122"/>
                        </a:rPr>
                        <a:t> – 2)</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1</a:t>
                      </a:r>
                      <a:endParaRPr lang="zh-CN" sz="2400" b="1">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126</a:t>
                      </a:r>
                      <a:endParaRPr lang="zh-CN" sz="2400" b="1">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16777214</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6064">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B</a:t>
                      </a:r>
                      <a:endParaRPr lang="zh-CN" sz="2400" b="1">
                        <a:solidFill>
                          <a:srgbClr val="0000CC"/>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16383 (2</a:t>
                      </a:r>
                      <a:r>
                        <a:rPr lang="en-US" sz="2400" b="1" baseline="30000" dirty="0">
                          <a:solidFill>
                            <a:srgbClr val="0000CC"/>
                          </a:solidFill>
                          <a:effectLst/>
                          <a:latin typeface="+mn-lt"/>
                          <a:ea typeface="黑体" panose="02010609060101010101" pitchFamily="2" charset="-122"/>
                        </a:rPr>
                        <a:t>14</a:t>
                      </a:r>
                      <a:r>
                        <a:rPr lang="en-US" sz="2400" b="1" dirty="0">
                          <a:solidFill>
                            <a:srgbClr val="0000CC"/>
                          </a:solidFill>
                          <a:effectLst/>
                          <a:latin typeface="+mn-lt"/>
                          <a:ea typeface="黑体" panose="02010609060101010101" pitchFamily="2" charset="-122"/>
                        </a:rPr>
                        <a:t> </a:t>
                      </a:r>
                      <a:r>
                        <a:rPr lang="en-US" sz="2400" b="1" dirty="0">
                          <a:solidFill>
                            <a:srgbClr val="FF0000"/>
                          </a:solidFill>
                          <a:effectLst/>
                          <a:latin typeface="+mn-lt"/>
                          <a:ea typeface="黑体" panose="02010609060101010101" pitchFamily="2" charset="-122"/>
                        </a:rPr>
                        <a:t>– 1</a:t>
                      </a:r>
                      <a:r>
                        <a:rPr lang="en-US" sz="2400" b="1" dirty="0">
                          <a:solidFill>
                            <a:srgbClr val="0000CC"/>
                          </a:solidFill>
                          <a:effectLst/>
                          <a:latin typeface="+mn-lt"/>
                          <a:ea typeface="黑体" panose="02010609060101010101" pitchFamily="2" charset="-122"/>
                        </a:rPr>
                        <a:t>)</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128.1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191.255</a:t>
                      </a:r>
                      <a:endParaRPr lang="zh-CN" sz="2400" b="1">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65534</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76064">
                <a:tc>
                  <a:txBody>
                    <a:bodyPr/>
                    <a:lstStyle/>
                    <a:p>
                      <a:pPr algn="ctr">
                        <a:lnSpc>
                          <a:spcPct val="100000"/>
                        </a:lnSpc>
                        <a:spcAft>
                          <a:spcPts val="0"/>
                        </a:spcAft>
                      </a:pPr>
                      <a:r>
                        <a:rPr lang="en-US" sz="2400" b="1">
                          <a:solidFill>
                            <a:srgbClr val="0000CC"/>
                          </a:solidFill>
                          <a:effectLst/>
                          <a:latin typeface="+mn-lt"/>
                          <a:ea typeface="黑体" panose="02010609060101010101" pitchFamily="2" charset="-122"/>
                        </a:rPr>
                        <a:t>C</a:t>
                      </a:r>
                      <a:endParaRPr lang="zh-CN" sz="2400" b="1">
                        <a:solidFill>
                          <a:srgbClr val="0000CC"/>
                        </a:solidFill>
                        <a:effectLst/>
                        <a:latin typeface="+mn-lt"/>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2097151 (2</a:t>
                      </a:r>
                      <a:r>
                        <a:rPr lang="en-US" sz="2400" b="1" baseline="30000" dirty="0">
                          <a:solidFill>
                            <a:srgbClr val="0000CC"/>
                          </a:solidFill>
                          <a:effectLst/>
                          <a:latin typeface="+mn-lt"/>
                          <a:ea typeface="黑体" panose="02010609060101010101" pitchFamily="2" charset="-122"/>
                        </a:rPr>
                        <a:t>21</a:t>
                      </a:r>
                      <a:r>
                        <a:rPr lang="en-US" sz="2400" b="1" dirty="0">
                          <a:solidFill>
                            <a:srgbClr val="0000CC"/>
                          </a:solidFill>
                          <a:effectLst/>
                          <a:latin typeface="+mn-lt"/>
                          <a:ea typeface="黑体" panose="02010609060101010101" pitchFamily="2" charset="-122"/>
                        </a:rPr>
                        <a:t> </a:t>
                      </a:r>
                      <a:r>
                        <a:rPr lang="en-US" sz="2400" b="1" dirty="0">
                          <a:solidFill>
                            <a:srgbClr val="FF0000"/>
                          </a:solidFill>
                          <a:effectLst/>
                          <a:latin typeface="+mn-lt"/>
                          <a:ea typeface="黑体" panose="02010609060101010101" pitchFamily="2" charset="-122"/>
                        </a:rPr>
                        <a:t>– 1</a:t>
                      </a:r>
                      <a:r>
                        <a:rPr lang="en-US" sz="2400" b="1" dirty="0">
                          <a:solidFill>
                            <a:srgbClr val="0000CC"/>
                          </a:solidFill>
                          <a:effectLst/>
                          <a:latin typeface="+mn-lt"/>
                          <a:ea typeface="黑体" panose="02010609060101010101" pitchFamily="2" charset="-122"/>
                        </a:rPr>
                        <a:t>)</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192.0.1</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223.255.255</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400" b="1" dirty="0">
                          <a:solidFill>
                            <a:srgbClr val="0000CC"/>
                          </a:solidFill>
                          <a:effectLst/>
                          <a:latin typeface="+mn-lt"/>
                          <a:ea typeface="黑体" panose="02010609060101010101" pitchFamily="2" charset="-122"/>
                        </a:rPr>
                        <a:t>254</a:t>
                      </a:r>
                      <a:endParaRPr lang="zh-CN" sz="2400" b="1" dirty="0">
                        <a:solidFill>
                          <a:srgbClr val="0000CC"/>
                        </a:solidFill>
                        <a:effectLst/>
                        <a:latin typeface="+mn-lt"/>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3" name="矩形 2"/>
          <p:cNvSpPr/>
          <p:nvPr/>
        </p:nvSpPr>
        <p:spPr>
          <a:xfrm>
            <a:off x="3152800" y="1412776"/>
            <a:ext cx="3873755" cy="523220"/>
          </a:xfrm>
          <a:prstGeom prst="rect">
            <a:avLst/>
          </a:prstGeom>
        </p:spPr>
        <p:txBody>
          <a:bodyPr wrap="square">
            <a:spAutoFit/>
          </a:bodyPr>
          <a:lstStyle/>
          <a:p>
            <a:pPr algn="ctr"/>
            <a:r>
              <a:rPr lang="en-US" altLang="zh-CN" sz="2800" b="1" dirty="0" smtClean="0">
                <a:ea typeface="黑体" panose="02010609060101010101" pitchFamily="2" charset="-122"/>
              </a:rPr>
              <a:t>IP </a:t>
            </a:r>
            <a:r>
              <a:rPr lang="zh-CN" altLang="en-US" sz="2800" b="1" dirty="0">
                <a:ea typeface="黑体" panose="02010609060101010101" pitchFamily="2" charset="-122"/>
              </a:rPr>
              <a:t>地址</a:t>
            </a:r>
            <a:r>
              <a:rPr lang="zh-CN" altLang="en-US" sz="2800" b="1" dirty="0" smtClean="0">
                <a:ea typeface="黑体" panose="02010609060101010101" pitchFamily="2" charset="-122"/>
              </a:rPr>
              <a:t>的指派范围 </a:t>
            </a:r>
            <a:endParaRPr lang="zh-CN" altLang="en-US" sz="2800" b="1" dirty="0">
              <a:ea typeface="黑体" panose="02010609060101010101" pitchFamily="2" charset="-122"/>
            </a:endParaRPr>
          </a:p>
        </p:txBody>
      </p:sp>
      <p:cxnSp>
        <p:nvCxnSpPr>
          <p:cNvPr id="4" name="直接箭头连接符 3"/>
          <p:cNvCxnSpPr/>
          <p:nvPr/>
        </p:nvCxnSpPr>
        <p:spPr>
          <a:xfrm>
            <a:off x="3437890" y="4189095"/>
            <a:ext cx="1083310" cy="1831975"/>
          </a:xfrm>
          <a:prstGeom prst="straightConnector1">
            <a:avLst/>
          </a:prstGeom>
          <a:solidFill>
            <a:schemeClr val="accent1"/>
          </a:solidFill>
          <a:ln w="57150" cap="flat" cmpd="sng" algn="ctr">
            <a:solidFill>
              <a:srgbClr val="FF0000"/>
            </a:solidFill>
            <a:prstDash val="solid"/>
            <a:round/>
            <a:headEnd type="none" w="med" len="med"/>
            <a:tailEnd type="arrow" w="med" len="med"/>
          </a:ln>
        </p:spPr>
      </p:cxnSp>
      <p:sp>
        <p:nvSpPr>
          <p:cNvPr id="5" name="文本框 4"/>
          <p:cNvSpPr txBox="1"/>
          <p:nvPr/>
        </p:nvSpPr>
        <p:spPr>
          <a:xfrm>
            <a:off x="4521200" y="6021070"/>
            <a:ext cx="918845" cy="398780"/>
          </a:xfrm>
          <a:prstGeom prst="rect">
            <a:avLst/>
          </a:prstGeom>
          <a:noFill/>
        </p:spPr>
        <p:txBody>
          <a:bodyPr wrap="none" rtlCol="0">
            <a:spAutoFit/>
            <a:scene3d>
              <a:camera prst="orthographicFront"/>
              <a:lightRig rig="threePt" dir="t"/>
            </a:scene3d>
          </a:bodyPr>
          <a:lstStyle/>
          <a:p>
            <a:r>
              <a:rPr lang="zh-CN" altLang="en-US" sz="2000" b="1">
                <a:solidFill>
                  <a:schemeClr val="accent1"/>
                </a:solidFill>
                <a:effectLst>
                  <a:outerShdw blurRad="38100" dist="25400" dir="5400000" algn="ctr" rotWithShape="0">
                    <a:srgbClr val="6E747A">
                      <a:alpha val="43000"/>
                    </a:srgbClr>
                  </a:outerShdw>
                </a:effectLst>
              </a:rPr>
              <a:t>去掉</a:t>
            </a:r>
            <a:r>
              <a:rPr lang="en-US" altLang="zh-CN" sz="2000" b="1">
                <a:solidFill>
                  <a:schemeClr val="accent1"/>
                </a:solidFill>
                <a:effectLst>
                  <a:outerShdw blurRad="38100" dist="25400" dir="5400000" algn="ctr" rotWithShape="0">
                    <a:srgbClr val="6E747A">
                      <a:alpha val="43000"/>
                    </a:srgbClr>
                  </a:outerShdw>
                </a:effectLst>
              </a:rPr>
              <a:t>-1</a:t>
            </a:r>
          </a:p>
        </p:txBody>
      </p:sp>
      <p:cxnSp>
        <p:nvCxnSpPr>
          <p:cNvPr id="6" name="直接箭头连接符 5"/>
          <p:cNvCxnSpPr/>
          <p:nvPr/>
        </p:nvCxnSpPr>
        <p:spPr>
          <a:xfrm>
            <a:off x="3512820" y="4796790"/>
            <a:ext cx="936625" cy="1368425"/>
          </a:xfrm>
          <a:prstGeom prst="straightConnector1">
            <a:avLst/>
          </a:prstGeom>
          <a:solidFill>
            <a:schemeClr val="accent1"/>
          </a:solidFill>
          <a:ln w="57150" cap="flat" cmpd="sng" algn="ctr">
            <a:solidFill>
              <a:srgbClr val="FF0000"/>
            </a:solidFill>
            <a:prstDash val="solid"/>
            <a:round/>
            <a:headEnd type="none" w="med" len="med"/>
            <a:tailEnd type="arrow" w="med" len="med"/>
          </a:ln>
        </p:spPr>
      </p:cxnSp>
      <p:sp>
        <p:nvSpPr>
          <p:cNvPr id="7" name="文本框 6"/>
          <p:cNvSpPr txBox="1"/>
          <p:nvPr/>
        </p:nvSpPr>
        <p:spPr>
          <a:xfrm>
            <a:off x="4794885" y="5058410"/>
            <a:ext cx="1883849" cy="1107996"/>
          </a:xfrm>
          <a:prstGeom prst="rect">
            <a:avLst/>
          </a:prstGeom>
          <a:noFill/>
        </p:spPr>
        <p:txBody>
          <a:bodyPr wrap="none" rtlCol="0">
            <a:spAutoFit/>
          </a:bodyPr>
          <a:lstStyle/>
          <a:p>
            <a:r>
              <a:rPr lang="zh-CN" altLang="en-US" sz="6600" b="1" dirty="0" smtClean="0">
                <a:solidFill>
                  <a:srgbClr val="FF0000"/>
                </a:solidFill>
                <a:ea typeface="宋体" panose="02010600030101010101" pitchFamily="2" charset="-122"/>
              </a:rPr>
              <a:t>背！</a:t>
            </a:r>
            <a:endParaRPr lang="zh-CN" altLang="en-US" sz="6600" b="1" dirty="0">
              <a:solidFill>
                <a:srgbClr val="FF0000"/>
              </a:solidFill>
              <a:ea typeface="宋体" panose="02010600030101010101" pitchFamily="2" charset="-122"/>
            </a:endParaRPr>
          </a:p>
        </p:txBody>
      </p:sp>
    </p:spTree>
    <p:extLst>
      <p:ext uri="{BB962C8B-B14F-4D97-AF65-F5344CB8AC3E}">
        <p14:creationId xmlns:p14="http://schemas.microsoft.com/office/powerpoint/2010/main" val="14753347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90600" y="635000"/>
            <a:ext cx="8354888" cy="2143125"/>
          </a:xfrm>
          <a:prstGeom prst="rect">
            <a:avLst/>
          </a:prstGeom>
          <a:noFill/>
        </p:spPr>
        <p:txBody>
          <a:bodyPr vert="horz" wrap="square" rtlCol="0" anchor="ctr" anchorCtr="0">
            <a:noAutofit/>
          </a:bodyPr>
          <a:lstStyle/>
          <a:p>
            <a:r>
              <a:rPr lang="en-US" altLang="zh-CN" sz="2800" dirty="0" smtClean="0"/>
              <a:t>IP</a:t>
            </a:r>
            <a:r>
              <a:rPr lang="zh-CN" altLang="en-US" sz="2800" dirty="0"/>
              <a:t>规定每个</a:t>
            </a:r>
            <a:r>
              <a:rPr lang="en-US" altLang="zh-CN" sz="2800" dirty="0"/>
              <a:t>C</a:t>
            </a:r>
            <a:r>
              <a:rPr lang="zh-CN" altLang="en-US" sz="2800" dirty="0"/>
              <a:t>类网络最多可以有</a:t>
            </a:r>
            <a:r>
              <a:rPr lang="en-US" altLang="zh-CN" sz="2800" dirty="0"/>
              <a:t>()</a:t>
            </a:r>
            <a:r>
              <a:rPr lang="zh-CN" altLang="en-US" sz="2800" dirty="0"/>
              <a:t>台主机或路由器。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254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256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32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1024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12287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12287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906000" cy="635000"/>
            <a:chOff x="0" y="0"/>
            <a:chExt cx="9906000" cy="635000"/>
          </a:xfrm>
        </p:grpSpPr>
        <p:sp>
          <p:nvSpPr>
            <p:cNvPr id="13"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8777810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imgconvert.csdnimg.cn/aHR0cDovL3BpYy5jeHluYi5jbi8yMDIwMDYxMjEwNDcwMC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36" y="1268760"/>
            <a:ext cx="7705725" cy="479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672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algn="ctr"/>
            <a:r>
              <a:rPr lang="zh-CN" altLang="en-US" dirty="0"/>
              <a:t>点分十进制记法 </a:t>
            </a:r>
          </a:p>
        </p:txBody>
      </p:sp>
      <p:grpSp>
        <p:nvGrpSpPr>
          <p:cNvPr id="31" name="Group 3"/>
          <p:cNvGrpSpPr/>
          <p:nvPr/>
        </p:nvGrpSpPr>
        <p:grpSpPr bwMode="auto">
          <a:xfrm>
            <a:off x="413768" y="1371601"/>
            <a:ext cx="8770938" cy="830263"/>
            <a:chOff x="122" y="1142"/>
            <a:chExt cx="5525" cy="523"/>
          </a:xfrm>
        </p:grpSpPr>
        <p:sp>
          <p:nvSpPr>
            <p:cNvPr id="32" name="Rectangle 4"/>
            <p:cNvSpPr>
              <a:spLocks noChangeArrowheads="1"/>
            </p:cNvSpPr>
            <p:nvPr/>
          </p:nvSpPr>
          <p:spPr bwMode="auto">
            <a:xfrm>
              <a:off x="2134" y="1217"/>
              <a:ext cx="3513" cy="410"/>
            </a:xfrm>
            <a:prstGeom prst="rect">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10000000000010110000001100011111 </a:t>
              </a:r>
            </a:p>
          </p:txBody>
        </p:sp>
        <p:sp>
          <p:nvSpPr>
            <p:cNvPr id="33" name="Text Box 5"/>
            <p:cNvSpPr txBox="1">
              <a:spLocks noChangeArrowheads="1"/>
            </p:cNvSpPr>
            <p:nvPr/>
          </p:nvSpPr>
          <p:spPr bwMode="auto">
            <a:xfrm>
              <a:off x="122" y="1142"/>
              <a:ext cx="1965"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机器中存放的 </a:t>
              </a: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IP </a:t>
              </a: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地址</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是 </a:t>
              </a:r>
              <a:r>
                <a:rPr kumimoji="0" lang="en-US" altLang="zh-CN"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rPr>
                <a:t>32 </a:t>
              </a:r>
              <a:r>
                <a:rPr kumimoji="0" lang="zh-CN" altLang="en-US" sz="2400" b="1" i="0" u="none" strike="noStrike" kern="0" cap="none" spc="0" normalizeH="0" baseline="0" noProof="0" dirty="0" smtClean="0">
                  <a:ln>
                    <a:noFill/>
                  </a:ln>
                  <a:solidFill>
                    <a:sysClr val="windowText" lastClr="000000"/>
                  </a:solidFill>
                  <a:effectLst/>
                  <a:uLnTx/>
                  <a:uFillTx/>
                  <a:latin typeface="+mn-lt"/>
                  <a:ea typeface="黑体" panose="02010609060101010101" pitchFamily="2" charset="-122"/>
                </a:rPr>
                <a:t>位二进制代码</a:t>
              </a:r>
              <a:endParaRPr kumimoji="0" lang="zh-CN" altLang="en-US" sz="2400" b="1" i="0" u="none" strike="noStrike" kern="0" cap="none" spc="0" normalizeH="0" baseline="0" noProof="0" dirty="0">
                <a:ln>
                  <a:noFill/>
                </a:ln>
                <a:solidFill>
                  <a:sysClr val="windowText" lastClr="000000"/>
                </a:solidFill>
                <a:effectLst/>
                <a:uLnTx/>
                <a:uFillTx/>
                <a:latin typeface="+mn-lt"/>
                <a:ea typeface="黑体" panose="02010609060101010101" pitchFamily="2" charset="-122"/>
              </a:endParaRPr>
            </a:p>
          </p:txBody>
        </p:sp>
      </p:grpSp>
      <p:grpSp>
        <p:nvGrpSpPr>
          <p:cNvPr id="34" name="Group 6"/>
          <p:cNvGrpSpPr/>
          <p:nvPr/>
        </p:nvGrpSpPr>
        <p:grpSpPr bwMode="auto">
          <a:xfrm>
            <a:off x="472505" y="2759077"/>
            <a:ext cx="9056690" cy="593726"/>
            <a:chOff x="128" y="1738"/>
            <a:chExt cx="5705" cy="374"/>
          </a:xfrm>
        </p:grpSpPr>
        <p:sp>
          <p:nvSpPr>
            <p:cNvPr id="35" name="Text Box 7"/>
            <p:cNvSpPr txBox="1">
              <a:spLocks noChangeArrowheads="1"/>
            </p:cNvSpPr>
            <p:nvPr/>
          </p:nvSpPr>
          <p:spPr bwMode="auto">
            <a:xfrm>
              <a:off x="2056" y="1738"/>
              <a:ext cx="377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latin typeface="+mn-lt"/>
                  <a:ea typeface="黑体" panose="02010609060101010101" pitchFamily="2" charset="-122"/>
                </a:rPr>
                <a:t>10000000 00001011 00000011 </a:t>
              </a:r>
              <a:r>
                <a:rPr lang="en-US" altLang="zh-CN" sz="2400" b="1" dirty="0" smtClean="0">
                  <a:latin typeface="+mn-lt"/>
                  <a:ea typeface="黑体" panose="02010609060101010101" pitchFamily="2" charset="-122"/>
                </a:rPr>
                <a:t> 00011111 </a:t>
              </a:r>
              <a:endParaRPr lang="en-US" altLang="zh-CN" sz="2400" b="1" dirty="0">
                <a:latin typeface="+mn-lt"/>
                <a:ea typeface="黑体" panose="02010609060101010101" pitchFamily="2" charset="-122"/>
              </a:endParaRPr>
            </a:p>
          </p:txBody>
        </p:sp>
        <p:sp>
          <p:nvSpPr>
            <p:cNvPr id="36" name="Text Box 8"/>
            <p:cNvSpPr txBox="1">
              <a:spLocks noChangeArrowheads="1"/>
            </p:cNvSpPr>
            <p:nvPr/>
          </p:nvSpPr>
          <p:spPr bwMode="auto">
            <a:xfrm>
              <a:off x="128" y="1744"/>
              <a:ext cx="170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dirty="0">
                  <a:solidFill>
                    <a:srgbClr val="0000FF"/>
                  </a:solidFill>
                  <a:latin typeface="+mn-lt"/>
                  <a:ea typeface="黑体" panose="02010609060101010101" pitchFamily="2" charset="-122"/>
                </a:rPr>
                <a:t>每 </a:t>
              </a:r>
              <a:r>
                <a:rPr lang="en-US" altLang="zh-CN" sz="3200" b="1" dirty="0">
                  <a:solidFill>
                    <a:srgbClr val="0000FF"/>
                  </a:solidFill>
                  <a:latin typeface="+mn-lt"/>
                  <a:ea typeface="黑体" panose="02010609060101010101" pitchFamily="2" charset="-122"/>
                </a:rPr>
                <a:t>8 </a:t>
              </a:r>
              <a:r>
                <a:rPr lang="zh-CN" altLang="en-US" sz="3200" b="1" dirty="0">
                  <a:solidFill>
                    <a:srgbClr val="0000FF"/>
                  </a:solidFill>
                  <a:latin typeface="+mn-lt"/>
                  <a:ea typeface="黑体" panose="02010609060101010101" pitchFamily="2" charset="-122"/>
                </a:rPr>
                <a:t>位为一组</a:t>
              </a:r>
            </a:p>
          </p:txBody>
        </p:sp>
      </p:grpSp>
      <p:sp>
        <p:nvSpPr>
          <p:cNvPr id="37" name="Text Box 9"/>
          <p:cNvSpPr txBox="1">
            <a:spLocks noChangeArrowheads="1"/>
          </p:cNvSpPr>
          <p:nvPr/>
        </p:nvSpPr>
        <p:spPr bwMode="auto">
          <a:xfrm>
            <a:off x="389954" y="4889500"/>
            <a:ext cx="29690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黑体" panose="02010609060101010101" pitchFamily="2" charset="-122"/>
              </a:rPr>
              <a:t>采用点分十进制记法</a:t>
            </a:r>
          </a:p>
          <a:p>
            <a:r>
              <a:rPr lang="zh-CN" altLang="en-US" sz="2400" b="1" dirty="0">
                <a:latin typeface="+mn-lt"/>
                <a:ea typeface="黑体" panose="02010609060101010101" pitchFamily="2" charset="-122"/>
              </a:rPr>
              <a:t>则进一步提高可读性</a:t>
            </a:r>
          </a:p>
        </p:txBody>
      </p:sp>
      <p:sp>
        <p:nvSpPr>
          <p:cNvPr id="38" name="Text Box 10"/>
          <p:cNvSpPr txBox="1">
            <a:spLocks noChangeArrowheads="1"/>
          </p:cNvSpPr>
          <p:nvPr/>
        </p:nvSpPr>
        <p:spPr bwMode="auto">
          <a:xfrm>
            <a:off x="5146104" y="5029200"/>
            <a:ext cx="2749471" cy="646331"/>
          </a:xfrm>
          <a:prstGeom prst="rect">
            <a:avLst/>
          </a:prstGeom>
          <a:solidFill>
            <a:srgbClr val="FF66CC"/>
          </a:solidFill>
          <a:ln w="19050">
            <a:solidFill>
              <a:srgbClr val="000000"/>
            </a:solidFill>
            <a:miter lim="800000"/>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a:ln>
                  <a:noFill/>
                </a:ln>
                <a:solidFill>
                  <a:sysClr val="windowText" lastClr="000000"/>
                </a:solidFill>
                <a:effectLst/>
                <a:uLnTx/>
                <a:uFillTx/>
                <a:latin typeface="+mn-lt"/>
                <a:ea typeface="黑体" panose="02010609060101010101" pitchFamily="2" charset="-122"/>
              </a:rPr>
              <a:t>128.11.3.31 </a:t>
            </a:r>
          </a:p>
        </p:txBody>
      </p:sp>
      <p:sp>
        <p:nvSpPr>
          <p:cNvPr id="39" name="AutoShape 11"/>
          <p:cNvSpPr/>
          <p:nvPr/>
        </p:nvSpPr>
        <p:spPr bwMode="auto">
          <a:xfrm rot="-5400000">
            <a:off x="4164235" y="2683670"/>
            <a:ext cx="244475" cy="1198562"/>
          </a:xfrm>
          <a:prstGeom prst="leftBrace">
            <a:avLst>
              <a:gd name="adj1" fmla="val 40855"/>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0" name="AutoShape 12"/>
          <p:cNvSpPr/>
          <p:nvPr/>
        </p:nvSpPr>
        <p:spPr bwMode="auto">
          <a:xfrm rot="-5400000">
            <a:off x="5593779" y="2668588"/>
            <a:ext cx="274637" cy="1258888"/>
          </a:xfrm>
          <a:prstGeom prst="leftBrace">
            <a:avLst>
              <a:gd name="adj1" fmla="val 38199"/>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1" name="AutoShape 13"/>
          <p:cNvSpPr/>
          <p:nvPr/>
        </p:nvSpPr>
        <p:spPr bwMode="auto">
          <a:xfrm rot="-5400000">
            <a:off x="7039991" y="2700338"/>
            <a:ext cx="244475" cy="1250950"/>
          </a:xfrm>
          <a:prstGeom prst="leftBrace">
            <a:avLst>
              <a:gd name="adj1" fmla="val 42641"/>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2" name="AutoShape 14"/>
          <p:cNvSpPr/>
          <p:nvPr/>
        </p:nvSpPr>
        <p:spPr bwMode="auto">
          <a:xfrm rot="-5400000">
            <a:off x="8510811" y="2661444"/>
            <a:ext cx="228600" cy="1341437"/>
          </a:xfrm>
          <a:prstGeom prst="leftBrace">
            <a:avLst>
              <a:gd name="adj1" fmla="val 48900"/>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3" name="Text Box 15"/>
          <p:cNvSpPr txBox="1">
            <a:spLocks noChangeArrowheads="1"/>
          </p:cNvSpPr>
          <p:nvPr/>
        </p:nvSpPr>
        <p:spPr bwMode="auto">
          <a:xfrm>
            <a:off x="3800872" y="3636963"/>
            <a:ext cx="55453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dirty="0">
                <a:latin typeface="+mn-lt"/>
                <a:ea typeface="黑体" panose="02010609060101010101" pitchFamily="2" charset="-122"/>
              </a:rPr>
              <a:t>128 </a:t>
            </a:r>
            <a:r>
              <a:rPr lang="en-US" altLang="zh-CN" b="1" dirty="0">
                <a:latin typeface="+mn-lt"/>
                <a:ea typeface="黑体" panose="02010609060101010101" pitchFamily="2" charset="-122"/>
              </a:rPr>
              <a:t>      </a:t>
            </a:r>
            <a:r>
              <a:rPr lang="en-US" altLang="zh-CN" sz="3600" b="1" dirty="0">
                <a:latin typeface="+mn-lt"/>
                <a:ea typeface="黑体" panose="02010609060101010101" pitchFamily="2" charset="-122"/>
              </a:rPr>
              <a:t>  </a:t>
            </a:r>
            <a:r>
              <a:rPr lang="en-US" altLang="zh-CN" sz="3600" b="1" dirty="0" smtClean="0">
                <a:latin typeface="+mn-lt"/>
                <a:ea typeface="黑体" panose="02010609060101010101" pitchFamily="2" charset="-122"/>
              </a:rPr>
              <a:t>11         </a:t>
            </a:r>
            <a:r>
              <a:rPr lang="en-US" altLang="zh-CN" sz="3600" b="1" dirty="0">
                <a:latin typeface="+mn-lt"/>
                <a:ea typeface="黑体" panose="02010609060101010101" pitchFamily="2" charset="-122"/>
              </a:rPr>
              <a:t>3         </a:t>
            </a:r>
            <a:r>
              <a:rPr lang="en-US" altLang="zh-CN" sz="3600" b="1" dirty="0" smtClean="0">
                <a:latin typeface="+mn-lt"/>
                <a:ea typeface="黑体" panose="02010609060101010101" pitchFamily="2" charset="-122"/>
              </a:rPr>
              <a:t>31 </a:t>
            </a:r>
            <a:endParaRPr lang="en-US" altLang="zh-CN" sz="3600" b="1" dirty="0">
              <a:latin typeface="+mn-lt"/>
              <a:ea typeface="黑体" panose="02010609060101010101" pitchFamily="2" charset="-122"/>
            </a:endParaRPr>
          </a:p>
        </p:txBody>
      </p:sp>
      <p:grpSp>
        <p:nvGrpSpPr>
          <p:cNvPr id="44" name="Group 16"/>
          <p:cNvGrpSpPr/>
          <p:nvPr/>
        </p:nvGrpSpPr>
        <p:grpSpPr bwMode="auto">
          <a:xfrm>
            <a:off x="4382517" y="4154488"/>
            <a:ext cx="4141787" cy="876300"/>
            <a:chOff x="2665" y="2895"/>
            <a:chExt cx="2609" cy="552"/>
          </a:xfrm>
        </p:grpSpPr>
        <p:sp>
          <p:nvSpPr>
            <p:cNvPr id="45" name="Line 17"/>
            <p:cNvSpPr>
              <a:spLocks noChangeShapeType="1"/>
            </p:cNvSpPr>
            <p:nvPr/>
          </p:nvSpPr>
          <p:spPr bwMode="auto">
            <a:xfrm>
              <a:off x="2665" y="2922"/>
              <a:ext cx="756" cy="508"/>
            </a:xfrm>
            <a:prstGeom prst="line">
              <a:avLst/>
            </a:prstGeom>
            <a:noFill/>
            <a:ln w="28575">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6" name="Line 18"/>
            <p:cNvSpPr>
              <a:spLocks noChangeShapeType="1"/>
            </p:cNvSpPr>
            <p:nvPr/>
          </p:nvSpPr>
          <p:spPr bwMode="auto">
            <a:xfrm flipH="1">
              <a:off x="4393" y="2904"/>
              <a:ext cx="881" cy="543"/>
            </a:xfrm>
            <a:prstGeom prst="line">
              <a:avLst/>
            </a:prstGeom>
            <a:noFill/>
            <a:ln w="28575">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7" name="Line 19"/>
            <p:cNvSpPr>
              <a:spLocks noChangeShapeType="1"/>
            </p:cNvSpPr>
            <p:nvPr/>
          </p:nvSpPr>
          <p:spPr bwMode="auto">
            <a:xfrm>
              <a:off x="3496" y="2895"/>
              <a:ext cx="276" cy="543"/>
            </a:xfrm>
            <a:prstGeom prst="line">
              <a:avLst/>
            </a:prstGeom>
            <a:noFill/>
            <a:ln w="28575">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48" name="Line 20"/>
            <p:cNvSpPr>
              <a:spLocks noChangeShapeType="1"/>
            </p:cNvSpPr>
            <p:nvPr/>
          </p:nvSpPr>
          <p:spPr bwMode="auto">
            <a:xfrm flipH="1">
              <a:off x="4080" y="2900"/>
              <a:ext cx="319" cy="541"/>
            </a:xfrm>
            <a:prstGeom prst="line">
              <a:avLst/>
            </a:prstGeom>
            <a:noFill/>
            <a:ln w="28575">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grpSp>
      <p:sp>
        <p:nvSpPr>
          <p:cNvPr id="49" name="Text Box 21"/>
          <p:cNvSpPr txBox="1">
            <a:spLocks noChangeArrowheads="1"/>
          </p:cNvSpPr>
          <p:nvPr/>
        </p:nvSpPr>
        <p:spPr bwMode="auto">
          <a:xfrm>
            <a:off x="341151" y="3629025"/>
            <a:ext cx="300114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latin typeface="+mn-lt"/>
                <a:ea typeface="黑体" panose="02010609060101010101" pitchFamily="2" charset="-122"/>
              </a:rPr>
              <a:t>将每 </a:t>
            </a:r>
            <a:r>
              <a:rPr lang="en-US" altLang="zh-CN" sz="2400" b="1" dirty="0">
                <a:latin typeface="+mn-lt"/>
                <a:ea typeface="黑体" panose="02010609060101010101" pitchFamily="2" charset="-122"/>
              </a:rPr>
              <a:t>8 </a:t>
            </a:r>
            <a:r>
              <a:rPr lang="zh-CN" altLang="en-US" sz="2400" b="1" dirty="0">
                <a:latin typeface="+mn-lt"/>
                <a:ea typeface="黑体" panose="02010609060101010101" pitchFamily="2" charset="-122"/>
              </a:rPr>
              <a:t>位的二进制数</a:t>
            </a:r>
          </a:p>
          <a:p>
            <a:pPr algn="ctr"/>
            <a:r>
              <a:rPr lang="zh-CN" altLang="en-US" sz="2400" b="1" dirty="0">
                <a:latin typeface="+mn-lt"/>
                <a:ea typeface="黑体" panose="02010609060101010101" pitchFamily="2" charset="-122"/>
              </a:rPr>
              <a:t>转换为十进制数</a:t>
            </a:r>
          </a:p>
        </p:txBody>
      </p:sp>
      <p:sp>
        <p:nvSpPr>
          <p:cNvPr id="50" name="Line 22"/>
          <p:cNvSpPr>
            <a:spLocks noChangeShapeType="1"/>
          </p:cNvSpPr>
          <p:nvPr/>
        </p:nvSpPr>
        <p:spPr bwMode="auto">
          <a:xfrm>
            <a:off x="3440832" y="5303838"/>
            <a:ext cx="1568450" cy="0"/>
          </a:xfrm>
          <a:prstGeom prst="line">
            <a:avLst/>
          </a:prstGeom>
          <a:noFill/>
          <a:ln w="76200">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up)">
                                      <p:cBhvr>
                                        <p:cTn id="29" dur="500"/>
                                        <p:tgtEl>
                                          <p:spTgt spid="44"/>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par>
                                <p:cTn id="32" presetID="22" presetClass="entr" presetSubtype="8"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animBg="1"/>
      <p:bldP spid="40" grpId="0" animBg="1"/>
      <p:bldP spid="41" grpId="0" animBg="1"/>
      <p:bldP spid="42" grpId="0" animBg="1"/>
      <p:bldP spid="43" grpId="0"/>
      <p:bldP spid="49" grpId="0"/>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dirty="0"/>
              <a:t>虚电路服务</a:t>
            </a:r>
          </a:p>
        </p:txBody>
      </p:sp>
      <p:grpSp>
        <p:nvGrpSpPr>
          <p:cNvPr id="4" name="组合 3"/>
          <p:cNvGrpSpPr/>
          <p:nvPr/>
        </p:nvGrpSpPr>
        <p:grpSpPr>
          <a:xfrm>
            <a:off x="632520" y="1844824"/>
            <a:ext cx="8928992" cy="3076988"/>
            <a:chOff x="632520" y="1844824"/>
            <a:chExt cx="8928992" cy="3076988"/>
          </a:xfrm>
        </p:grpSpPr>
        <p:sp>
          <p:nvSpPr>
            <p:cNvPr id="77" name="Rectangle 2"/>
            <p:cNvSpPr>
              <a:spLocks noChangeArrowheads="1"/>
            </p:cNvSpPr>
            <p:nvPr/>
          </p:nvSpPr>
          <p:spPr bwMode="auto">
            <a:xfrm>
              <a:off x="7964736" y="2588842"/>
              <a:ext cx="1484258" cy="309562"/>
            </a:xfrm>
            <a:prstGeom prst="rect">
              <a:avLst/>
            </a:prstGeom>
            <a:solidFill>
              <a:srgbClr val="FF66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78" name="Text Box 3"/>
            <p:cNvSpPr txBox="1">
              <a:spLocks noChangeArrowheads="1"/>
            </p:cNvSpPr>
            <p:nvPr/>
          </p:nvSpPr>
          <p:spPr bwMode="auto">
            <a:xfrm>
              <a:off x="7901882" y="1930549"/>
              <a:ext cx="165963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应用层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运输层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网络层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数据链路层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000099"/>
                  </a:solidFill>
                  <a:effectLst/>
                  <a:uLnTx/>
                  <a:uFillTx/>
                  <a:latin typeface="+mn-lt"/>
                  <a:ea typeface="黑体" panose="02010609060101010101" pitchFamily="2" charset="-122"/>
                </a:rPr>
                <a:t>物理层</a:t>
              </a:r>
            </a:p>
          </p:txBody>
        </p:sp>
        <p:sp>
          <p:nvSpPr>
            <p:cNvPr id="79" name="Rectangle 4"/>
            <p:cNvSpPr>
              <a:spLocks noChangeArrowheads="1"/>
            </p:cNvSpPr>
            <p:nvPr/>
          </p:nvSpPr>
          <p:spPr bwMode="auto">
            <a:xfrm>
              <a:off x="695374" y="2503117"/>
              <a:ext cx="1484257" cy="309562"/>
            </a:xfrm>
            <a:prstGeom prst="rect">
              <a:avLst/>
            </a:prstGeom>
            <a:solidFill>
              <a:srgbClr val="FF66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0" name="Text Box 5"/>
            <p:cNvSpPr txBox="1">
              <a:spLocks noChangeArrowheads="1"/>
            </p:cNvSpPr>
            <p:nvPr/>
          </p:nvSpPr>
          <p:spPr bwMode="auto">
            <a:xfrm>
              <a:off x="632520" y="1844824"/>
              <a:ext cx="165963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应用层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运输层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网络层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数据链路层</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99"/>
                  </a:solidFill>
                  <a:effectLst/>
                  <a:uLnTx/>
                  <a:uFillTx/>
                  <a:latin typeface="+mn-lt"/>
                  <a:ea typeface="黑体" panose="02010609060101010101" pitchFamily="2" charset="-122"/>
                </a:rPr>
                <a:t>物理层</a:t>
              </a:r>
            </a:p>
          </p:txBody>
        </p:sp>
        <p:sp>
          <p:nvSpPr>
            <p:cNvPr id="81" name="Line 7"/>
            <p:cNvSpPr>
              <a:spLocks noChangeShapeType="1"/>
            </p:cNvSpPr>
            <p:nvPr/>
          </p:nvSpPr>
          <p:spPr bwMode="auto">
            <a:xfrm>
              <a:off x="5085011" y="2130054"/>
              <a:ext cx="58738" cy="5619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2" name="Line 8"/>
            <p:cNvSpPr>
              <a:spLocks noChangeShapeType="1"/>
            </p:cNvSpPr>
            <p:nvPr/>
          </p:nvSpPr>
          <p:spPr bwMode="auto">
            <a:xfrm>
              <a:off x="2492624" y="2996829"/>
              <a:ext cx="508000" cy="2587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3" name="Rectangle 9"/>
            <p:cNvSpPr>
              <a:spLocks noChangeArrowheads="1"/>
            </p:cNvSpPr>
            <p:nvPr/>
          </p:nvSpPr>
          <p:spPr bwMode="auto">
            <a:xfrm>
              <a:off x="674736" y="1880817"/>
              <a:ext cx="1523553" cy="1493837"/>
            </a:xfrm>
            <a:prstGeom prst="rect">
              <a:avLst/>
            </a:prstGeom>
            <a:noFill/>
            <a:ln w="28575">
              <a:solidFill>
                <a:srgbClr val="3333CC"/>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4" name="Line 10"/>
            <p:cNvSpPr>
              <a:spLocks noChangeShapeType="1"/>
            </p:cNvSpPr>
            <p:nvPr/>
          </p:nvSpPr>
          <p:spPr bwMode="auto">
            <a:xfrm>
              <a:off x="674736" y="2223717"/>
              <a:ext cx="152355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5" name="Line 11"/>
            <p:cNvSpPr>
              <a:spLocks noChangeShapeType="1"/>
            </p:cNvSpPr>
            <p:nvPr/>
          </p:nvSpPr>
          <p:spPr bwMode="auto">
            <a:xfrm>
              <a:off x="674736" y="2512642"/>
              <a:ext cx="152355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6" name="Line 12"/>
            <p:cNvSpPr>
              <a:spLocks noChangeShapeType="1"/>
            </p:cNvSpPr>
            <p:nvPr/>
          </p:nvSpPr>
          <p:spPr bwMode="auto">
            <a:xfrm>
              <a:off x="674736" y="2801567"/>
              <a:ext cx="152355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7" name="Line 13"/>
            <p:cNvSpPr>
              <a:spLocks noChangeShapeType="1"/>
            </p:cNvSpPr>
            <p:nvPr/>
          </p:nvSpPr>
          <p:spPr bwMode="auto">
            <a:xfrm>
              <a:off x="674736" y="3090492"/>
              <a:ext cx="152355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8" name="Rectangle 14"/>
            <p:cNvSpPr>
              <a:spLocks noChangeArrowheads="1"/>
            </p:cNvSpPr>
            <p:nvPr/>
          </p:nvSpPr>
          <p:spPr bwMode="auto">
            <a:xfrm>
              <a:off x="7944099" y="1950667"/>
              <a:ext cx="1523551" cy="1509712"/>
            </a:xfrm>
            <a:prstGeom prst="rect">
              <a:avLst/>
            </a:prstGeom>
            <a:noFill/>
            <a:ln w="28575">
              <a:solidFill>
                <a:srgbClr val="3333CC"/>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89" name="Line 15"/>
            <p:cNvSpPr>
              <a:spLocks noChangeShapeType="1"/>
            </p:cNvSpPr>
            <p:nvPr/>
          </p:nvSpPr>
          <p:spPr bwMode="auto">
            <a:xfrm>
              <a:off x="7944099" y="2309442"/>
              <a:ext cx="152355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0" name="Line 16"/>
            <p:cNvSpPr>
              <a:spLocks noChangeShapeType="1"/>
            </p:cNvSpPr>
            <p:nvPr/>
          </p:nvSpPr>
          <p:spPr bwMode="auto">
            <a:xfrm>
              <a:off x="7944099" y="2598367"/>
              <a:ext cx="152355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1" name="Line 17"/>
            <p:cNvSpPr>
              <a:spLocks noChangeShapeType="1"/>
            </p:cNvSpPr>
            <p:nvPr/>
          </p:nvSpPr>
          <p:spPr bwMode="auto">
            <a:xfrm>
              <a:off x="7944099" y="2887292"/>
              <a:ext cx="152355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2" name="Line 18"/>
            <p:cNvSpPr>
              <a:spLocks noChangeShapeType="1"/>
            </p:cNvSpPr>
            <p:nvPr/>
          </p:nvSpPr>
          <p:spPr bwMode="auto">
            <a:xfrm>
              <a:off x="7944099" y="3176217"/>
              <a:ext cx="152355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3" name="Text Box 19"/>
            <p:cNvSpPr txBox="1">
              <a:spLocks noChangeArrowheads="1"/>
            </p:cNvSpPr>
            <p:nvPr/>
          </p:nvSpPr>
          <p:spPr bwMode="auto">
            <a:xfrm>
              <a:off x="2276724" y="2061792"/>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1</a:t>
              </a:r>
            </a:p>
          </p:txBody>
        </p:sp>
        <p:pic>
          <p:nvPicPr>
            <p:cNvPr id="94"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8624" y="2447554"/>
              <a:ext cx="592137"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Line 21"/>
            <p:cNvSpPr>
              <a:spLocks noChangeShapeType="1"/>
            </p:cNvSpPr>
            <p:nvPr/>
          </p:nvSpPr>
          <p:spPr bwMode="auto">
            <a:xfrm>
              <a:off x="3337174" y="3255592"/>
              <a:ext cx="1608137" cy="6064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6" name="Line 22"/>
            <p:cNvSpPr>
              <a:spLocks noChangeShapeType="1"/>
            </p:cNvSpPr>
            <p:nvPr/>
          </p:nvSpPr>
          <p:spPr bwMode="auto">
            <a:xfrm flipV="1">
              <a:off x="3253036" y="2822204"/>
              <a:ext cx="1862138" cy="4333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7" name="Line 23"/>
            <p:cNvSpPr>
              <a:spLocks noChangeShapeType="1"/>
            </p:cNvSpPr>
            <p:nvPr/>
          </p:nvSpPr>
          <p:spPr bwMode="auto">
            <a:xfrm>
              <a:off x="5283449" y="2822204"/>
              <a:ext cx="1524000" cy="5191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8" name="Line 24"/>
            <p:cNvSpPr>
              <a:spLocks noChangeShapeType="1"/>
            </p:cNvSpPr>
            <p:nvPr/>
          </p:nvSpPr>
          <p:spPr bwMode="auto">
            <a:xfrm flipV="1">
              <a:off x="5115174" y="3430217"/>
              <a:ext cx="1692275" cy="431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99" name="Line 25"/>
            <p:cNvSpPr>
              <a:spLocks noChangeShapeType="1"/>
            </p:cNvSpPr>
            <p:nvPr/>
          </p:nvSpPr>
          <p:spPr bwMode="auto">
            <a:xfrm flipV="1">
              <a:off x="6891586" y="2996829"/>
              <a:ext cx="676275" cy="3444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grpSp>
          <p:nvGrpSpPr>
            <p:cNvPr id="100" name="Group 26"/>
            <p:cNvGrpSpPr/>
            <p:nvPr/>
          </p:nvGrpSpPr>
          <p:grpSpPr bwMode="auto">
            <a:xfrm>
              <a:off x="7312274" y="2082429"/>
              <a:ext cx="593725" cy="1042988"/>
              <a:chOff x="5283" y="1002"/>
              <a:chExt cx="318" cy="545"/>
            </a:xfrm>
          </p:grpSpPr>
          <p:sp>
            <p:nvSpPr>
              <p:cNvPr id="101" name="Text Box 27"/>
              <p:cNvSpPr txBox="1">
                <a:spLocks noChangeArrowheads="1"/>
              </p:cNvSpPr>
              <p:nvPr/>
            </p:nvSpPr>
            <p:spPr bwMode="auto">
              <a:xfrm>
                <a:off x="5283" y="1002"/>
                <a:ext cx="28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srgbClr val="000099"/>
                    </a:solidFill>
                    <a:effectLst/>
                    <a:uLnTx/>
                    <a:uFillTx/>
                    <a:latin typeface="+mn-lt"/>
                    <a:ea typeface="黑体" panose="02010609060101010101" pitchFamily="2" charset="-122"/>
                  </a:rPr>
                  <a:t> H</a:t>
                </a:r>
                <a:r>
                  <a:rPr kumimoji="0" lang="en-US" altLang="zh-CN" sz="2000" b="1" i="0" u="none" strike="noStrike" kern="0" cap="none" spc="0" normalizeH="0" baseline="-25000" noProof="0">
                    <a:ln>
                      <a:noFill/>
                    </a:ln>
                    <a:solidFill>
                      <a:srgbClr val="000099"/>
                    </a:solidFill>
                    <a:effectLst/>
                    <a:uLnTx/>
                    <a:uFillTx/>
                    <a:latin typeface="+mn-lt"/>
                    <a:ea typeface="黑体" panose="02010609060101010101" pitchFamily="2" charset="-122"/>
                  </a:rPr>
                  <a:t>2</a:t>
                </a:r>
              </a:p>
            </p:txBody>
          </p:sp>
          <p:pic>
            <p:nvPicPr>
              <p:cNvPr id="102"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 y="1207"/>
                <a:ext cx="317"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3" name="Line 29"/>
            <p:cNvSpPr>
              <a:spLocks noChangeShapeType="1"/>
            </p:cNvSpPr>
            <p:nvPr/>
          </p:nvSpPr>
          <p:spPr bwMode="auto">
            <a:xfrm flipV="1">
              <a:off x="3253036" y="2042742"/>
              <a:ext cx="1776413" cy="11271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04" name="Line 30"/>
            <p:cNvSpPr>
              <a:spLocks noChangeShapeType="1"/>
            </p:cNvSpPr>
            <p:nvPr/>
          </p:nvSpPr>
          <p:spPr bwMode="auto">
            <a:xfrm>
              <a:off x="5199311" y="2042742"/>
              <a:ext cx="1692275" cy="1212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pic>
          <p:nvPicPr>
            <p:cNvPr id="105" name="Picture 3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849" y="3082554"/>
              <a:ext cx="6111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6" name="Picture 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1174" y="2649167"/>
              <a:ext cx="612775"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7" name="Picture 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1311" y="3688979"/>
              <a:ext cx="61277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8"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449" y="3169867"/>
              <a:ext cx="6127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9"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5449" y="1868117"/>
              <a:ext cx="6127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0" name="Freeform 36"/>
            <p:cNvSpPr/>
            <p:nvPr/>
          </p:nvSpPr>
          <p:spPr bwMode="auto">
            <a:xfrm>
              <a:off x="1979861" y="2672979"/>
              <a:ext cx="6181725" cy="828675"/>
            </a:xfrm>
            <a:custGeom>
              <a:avLst/>
              <a:gdLst>
                <a:gd name="T0" fmla="*/ 0 w 3314"/>
                <a:gd name="T1" fmla="*/ 0 h 433"/>
                <a:gd name="T2" fmla="*/ 184 w 3314"/>
                <a:gd name="T3" fmla="*/ 158 h 433"/>
                <a:gd name="T4" fmla="*/ 275 w 3314"/>
                <a:gd name="T5" fmla="*/ 249 h 433"/>
                <a:gd name="T6" fmla="*/ 362 w 3314"/>
                <a:gd name="T7" fmla="*/ 300 h 433"/>
                <a:gd name="T8" fmla="*/ 494 w 3314"/>
                <a:gd name="T9" fmla="*/ 364 h 433"/>
                <a:gd name="T10" fmla="*/ 683 w 3314"/>
                <a:gd name="T11" fmla="*/ 385 h 433"/>
                <a:gd name="T12" fmla="*/ 955 w 3314"/>
                <a:gd name="T13" fmla="*/ 339 h 433"/>
                <a:gd name="T14" fmla="*/ 1498 w 3314"/>
                <a:gd name="T15" fmla="*/ 216 h 433"/>
                <a:gd name="T16" fmla="*/ 1854 w 3314"/>
                <a:gd name="T17" fmla="*/ 216 h 433"/>
                <a:gd name="T18" fmla="*/ 2210 w 3314"/>
                <a:gd name="T19" fmla="*/ 316 h 433"/>
                <a:gd name="T20" fmla="*/ 2450 w 3314"/>
                <a:gd name="T21" fmla="*/ 392 h 433"/>
                <a:gd name="T22" fmla="*/ 2633 w 3314"/>
                <a:gd name="T23" fmla="*/ 430 h 433"/>
                <a:gd name="T24" fmla="*/ 2834 w 3314"/>
                <a:gd name="T25" fmla="*/ 372 h 433"/>
                <a:gd name="T26" fmla="*/ 2994 w 3314"/>
                <a:gd name="T27" fmla="*/ 276 h 433"/>
                <a:gd name="T28" fmla="*/ 3314 w 3314"/>
                <a:gd name="T29" fmla="*/ 2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4" h="433">
                  <a:moveTo>
                    <a:pt x="0" y="0"/>
                  </a:moveTo>
                  <a:cubicBezTo>
                    <a:pt x="27" y="26"/>
                    <a:pt x="138" y="116"/>
                    <a:pt x="184" y="158"/>
                  </a:cubicBezTo>
                  <a:cubicBezTo>
                    <a:pt x="230" y="200"/>
                    <a:pt x="245" y="225"/>
                    <a:pt x="275" y="249"/>
                  </a:cubicBezTo>
                  <a:cubicBezTo>
                    <a:pt x="305" y="273"/>
                    <a:pt x="326" y="281"/>
                    <a:pt x="362" y="300"/>
                  </a:cubicBezTo>
                  <a:cubicBezTo>
                    <a:pt x="398" y="319"/>
                    <a:pt x="441" y="350"/>
                    <a:pt x="494" y="364"/>
                  </a:cubicBezTo>
                  <a:cubicBezTo>
                    <a:pt x="547" y="378"/>
                    <a:pt x="606" y="389"/>
                    <a:pt x="683" y="385"/>
                  </a:cubicBezTo>
                  <a:cubicBezTo>
                    <a:pt x="760" y="381"/>
                    <a:pt x="819" y="367"/>
                    <a:pt x="955" y="339"/>
                  </a:cubicBezTo>
                  <a:cubicBezTo>
                    <a:pt x="1091" y="311"/>
                    <a:pt x="1348" y="236"/>
                    <a:pt x="1498" y="216"/>
                  </a:cubicBezTo>
                  <a:cubicBezTo>
                    <a:pt x="1648" y="196"/>
                    <a:pt x="1735" y="199"/>
                    <a:pt x="1854" y="216"/>
                  </a:cubicBezTo>
                  <a:cubicBezTo>
                    <a:pt x="1973" y="233"/>
                    <a:pt x="2111" y="287"/>
                    <a:pt x="2210" y="316"/>
                  </a:cubicBezTo>
                  <a:cubicBezTo>
                    <a:pt x="2309" y="345"/>
                    <a:pt x="2380" y="373"/>
                    <a:pt x="2450" y="392"/>
                  </a:cubicBezTo>
                  <a:cubicBezTo>
                    <a:pt x="2520" y="411"/>
                    <a:pt x="2569" y="433"/>
                    <a:pt x="2633" y="430"/>
                  </a:cubicBezTo>
                  <a:cubicBezTo>
                    <a:pt x="2697" y="427"/>
                    <a:pt x="2774" y="398"/>
                    <a:pt x="2834" y="372"/>
                  </a:cubicBezTo>
                  <a:cubicBezTo>
                    <a:pt x="2894" y="346"/>
                    <a:pt x="2914" y="334"/>
                    <a:pt x="2994" y="276"/>
                  </a:cubicBezTo>
                  <a:cubicBezTo>
                    <a:pt x="3074" y="218"/>
                    <a:pt x="3247" y="75"/>
                    <a:pt x="3314" y="22"/>
                  </a:cubicBezTo>
                </a:path>
              </a:pathLst>
            </a:custGeom>
            <a:noFill/>
            <a:ln w="7620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endParaRPr>
            </a:p>
          </p:txBody>
        </p:sp>
        <p:sp>
          <p:nvSpPr>
            <p:cNvPr id="111" name="Text Box 37"/>
            <p:cNvSpPr txBox="1">
              <a:spLocks noChangeArrowheads="1"/>
            </p:cNvSpPr>
            <p:nvPr/>
          </p:nvSpPr>
          <p:spPr bwMode="auto">
            <a:xfrm>
              <a:off x="4689724" y="3092079"/>
              <a:ext cx="881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2" charset="-122"/>
                </a:rPr>
                <a:t>虚电路</a:t>
              </a:r>
              <a:endParaRPr kumimoji="0" lang="zh-CN" altLang="en-US" sz="1800" b="1" i="0" u="none" strike="noStrike" kern="0" cap="none" spc="0" normalizeH="0" baseline="-25000" noProof="0">
                <a:ln>
                  <a:noFill/>
                </a:ln>
                <a:solidFill>
                  <a:srgbClr val="000099"/>
                </a:solidFill>
                <a:effectLst/>
                <a:uLnTx/>
                <a:uFillTx/>
                <a:latin typeface="+mn-lt"/>
                <a:ea typeface="黑体" panose="02010609060101010101" pitchFamily="2" charset="-122"/>
              </a:endParaRPr>
            </a:p>
          </p:txBody>
        </p:sp>
        <p:sp>
          <p:nvSpPr>
            <p:cNvPr id="112" name="Text Box 38"/>
            <p:cNvSpPr txBox="1">
              <a:spLocks noChangeArrowheads="1"/>
            </p:cNvSpPr>
            <p:nvPr/>
          </p:nvSpPr>
          <p:spPr bwMode="auto">
            <a:xfrm>
              <a:off x="1159124" y="4398592"/>
              <a:ext cx="8121134" cy="523220"/>
            </a:xfrm>
            <a:prstGeom prst="rect">
              <a:avLst/>
            </a:prstGeom>
            <a:solidFill>
              <a:srgbClr val="FFFF99"/>
            </a:solidFill>
            <a:ln w="9525">
              <a:solidFill>
                <a:srgbClr val="3333CC"/>
              </a:solidFill>
              <a:miter lim="800000"/>
            </a:ln>
            <a:effectLst>
              <a:outerShdw dist="35921" dir="2700000" algn="ctr" rotWithShape="0">
                <a:srgbClr val="1C1C1C"/>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1</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发送给 </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H</a:t>
              </a:r>
              <a:r>
                <a:rPr kumimoji="0" lang="en-US" altLang="zh-CN" sz="2800" b="1" i="0" u="none" strike="noStrike" kern="0" cap="none" spc="0" normalizeH="0" baseline="-25000" noProof="0" dirty="0">
                  <a:ln>
                    <a:noFill/>
                  </a:ln>
                  <a:solidFill>
                    <a:srgbClr val="000099"/>
                  </a:solidFill>
                  <a:effectLst/>
                  <a:uLnTx/>
                  <a:uFillTx/>
                  <a:latin typeface="+mn-lt"/>
                  <a:ea typeface="黑体" panose="02010609060101010101" pitchFamily="2" charset="-122"/>
                </a:rPr>
                <a:t>2</a:t>
              </a:r>
              <a:r>
                <a:rPr kumimoji="0" lang="en-US" altLang="zh-CN" sz="2800" b="1" i="0" u="none" strike="noStrike" kern="0" cap="none" spc="0" normalizeH="0" baseline="0" noProof="0" dirty="0">
                  <a:ln>
                    <a:noFill/>
                  </a:ln>
                  <a:solidFill>
                    <a:srgbClr val="000099"/>
                  </a:solidFill>
                  <a:effectLst/>
                  <a:uLnTx/>
                  <a:uFillTx/>
                  <a:latin typeface="+mn-lt"/>
                  <a:ea typeface="黑体" panose="02010609060101010101" pitchFamily="2" charset="-122"/>
                </a:rPr>
                <a:t> </a:t>
              </a: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2" charset="-122"/>
                </a:rPr>
                <a:t>的所有分组都沿着同一条虚电路传送</a:t>
              </a: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ChangeArrowheads="1"/>
          </p:cNvSpPr>
          <p:nvPr>
            <p:ph type="title"/>
          </p:nvPr>
        </p:nvSpPr>
        <p:spPr/>
        <p:txBody>
          <a:bodyPr/>
          <a:lstStyle/>
          <a:p>
            <a:pPr algn="ctr"/>
            <a:r>
              <a:rPr lang="zh-CN" altLang="en-US" dirty="0"/>
              <a:t>点分十进制记法举例</a:t>
            </a:r>
          </a:p>
        </p:txBody>
      </p:sp>
      <p:sp>
        <p:nvSpPr>
          <p:cNvPr id="1245187" name="Text Box 3"/>
          <p:cNvSpPr txBox="1">
            <a:spLocks noChangeArrowheads="1"/>
          </p:cNvSpPr>
          <p:nvPr/>
        </p:nvSpPr>
        <p:spPr bwMode="auto">
          <a:xfrm>
            <a:off x="2564205" y="1531939"/>
            <a:ext cx="24881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smtClean="0">
                <a:latin typeface="+mn-lt"/>
                <a:ea typeface="黑体" panose="02010609060101010101" pitchFamily="2" charset="-122"/>
              </a:rPr>
              <a:t>32 </a:t>
            </a:r>
            <a:r>
              <a:rPr kumimoji="0" lang="zh-CN" altLang="en-US" sz="2800" b="1" dirty="0" smtClean="0">
                <a:latin typeface="+mn-lt"/>
                <a:ea typeface="黑体" panose="02010609060101010101" pitchFamily="2" charset="-122"/>
              </a:rPr>
              <a:t>位</a:t>
            </a:r>
            <a:r>
              <a:rPr kumimoji="0" lang="zh-CN" altLang="en-US" sz="2800" b="1" dirty="0">
                <a:latin typeface="+mn-lt"/>
                <a:ea typeface="黑体" panose="02010609060101010101" pitchFamily="2" charset="-122"/>
              </a:rPr>
              <a:t>二进制数</a:t>
            </a:r>
          </a:p>
        </p:txBody>
      </p:sp>
      <p:sp>
        <p:nvSpPr>
          <p:cNvPr id="1245188" name="Text Box 4"/>
          <p:cNvSpPr txBox="1">
            <a:spLocks noChangeArrowheads="1"/>
          </p:cNvSpPr>
          <p:nvPr/>
        </p:nvSpPr>
        <p:spPr bwMode="auto">
          <a:xfrm>
            <a:off x="7192427" y="1101725"/>
            <a:ext cx="23487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zh-CN" altLang="en-US" sz="2800" b="1" dirty="0">
                <a:latin typeface="+mn-lt"/>
                <a:ea typeface="黑体" panose="02010609060101010101" pitchFamily="2" charset="-122"/>
              </a:rPr>
              <a:t>等价的</a:t>
            </a:r>
          </a:p>
          <a:p>
            <a:pPr algn="ctr" eaLnBrk="0" hangingPunct="0"/>
            <a:r>
              <a:rPr kumimoji="0" lang="zh-CN" altLang="en-US" sz="2800" b="1" dirty="0">
                <a:latin typeface="+mn-lt"/>
                <a:ea typeface="黑体" panose="02010609060101010101" pitchFamily="2" charset="-122"/>
              </a:rPr>
              <a:t>点分十进制数</a:t>
            </a:r>
          </a:p>
        </p:txBody>
      </p:sp>
      <p:sp>
        <p:nvSpPr>
          <p:cNvPr id="1245189" name="Line 5"/>
          <p:cNvSpPr>
            <a:spLocks noChangeShapeType="1"/>
          </p:cNvSpPr>
          <p:nvPr/>
        </p:nvSpPr>
        <p:spPr bwMode="auto">
          <a:xfrm>
            <a:off x="87711" y="2159000"/>
            <a:ext cx="953108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mn-lt"/>
              <a:ea typeface="黑体" panose="02010609060101010101" pitchFamily="2" charset="-122"/>
            </a:endParaRPr>
          </a:p>
        </p:txBody>
      </p:sp>
      <p:sp>
        <p:nvSpPr>
          <p:cNvPr id="1245190" name="Text Box 6"/>
          <p:cNvSpPr txBox="1">
            <a:spLocks noChangeArrowheads="1"/>
          </p:cNvSpPr>
          <p:nvPr/>
        </p:nvSpPr>
        <p:spPr bwMode="auto">
          <a:xfrm>
            <a:off x="311151" y="2246313"/>
            <a:ext cx="68552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10000001 00110100 00000110 00000000</a:t>
            </a:r>
          </a:p>
        </p:txBody>
      </p:sp>
      <p:sp>
        <p:nvSpPr>
          <p:cNvPr id="1245191" name="Text Box 7"/>
          <p:cNvSpPr txBox="1">
            <a:spLocks noChangeArrowheads="1"/>
          </p:cNvSpPr>
          <p:nvPr/>
        </p:nvSpPr>
        <p:spPr bwMode="auto">
          <a:xfrm>
            <a:off x="7329264" y="2228851"/>
            <a:ext cx="18854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latin typeface="+mn-lt"/>
                <a:ea typeface="黑体" panose="02010609060101010101" pitchFamily="2" charset="-122"/>
              </a:rPr>
              <a:t>129.52.6.0</a:t>
            </a:r>
          </a:p>
        </p:txBody>
      </p:sp>
      <p:sp>
        <p:nvSpPr>
          <p:cNvPr id="1245192" name="Text Box 8"/>
          <p:cNvSpPr txBox="1">
            <a:spLocks noChangeArrowheads="1"/>
          </p:cNvSpPr>
          <p:nvPr/>
        </p:nvSpPr>
        <p:spPr bwMode="auto">
          <a:xfrm>
            <a:off x="299111" y="2968626"/>
            <a:ext cx="68353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11000000 00000101 00110000 00000011</a:t>
            </a:r>
          </a:p>
        </p:txBody>
      </p:sp>
      <p:sp>
        <p:nvSpPr>
          <p:cNvPr id="1245193" name="Text Box 9"/>
          <p:cNvSpPr txBox="1">
            <a:spLocks noChangeArrowheads="1"/>
          </p:cNvSpPr>
          <p:nvPr/>
        </p:nvSpPr>
        <p:spPr bwMode="auto">
          <a:xfrm>
            <a:off x="7329264" y="2951163"/>
            <a:ext cx="18854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latin typeface="+mn-lt"/>
                <a:ea typeface="黑体" panose="02010609060101010101" pitchFamily="2" charset="-122"/>
              </a:rPr>
              <a:t>192.5.48.3</a:t>
            </a:r>
          </a:p>
        </p:txBody>
      </p:sp>
      <p:sp>
        <p:nvSpPr>
          <p:cNvPr id="1245194" name="Text Box 10"/>
          <p:cNvSpPr txBox="1">
            <a:spLocks noChangeArrowheads="1"/>
          </p:cNvSpPr>
          <p:nvPr/>
        </p:nvSpPr>
        <p:spPr bwMode="auto">
          <a:xfrm>
            <a:off x="299111" y="3743326"/>
            <a:ext cx="68948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00001010 00000010 00000000 00100101</a:t>
            </a:r>
          </a:p>
        </p:txBody>
      </p:sp>
      <p:sp>
        <p:nvSpPr>
          <p:cNvPr id="1245195" name="Text Box 11"/>
          <p:cNvSpPr txBox="1">
            <a:spLocks noChangeArrowheads="1"/>
          </p:cNvSpPr>
          <p:nvPr/>
        </p:nvSpPr>
        <p:spPr bwMode="auto">
          <a:xfrm>
            <a:off x="7329264" y="3725863"/>
            <a:ext cx="168507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latin typeface="+mn-lt"/>
                <a:ea typeface="黑体" panose="02010609060101010101" pitchFamily="2" charset="-122"/>
              </a:rPr>
              <a:t>10.2.0.37</a:t>
            </a:r>
          </a:p>
        </p:txBody>
      </p:sp>
      <p:sp>
        <p:nvSpPr>
          <p:cNvPr id="1245196" name="Text Box 12"/>
          <p:cNvSpPr txBox="1">
            <a:spLocks noChangeArrowheads="1"/>
          </p:cNvSpPr>
          <p:nvPr/>
        </p:nvSpPr>
        <p:spPr bwMode="auto">
          <a:xfrm>
            <a:off x="283634" y="4476751"/>
            <a:ext cx="68750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10000000 00001010 00000010 00000011</a:t>
            </a:r>
          </a:p>
        </p:txBody>
      </p:sp>
      <p:sp>
        <p:nvSpPr>
          <p:cNvPr id="1245197" name="Text Box 13"/>
          <p:cNvSpPr txBox="1">
            <a:spLocks noChangeArrowheads="1"/>
          </p:cNvSpPr>
          <p:nvPr/>
        </p:nvSpPr>
        <p:spPr bwMode="auto">
          <a:xfrm>
            <a:off x="7329264" y="4459288"/>
            <a:ext cx="18854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128.10.2.3</a:t>
            </a:r>
          </a:p>
        </p:txBody>
      </p:sp>
      <p:sp>
        <p:nvSpPr>
          <p:cNvPr id="1245198" name="Text Box 14"/>
          <p:cNvSpPr txBox="1">
            <a:spLocks noChangeArrowheads="1"/>
          </p:cNvSpPr>
          <p:nvPr/>
        </p:nvSpPr>
        <p:spPr bwMode="auto">
          <a:xfrm>
            <a:off x="299111" y="5197476"/>
            <a:ext cx="68555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10000000 10000000 11111111 </a:t>
            </a:r>
            <a:r>
              <a:rPr kumimoji="0" lang="en-US" altLang="zh-CN" sz="2800" b="1" dirty="0" smtClean="0">
                <a:solidFill>
                  <a:srgbClr val="0000CC"/>
                </a:solidFill>
                <a:latin typeface="+mn-lt"/>
                <a:ea typeface="黑体" panose="02010609060101010101" pitchFamily="2" charset="-122"/>
              </a:rPr>
              <a:t> 00000000</a:t>
            </a:r>
            <a:endParaRPr kumimoji="0" lang="en-US" altLang="zh-CN" sz="2800" b="1" dirty="0">
              <a:solidFill>
                <a:srgbClr val="0000CC"/>
              </a:solidFill>
              <a:latin typeface="+mn-lt"/>
              <a:ea typeface="黑体" panose="02010609060101010101" pitchFamily="2" charset="-122"/>
            </a:endParaRPr>
          </a:p>
        </p:txBody>
      </p:sp>
      <p:sp>
        <p:nvSpPr>
          <p:cNvPr id="1245199" name="Text Box 15"/>
          <p:cNvSpPr txBox="1">
            <a:spLocks noChangeArrowheads="1"/>
          </p:cNvSpPr>
          <p:nvPr/>
        </p:nvSpPr>
        <p:spPr bwMode="auto">
          <a:xfrm>
            <a:off x="7329264" y="5180013"/>
            <a:ext cx="24865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latin typeface="+mn-lt"/>
                <a:ea typeface="黑体" panose="02010609060101010101" pitchFamily="2" charset="-122"/>
              </a:rPr>
              <a:t>128.128.255.0</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ChangeArrowheads="1"/>
          </p:cNvSpPr>
          <p:nvPr>
            <p:ph type="title"/>
          </p:nvPr>
        </p:nvSpPr>
        <p:spPr>
          <a:xfrm>
            <a:off x="320147" y="224069"/>
            <a:ext cx="9066212" cy="792088"/>
          </a:xfrm>
        </p:spPr>
        <p:txBody>
          <a:bodyPr/>
          <a:lstStyle/>
          <a:p>
            <a:pPr algn="ctr"/>
            <a:r>
              <a:rPr lang="zh-CN" altLang="en-US" dirty="0">
                <a:solidFill>
                  <a:srgbClr val="FF0000"/>
                </a:solidFill>
              </a:rPr>
              <a:t>请</a:t>
            </a:r>
            <a:r>
              <a:rPr lang="zh-CN" altLang="en-US" dirty="0" smtClean="0">
                <a:solidFill>
                  <a:srgbClr val="FF0000"/>
                </a:solidFill>
              </a:rPr>
              <a:t>写出</a:t>
            </a:r>
            <a:r>
              <a:rPr lang="zh-CN" altLang="en-US" dirty="0">
                <a:solidFill>
                  <a:srgbClr val="FF0000"/>
                </a:solidFill>
              </a:rPr>
              <a:t>点分</a:t>
            </a:r>
            <a:r>
              <a:rPr lang="zh-CN" altLang="en-US" dirty="0" smtClean="0">
                <a:solidFill>
                  <a:srgbClr val="FF0000"/>
                </a:solidFill>
              </a:rPr>
              <a:t>十进制</a:t>
            </a:r>
            <a:r>
              <a:rPr lang="zh-CN" altLang="en-US" dirty="0">
                <a:solidFill>
                  <a:srgbClr val="FF0000"/>
                </a:solidFill>
              </a:rPr>
              <a:t>值</a:t>
            </a:r>
            <a:r>
              <a:rPr lang="zh-CN" altLang="en-US" dirty="0" smtClean="0">
                <a:solidFill>
                  <a:srgbClr val="FF0000"/>
                </a:solidFill>
              </a:rPr>
              <a:t>（</a:t>
            </a:r>
            <a:r>
              <a:rPr lang="zh-CN" altLang="en-US" dirty="0">
                <a:solidFill>
                  <a:srgbClr val="FF0000"/>
                </a:solidFill>
              </a:rPr>
              <a:t>课堂作业）</a:t>
            </a:r>
            <a:endParaRPr lang="zh-CN" altLang="en-US" dirty="0"/>
          </a:p>
        </p:txBody>
      </p:sp>
      <p:sp>
        <p:nvSpPr>
          <p:cNvPr id="1245187" name="Text Box 3"/>
          <p:cNvSpPr txBox="1">
            <a:spLocks noChangeArrowheads="1"/>
          </p:cNvSpPr>
          <p:nvPr/>
        </p:nvSpPr>
        <p:spPr bwMode="auto">
          <a:xfrm>
            <a:off x="2564205" y="1531939"/>
            <a:ext cx="24881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smtClean="0">
                <a:latin typeface="+mn-lt"/>
                <a:ea typeface="黑体" panose="02010609060101010101" pitchFamily="2" charset="-122"/>
              </a:rPr>
              <a:t>32 </a:t>
            </a:r>
            <a:r>
              <a:rPr kumimoji="0" lang="zh-CN" altLang="en-US" sz="2800" b="1" dirty="0" smtClean="0">
                <a:latin typeface="+mn-lt"/>
                <a:ea typeface="黑体" panose="02010609060101010101" pitchFamily="2" charset="-122"/>
              </a:rPr>
              <a:t>位</a:t>
            </a:r>
            <a:r>
              <a:rPr kumimoji="0" lang="zh-CN" altLang="en-US" sz="2800" b="1" dirty="0">
                <a:latin typeface="+mn-lt"/>
                <a:ea typeface="黑体" panose="02010609060101010101" pitchFamily="2" charset="-122"/>
              </a:rPr>
              <a:t>二进制数</a:t>
            </a:r>
          </a:p>
        </p:txBody>
      </p:sp>
      <p:sp>
        <p:nvSpPr>
          <p:cNvPr id="1245188" name="Text Box 4"/>
          <p:cNvSpPr txBox="1">
            <a:spLocks noChangeArrowheads="1"/>
          </p:cNvSpPr>
          <p:nvPr/>
        </p:nvSpPr>
        <p:spPr bwMode="auto">
          <a:xfrm>
            <a:off x="7192427" y="1101725"/>
            <a:ext cx="23487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zh-CN" altLang="en-US" sz="2800" b="1" dirty="0">
                <a:latin typeface="+mn-lt"/>
                <a:ea typeface="黑体" panose="02010609060101010101" pitchFamily="2" charset="-122"/>
              </a:rPr>
              <a:t>等价的</a:t>
            </a:r>
          </a:p>
          <a:p>
            <a:pPr algn="ctr" eaLnBrk="0" hangingPunct="0"/>
            <a:r>
              <a:rPr kumimoji="0" lang="zh-CN" altLang="en-US" sz="2800" b="1" dirty="0">
                <a:latin typeface="+mn-lt"/>
                <a:ea typeface="黑体" panose="02010609060101010101" pitchFamily="2" charset="-122"/>
              </a:rPr>
              <a:t>点分十进制数</a:t>
            </a:r>
          </a:p>
        </p:txBody>
      </p:sp>
      <p:sp>
        <p:nvSpPr>
          <p:cNvPr id="1245189" name="Line 5"/>
          <p:cNvSpPr>
            <a:spLocks noChangeShapeType="1"/>
          </p:cNvSpPr>
          <p:nvPr/>
        </p:nvSpPr>
        <p:spPr bwMode="auto">
          <a:xfrm>
            <a:off x="87711" y="2159000"/>
            <a:ext cx="953108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mn-lt"/>
              <a:ea typeface="黑体" panose="02010609060101010101" pitchFamily="2" charset="-122"/>
            </a:endParaRPr>
          </a:p>
        </p:txBody>
      </p:sp>
      <p:sp>
        <p:nvSpPr>
          <p:cNvPr id="1245190" name="Text Box 6"/>
          <p:cNvSpPr txBox="1">
            <a:spLocks noChangeArrowheads="1"/>
          </p:cNvSpPr>
          <p:nvPr/>
        </p:nvSpPr>
        <p:spPr bwMode="auto">
          <a:xfrm>
            <a:off x="311151" y="2246313"/>
            <a:ext cx="68552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10000001 00110100 00000110 00000000</a:t>
            </a:r>
          </a:p>
        </p:txBody>
      </p:sp>
      <p:sp>
        <p:nvSpPr>
          <p:cNvPr id="1245192" name="Text Box 8"/>
          <p:cNvSpPr txBox="1">
            <a:spLocks noChangeArrowheads="1"/>
          </p:cNvSpPr>
          <p:nvPr/>
        </p:nvSpPr>
        <p:spPr bwMode="auto">
          <a:xfrm>
            <a:off x="299111" y="2968626"/>
            <a:ext cx="68353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a:solidFill>
                  <a:srgbClr val="0000CC"/>
                </a:solidFill>
                <a:latin typeface="+mn-lt"/>
                <a:ea typeface="黑体" panose="02010609060101010101" pitchFamily="2" charset="-122"/>
              </a:rPr>
              <a:t>11000000 00000101 00110000 00000011</a:t>
            </a:r>
          </a:p>
        </p:txBody>
      </p:sp>
      <p:sp>
        <p:nvSpPr>
          <p:cNvPr id="1245194" name="Text Box 10"/>
          <p:cNvSpPr txBox="1">
            <a:spLocks noChangeArrowheads="1"/>
          </p:cNvSpPr>
          <p:nvPr/>
        </p:nvSpPr>
        <p:spPr bwMode="auto">
          <a:xfrm>
            <a:off x="299111" y="3743326"/>
            <a:ext cx="68948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00001010 00000010 00000000 00100101</a:t>
            </a:r>
          </a:p>
        </p:txBody>
      </p:sp>
      <p:sp>
        <p:nvSpPr>
          <p:cNvPr id="1245196" name="Text Box 12"/>
          <p:cNvSpPr txBox="1">
            <a:spLocks noChangeArrowheads="1"/>
          </p:cNvSpPr>
          <p:nvPr/>
        </p:nvSpPr>
        <p:spPr bwMode="auto">
          <a:xfrm>
            <a:off x="283634" y="4476751"/>
            <a:ext cx="68750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10000000 00001010 00000010 00000011</a:t>
            </a:r>
          </a:p>
        </p:txBody>
      </p:sp>
      <p:sp>
        <p:nvSpPr>
          <p:cNvPr id="1245198" name="Text Box 14"/>
          <p:cNvSpPr txBox="1">
            <a:spLocks noChangeArrowheads="1"/>
          </p:cNvSpPr>
          <p:nvPr/>
        </p:nvSpPr>
        <p:spPr bwMode="auto">
          <a:xfrm>
            <a:off x="299111" y="5197476"/>
            <a:ext cx="68555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800" b="1" dirty="0">
                <a:solidFill>
                  <a:srgbClr val="0000CC"/>
                </a:solidFill>
                <a:latin typeface="+mn-lt"/>
                <a:ea typeface="黑体" panose="02010609060101010101" pitchFamily="2" charset="-122"/>
              </a:rPr>
              <a:t>10000000 10000000 11111111 </a:t>
            </a:r>
            <a:r>
              <a:rPr kumimoji="0" lang="en-US" altLang="zh-CN" sz="2800" b="1" dirty="0" smtClean="0">
                <a:solidFill>
                  <a:srgbClr val="0000CC"/>
                </a:solidFill>
                <a:latin typeface="+mn-lt"/>
                <a:ea typeface="黑体" panose="02010609060101010101" pitchFamily="2" charset="-122"/>
              </a:rPr>
              <a:t> 00000000</a:t>
            </a:r>
            <a:endParaRPr kumimoji="0" lang="en-US" altLang="zh-CN" sz="2800" b="1" dirty="0">
              <a:solidFill>
                <a:srgbClr val="0000CC"/>
              </a:solidFill>
              <a:latin typeface="+mn-lt"/>
              <a:ea typeface="黑体" panose="02010609060101010101" pitchFamily="2" charset="-122"/>
            </a:endParaRPr>
          </a:p>
        </p:txBody>
      </p:sp>
    </p:spTree>
    <p:extLst>
      <p:ext uri="{BB962C8B-B14F-4D97-AF65-F5344CB8AC3E}">
        <p14:creationId xmlns:p14="http://schemas.microsoft.com/office/powerpoint/2010/main" val="24474716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88504" y="1268760"/>
            <a:ext cx="4324931" cy="5400600"/>
          </a:xfrm>
          <a:prstGeom prst="rect">
            <a:avLst/>
          </a:prstGeom>
        </p:spPr>
      </p:pic>
      <p:pic>
        <p:nvPicPr>
          <p:cNvPr id="4" name="图片 3"/>
          <p:cNvPicPr>
            <a:picLocks noChangeAspect="1"/>
          </p:cNvPicPr>
          <p:nvPr/>
        </p:nvPicPr>
        <p:blipFill>
          <a:blip r:embed="rId3"/>
          <a:stretch>
            <a:fillRect/>
          </a:stretch>
        </p:blipFill>
        <p:spPr>
          <a:xfrm>
            <a:off x="5025008" y="1234299"/>
            <a:ext cx="4392488" cy="5435061"/>
          </a:xfrm>
          <a:prstGeom prst="rect">
            <a:avLst/>
          </a:prstGeom>
        </p:spPr>
      </p:pic>
      <p:sp>
        <p:nvSpPr>
          <p:cNvPr id="5" name="Rectangle 2"/>
          <p:cNvSpPr>
            <a:spLocks noGrp="1" noChangeArrowheads="1"/>
          </p:cNvSpPr>
          <p:nvPr>
            <p:ph type="title"/>
          </p:nvPr>
        </p:nvSpPr>
        <p:spPr>
          <a:xfrm>
            <a:off x="495300" y="188640"/>
            <a:ext cx="9066212" cy="792088"/>
          </a:xfrm>
        </p:spPr>
        <p:txBody>
          <a:bodyPr/>
          <a:lstStyle/>
          <a:p>
            <a:pPr algn="ctr"/>
            <a:r>
              <a:rPr lang="zh-CN" altLang="en-US" dirty="0" smtClean="0"/>
              <a:t>适配器属性</a:t>
            </a:r>
            <a:r>
              <a:rPr lang="en-US" altLang="zh-CN" dirty="0" smtClean="0"/>
              <a:t>-</a:t>
            </a:r>
            <a:r>
              <a:rPr lang="en-US" altLang="zh-CN" dirty="0" err="1" smtClean="0"/>
              <a:t>ip</a:t>
            </a:r>
            <a:r>
              <a:rPr lang="zh-CN" altLang="en-US" dirty="0" smtClean="0"/>
              <a:t>和子网掩码</a:t>
            </a:r>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96616" y="2189480"/>
            <a:ext cx="6408712" cy="1107996"/>
          </a:xfrm>
          <a:prstGeom prst="rect">
            <a:avLst/>
          </a:prstGeom>
          <a:noFill/>
        </p:spPr>
        <p:txBody>
          <a:bodyPr wrap="square" rtlCol="0">
            <a:spAutoFit/>
          </a:bodyPr>
          <a:lstStyle/>
          <a:p>
            <a:pPr algn="l"/>
            <a:r>
              <a:rPr lang="en-US" altLang="zh-CN" sz="6600" b="1" dirty="0" smtClean="0">
                <a:solidFill>
                  <a:srgbClr val="FF0000"/>
                </a:solidFill>
                <a:sym typeface="+mn-ea"/>
              </a:rPr>
              <a:t>P124</a:t>
            </a:r>
            <a:r>
              <a:rPr lang="zh-CN" altLang="en-US" sz="6600" b="1" dirty="0" smtClean="0">
                <a:solidFill>
                  <a:srgbClr val="FF0000"/>
                </a:solidFill>
                <a:ea typeface="宋体" panose="02010600030101010101" pitchFamily="2" charset="-122"/>
                <a:sym typeface="+mn-ea"/>
              </a:rPr>
              <a:t>文字</a:t>
            </a:r>
            <a:endParaRPr lang="zh-CN" altLang="en-US" sz="6600" b="1" dirty="0">
              <a:solidFill>
                <a:srgbClr val="FF0000"/>
              </a:solidFill>
              <a:ea typeface="宋体" panose="02010600030101010101" pitchFamily="2" charset="-122"/>
            </a:endParaRPr>
          </a:p>
        </p:txBody>
      </p:sp>
      <p:sp>
        <p:nvSpPr>
          <p:cNvPr id="3" name="文本框 2"/>
          <p:cNvSpPr txBox="1"/>
          <p:nvPr/>
        </p:nvSpPr>
        <p:spPr>
          <a:xfrm>
            <a:off x="1270000" y="4930140"/>
            <a:ext cx="7101840" cy="2122805"/>
          </a:xfrm>
          <a:prstGeom prst="rect">
            <a:avLst/>
          </a:prstGeom>
          <a:noFill/>
        </p:spPr>
        <p:txBody>
          <a:bodyPr wrap="square" rtlCol="0">
            <a:spAutoFit/>
          </a:bodyPr>
          <a:lstStyle/>
          <a:p>
            <a:pPr algn="l"/>
            <a:r>
              <a:rPr lang="zh-CN" altLang="en-US" sz="6600" b="1">
                <a:solidFill>
                  <a:srgbClr val="FF0000"/>
                </a:solidFill>
                <a:ea typeface="宋体" panose="02010600030101010101" pitchFamily="2" charset="-122"/>
                <a:sym typeface="+mn-ea"/>
              </a:rPr>
              <a:t>背！背！背！背！</a:t>
            </a:r>
            <a:endParaRPr lang="zh-CN" altLang="en-US" sz="6600" b="1">
              <a:solidFill>
                <a:srgbClr val="FF0000"/>
              </a:solidFill>
              <a:ea typeface="宋体" panose="02010600030101010101" pitchFamily="2" charset="-122"/>
            </a:endParaRPr>
          </a:p>
          <a:p>
            <a:pPr algn="l"/>
            <a:endParaRPr lang="zh-CN" altLang="en-US" sz="6600" b="1">
              <a:solidFill>
                <a:srgbClr val="FF0000"/>
              </a:solidFill>
              <a:ea typeface="宋体" panose="02010600030101010101" pitchFamily="2" charset="-122"/>
            </a:endParaRPr>
          </a:p>
        </p:txBody>
      </p:sp>
      <p:sp>
        <p:nvSpPr>
          <p:cNvPr id="4" name="文本框 3"/>
          <p:cNvSpPr txBox="1"/>
          <p:nvPr/>
        </p:nvSpPr>
        <p:spPr>
          <a:xfrm>
            <a:off x="1134110" y="66675"/>
            <a:ext cx="7101840" cy="2122805"/>
          </a:xfrm>
          <a:prstGeom prst="rect">
            <a:avLst/>
          </a:prstGeom>
          <a:noFill/>
        </p:spPr>
        <p:txBody>
          <a:bodyPr wrap="square" rtlCol="0">
            <a:spAutoFit/>
          </a:bodyPr>
          <a:lstStyle/>
          <a:p>
            <a:pPr algn="l"/>
            <a:r>
              <a:rPr lang="zh-CN" altLang="en-US" sz="6600" b="1">
                <a:solidFill>
                  <a:srgbClr val="FF0000"/>
                </a:solidFill>
                <a:ea typeface="宋体" panose="02010600030101010101" pitchFamily="2" charset="-122"/>
                <a:sym typeface="+mn-ea"/>
              </a:rPr>
              <a:t>背！背！背！背！</a:t>
            </a:r>
            <a:endParaRPr lang="zh-CN" altLang="en-US" sz="6600" b="1">
              <a:solidFill>
                <a:srgbClr val="FF0000"/>
              </a:solidFill>
              <a:ea typeface="宋体" panose="02010600030101010101" pitchFamily="2" charset="-122"/>
            </a:endParaRPr>
          </a:p>
          <a:p>
            <a:pPr algn="l"/>
            <a:endParaRPr lang="zh-CN" altLang="en-US" sz="6600" b="1">
              <a:solidFill>
                <a:srgbClr val="FF0000"/>
              </a:solidFill>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ChangeArrowheads="1"/>
          </p:cNvSpPr>
          <p:nvPr>
            <p:ph type="title"/>
          </p:nvPr>
        </p:nvSpPr>
        <p:spPr>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algn="ctr"/>
            <a:r>
              <a:rPr lang="zh-CN" altLang="en-US" dirty="0" smtClean="0"/>
              <a:t>一般不使用的特殊的 </a:t>
            </a:r>
            <a:r>
              <a:rPr lang="en-US" altLang="zh-CN" dirty="0" smtClean="0"/>
              <a:t>IP </a:t>
            </a:r>
            <a:r>
              <a:rPr lang="zh-CN" altLang="en-US" dirty="0" smtClean="0"/>
              <a:t>地址</a:t>
            </a:r>
            <a:endParaRPr lang="zh-CN" altLang="en-US" dirty="0"/>
          </a:p>
        </p:txBody>
      </p:sp>
      <p:graphicFrame>
        <p:nvGraphicFramePr>
          <p:cNvPr id="3" name="内容占位符 2"/>
          <p:cNvGraphicFramePr>
            <a:graphicFrameLocks noGrp="1"/>
          </p:cNvGraphicFramePr>
          <p:nvPr>
            <p:ph idx="1"/>
            <p:custDataLst>
              <p:tags r:id="rId1"/>
            </p:custDataLst>
          </p:nvPr>
        </p:nvGraphicFramePr>
        <p:xfrm>
          <a:off x="488504" y="1412776"/>
          <a:ext cx="9145016" cy="4389120"/>
        </p:xfrm>
        <a:graphic>
          <a:graphicData uri="http://schemas.openxmlformats.org/drawingml/2006/table">
            <a:tbl>
              <a:tblPr>
                <a:tableStyleId>{5C22544A-7EE6-4342-B048-85BDC9FD1C3A}</a:tableStyleId>
              </a:tblPr>
              <a:tblGrid>
                <a:gridCol w="1080120">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3816424">
                  <a:extLst>
                    <a:ext uri="{9D8B030D-6E8A-4147-A177-3AD203B41FA5}">
                      <a16:colId xmlns:a16="http://schemas.microsoft.com/office/drawing/2014/main" val="20004"/>
                    </a:ext>
                  </a:extLst>
                </a:gridCol>
              </a:tblGrid>
              <a:tr h="0">
                <a:tc>
                  <a:txBody>
                    <a:bodyPr/>
                    <a:lstStyle/>
                    <a:p>
                      <a:pPr marL="0" algn="ctr" defTabSz="914400" rtl="0" eaLnBrk="1" latinLnBrk="0" hangingPunct="1">
                        <a:lnSpc>
                          <a:spcPct val="100000"/>
                        </a:lnSpc>
                        <a:spcAft>
                          <a:spcPts val="0"/>
                        </a:spcAft>
                      </a:pPr>
                      <a:r>
                        <a:rPr lang="zh-CN" sz="2400" b="1" kern="1200" dirty="0">
                          <a:solidFill>
                            <a:schemeClr val="tx1"/>
                          </a:solidFill>
                          <a:effectLst/>
                          <a:latin typeface="+mn-lt"/>
                          <a:ea typeface="黑体" panose="02010609060101010101" pitchFamily="2" charset="-122"/>
                          <a:cs typeface="+mn-cs"/>
                        </a:rPr>
                        <a:t>网络号</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1" kern="1200">
                          <a:solidFill>
                            <a:schemeClr val="tx1"/>
                          </a:solidFill>
                          <a:effectLst/>
                          <a:latin typeface="+mn-lt"/>
                          <a:ea typeface="黑体" panose="02010609060101010101" pitchFamily="2" charset="-122"/>
                          <a:cs typeface="+mn-cs"/>
                        </a:rPr>
                        <a:t>主机号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源地址</a:t>
                      </a:r>
                      <a:endParaRPr lang="en-US" altLang="zh-CN" sz="2400" b="1" kern="1200" dirty="0" smtClean="0">
                        <a:solidFill>
                          <a:schemeClr val="tx1"/>
                        </a:solidFill>
                        <a:effectLst/>
                        <a:latin typeface="+mn-lt"/>
                        <a:ea typeface="黑体" panose="02010609060101010101" pitchFamily="2" charset="-122"/>
                        <a:cs typeface="+mn-cs"/>
                      </a:endParaRPr>
                    </a:p>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使用</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目的地址</a:t>
                      </a:r>
                      <a:endParaRPr lang="en-US" altLang="zh-CN" sz="2400" b="1" kern="1200" dirty="0" smtClean="0">
                        <a:solidFill>
                          <a:schemeClr val="tx1"/>
                        </a:solidFill>
                        <a:effectLst/>
                        <a:latin typeface="+mn-lt"/>
                        <a:ea typeface="黑体" panose="02010609060101010101" pitchFamily="2" charset="-122"/>
                        <a:cs typeface="+mn-cs"/>
                      </a:endParaRPr>
                    </a:p>
                    <a:p>
                      <a:pPr marL="0" algn="ctr" defTabSz="914400" rtl="0" eaLnBrk="1" latinLnBrk="0" hangingPunct="1">
                        <a:lnSpc>
                          <a:spcPct val="100000"/>
                        </a:lnSpc>
                        <a:spcAft>
                          <a:spcPts val="0"/>
                        </a:spcAft>
                      </a:pPr>
                      <a:r>
                        <a:rPr lang="zh-CN" sz="2400" b="1" kern="1200" dirty="0" smtClean="0">
                          <a:solidFill>
                            <a:schemeClr val="tx1"/>
                          </a:solidFill>
                          <a:effectLst/>
                          <a:latin typeface="+mn-lt"/>
                          <a:ea typeface="黑体" panose="02010609060101010101" pitchFamily="2" charset="-122"/>
                          <a:cs typeface="+mn-cs"/>
                        </a:rPr>
                        <a:t>使用</a:t>
                      </a:r>
                      <a:endParaRPr lang="zh-CN" sz="2400" b="1" kern="1200" dirty="0">
                        <a:solidFill>
                          <a:schemeClr val="tx1"/>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tabLst>
                          <a:tab pos="2637155" algn="ctr"/>
                          <a:tab pos="5274310" algn="r"/>
                          <a:tab pos="266700" algn="l"/>
                        </a:tabLst>
                      </a:pPr>
                      <a:r>
                        <a:rPr lang="zh-CN" sz="2400" b="1" kern="1200" dirty="0">
                          <a:solidFill>
                            <a:schemeClr val="tx1"/>
                          </a:solidFill>
                          <a:effectLst/>
                          <a:latin typeface="+mn-lt"/>
                          <a:ea typeface="黑体" panose="02010609060101010101" pitchFamily="2" charset="-122"/>
                          <a:cs typeface="+mn-cs"/>
                        </a:rPr>
                        <a:t>代表的意思</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0">
                <a:tc>
                  <a:txBody>
                    <a:bodyPr/>
                    <a:lstStyle/>
                    <a:p>
                      <a:pPr marL="0" algn="ctr" defTabSz="914400" rtl="0" eaLnBrk="1" latinLnBrk="0" hangingPunct="1">
                        <a:lnSpc>
                          <a:spcPct val="100000"/>
                        </a:lnSpc>
                        <a:spcAft>
                          <a:spcPts val="0"/>
                        </a:spcAft>
                      </a:pPr>
                      <a:r>
                        <a:rPr lang="en-US" sz="2400" b="1" kern="1200" dirty="0">
                          <a:solidFill>
                            <a:srgbClr val="0000CC"/>
                          </a:solidFill>
                          <a:effectLst/>
                          <a:latin typeface="+mn-lt"/>
                          <a:ea typeface="黑体" panose="02010609060101010101" pitchFamily="2" charset="-122"/>
                          <a:cs typeface="+mn-cs"/>
                        </a:rPr>
                        <a:t>0</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2400" b="1" kern="1200" dirty="0">
                          <a:solidFill>
                            <a:srgbClr val="0000CC"/>
                          </a:solidFill>
                          <a:effectLst/>
                          <a:latin typeface="+mn-lt"/>
                          <a:ea typeface="黑体" panose="02010609060101010101" pitchFamily="2" charset="-122"/>
                          <a:cs typeface="+mn-cs"/>
                        </a:rPr>
                        <a:t>0</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在本网络上的本主机（见</a:t>
                      </a:r>
                      <a:r>
                        <a:rPr lang="en-US" sz="2400" b="1" kern="1200" dirty="0">
                          <a:solidFill>
                            <a:srgbClr val="0000CC"/>
                          </a:solidFill>
                          <a:effectLst/>
                          <a:latin typeface="+mn-lt"/>
                          <a:ea typeface="黑体" panose="02010609060101010101" pitchFamily="2" charset="-122"/>
                          <a:cs typeface="+mn-cs"/>
                        </a:rPr>
                        <a:t>6.6</a:t>
                      </a:r>
                      <a:r>
                        <a:rPr lang="zh-CN" sz="2400" b="1" kern="1200" dirty="0">
                          <a:solidFill>
                            <a:srgbClr val="0000CC"/>
                          </a:solidFill>
                          <a:effectLst/>
                          <a:latin typeface="+mn-lt"/>
                          <a:ea typeface="黑体" panose="02010609060101010101" pitchFamily="2" charset="-122"/>
                          <a:cs typeface="+mn-cs"/>
                        </a:rPr>
                        <a:t>节</a:t>
                      </a:r>
                      <a:r>
                        <a:rPr lang="en-US" sz="2400" b="1" kern="1200" dirty="0">
                          <a:solidFill>
                            <a:srgbClr val="0000CC"/>
                          </a:solidFill>
                          <a:effectLst/>
                          <a:latin typeface="+mn-lt"/>
                          <a:ea typeface="黑体" panose="02010609060101010101" pitchFamily="2" charset="-122"/>
                          <a:cs typeface="+mn-cs"/>
                        </a:rPr>
                        <a:t>DHCP</a:t>
                      </a:r>
                      <a:r>
                        <a:rPr lang="zh-CN" sz="2400" b="1" kern="1200" dirty="0">
                          <a:solidFill>
                            <a:srgbClr val="0000CC"/>
                          </a:solidFill>
                          <a:effectLst/>
                          <a:latin typeface="+mn-lt"/>
                          <a:ea typeface="黑体" panose="02010609060101010101" pitchFamily="2" charset="-122"/>
                          <a:cs typeface="+mn-cs"/>
                        </a:rPr>
                        <a:t>协议）</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algn="ctr" defTabSz="914400" rtl="0" eaLnBrk="1" latinLnBrk="0" hangingPunct="1">
                        <a:lnSpc>
                          <a:spcPct val="100000"/>
                        </a:lnSpc>
                        <a:spcAft>
                          <a:spcPts val="0"/>
                        </a:spcAft>
                      </a:pPr>
                      <a:r>
                        <a:rPr lang="en-US" sz="2400" b="1" kern="1200" dirty="0">
                          <a:solidFill>
                            <a:srgbClr val="0000CC"/>
                          </a:solidFill>
                          <a:effectLst/>
                          <a:latin typeface="+mn-lt"/>
                          <a:ea typeface="黑体" panose="02010609060101010101" pitchFamily="2" charset="-122"/>
                          <a:cs typeface="+mn-cs"/>
                        </a:rPr>
                        <a:t>0</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2400" b="1" kern="1200" dirty="0">
                          <a:solidFill>
                            <a:srgbClr val="0000CC"/>
                          </a:solidFill>
                          <a:effectLst/>
                          <a:latin typeface="+mn-lt"/>
                          <a:ea typeface="黑体" panose="02010609060101010101" pitchFamily="2" charset="-122"/>
                          <a:cs typeface="+mn-cs"/>
                        </a:rPr>
                        <a:t>host-id</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在本网络上的某台主机</a:t>
                      </a:r>
                      <a:r>
                        <a:rPr lang="en-US" sz="2400" b="1" kern="1200" dirty="0">
                          <a:solidFill>
                            <a:srgbClr val="0000CC"/>
                          </a:solidFill>
                          <a:effectLst/>
                          <a:latin typeface="+mn-lt"/>
                          <a:ea typeface="黑体" panose="02010609060101010101" pitchFamily="2" charset="-122"/>
                          <a:cs typeface="+mn-cs"/>
                        </a:rPr>
                        <a:t>host-id</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全</a:t>
                      </a:r>
                      <a:r>
                        <a:rPr lang="en-US" sz="2400" b="1" kern="1200" dirty="0">
                          <a:solidFill>
                            <a:srgbClr val="0000CC"/>
                          </a:solidFill>
                          <a:effectLst/>
                          <a:latin typeface="+mn-lt"/>
                          <a:ea typeface="黑体" panose="02010609060101010101" pitchFamily="2" charset="-122"/>
                          <a:cs typeface="+mn-cs"/>
                        </a:rPr>
                        <a:t>1</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全</a:t>
                      </a:r>
                      <a:r>
                        <a:rPr lang="en-US" sz="2400" b="1" kern="1200" dirty="0">
                          <a:solidFill>
                            <a:srgbClr val="0000CC"/>
                          </a:solidFill>
                          <a:effectLst/>
                          <a:latin typeface="+mn-lt"/>
                          <a:ea typeface="黑体" panose="02010609060101010101" pitchFamily="2" charset="-122"/>
                          <a:cs typeface="+mn-cs"/>
                        </a:rPr>
                        <a:t>1</a:t>
                      </a:r>
                      <a:endParaRPr lang="zh-CN" sz="2400" b="1" kern="1200" dirty="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只在本网络上进行广播（各路由器均不转发）</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net-id</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全</a:t>
                      </a:r>
                      <a:r>
                        <a:rPr lang="en-US" sz="2400" b="1" kern="1200">
                          <a:solidFill>
                            <a:srgbClr val="0000CC"/>
                          </a:solidFill>
                          <a:effectLst/>
                          <a:latin typeface="+mn-lt"/>
                          <a:ea typeface="黑体" panose="02010609060101010101" pitchFamily="2" charset="-122"/>
                          <a:cs typeface="+mn-cs"/>
                        </a:rPr>
                        <a:t>1</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对</a:t>
                      </a:r>
                      <a:r>
                        <a:rPr lang="en-US" sz="2400" b="1" kern="1200" dirty="0">
                          <a:solidFill>
                            <a:srgbClr val="0000CC"/>
                          </a:solidFill>
                          <a:effectLst/>
                          <a:latin typeface="+mn-lt"/>
                          <a:ea typeface="黑体" panose="02010609060101010101" pitchFamily="2" charset="-122"/>
                          <a:cs typeface="+mn-cs"/>
                        </a:rPr>
                        <a:t>net-id</a:t>
                      </a:r>
                      <a:r>
                        <a:rPr lang="zh-CN" sz="2400" b="1" kern="1200" dirty="0">
                          <a:solidFill>
                            <a:srgbClr val="0000CC"/>
                          </a:solidFill>
                          <a:effectLst/>
                          <a:latin typeface="+mn-lt"/>
                          <a:ea typeface="黑体" panose="02010609060101010101" pitchFamily="2" charset="-122"/>
                          <a:cs typeface="+mn-cs"/>
                        </a:rPr>
                        <a:t>上的所有主机进行广播</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marL="0" algn="ctr" defTabSz="914400" rtl="0" eaLnBrk="1" latinLnBrk="0" hangingPunct="1">
                        <a:lnSpc>
                          <a:spcPct val="100000"/>
                        </a:lnSpc>
                        <a:spcAft>
                          <a:spcPts val="0"/>
                        </a:spcAft>
                      </a:pPr>
                      <a:r>
                        <a:rPr lang="en-US" sz="2400" b="1" kern="1200">
                          <a:solidFill>
                            <a:srgbClr val="0000CC"/>
                          </a:solidFill>
                          <a:effectLst/>
                          <a:latin typeface="+mn-lt"/>
                          <a:ea typeface="黑体" panose="02010609060101010101" pitchFamily="2" charset="-122"/>
                          <a:cs typeface="+mn-cs"/>
                        </a:rPr>
                        <a:t>127</a:t>
                      </a:r>
                      <a:endParaRPr lang="zh-CN" sz="2400" b="1" kern="1200">
                        <a:solidFill>
                          <a:srgbClr val="0000CC"/>
                        </a:solidFill>
                        <a:effectLst/>
                        <a:latin typeface="+mn-lt"/>
                        <a:ea typeface="黑体" panose="0201060906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非全</a:t>
                      </a:r>
                      <a:r>
                        <a:rPr lang="en-US" sz="2400" b="1" kern="1200" dirty="0">
                          <a:solidFill>
                            <a:srgbClr val="0000CC"/>
                          </a:solidFill>
                          <a:effectLst/>
                          <a:latin typeface="+mn-lt"/>
                          <a:ea typeface="黑体" panose="02010609060101010101" pitchFamily="2" charset="-122"/>
                          <a:cs typeface="+mn-cs"/>
                        </a:rPr>
                        <a:t>0</a:t>
                      </a:r>
                      <a:r>
                        <a:rPr lang="zh-CN" sz="2400" b="1" kern="1200" dirty="0">
                          <a:solidFill>
                            <a:srgbClr val="0000CC"/>
                          </a:solidFill>
                          <a:effectLst/>
                          <a:latin typeface="+mn-lt"/>
                          <a:ea typeface="黑体" panose="02010609060101010101" pitchFamily="2" charset="-122"/>
                          <a:cs typeface="+mn-cs"/>
                        </a:rPr>
                        <a:t>或全</a:t>
                      </a:r>
                      <a:r>
                        <a:rPr lang="en-US" sz="2400" b="1" kern="1200" dirty="0">
                          <a:solidFill>
                            <a:srgbClr val="0000CC"/>
                          </a:solidFill>
                          <a:effectLst/>
                          <a:latin typeface="+mn-lt"/>
                          <a:ea typeface="黑体" panose="02010609060101010101" pitchFamily="2" charset="-122"/>
                          <a:cs typeface="+mn-cs"/>
                        </a:rPr>
                        <a:t>1</a:t>
                      </a:r>
                      <a:r>
                        <a:rPr lang="zh-CN" sz="2400" b="1" kern="1200" dirty="0">
                          <a:solidFill>
                            <a:srgbClr val="0000CC"/>
                          </a:solidFill>
                          <a:effectLst/>
                          <a:latin typeface="+mn-lt"/>
                          <a:ea typeface="黑体" panose="02010609060101010101" pitchFamily="2" charset="-122"/>
                          <a:cs typeface="+mn-cs"/>
                        </a:rPr>
                        <a:t>的任何数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1" kern="1200" dirty="0">
                          <a:solidFill>
                            <a:srgbClr val="0000CC"/>
                          </a:solidFill>
                          <a:effectLst/>
                          <a:latin typeface="+mn-lt"/>
                          <a:ea typeface="黑体" panose="02010609060101010101" pitchFamily="2" charset="-122"/>
                          <a:cs typeface="+mn-cs"/>
                        </a:rPr>
                        <a:t>用作本地软件环回测试之用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47700" y="3410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a:lstStyle>
          <a:p>
            <a:pPr algn="ctr"/>
            <a:r>
              <a:rPr lang="zh-CN" altLang="en-US" kern="0" dirty="0" smtClean="0"/>
              <a:t>特殊的 </a:t>
            </a:r>
            <a:r>
              <a:rPr lang="en-US" altLang="zh-CN" kern="0" dirty="0" smtClean="0"/>
              <a:t>IP </a:t>
            </a:r>
            <a:r>
              <a:rPr lang="zh-CN" altLang="en-US" kern="0" dirty="0" smtClean="0"/>
              <a:t>地址</a:t>
            </a:r>
            <a:endParaRPr lang="zh-CN" altLang="en-US" kern="0" dirty="0"/>
          </a:p>
        </p:txBody>
      </p:sp>
      <p:sp>
        <p:nvSpPr>
          <p:cNvPr id="5" name="文本框 4"/>
          <p:cNvSpPr txBox="1"/>
          <p:nvPr/>
        </p:nvSpPr>
        <p:spPr>
          <a:xfrm>
            <a:off x="776536" y="1556792"/>
            <a:ext cx="9530173" cy="3231654"/>
          </a:xfrm>
          <a:prstGeom prst="rect">
            <a:avLst/>
          </a:prstGeom>
          <a:noFill/>
        </p:spPr>
        <p:txBody>
          <a:bodyPr wrap="none" rtlCol="0">
            <a:spAutoFit/>
          </a:bodyPr>
          <a:lstStyle/>
          <a:p>
            <a:pPr algn="l"/>
            <a:r>
              <a:rPr lang="en-US" altLang="zh-CN" sz="4000" dirty="0" smtClean="0">
                <a:latin typeface="Calibri" panose="020F0502020204030204" charset="0"/>
              </a:rPr>
              <a:t>①</a:t>
            </a:r>
            <a:r>
              <a:rPr lang="en-US" altLang="zh-CN" sz="4000" dirty="0" smtClean="0"/>
              <a:t>127.0.0.1 </a:t>
            </a:r>
            <a:r>
              <a:rPr lang="zh-CN" altLang="en-US" sz="4000" dirty="0" smtClean="0"/>
              <a:t>本地环回地址</a:t>
            </a:r>
            <a:endParaRPr lang="en-US" altLang="zh-CN" sz="4000" dirty="0" smtClean="0"/>
          </a:p>
          <a:p>
            <a:pPr algn="l"/>
            <a:r>
              <a:rPr lang="en-US" altLang="zh-CN" sz="4000" dirty="0" smtClean="0">
                <a:latin typeface="Calibri" panose="020F0502020204030204" charset="0"/>
              </a:rPr>
              <a:t>②</a:t>
            </a:r>
            <a:r>
              <a:rPr lang="en-US" altLang="zh-CN" sz="4000" dirty="0" smtClean="0"/>
              <a:t>169.254.0.0 </a:t>
            </a:r>
            <a:r>
              <a:rPr lang="zh-CN" altLang="en-US" sz="4000" dirty="0" smtClean="0">
                <a:ea typeface="宋体" panose="02010600030101010101" pitchFamily="2" charset="-122"/>
              </a:rPr>
              <a:t>保留地址</a:t>
            </a:r>
            <a:endParaRPr lang="en-US" altLang="zh-CN" sz="4000" dirty="0" smtClean="0"/>
          </a:p>
          <a:p>
            <a:pPr algn="l"/>
            <a:r>
              <a:rPr lang="zh-CN" altLang="en-US" sz="4000" dirty="0">
                <a:latin typeface="Calibri" panose="020F0502020204030204" charset="0"/>
              </a:rPr>
              <a:t>③</a:t>
            </a:r>
            <a:r>
              <a:rPr lang="zh-CN" altLang="en-US" sz="4000" dirty="0"/>
              <a:t>私网</a:t>
            </a:r>
            <a:r>
              <a:rPr lang="zh-CN" altLang="en-US" sz="4000" dirty="0" smtClean="0"/>
              <a:t>地址  书</a:t>
            </a:r>
            <a:r>
              <a:rPr lang="en-US" altLang="zh-CN" sz="4000" dirty="0" smtClean="0"/>
              <a:t>P124</a:t>
            </a:r>
            <a:r>
              <a:rPr lang="zh-CN" altLang="en-US" sz="4000" dirty="0" smtClean="0"/>
              <a:t>（仅局域网内通信）</a:t>
            </a:r>
          </a:p>
          <a:p>
            <a:pPr lvl="2" algn="l"/>
            <a:r>
              <a:rPr lang="zh-CN" altLang="en-US" sz="2800" dirty="0"/>
              <a:t>10.0.0.0/8:     10.0.0.0-10.255.255.255</a:t>
            </a:r>
          </a:p>
          <a:p>
            <a:pPr lvl="2" algn="l"/>
            <a:r>
              <a:rPr lang="zh-CN" altLang="en-US" sz="2800" dirty="0"/>
              <a:t>172.16.0.0/12:      172.16.0.0-172.31.255.255</a:t>
            </a:r>
          </a:p>
          <a:p>
            <a:pPr lvl="2" algn="l"/>
            <a:r>
              <a:rPr lang="zh-CN" altLang="en-US" sz="2800" dirty="0"/>
              <a:t>192.168.0.0/16:       192.168.0.0-192.168.255.255</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0600" y="635000"/>
            <a:ext cx="7924800" cy="2143125"/>
          </a:xfrm>
          <a:prstGeom prst="rect">
            <a:avLst/>
          </a:prstGeom>
          <a:noFill/>
        </p:spPr>
        <p:txBody>
          <a:bodyPr vert="horz" wrap="square" rtlCol="0" anchor="ctr" anchorCtr="0">
            <a:noAutofit/>
          </a:bodyPr>
          <a:lstStyle/>
          <a:p>
            <a:r>
              <a:rPr lang="zh-CN" altLang="en-US" sz="2800" dirty="0"/>
              <a:t>下列地址中</a:t>
            </a:r>
            <a:r>
              <a:rPr lang="en-US" altLang="zh-CN" sz="2800" dirty="0"/>
              <a:t>,</a:t>
            </a:r>
            <a:r>
              <a:rPr lang="zh-CN" altLang="en-US" sz="2800" dirty="0"/>
              <a:t>属于本地回路地址的是</a:t>
            </a:r>
            <a:r>
              <a:rPr lang="en-US" altLang="zh-CN" sz="2800" dirty="0"/>
              <a:t>()</a:t>
            </a:r>
            <a:r>
              <a:rPr lang="zh-CN" altLang="en-US" sz="280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981200" y="2786063"/>
            <a:ext cx="6934200" cy="642938"/>
          </a:xfrm>
          <a:prstGeom prst="rect">
            <a:avLst/>
          </a:prstGeom>
          <a:noFill/>
        </p:spPr>
        <p:txBody>
          <a:bodyPr vert="horz" rtlCol="0" anchor="ctr" anchorCtr="0">
            <a:noAutofit/>
          </a:bodyPr>
          <a:lstStyle/>
          <a:p>
            <a:r>
              <a:rPr lang="en-US" altLang="zh-CN" sz="2800" dirty="0"/>
              <a:t>10.10.10.1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981200" y="3643313"/>
            <a:ext cx="6934200" cy="642938"/>
          </a:xfrm>
          <a:prstGeom prst="rect">
            <a:avLst/>
          </a:prstGeom>
          <a:noFill/>
        </p:spPr>
        <p:txBody>
          <a:bodyPr vert="horz" rtlCol="0" anchor="ctr" anchorCtr="0">
            <a:noAutofit/>
          </a:bodyPr>
          <a:lstStyle/>
          <a:p>
            <a:r>
              <a:rPr lang="en-US" altLang="zh-CN" sz="2800" dirty="0"/>
              <a:t>255.255.255.0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981200" y="4500563"/>
            <a:ext cx="6934200" cy="642938"/>
          </a:xfrm>
          <a:prstGeom prst="rect">
            <a:avLst/>
          </a:prstGeom>
          <a:noFill/>
        </p:spPr>
        <p:txBody>
          <a:bodyPr vert="horz" rtlCol="0" anchor="ctr" anchorCtr="0">
            <a:noAutofit/>
          </a:bodyPr>
          <a:lstStyle/>
          <a:p>
            <a:r>
              <a:rPr lang="en-US" altLang="zh-CN" sz="2800" dirty="0"/>
              <a:t>192.0.0.1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981200" y="5357813"/>
            <a:ext cx="6934200" cy="642938"/>
          </a:xfrm>
          <a:prstGeom prst="rect">
            <a:avLst/>
          </a:prstGeom>
          <a:noFill/>
        </p:spPr>
        <p:txBody>
          <a:bodyPr vert="horz" rtlCol="0" anchor="ctr" anchorCtr="0">
            <a:noAutofit/>
          </a:bodyPr>
          <a:lstStyle/>
          <a:p>
            <a:r>
              <a:rPr lang="en-US" altLang="zh-CN" sz="2800" dirty="0"/>
              <a:t>127.0.0.1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2287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2287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2287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2287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580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9906000" cy="635000"/>
            <a:chOff x="0" y="0"/>
            <a:chExt cx="9906000" cy="635000"/>
          </a:xfrm>
        </p:grpSpPr>
        <p:sp>
          <p:nvSpPr>
            <p:cNvPr id="15" name="TitleBackground"/>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733105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pPr algn="ctr"/>
            <a:r>
              <a:rPr lang="en-US" altLang="zh-CN" dirty="0"/>
              <a:t>IP </a:t>
            </a:r>
            <a:r>
              <a:rPr lang="zh-CN" altLang="en-US" dirty="0"/>
              <a:t>地址的一些重要特点</a:t>
            </a:r>
            <a:r>
              <a:rPr lang="zh-CN" altLang="en-US" dirty="0">
                <a:solidFill>
                  <a:srgbClr val="FF0000"/>
                </a:solidFill>
              </a:rPr>
              <a:t>（重点）</a:t>
            </a:r>
            <a:r>
              <a:rPr lang="zh-CN" altLang="en-US" dirty="0"/>
              <a:t> </a:t>
            </a:r>
          </a:p>
        </p:txBody>
      </p:sp>
      <p:sp>
        <p:nvSpPr>
          <p:cNvPr id="444419" name="Rectangle 3"/>
          <p:cNvSpPr>
            <a:spLocks noGrp="1" noChangeArrowheads="1"/>
          </p:cNvSpPr>
          <p:nvPr>
            <p:ph idx="1"/>
          </p:nvPr>
        </p:nvSpPr>
        <p:spPr/>
        <p:txBody>
          <a:bodyPr/>
          <a:lstStyle/>
          <a:p>
            <a:r>
              <a:rPr lang="en-US" altLang="zh-CN" dirty="0" smtClean="0">
                <a:solidFill>
                  <a:srgbClr val="FF0000"/>
                </a:solidFill>
              </a:rPr>
              <a:t>(1) IP </a:t>
            </a:r>
            <a:r>
              <a:rPr lang="zh-CN" altLang="en-US" dirty="0">
                <a:solidFill>
                  <a:srgbClr val="FF0000"/>
                </a:solidFill>
              </a:rPr>
              <a:t>地址是一种分等级的地址结构</a:t>
            </a:r>
            <a:r>
              <a:rPr lang="zh-CN" altLang="en-US" dirty="0" smtClean="0">
                <a:solidFill>
                  <a:srgbClr val="FF0000"/>
                </a:solidFill>
              </a:rPr>
              <a:t>。</a:t>
            </a:r>
            <a:r>
              <a:rPr lang="zh-CN" altLang="en-US" dirty="0" smtClean="0"/>
              <a:t>分</a:t>
            </a:r>
            <a:r>
              <a:rPr lang="zh-CN" altLang="en-US" dirty="0"/>
              <a:t>两个等级的好处是</a:t>
            </a:r>
            <a:r>
              <a:rPr lang="zh-CN" altLang="en-US" dirty="0" smtClean="0"/>
              <a:t>：</a:t>
            </a:r>
            <a:endParaRPr lang="en-US" altLang="zh-CN" dirty="0" smtClean="0"/>
          </a:p>
          <a:p>
            <a:pPr lvl="1"/>
            <a:r>
              <a:rPr lang="zh-CN" altLang="en-US" dirty="0"/>
              <a:t>第一，</a:t>
            </a:r>
            <a:r>
              <a:rPr lang="en-US" altLang="zh-CN" dirty="0"/>
              <a:t>IP </a:t>
            </a:r>
            <a:r>
              <a:rPr lang="zh-CN" altLang="en-US" dirty="0"/>
              <a:t>地址管理机构在分配 </a:t>
            </a:r>
            <a:r>
              <a:rPr lang="en-US" altLang="zh-CN" dirty="0"/>
              <a:t>IP </a:t>
            </a:r>
            <a:r>
              <a:rPr lang="zh-CN" altLang="en-US" dirty="0"/>
              <a:t>地址时只分配网络号，而剩下的主机号则由得到该网络号的单位自行分配。这样就方便了 </a:t>
            </a:r>
            <a:r>
              <a:rPr lang="en-US" altLang="zh-CN" dirty="0"/>
              <a:t>IP </a:t>
            </a:r>
            <a:r>
              <a:rPr lang="zh-CN" altLang="en-US" dirty="0"/>
              <a:t>地址的管理</a:t>
            </a:r>
            <a:endParaRPr lang="en-US" altLang="zh-CN" dirty="0"/>
          </a:p>
          <a:p>
            <a:pPr lvl="1"/>
            <a:r>
              <a:rPr lang="zh-CN" altLang="en-US" dirty="0" smtClean="0"/>
              <a:t>第二</a:t>
            </a:r>
            <a:r>
              <a:rPr lang="zh-CN" altLang="en-US" dirty="0"/>
              <a:t>，路由器仅根据目的主机所连接的网络号来转发分组（而不考虑目的主机号），这样就可以使路由表中的项目数大幅度减少，从而减小了路由表所占的存储空间。 </a:t>
            </a:r>
          </a:p>
        </p:txBody>
      </p:sp>
      <p:sp>
        <p:nvSpPr>
          <p:cNvPr id="2" name="文本框 1"/>
          <p:cNvSpPr txBox="1"/>
          <p:nvPr/>
        </p:nvSpPr>
        <p:spPr>
          <a:xfrm>
            <a:off x="4736976" y="5619508"/>
            <a:ext cx="2664296" cy="830997"/>
          </a:xfrm>
          <a:prstGeom prst="rect">
            <a:avLst/>
          </a:prstGeom>
          <a:noFill/>
        </p:spPr>
        <p:txBody>
          <a:bodyPr wrap="square" rtlCol="0">
            <a:spAutoFit/>
          </a:bodyPr>
          <a:lstStyle/>
          <a:p>
            <a:r>
              <a:rPr lang="en-US" altLang="zh-CN" sz="4800" b="1" dirty="0" smtClean="0">
                <a:solidFill>
                  <a:srgbClr val="FF0000"/>
                </a:solidFill>
              </a:rPr>
              <a:t>P129</a:t>
            </a:r>
            <a:endParaRPr lang="zh-CN" altLang="en-US" sz="4800" b="1" dirty="0">
              <a:solidFill>
                <a:srgbClr val="FF000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角星 1"/>
          <p:cNvSpPr/>
          <p:nvPr/>
        </p:nvSpPr>
        <p:spPr bwMode="auto">
          <a:xfrm>
            <a:off x="5745088" y="1844824"/>
            <a:ext cx="2016224" cy="1728192"/>
          </a:xfrm>
          <a:prstGeom prst="star5">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209922" name="Rectangle 2"/>
          <p:cNvSpPr>
            <a:spLocks noGrp="1" noChangeArrowheads="1"/>
          </p:cNvSpPr>
          <p:nvPr>
            <p:ph type="title"/>
          </p:nvPr>
        </p:nvSpPr>
        <p:spPr/>
        <p:txBody>
          <a:bodyPr/>
          <a:lstStyle/>
          <a:p>
            <a:pPr algn="ctr"/>
            <a:r>
              <a:rPr lang="en-US" altLang="zh-CN"/>
              <a:t>IP </a:t>
            </a:r>
            <a:r>
              <a:rPr lang="zh-CN" altLang="en-US"/>
              <a:t>地址的一些重要特点 </a:t>
            </a:r>
          </a:p>
        </p:txBody>
      </p:sp>
      <p:sp>
        <p:nvSpPr>
          <p:cNvPr id="209923" name="Rectangle 3"/>
          <p:cNvSpPr>
            <a:spLocks noGrp="1" noChangeArrowheads="1"/>
          </p:cNvSpPr>
          <p:nvPr>
            <p:ph idx="1"/>
          </p:nvPr>
        </p:nvSpPr>
        <p:spPr/>
        <p:txBody>
          <a:bodyPr/>
          <a:lstStyle/>
          <a:p>
            <a:r>
              <a:rPr lang="en-US" altLang="zh-CN" dirty="0">
                <a:solidFill>
                  <a:srgbClr val="FF0000"/>
                </a:solidFill>
              </a:rPr>
              <a:t>(2) </a:t>
            </a:r>
            <a:r>
              <a:rPr lang="zh-CN" altLang="en-US" dirty="0" smtClean="0">
                <a:solidFill>
                  <a:srgbClr val="00B050"/>
                </a:solidFill>
              </a:rPr>
              <a:t>实际上 </a:t>
            </a:r>
            <a:r>
              <a:rPr lang="en-US" altLang="zh-CN" dirty="0">
                <a:solidFill>
                  <a:srgbClr val="00B050"/>
                </a:solidFill>
              </a:rPr>
              <a:t>IP </a:t>
            </a:r>
            <a:r>
              <a:rPr lang="zh-CN" altLang="en-US" dirty="0">
                <a:solidFill>
                  <a:srgbClr val="00B050"/>
                </a:solidFill>
              </a:rPr>
              <a:t>地址是标志一个主机（或路由器）和一条链路的接口</a:t>
            </a:r>
            <a:r>
              <a:rPr lang="zh-CN" altLang="en-US" dirty="0" smtClean="0">
                <a:solidFill>
                  <a:srgbClr val="00B050"/>
                </a:solidFill>
              </a:rPr>
              <a:t>。</a:t>
            </a:r>
            <a:endParaRPr lang="zh-CN" altLang="en-US" dirty="0">
              <a:solidFill>
                <a:srgbClr val="00B050"/>
              </a:solidFill>
            </a:endParaRPr>
          </a:p>
          <a:p>
            <a:pPr lvl="1"/>
            <a:r>
              <a:rPr lang="zh-CN" altLang="en-US" dirty="0"/>
              <a:t>当一个主机同时连接到两个网络上时，该主机就必须同时具有两个相应的 </a:t>
            </a:r>
            <a:r>
              <a:rPr lang="en-US" altLang="zh-CN" dirty="0"/>
              <a:t>IP </a:t>
            </a:r>
            <a:r>
              <a:rPr lang="zh-CN" altLang="en-US" dirty="0"/>
              <a:t>地址，其网络号 </a:t>
            </a:r>
            <a:r>
              <a:rPr lang="en-US" altLang="zh-CN" dirty="0"/>
              <a:t>net-id </a:t>
            </a:r>
            <a:r>
              <a:rPr lang="zh-CN" altLang="en-US" dirty="0"/>
              <a:t>必须是不同的。这种主机称为</a:t>
            </a:r>
            <a:r>
              <a:rPr lang="zh-CN" altLang="en-US" dirty="0">
                <a:solidFill>
                  <a:srgbClr val="FF0000"/>
                </a:solidFill>
              </a:rPr>
              <a:t>多归属</a:t>
            </a:r>
            <a:r>
              <a:rPr lang="zh-CN" altLang="en-US" dirty="0" smtClean="0">
                <a:solidFill>
                  <a:srgbClr val="FF0000"/>
                </a:solidFill>
              </a:rPr>
              <a:t>主机 </a:t>
            </a:r>
            <a:r>
              <a:rPr lang="en-US" altLang="zh-CN" dirty="0" smtClean="0"/>
              <a:t>(</a:t>
            </a:r>
            <a:r>
              <a:rPr lang="en-US" altLang="zh-CN" dirty="0" err="1"/>
              <a:t>multihomed</a:t>
            </a:r>
            <a:r>
              <a:rPr lang="en-US" altLang="zh-CN" dirty="0"/>
              <a:t> host)</a:t>
            </a:r>
            <a:r>
              <a:rPr lang="zh-CN" altLang="en-US" dirty="0"/>
              <a:t>。</a:t>
            </a:r>
          </a:p>
          <a:p>
            <a:pPr lvl="1"/>
            <a:r>
              <a:rPr lang="zh-CN" altLang="en-US" dirty="0"/>
              <a:t>由于一个路由器至少应当连接到两个网络（这样它才能将 </a:t>
            </a:r>
            <a:r>
              <a:rPr lang="en-US" altLang="zh-CN" dirty="0"/>
              <a:t>IP </a:t>
            </a:r>
            <a:r>
              <a:rPr lang="zh-CN" altLang="en-US" dirty="0"/>
              <a:t>数据报从一个网络转发到另一个网络），因此</a:t>
            </a:r>
            <a:r>
              <a:rPr lang="zh-CN" altLang="en-US" dirty="0">
                <a:solidFill>
                  <a:srgbClr val="0000CC"/>
                </a:solidFill>
              </a:rPr>
              <a:t>一个路由器至少应当有两个不同的 </a:t>
            </a:r>
            <a:r>
              <a:rPr lang="en-US" altLang="zh-CN" dirty="0">
                <a:solidFill>
                  <a:srgbClr val="0000CC"/>
                </a:solidFill>
              </a:rPr>
              <a:t>IP </a:t>
            </a:r>
            <a:r>
              <a:rPr lang="zh-CN" altLang="en-US" dirty="0">
                <a:solidFill>
                  <a:srgbClr val="0000CC"/>
                </a:solidFill>
              </a:rPr>
              <a:t>地址。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2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pPr algn="ctr"/>
            <a:r>
              <a:rPr lang="en-US" altLang="zh-CN"/>
              <a:t>IP </a:t>
            </a:r>
            <a:r>
              <a:rPr lang="zh-CN" altLang="en-US"/>
              <a:t>地址的一些重要特点 </a:t>
            </a:r>
          </a:p>
        </p:txBody>
      </p:sp>
      <p:sp>
        <p:nvSpPr>
          <p:cNvPr id="445443" name="Rectangle 3"/>
          <p:cNvSpPr>
            <a:spLocks noGrp="1" noChangeArrowheads="1"/>
          </p:cNvSpPr>
          <p:nvPr>
            <p:ph idx="1"/>
          </p:nvPr>
        </p:nvSpPr>
        <p:spPr/>
        <p:txBody>
          <a:bodyPr/>
          <a:lstStyle/>
          <a:p>
            <a:pPr>
              <a:spcBef>
                <a:spcPts val="1200"/>
              </a:spcBef>
            </a:pPr>
            <a:r>
              <a:rPr lang="en-US" altLang="zh-CN" dirty="0">
                <a:solidFill>
                  <a:srgbClr val="FF0000"/>
                </a:solidFill>
              </a:rPr>
              <a:t>(3</a:t>
            </a:r>
            <a:r>
              <a:rPr lang="en-US" altLang="zh-CN" dirty="0" smtClean="0">
                <a:solidFill>
                  <a:srgbClr val="FF0000"/>
                </a:solidFill>
              </a:rPr>
              <a:t>) </a:t>
            </a:r>
            <a:r>
              <a:rPr lang="zh-CN" altLang="en-US" dirty="0" smtClean="0">
                <a:solidFill>
                  <a:srgbClr val="FF0000"/>
                </a:solidFill>
              </a:rPr>
              <a:t>用</a:t>
            </a:r>
            <a:r>
              <a:rPr lang="zh-CN" altLang="en-US" dirty="0">
                <a:solidFill>
                  <a:srgbClr val="FF0000"/>
                </a:solidFill>
              </a:rPr>
              <a:t>转发器或网桥连接起来的若干个局域网</a:t>
            </a:r>
            <a:r>
              <a:rPr lang="zh-CN" altLang="en-US" dirty="0">
                <a:solidFill>
                  <a:srgbClr val="0000FF"/>
                </a:solidFill>
              </a:rPr>
              <a:t>仍为一个网络，因此这些局域网都具有同样的网络号 </a:t>
            </a:r>
            <a:r>
              <a:rPr lang="en-US" altLang="zh-CN" dirty="0">
                <a:solidFill>
                  <a:srgbClr val="0000FF"/>
                </a:solidFill>
              </a:rPr>
              <a:t>net-id</a:t>
            </a:r>
            <a:r>
              <a:rPr lang="zh-CN" altLang="en-US" dirty="0" smtClean="0">
                <a:solidFill>
                  <a:srgbClr val="0000FF"/>
                </a:solidFill>
              </a:rPr>
              <a:t>。</a:t>
            </a:r>
            <a:endParaRPr lang="zh-CN" altLang="en-US" dirty="0">
              <a:solidFill>
                <a:srgbClr val="0000FF"/>
              </a:solidFill>
            </a:endParaRPr>
          </a:p>
          <a:p>
            <a:pPr>
              <a:spcBef>
                <a:spcPts val="1200"/>
              </a:spcBef>
            </a:pPr>
            <a:r>
              <a:rPr lang="en-US" altLang="zh-CN" dirty="0">
                <a:solidFill>
                  <a:srgbClr val="FF0000"/>
                </a:solidFill>
              </a:rPr>
              <a:t>(4) </a:t>
            </a:r>
            <a:r>
              <a:rPr lang="zh-CN" altLang="en-US" dirty="0">
                <a:solidFill>
                  <a:srgbClr val="FF0000"/>
                </a:solidFill>
              </a:rPr>
              <a:t>所有分配到网络号 </a:t>
            </a:r>
            <a:r>
              <a:rPr lang="en-US" altLang="zh-CN" dirty="0">
                <a:solidFill>
                  <a:srgbClr val="FF0000"/>
                </a:solidFill>
              </a:rPr>
              <a:t>net-id </a:t>
            </a:r>
            <a:r>
              <a:rPr lang="zh-CN" altLang="en-US" dirty="0">
                <a:solidFill>
                  <a:srgbClr val="FF0000"/>
                </a:solidFill>
              </a:rPr>
              <a:t>的网络</a:t>
            </a:r>
            <a:r>
              <a:rPr lang="zh-CN" altLang="en-US" dirty="0" smtClean="0">
                <a:solidFill>
                  <a:srgbClr val="FF0000"/>
                </a:solidFill>
              </a:rPr>
              <a:t>，无论是范围</a:t>
            </a:r>
            <a:r>
              <a:rPr lang="zh-CN" altLang="en-US" dirty="0">
                <a:solidFill>
                  <a:srgbClr val="FF0000"/>
                </a:solidFill>
              </a:rPr>
              <a:t>很小的局域网，还是可能覆盖很大地理范围的广域网，都是平等的</a:t>
            </a:r>
            <a:r>
              <a:rPr lang="zh-CN" altLang="en-US" dirty="0" smtClean="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54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p:txBody>
          <a:bodyPr/>
          <a:lstStyle/>
          <a:p>
            <a:pPr algn="ctr"/>
            <a:r>
              <a:rPr lang="zh-CN" altLang="en-US" dirty="0"/>
              <a:t>虚电路是逻辑连接</a:t>
            </a:r>
          </a:p>
        </p:txBody>
      </p:sp>
      <p:sp>
        <p:nvSpPr>
          <p:cNvPr id="939011" name="Rectangle 3"/>
          <p:cNvSpPr>
            <a:spLocks noGrp="1" noChangeArrowheads="1"/>
          </p:cNvSpPr>
          <p:nvPr>
            <p:ph idx="1"/>
          </p:nvPr>
        </p:nvSpPr>
        <p:spPr/>
        <p:txBody>
          <a:bodyPr/>
          <a:lstStyle/>
          <a:p>
            <a:r>
              <a:rPr lang="zh-CN" altLang="en-US" dirty="0"/>
              <a:t>虚电路表示这只是一条</a:t>
            </a:r>
            <a:r>
              <a:rPr lang="zh-CN" altLang="en-US" dirty="0">
                <a:solidFill>
                  <a:srgbClr val="FF0000"/>
                </a:solidFill>
              </a:rPr>
              <a:t>逻辑上的连接，</a:t>
            </a:r>
            <a:r>
              <a:rPr lang="zh-CN" altLang="en-US" dirty="0"/>
              <a:t>分组都沿着这条逻辑连接</a:t>
            </a:r>
            <a:r>
              <a:rPr lang="zh-CN" altLang="en-US" dirty="0">
                <a:solidFill>
                  <a:srgbClr val="FF0000"/>
                </a:solidFill>
              </a:rPr>
              <a:t>按照存储转发方式传送，</a:t>
            </a:r>
            <a:r>
              <a:rPr lang="zh-CN" altLang="en-US" dirty="0"/>
              <a:t>而并不是真正建立了一条物理连接。</a:t>
            </a:r>
          </a:p>
          <a:p>
            <a:r>
              <a:rPr lang="zh-CN" altLang="en-US" dirty="0" smtClean="0"/>
              <a:t>请注意</a:t>
            </a:r>
            <a:r>
              <a:rPr lang="zh-CN" altLang="en-US" dirty="0"/>
              <a:t>，电路交换的电话通信是先建立了一条</a:t>
            </a:r>
            <a:r>
              <a:rPr lang="zh-CN" altLang="en-US" dirty="0">
                <a:solidFill>
                  <a:srgbClr val="FF0000"/>
                </a:solidFill>
              </a:rPr>
              <a:t>真正的连接。</a:t>
            </a:r>
            <a:endParaRPr lang="en-US" altLang="zh-CN" dirty="0">
              <a:solidFill>
                <a:srgbClr val="FF0000"/>
              </a:solidFill>
            </a:endParaRPr>
          </a:p>
          <a:p>
            <a:r>
              <a:rPr lang="zh-CN" altLang="en-US" dirty="0" smtClean="0"/>
              <a:t>因此</a:t>
            </a:r>
            <a:r>
              <a:rPr lang="zh-CN" altLang="en-US" dirty="0"/>
              <a:t>分组交换的虚连接和电路交换的连接只是类似，但并不完全一样。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1" name="Rectangle 3"/>
          <p:cNvSpPr>
            <a:spLocks noGrp="1" noChangeArrowheads="1"/>
          </p:cNvSpPr>
          <p:nvPr>
            <p:ph type="title"/>
          </p:nvPr>
        </p:nvSpPr>
        <p:spPr>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algn="ctr"/>
            <a:r>
              <a:rPr lang="zh-CN" altLang="en-US" dirty="0"/>
              <a:t>互联网中的 </a:t>
            </a:r>
            <a:r>
              <a:rPr lang="en-US" altLang="zh-CN" dirty="0"/>
              <a:t>IP </a:t>
            </a:r>
            <a:r>
              <a:rPr lang="zh-CN" altLang="en-US" dirty="0"/>
              <a:t>地址 </a:t>
            </a:r>
          </a:p>
        </p:txBody>
      </p:sp>
      <p:grpSp>
        <p:nvGrpSpPr>
          <p:cNvPr id="2" name="组合 1"/>
          <p:cNvGrpSpPr/>
          <p:nvPr/>
        </p:nvGrpSpPr>
        <p:grpSpPr>
          <a:xfrm>
            <a:off x="591385" y="1198075"/>
            <a:ext cx="9114143" cy="5399576"/>
            <a:chOff x="272480" y="898525"/>
            <a:chExt cx="9545961" cy="5699126"/>
          </a:xfrm>
        </p:grpSpPr>
        <p:sp>
          <p:nvSpPr>
            <p:cNvPr id="1261570"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1261572"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73"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4"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5"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6"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77"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578"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79"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80"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81"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2"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83"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4"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1261585"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1261586"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87"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8"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89"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1261590"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591" name="Group 23"/>
            <p:cNvGrpSpPr/>
            <p:nvPr/>
          </p:nvGrpSpPr>
          <p:grpSpPr bwMode="auto">
            <a:xfrm>
              <a:off x="627725" y="3616325"/>
              <a:ext cx="546894" cy="515938"/>
              <a:chOff x="101" y="2294"/>
              <a:chExt cx="343" cy="353"/>
            </a:xfrm>
          </p:grpSpPr>
          <p:grpSp>
            <p:nvGrpSpPr>
              <p:cNvPr id="1261592" name="Group 24"/>
              <p:cNvGrpSpPr/>
              <p:nvPr/>
            </p:nvGrpSpPr>
            <p:grpSpPr bwMode="auto">
              <a:xfrm>
                <a:off x="109" y="2301"/>
                <a:ext cx="335" cy="346"/>
                <a:chOff x="109" y="2301"/>
                <a:chExt cx="335" cy="346"/>
              </a:xfrm>
            </p:grpSpPr>
            <p:sp>
              <p:nvSpPr>
                <p:cNvPr id="1261593"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4"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5"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6"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597"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98"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599"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00"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01" name="Group 33"/>
                <p:cNvGrpSpPr/>
                <p:nvPr/>
              </p:nvGrpSpPr>
              <p:grpSpPr bwMode="auto">
                <a:xfrm>
                  <a:off x="109" y="2596"/>
                  <a:ext cx="335" cy="51"/>
                  <a:chOff x="109" y="2596"/>
                  <a:chExt cx="335" cy="51"/>
                </a:xfrm>
              </p:grpSpPr>
              <p:sp>
                <p:nvSpPr>
                  <p:cNvPr id="1261602"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3"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4"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05" name="Group 37"/>
              <p:cNvGrpSpPr/>
              <p:nvPr/>
            </p:nvGrpSpPr>
            <p:grpSpPr bwMode="auto">
              <a:xfrm>
                <a:off x="101" y="2294"/>
                <a:ext cx="335" cy="347"/>
                <a:chOff x="101" y="2294"/>
                <a:chExt cx="335" cy="347"/>
              </a:xfrm>
            </p:grpSpPr>
            <p:sp>
              <p:nvSpPr>
                <p:cNvPr id="1261606"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7"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8"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09"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10"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11"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12"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13"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14" name="Group 46"/>
                <p:cNvGrpSpPr/>
                <p:nvPr/>
              </p:nvGrpSpPr>
              <p:grpSpPr bwMode="auto">
                <a:xfrm>
                  <a:off x="101" y="2590"/>
                  <a:ext cx="335" cy="51"/>
                  <a:chOff x="101" y="2590"/>
                  <a:chExt cx="335" cy="51"/>
                </a:xfrm>
              </p:grpSpPr>
              <p:sp>
                <p:nvSpPr>
                  <p:cNvPr id="1261615"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16"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17"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18" name="Group 50"/>
            <p:cNvGrpSpPr/>
            <p:nvPr/>
          </p:nvGrpSpPr>
          <p:grpSpPr bwMode="auto">
            <a:xfrm>
              <a:off x="3637361" y="6081714"/>
              <a:ext cx="545173" cy="515937"/>
              <a:chOff x="3891" y="3616"/>
              <a:chExt cx="342" cy="353"/>
            </a:xfrm>
          </p:grpSpPr>
          <p:grpSp>
            <p:nvGrpSpPr>
              <p:cNvPr id="1261619" name="Group 51"/>
              <p:cNvGrpSpPr/>
              <p:nvPr/>
            </p:nvGrpSpPr>
            <p:grpSpPr bwMode="auto">
              <a:xfrm>
                <a:off x="3899" y="3622"/>
                <a:ext cx="334" cy="347"/>
                <a:chOff x="3899" y="3622"/>
                <a:chExt cx="334" cy="347"/>
              </a:xfrm>
            </p:grpSpPr>
            <p:sp>
              <p:nvSpPr>
                <p:cNvPr id="1261620"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1"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2"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3"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24"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25"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26"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27"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28" name="Group 60"/>
                <p:cNvGrpSpPr/>
                <p:nvPr/>
              </p:nvGrpSpPr>
              <p:grpSpPr bwMode="auto">
                <a:xfrm>
                  <a:off x="3899" y="3918"/>
                  <a:ext cx="334" cy="51"/>
                  <a:chOff x="3899" y="3918"/>
                  <a:chExt cx="334" cy="51"/>
                </a:xfrm>
              </p:grpSpPr>
              <p:sp>
                <p:nvSpPr>
                  <p:cNvPr id="1261629"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0"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1"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32" name="Group 64"/>
              <p:cNvGrpSpPr/>
              <p:nvPr/>
            </p:nvGrpSpPr>
            <p:grpSpPr bwMode="auto">
              <a:xfrm>
                <a:off x="3891" y="3616"/>
                <a:ext cx="334" cy="346"/>
                <a:chOff x="3891" y="3616"/>
                <a:chExt cx="334" cy="346"/>
              </a:xfrm>
            </p:grpSpPr>
            <p:sp>
              <p:nvSpPr>
                <p:cNvPr id="12616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41" name="Group 73"/>
                <p:cNvGrpSpPr/>
                <p:nvPr/>
              </p:nvGrpSpPr>
              <p:grpSpPr bwMode="auto">
                <a:xfrm>
                  <a:off x="3891" y="3912"/>
                  <a:ext cx="334" cy="50"/>
                  <a:chOff x="3891" y="3912"/>
                  <a:chExt cx="334" cy="50"/>
                </a:xfrm>
              </p:grpSpPr>
              <p:sp>
                <p:nvSpPr>
                  <p:cNvPr id="12616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45" name="Group 77"/>
            <p:cNvGrpSpPr/>
            <p:nvPr/>
          </p:nvGrpSpPr>
          <p:grpSpPr bwMode="auto">
            <a:xfrm>
              <a:off x="5013194" y="6065839"/>
              <a:ext cx="546894" cy="515937"/>
              <a:chOff x="4752" y="3605"/>
              <a:chExt cx="343" cy="353"/>
            </a:xfrm>
          </p:grpSpPr>
          <p:grpSp>
            <p:nvGrpSpPr>
              <p:cNvPr id="1261646" name="Group 78"/>
              <p:cNvGrpSpPr/>
              <p:nvPr/>
            </p:nvGrpSpPr>
            <p:grpSpPr bwMode="auto">
              <a:xfrm>
                <a:off x="4760" y="3612"/>
                <a:ext cx="335" cy="346"/>
                <a:chOff x="4760" y="3612"/>
                <a:chExt cx="335" cy="346"/>
              </a:xfrm>
            </p:grpSpPr>
            <p:sp>
              <p:nvSpPr>
                <p:cNvPr id="1261647"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8"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49"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0"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1"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52"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53"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54"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55" name="Group 87"/>
                <p:cNvGrpSpPr/>
                <p:nvPr/>
              </p:nvGrpSpPr>
              <p:grpSpPr bwMode="auto">
                <a:xfrm>
                  <a:off x="4760" y="3907"/>
                  <a:ext cx="335" cy="51"/>
                  <a:chOff x="4760" y="3907"/>
                  <a:chExt cx="335" cy="51"/>
                </a:xfrm>
              </p:grpSpPr>
              <p:sp>
                <p:nvSpPr>
                  <p:cNvPr id="1261656"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7"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58"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59" name="Group 91"/>
              <p:cNvGrpSpPr/>
              <p:nvPr/>
            </p:nvGrpSpPr>
            <p:grpSpPr bwMode="auto">
              <a:xfrm>
                <a:off x="4752" y="3605"/>
                <a:ext cx="334" cy="347"/>
                <a:chOff x="4752" y="3605"/>
                <a:chExt cx="334" cy="347"/>
              </a:xfrm>
            </p:grpSpPr>
            <p:sp>
              <p:nvSpPr>
                <p:cNvPr id="1261660"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1"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2"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3"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64"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65"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66"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67"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68" name="Group 100"/>
                <p:cNvGrpSpPr/>
                <p:nvPr/>
              </p:nvGrpSpPr>
              <p:grpSpPr bwMode="auto">
                <a:xfrm>
                  <a:off x="4752" y="3901"/>
                  <a:ext cx="334" cy="51"/>
                  <a:chOff x="4752" y="3901"/>
                  <a:chExt cx="334" cy="51"/>
                </a:xfrm>
              </p:grpSpPr>
              <p:sp>
                <p:nvSpPr>
                  <p:cNvPr id="1261669"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0"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1"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72" name="Group 104"/>
            <p:cNvGrpSpPr/>
            <p:nvPr/>
          </p:nvGrpSpPr>
          <p:grpSpPr bwMode="auto">
            <a:xfrm>
              <a:off x="627725" y="2509839"/>
              <a:ext cx="546894" cy="517525"/>
              <a:chOff x="101" y="1539"/>
              <a:chExt cx="343" cy="352"/>
            </a:xfrm>
          </p:grpSpPr>
          <p:grpSp>
            <p:nvGrpSpPr>
              <p:cNvPr id="1261673" name="Group 105"/>
              <p:cNvGrpSpPr/>
              <p:nvPr/>
            </p:nvGrpSpPr>
            <p:grpSpPr bwMode="auto">
              <a:xfrm>
                <a:off x="109" y="1545"/>
                <a:ext cx="335" cy="346"/>
                <a:chOff x="109" y="1545"/>
                <a:chExt cx="335" cy="346"/>
              </a:xfrm>
            </p:grpSpPr>
            <p:sp>
              <p:nvSpPr>
                <p:cNvPr id="1261674"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5"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6"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7"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78"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79"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80"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81"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82" name="Group 114"/>
                <p:cNvGrpSpPr/>
                <p:nvPr/>
              </p:nvGrpSpPr>
              <p:grpSpPr bwMode="auto">
                <a:xfrm>
                  <a:off x="109" y="1841"/>
                  <a:ext cx="335" cy="50"/>
                  <a:chOff x="109" y="1841"/>
                  <a:chExt cx="335" cy="50"/>
                </a:xfrm>
              </p:grpSpPr>
              <p:sp>
                <p:nvSpPr>
                  <p:cNvPr id="1261683"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4"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5"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686" name="Group 118"/>
              <p:cNvGrpSpPr/>
              <p:nvPr/>
            </p:nvGrpSpPr>
            <p:grpSpPr bwMode="auto">
              <a:xfrm>
                <a:off x="101" y="1539"/>
                <a:ext cx="335" cy="346"/>
                <a:chOff x="101" y="1539"/>
                <a:chExt cx="335" cy="346"/>
              </a:xfrm>
            </p:grpSpPr>
            <p:sp>
              <p:nvSpPr>
                <p:cNvPr id="1261687"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8"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89"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0"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1"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92"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93"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694"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695" name="Group 127"/>
                <p:cNvGrpSpPr/>
                <p:nvPr/>
              </p:nvGrpSpPr>
              <p:grpSpPr bwMode="auto">
                <a:xfrm>
                  <a:off x="101" y="1834"/>
                  <a:ext cx="335" cy="51"/>
                  <a:chOff x="101" y="1834"/>
                  <a:chExt cx="335" cy="51"/>
                </a:xfrm>
              </p:grpSpPr>
              <p:sp>
                <p:nvSpPr>
                  <p:cNvPr id="1261696"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7"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698"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699" name="Group 131"/>
            <p:cNvGrpSpPr/>
            <p:nvPr/>
          </p:nvGrpSpPr>
          <p:grpSpPr bwMode="auto">
            <a:xfrm>
              <a:off x="8838010" y="3657600"/>
              <a:ext cx="548613" cy="514350"/>
              <a:chOff x="5237" y="2322"/>
              <a:chExt cx="343" cy="352"/>
            </a:xfrm>
          </p:grpSpPr>
          <p:grpSp>
            <p:nvGrpSpPr>
              <p:cNvPr id="1261700" name="Group 132"/>
              <p:cNvGrpSpPr/>
              <p:nvPr/>
            </p:nvGrpSpPr>
            <p:grpSpPr bwMode="auto">
              <a:xfrm>
                <a:off x="5245" y="2328"/>
                <a:ext cx="335" cy="346"/>
                <a:chOff x="5245" y="2328"/>
                <a:chExt cx="335" cy="346"/>
              </a:xfrm>
            </p:grpSpPr>
            <p:sp>
              <p:nvSpPr>
                <p:cNvPr id="1261701"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2"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3"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4"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05"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06"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07"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08"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09" name="Group 141"/>
                <p:cNvGrpSpPr/>
                <p:nvPr/>
              </p:nvGrpSpPr>
              <p:grpSpPr bwMode="auto">
                <a:xfrm>
                  <a:off x="5245" y="2624"/>
                  <a:ext cx="335" cy="50"/>
                  <a:chOff x="5245" y="2624"/>
                  <a:chExt cx="335" cy="50"/>
                </a:xfrm>
              </p:grpSpPr>
              <p:sp>
                <p:nvSpPr>
                  <p:cNvPr id="1261710"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1"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2"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713" name="Group 145"/>
              <p:cNvGrpSpPr/>
              <p:nvPr/>
            </p:nvGrpSpPr>
            <p:grpSpPr bwMode="auto">
              <a:xfrm>
                <a:off x="5237" y="2322"/>
                <a:ext cx="335" cy="346"/>
                <a:chOff x="5237" y="2322"/>
                <a:chExt cx="335" cy="346"/>
              </a:xfrm>
            </p:grpSpPr>
            <p:sp>
              <p:nvSpPr>
                <p:cNvPr id="1261714"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5"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6"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7"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18"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19"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20"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21"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22" name="Group 154"/>
                <p:cNvGrpSpPr/>
                <p:nvPr/>
              </p:nvGrpSpPr>
              <p:grpSpPr bwMode="auto">
                <a:xfrm>
                  <a:off x="5237" y="2617"/>
                  <a:ext cx="335" cy="51"/>
                  <a:chOff x="5237" y="2617"/>
                  <a:chExt cx="335" cy="51"/>
                </a:xfrm>
              </p:grpSpPr>
              <p:sp>
                <p:nvSpPr>
                  <p:cNvPr id="1261723"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24"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25"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1261726" name="Group 158"/>
            <p:cNvGrpSpPr/>
            <p:nvPr/>
          </p:nvGrpSpPr>
          <p:grpSpPr bwMode="auto">
            <a:xfrm>
              <a:off x="8838010" y="2581275"/>
              <a:ext cx="548613" cy="515938"/>
              <a:chOff x="5237" y="1587"/>
              <a:chExt cx="343" cy="353"/>
            </a:xfrm>
          </p:grpSpPr>
          <p:grpSp>
            <p:nvGrpSpPr>
              <p:cNvPr id="1261727" name="Group 159"/>
              <p:cNvGrpSpPr/>
              <p:nvPr/>
            </p:nvGrpSpPr>
            <p:grpSpPr bwMode="auto">
              <a:xfrm>
                <a:off x="5245" y="1594"/>
                <a:ext cx="335" cy="346"/>
                <a:chOff x="5245" y="1594"/>
                <a:chExt cx="335" cy="346"/>
              </a:xfrm>
            </p:grpSpPr>
            <p:sp>
              <p:nvSpPr>
                <p:cNvPr id="1261728"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29"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0"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1"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2"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33"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34"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35"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36" name="Group 168"/>
                <p:cNvGrpSpPr/>
                <p:nvPr/>
              </p:nvGrpSpPr>
              <p:grpSpPr bwMode="auto">
                <a:xfrm>
                  <a:off x="5245" y="1889"/>
                  <a:ext cx="335" cy="51"/>
                  <a:chOff x="5245" y="1889"/>
                  <a:chExt cx="335" cy="51"/>
                </a:xfrm>
              </p:grpSpPr>
              <p:sp>
                <p:nvSpPr>
                  <p:cNvPr id="1261737"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8"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39"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740" name="Group 172"/>
              <p:cNvGrpSpPr/>
              <p:nvPr/>
            </p:nvGrpSpPr>
            <p:grpSpPr bwMode="auto">
              <a:xfrm>
                <a:off x="5237" y="1587"/>
                <a:ext cx="335" cy="346"/>
                <a:chOff x="5237" y="1587"/>
                <a:chExt cx="335" cy="346"/>
              </a:xfrm>
            </p:grpSpPr>
            <p:sp>
              <p:nvSpPr>
                <p:cNvPr id="1261741"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2"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3"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4"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45"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46"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47"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48"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749" name="Group 181"/>
                <p:cNvGrpSpPr/>
                <p:nvPr/>
              </p:nvGrpSpPr>
              <p:grpSpPr bwMode="auto">
                <a:xfrm>
                  <a:off x="5237" y="1883"/>
                  <a:ext cx="335" cy="50"/>
                  <a:chOff x="5237" y="1883"/>
                  <a:chExt cx="335" cy="50"/>
                </a:xfrm>
              </p:grpSpPr>
              <p:sp>
                <p:nvSpPr>
                  <p:cNvPr id="1261750"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51"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52"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1753"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54"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1261755"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56"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1261757"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58"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1261759"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60"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1261761"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1261762" name="Group 194"/>
            <p:cNvGrpSpPr/>
            <p:nvPr/>
          </p:nvGrpSpPr>
          <p:grpSpPr bwMode="auto">
            <a:xfrm>
              <a:off x="4141258" y="2630488"/>
              <a:ext cx="701675" cy="385762"/>
              <a:chOff x="2299" y="1622"/>
              <a:chExt cx="439" cy="262"/>
            </a:xfrm>
          </p:grpSpPr>
          <p:sp>
            <p:nvSpPr>
              <p:cNvPr id="1261763"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1261764"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65"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66"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1261767" name="Group 199"/>
              <p:cNvGrpSpPr/>
              <p:nvPr/>
            </p:nvGrpSpPr>
            <p:grpSpPr bwMode="auto">
              <a:xfrm>
                <a:off x="2365" y="1640"/>
                <a:ext cx="304" cy="117"/>
                <a:chOff x="2365" y="1640"/>
                <a:chExt cx="304" cy="117"/>
              </a:xfrm>
            </p:grpSpPr>
            <p:grpSp>
              <p:nvGrpSpPr>
                <p:cNvPr id="1261768" name="Group 200"/>
                <p:cNvGrpSpPr/>
                <p:nvPr/>
              </p:nvGrpSpPr>
              <p:grpSpPr bwMode="auto">
                <a:xfrm>
                  <a:off x="2365" y="1640"/>
                  <a:ext cx="302" cy="115"/>
                  <a:chOff x="2365" y="1640"/>
                  <a:chExt cx="302" cy="115"/>
                </a:xfrm>
              </p:grpSpPr>
              <p:sp>
                <p:nvSpPr>
                  <p:cNvPr id="126176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1261777" name="Group 209"/>
                <p:cNvGrpSpPr/>
                <p:nvPr/>
              </p:nvGrpSpPr>
              <p:grpSpPr bwMode="auto">
                <a:xfrm>
                  <a:off x="2368" y="1643"/>
                  <a:ext cx="301" cy="114"/>
                  <a:chOff x="2368" y="1643"/>
                  <a:chExt cx="301" cy="114"/>
                </a:xfrm>
              </p:grpSpPr>
              <p:sp>
                <p:nvSpPr>
                  <p:cNvPr id="1261778"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79"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0"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1"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2"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3"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4"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785"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1261786"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261787"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1261788"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89"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1261790"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1"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1261792"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793"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4"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795"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796"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7"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1261798"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799"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1261800"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01"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1261803"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222.1.2.3</a:t>
              </a:r>
            </a:p>
          </p:txBody>
        </p:sp>
        <p:sp>
          <p:nvSpPr>
            <p:cNvPr id="1261804"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05"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1261806"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07"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08"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1261809"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1261810" name="Group 242"/>
            <p:cNvGrpSpPr/>
            <p:nvPr/>
          </p:nvGrpSpPr>
          <p:grpSpPr bwMode="auto">
            <a:xfrm>
              <a:off x="2407709" y="4386264"/>
              <a:ext cx="703395" cy="384175"/>
              <a:chOff x="1304" y="2569"/>
              <a:chExt cx="439" cy="262"/>
            </a:xfrm>
          </p:grpSpPr>
          <p:sp>
            <p:nvSpPr>
              <p:cNvPr id="1261811"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1261812"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13"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14"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1261815" name="Group 247"/>
              <p:cNvGrpSpPr/>
              <p:nvPr/>
            </p:nvGrpSpPr>
            <p:grpSpPr bwMode="auto">
              <a:xfrm>
                <a:off x="1371" y="2587"/>
                <a:ext cx="304" cy="117"/>
                <a:chOff x="1371" y="2587"/>
                <a:chExt cx="304" cy="117"/>
              </a:xfrm>
            </p:grpSpPr>
            <p:grpSp>
              <p:nvGrpSpPr>
                <p:cNvPr id="1261816" name="Group 248"/>
                <p:cNvGrpSpPr/>
                <p:nvPr/>
              </p:nvGrpSpPr>
              <p:grpSpPr bwMode="auto">
                <a:xfrm>
                  <a:off x="1371" y="2587"/>
                  <a:ext cx="301" cy="115"/>
                  <a:chOff x="1371" y="2587"/>
                  <a:chExt cx="301" cy="115"/>
                </a:xfrm>
              </p:grpSpPr>
              <p:sp>
                <p:nvSpPr>
                  <p:cNvPr id="1261817"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18"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19"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0"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1"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2"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3"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4"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1261825" name="Group 257"/>
                <p:cNvGrpSpPr/>
                <p:nvPr/>
              </p:nvGrpSpPr>
              <p:grpSpPr bwMode="auto">
                <a:xfrm>
                  <a:off x="1373" y="2590"/>
                  <a:ext cx="302" cy="114"/>
                  <a:chOff x="1373" y="2590"/>
                  <a:chExt cx="302" cy="114"/>
                </a:xfrm>
              </p:grpSpPr>
              <p:sp>
                <p:nvSpPr>
                  <p:cNvPr id="126182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2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3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1261834"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261835"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1261836" name="Group 268"/>
            <p:cNvGrpSpPr/>
            <p:nvPr/>
          </p:nvGrpSpPr>
          <p:grpSpPr bwMode="auto">
            <a:xfrm>
              <a:off x="5553209" y="4386264"/>
              <a:ext cx="703394" cy="384175"/>
              <a:chOff x="3488" y="2569"/>
              <a:chExt cx="439" cy="262"/>
            </a:xfrm>
          </p:grpSpPr>
          <p:sp>
            <p:nvSpPr>
              <p:cNvPr id="1261837"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1261838"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39"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40"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1261841" name="Group 273"/>
              <p:cNvGrpSpPr/>
              <p:nvPr/>
            </p:nvGrpSpPr>
            <p:grpSpPr bwMode="auto">
              <a:xfrm>
                <a:off x="3555" y="2587"/>
                <a:ext cx="304" cy="117"/>
                <a:chOff x="3555" y="2587"/>
                <a:chExt cx="304" cy="117"/>
              </a:xfrm>
            </p:grpSpPr>
            <p:grpSp>
              <p:nvGrpSpPr>
                <p:cNvPr id="1261842" name="Group 274"/>
                <p:cNvGrpSpPr/>
                <p:nvPr/>
              </p:nvGrpSpPr>
              <p:grpSpPr bwMode="auto">
                <a:xfrm>
                  <a:off x="3555" y="2587"/>
                  <a:ext cx="301" cy="115"/>
                  <a:chOff x="3555" y="2587"/>
                  <a:chExt cx="301" cy="115"/>
                </a:xfrm>
              </p:grpSpPr>
              <p:sp>
                <p:nvSpPr>
                  <p:cNvPr id="1261843"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4"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5"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6"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7"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8"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49"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0"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1261851" name="Group 283"/>
                <p:cNvGrpSpPr/>
                <p:nvPr/>
              </p:nvGrpSpPr>
              <p:grpSpPr bwMode="auto">
                <a:xfrm>
                  <a:off x="3557" y="2590"/>
                  <a:ext cx="302" cy="114"/>
                  <a:chOff x="3557" y="2590"/>
                  <a:chExt cx="302" cy="114"/>
                </a:xfrm>
              </p:grpSpPr>
              <p:sp>
                <p:nvSpPr>
                  <p:cNvPr id="1261852"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3"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4"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5"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6"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7"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8"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859"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1261860"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1261861"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1261862"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3"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4"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5"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6"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7"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68"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69"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1261870"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1"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1261872"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3"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1261874"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5"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1261876"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7"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1261878"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79"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1261880"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81" name="Rectangle 313"/>
            <p:cNvSpPr>
              <a:spLocks noChangeArrowheads="1"/>
            </p:cNvSpPr>
            <p:nvPr/>
          </p:nvSpPr>
          <p:spPr bwMode="auto">
            <a:xfrm>
              <a:off x="272480"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1261882"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83"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1261884"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85" name="Rectangle 317"/>
            <p:cNvSpPr>
              <a:spLocks noChangeArrowheads="1"/>
            </p:cNvSpPr>
            <p:nvPr/>
          </p:nvSpPr>
          <p:spPr bwMode="auto">
            <a:xfrm>
              <a:off x="272480"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222.1.3.1</a:t>
              </a:r>
            </a:p>
          </p:txBody>
        </p:sp>
        <p:sp>
          <p:nvSpPr>
            <p:cNvPr id="1261886"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87"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88"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889"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0"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1261891"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2"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1261893"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4"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1261895"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6"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1261897"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8"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899"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1261900"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01"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1261902"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1261903"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04"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1261905"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06"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1261907"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08"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1261909"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61910"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1"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2"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3"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1261914"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1261915"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1261916"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7"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1261918"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19"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20"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921" name="Group 353"/>
            <p:cNvGrpSpPr/>
            <p:nvPr/>
          </p:nvGrpSpPr>
          <p:grpSpPr bwMode="auto">
            <a:xfrm>
              <a:off x="3363913" y="898525"/>
              <a:ext cx="548614" cy="514350"/>
              <a:chOff x="1813" y="593"/>
              <a:chExt cx="343" cy="352"/>
            </a:xfrm>
          </p:grpSpPr>
          <p:grpSp>
            <p:nvGrpSpPr>
              <p:cNvPr id="1261922" name="Group 354"/>
              <p:cNvGrpSpPr/>
              <p:nvPr/>
            </p:nvGrpSpPr>
            <p:grpSpPr bwMode="auto">
              <a:xfrm>
                <a:off x="1821" y="599"/>
                <a:ext cx="335" cy="346"/>
                <a:chOff x="1821" y="599"/>
                <a:chExt cx="335" cy="346"/>
              </a:xfrm>
            </p:grpSpPr>
            <p:sp>
              <p:nvSpPr>
                <p:cNvPr id="1261923"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4"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5"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6"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27"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28"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29"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30"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31" name="Group 363"/>
                <p:cNvGrpSpPr/>
                <p:nvPr/>
              </p:nvGrpSpPr>
              <p:grpSpPr bwMode="auto">
                <a:xfrm>
                  <a:off x="1821" y="895"/>
                  <a:ext cx="335" cy="50"/>
                  <a:chOff x="1821" y="895"/>
                  <a:chExt cx="335" cy="50"/>
                </a:xfrm>
              </p:grpSpPr>
              <p:sp>
                <p:nvSpPr>
                  <p:cNvPr id="1261932"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3"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4"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935" name="Group 367"/>
              <p:cNvGrpSpPr/>
              <p:nvPr/>
            </p:nvGrpSpPr>
            <p:grpSpPr bwMode="auto">
              <a:xfrm>
                <a:off x="1813" y="593"/>
                <a:ext cx="335" cy="346"/>
                <a:chOff x="1813" y="593"/>
                <a:chExt cx="335" cy="346"/>
              </a:xfrm>
            </p:grpSpPr>
            <p:sp>
              <p:nvSpPr>
                <p:cNvPr id="1261936"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7"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8"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39"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40"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41"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42"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43"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44" name="Group 376"/>
                <p:cNvGrpSpPr/>
                <p:nvPr/>
              </p:nvGrpSpPr>
              <p:grpSpPr bwMode="auto">
                <a:xfrm>
                  <a:off x="1813" y="888"/>
                  <a:ext cx="335" cy="51"/>
                  <a:chOff x="1813" y="888"/>
                  <a:chExt cx="335" cy="51"/>
                </a:xfrm>
              </p:grpSpPr>
              <p:sp>
                <p:nvSpPr>
                  <p:cNvPr id="1261945"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46"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47"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194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4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126195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951" name="Group 383"/>
            <p:cNvGrpSpPr/>
            <p:nvPr/>
          </p:nvGrpSpPr>
          <p:grpSpPr bwMode="auto">
            <a:xfrm>
              <a:off x="5051029" y="898525"/>
              <a:ext cx="548613" cy="514350"/>
              <a:chOff x="2868" y="593"/>
              <a:chExt cx="343" cy="352"/>
            </a:xfrm>
          </p:grpSpPr>
          <p:grpSp>
            <p:nvGrpSpPr>
              <p:cNvPr id="1261952" name="Group 384"/>
              <p:cNvGrpSpPr/>
              <p:nvPr/>
            </p:nvGrpSpPr>
            <p:grpSpPr bwMode="auto">
              <a:xfrm>
                <a:off x="2877" y="599"/>
                <a:ext cx="334" cy="346"/>
                <a:chOff x="2877" y="599"/>
                <a:chExt cx="334" cy="346"/>
              </a:xfrm>
            </p:grpSpPr>
            <p:sp>
              <p:nvSpPr>
                <p:cNvPr id="1261953"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4"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5"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6"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57"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58"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59"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60"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61" name="Group 393"/>
                <p:cNvGrpSpPr/>
                <p:nvPr/>
              </p:nvGrpSpPr>
              <p:grpSpPr bwMode="auto">
                <a:xfrm>
                  <a:off x="2877" y="895"/>
                  <a:ext cx="334" cy="50"/>
                  <a:chOff x="2877" y="895"/>
                  <a:chExt cx="334" cy="50"/>
                </a:xfrm>
              </p:grpSpPr>
              <p:sp>
                <p:nvSpPr>
                  <p:cNvPr id="1261962"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3"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4"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965" name="Group 397"/>
              <p:cNvGrpSpPr/>
              <p:nvPr/>
            </p:nvGrpSpPr>
            <p:grpSpPr bwMode="auto">
              <a:xfrm>
                <a:off x="2868" y="593"/>
                <a:ext cx="335" cy="346"/>
                <a:chOff x="2868" y="593"/>
                <a:chExt cx="335" cy="346"/>
              </a:xfrm>
            </p:grpSpPr>
            <p:sp>
              <p:nvSpPr>
                <p:cNvPr id="1261966"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7"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8"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69"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70"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71"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72"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73"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74" name="Group 406"/>
                <p:cNvGrpSpPr/>
                <p:nvPr/>
              </p:nvGrpSpPr>
              <p:grpSpPr bwMode="auto">
                <a:xfrm>
                  <a:off x="2868" y="888"/>
                  <a:ext cx="335" cy="51"/>
                  <a:chOff x="2868" y="888"/>
                  <a:chExt cx="335" cy="51"/>
                </a:xfrm>
              </p:grpSpPr>
              <p:sp>
                <p:nvSpPr>
                  <p:cNvPr id="1261975"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76"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77"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1978"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1261979" name="Group 411"/>
            <p:cNvGrpSpPr/>
            <p:nvPr/>
          </p:nvGrpSpPr>
          <p:grpSpPr bwMode="auto">
            <a:xfrm>
              <a:off x="6724386" y="898525"/>
              <a:ext cx="548614" cy="514350"/>
              <a:chOff x="3915" y="593"/>
              <a:chExt cx="343" cy="352"/>
            </a:xfrm>
          </p:grpSpPr>
          <p:grpSp>
            <p:nvGrpSpPr>
              <p:cNvPr id="1261980" name="Group 412"/>
              <p:cNvGrpSpPr/>
              <p:nvPr/>
            </p:nvGrpSpPr>
            <p:grpSpPr bwMode="auto">
              <a:xfrm>
                <a:off x="3924" y="599"/>
                <a:ext cx="334" cy="346"/>
                <a:chOff x="3924" y="599"/>
                <a:chExt cx="334" cy="346"/>
              </a:xfrm>
            </p:grpSpPr>
            <p:sp>
              <p:nvSpPr>
                <p:cNvPr id="1261981"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2"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3"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4"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85"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86"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87"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88"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1989" name="Group 421"/>
                <p:cNvGrpSpPr/>
                <p:nvPr/>
              </p:nvGrpSpPr>
              <p:grpSpPr bwMode="auto">
                <a:xfrm>
                  <a:off x="3924" y="895"/>
                  <a:ext cx="334" cy="50"/>
                  <a:chOff x="3924" y="895"/>
                  <a:chExt cx="334" cy="50"/>
                </a:xfrm>
              </p:grpSpPr>
              <p:sp>
                <p:nvSpPr>
                  <p:cNvPr id="1261990"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1"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2"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1261993" name="Group 425"/>
              <p:cNvGrpSpPr/>
              <p:nvPr/>
            </p:nvGrpSpPr>
            <p:grpSpPr bwMode="auto">
              <a:xfrm>
                <a:off x="3915" y="593"/>
                <a:ext cx="335" cy="346"/>
                <a:chOff x="3915" y="593"/>
                <a:chExt cx="335" cy="346"/>
              </a:xfrm>
            </p:grpSpPr>
            <p:sp>
              <p:nvSpPr>
                <p:cNvPr id="1261994"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5"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6"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7"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1998"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1999"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2000"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1262001"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1262002" name="Group 434"/>
                <p:cNvGrpSpPr/>
                <p:nvPr/>
              </p:nvGrpSpPr>
              <p:grpSpPr bwMode="auto">
                <a:xfrm>
                  <a:off x="3915" y="888"/>
                  <a:ext cx="335" cy="51"/>
                  <a:chOff x="3915" y="888"/>
                  <a:chExt cx="335" cy="51"/>
                </a:xfrm>
              </p:grpSpPr>
              <p:sp>
                <p:nvSpPr>
                  <p:cNvPr id="1262003"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2004"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1262005"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3" name="文本框 2"/>
          <p:cNvSpPr txBox="1"/>
          <p:nvPr/>
        </p:nvSpPr>
        <p:spPr>
          <a:xfrm>
            <a:off x="293757" y="1057355"/>
            <a:ext cx="2339102" cy="1200329"/>
          </a:xfrm>
          <a:prstGeom prst="rect">
            <a:avLst/>
          </a:prstGeom>
          <a:noFill/>
        </p:spPr>
        <p:txBody>
          <a:bodyPr wrap="none" rtlCol="0">
            <a:spAutoFit/>
          </a:bodyPr>
          <a:lstStyle/>
          <a:p>
            <a:r>
              <a:rPr lang="en-US" altLang="zh-CN" sz="7200" b="1" dirty="0" smtClean="0">
                <a:solidFill>
                  <a:srgbClr val="FF0000"/>
                </a:solidFill>
              </a:rPr>
              <a:t>P130</a:t>
            </a:r>
            <a:endParaRPr lang="zh-CN" altLang="en-US" sz="7200" b="1" dirty="0">
              <a:solidFill>
                <a:srgbClr val="FF000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91385" y="1198075"/>
            <a:ext cx="9114143" cy="5399576"/>
            <a:chOff x="272480" y="898525"/>
            <a:chExt cx="9545961"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72480"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72480"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a:solidFill>
                  <a:srgbClr val="000099"/>
                </a:solidFill>
                <a:latin typeface="+mn-lt"/>
                <a:ea typeface="黑体" panose="02010609060101010101" pitchFamily="2" charset="-122"/>
              </a:rPr>
              <a:t>net-id</a:t>
            </a:r>
          </a:p>
        </p:txBody>
      </p:sp>
      <p:grpSp>
        <p:nvGrpSpPr>
          <p:cNvPr id="1263031" name="Group 439"/>
          <p:cNvGrpSpPr/>
          <p:nvPr/>
        </p:nvGrpSpPr>
        <p:grpSpPr bwMode="auto">
          <a:xfrm>
            <a:off x="4176464" y="3644454"/>
            <a:ext cx="5529064" cy="2474913"/>
            <a:chOff x="2381" y="2250"/>
            <a:chExt cx="3141" cy="1559"/>
          </a:xfrm>
        </p:grpSpPr>
        <p:sp>
          <p:nvSpPr>
            <p:cNvPr id="1263032" name="Line 440"/>
            <p:cNvSpPr>
              <a:spLocks noChangeShapeType="1"/>
            </p:cNvSpPr>
            <p:nvPr/>
          </p:nvSpPr>
          <p:spPr bwMode="auto">
            <a:xfrm>
              <a:off x="4977" y="2250"/>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3" name="Line 441"/>
            <p:cNvSpPr>
              <a:spLocks noChangeShapeType="1"/>
            </p:cNvSpPr>
            <p:nvPr/>
          </p:nvSpPr>
          <p:spPr bwMode="auto">
            <a:xfrm>
              <a:off x="3177" y="3809"/>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4" name="Line 442"/>
            <p:cNvSpPr>
              <a:spLocks noChangeShapeType="1"/>
            </p:cNvSpPr>
            <p:nvPr/>
          </p:nvSpPr>
          <p:spPr bwMode="auto">
            <a:xfrm>
              <a:off x="2381" y="3793"/>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5" name="Line 443"/>
            <p:cNvSpPr>
              <a:spLocks noChangeShapeType="1"/>
            </p:cNvSpPr>
            <p:nvPr/>
          </p:nvSpPr>
          <p:spPr bwMode="auto">
            <a:xfrm>
              <a:off x="4977" y="2931"/>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3036" name="Line 444"/>
            <p:cNvSpPr>
              <a:spLocks noChangeShapeType="1"/>
            </p:cNvSpPr>
            <p:nvPr/>
          </p:nvSpPr>
          <p:spPr bwMode="auto">
            <a:xfrm>
              <a:off x="3678" y="2885"/>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630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63031"/>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4000" fill="hold" nodeType="afterEffect">
                                  <p:stCondLst>
                                    <p:cond delay="500"/>
                                  </p:stCondLst>
                                  <p:childTnLst>
                                    <p:anim calcmode="discrete" valueType="str">
                                      <p:cBhvr>
                                        <p:cTn id="12" dur="1000" fill="hold"/>
                                        <p:tgtEl>
                                          <p:spTgt spid="126303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03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smtClean="0">
                <a:solidFill>
                  <a:srgbClr val="000099"/>
                </a:solidFill>
                <a:latin typeface="+mn-lt"/>
                <a:ea typeface="黑体" panose="02010609060101010101" pitchFamily="2" charset="-122"/>
              </a:rPr>
              <a:t>net-id</a:t>
            </a:r>
            <a:r>
              <a:rPr kumimoji="0" lang="zh-CN" altLang="en-US" sz="2800" b="1" dirty="0" smtClean="0">
                <a:solidFill>
                  <a:srgbClr val="00B050"/>
                </a:solidFill>
                <a:latin typeface="+mn-lt"/>
                <a:ea typeface="黑体" panose="02010609060101010101" pitchFamily="2" charset="-122"/>
              </a:rPr>
              <a:t>。</a:t>
            </a:r>
            <a:endParaRPr kumimoji="0" lang="en-US" altLang="zh-CN" sz="2800" b="1" dirty="0">
              <a:solidFill>
                <a:srgbClr val="00B050"/>
              </a:solidFill>
              <a:latin typeface="+mn-lt"/>
              <a:ea typeface="黑体" panose="02010609060101010101" pitchFamily="2" charset="-122"/>
            </a:endParaRPr>
          </a:p>
        </p:txBody>
      </p:sp>
      <p:grpSp>
        <p:nvGrpSpPr>
          <p:cNvPr id="884" name="Group 439"/>
          <p:cNvGrpSpPr/>
          <p:nvPr/>
        </p:nvGrpSpPr>
        <p:grpSpPr bwMode="auto">
          <a:xfrm>
            <a:off x="545307" y="3593059"/>
            <a:ext cx="2319336" cy="1563688"/>
            <a:chOff x="235" y="2149"/>
            <a:chExt cx="1461" cy="985"/>
          </a:xfrm>
        </p:grpSpPr>
        <p:sp>
          <p:nvSpPr>
            <p:cNvPr id="885" name="Line 440"/>
            <p:cNvSpPr>
              <a:spLocks noChangeShapeType="1"/>
            </p:cNvSpPr>
            <p:nvPr/>
          </p:nvSpPr>
          <p:spPr bwMode="auto">
            <a:xfrm>
              <a:off x="235" y="2149"/>
              <a:ext cx="66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6" name="Line 441"/>
            <p:cNvSpPr>
              <a:spLocks noChangeShapeType="1"/>
            </p:cNvSpPr>
            <p:nvPr/>
          </p:nvSpPr>
          <p:spPr bwMode="auto">
            <a:xfrm>
              <a:off x="246" y="2841"/>
              <a:ext cx="65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7" name="Line 442"/>
            <p:cNvSpPr>
              <a:spLocks noChangeShapeType="1"/>
            </p:cNvSpPr>
            <p:nvPr/>
          </p:nvSpPr>
          <p:spPr bwMode="auto">
            <a:xfrm>
              <a:off x="1151" y="3134"/>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8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047778" y="3066867"/>
            <a:ext cx="7991871"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smtClean="0">
                <a:solidFill>
                  <a:srgbClr val="000099"/>
                </a:solidFill>
                <a:latin typeface="+mn-lt"/>
                <a:ea typeface="黑体" panose="02010609060101010101" pitchFamily="2" charset="-122"/>
              </a:rPr>
              <a:t>net-id</a:t>
            </a:r>
            <a:r>
              <a:rPr kumimoji="0" lang="zh-CN" altLang="en-US" sz="2800" b="1" dirty="0" smtClean="0">
                <a:solidFill>
                  <a:srgbClr val="00B050"/>
                </a:solidFill>
                <a:latin typeface="+mn-lt"/>
                <a:ea typeface="黑体" panose="02010609060101010101" pitchFamily="2" charset="-122"/>
              </a:rPr>
              <a:t>。</a:t>
            </a:r>
            <a:endParaRPr kumimoji="0" lang="en-US" altLang="zh-CN" sz="2800" b="1" dirty="0">
              <a:solidFill>
                <a:srgbClr val="00B050"/>
              </a:solidFill>
              <a:latin typeface="+mn-lt"/>
              <a:ea typeface="黑体" panose="02010609060101010101" pitchFamily="2" charset="-122"/>
            </a:endParaRPr>
          </a:p>
        </p:txBody>
      </p:sp>
      <p:grpSp>
        <p:nvGrpSpPr>
          <p:cNvPr id="443" name="Group 439"/>
          <p:cNvGrpSpPr/>
          <p:nvPr/>
        </p:nvGrpSpPr>
        <p:grpSpPr bwMode="auto">
          <a:xfrm>
            <a:off x="3938165" y="2028578"/>
            <a:ext cx="4177757" cy="896938"/>
            <a:chOff x="2189" y="1097"/>
            <a:chExt cx="2448" cy="565"/>
          </a:xfrm>
        </p:grpSpPr>
        <p:sp>
          <p:nvSpPr>
            <p:cNvPr id="444" name="Line 440"/>
            <p:cNvSpPr>
              <a:spLocks noChangeShapeType="1"/>
            </p:cNvSpPr>
            <p:nvPr/>
          </p:nvSpPr>
          <p:spPr bwMode="auto">
            <a:xfrm>
              <a:off x="2189" y="1105"/>
              <a:ext cx="608"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Line 441"/>
            <p:cNvSpPr>
              <a:spLocks noChangeShapeType="1"/>
            </p:cNvSpPr>
            <p:nvPr/>
          </p:nvSpPr>
          <p:spPr bwMode="auto">
            <a:xfrm>
              <a:off x="3121" y="1097"/>
              <a:ext cx="599"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Line 442"/>
            <p:cNvSpPr>
              <a:spLocks noChangeShapeType="1"/>
            </p:cNvSpPr>
            <p:nvPr/>
          </p:nvSpPr>
          <p:spPr bwMode="auto">
            <a:xfrm>
              <a:off x="4092" y="1097"/>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 name="Line 443"/>
            <p:cNvSpPr>
              <a:spLocks noChangeShapeType="1"/>
            </p:cNvSpPr>
            <p:nvPr/>
          </p:nvSpPr>
          <p:spPr bwMode="auto">
            <a:xfrm>
              <a:off x="2745" y="1662"/>
              <a:ext cx="54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0"/>
                                  </p:stCondLst>
                                  <p:childTnLst>
                                    <p:anim calcmode="discrete" valueType="str">
                                      <p:cBhvr>
                                        <p:cTn id="9" dur="1000" fill="hold"/>
                                        <p:tgtEl>
                                          <p:spTgt spid="4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sp>
        <p:nvSpPr>
          <p:cNvPr id="449" name="AutoShape 2"/>
          <p:cNvSpPr>
            <a:spLocks noChangeArrowheads="1"/>
          </p:cNvSpPr>
          <p:nvPr/>
        </p:nvSpPr>
        <p:spPr bwMode="auto">
          <a:xfrm>
            <a:off x="1728569" y="2046366"/>
            <a:ext cx="6745318" cy="3696979"/>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492073" y="2751770"/>
            <a:ext cx="4953901" cy="3003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377084" y="5487655"/>
            <a:ext cx="0" cy="8106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4096328" y="5466597"/>
            <a:ext cx="0" cy="80768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708768" y="5266558"/>
            <a:ext cx="2563155" cy="200039"/>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654631" y="4624323"/>
            <a:ext cx="1737232" cy="242154"/>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216218" y="4732616"/>
            <a:ext cx="24925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743347" y="2673558"/>
            <a:ext cx="960568" cy="2242553"/>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3180094" y="3270670"/>
            <a:ext cx="1129693" cy="1033290"/>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838509" y="3266159"/>
            <a:ext cx="1004902" cy="1156622"/>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896053" y="4676967"/>
            <a:ext cx="1067298" cy="255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309860" y="4168594"/>
            <a:ext cx="586193" cy="28577"/>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309860" y="3123272"/>
            <a:ext cx="586193" cy="240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882892" y="3043558"/>
            <a:ext cx="1637070" cy="1553693"/>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570913" y="2026813"/>
            <a:ext cx="5195275" cy="837761"/>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700582" y="3027012"/>
            <a:ext cx="1226570" cy="1505564"/>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268639" y="4227252"/>
            <a:ext cx="648589" cy="240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281775" y="3190956"/>
            <a:ext cx="646946" cy="255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86401" y="4866479"/>
            <a:ext cx="177537"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4038857" y="5672654"/>
            <a:ext cx="121508" cy="112804"/>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930560" y="3773026"/>
            <a:ext cx="522155" cy="488820"/>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804053" y="6108832"/>
            <a:ext cx="520512" cy="488819"/>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117649" y="6093791"/>
            <a:ext cx="522155" cy="488819"/>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930560" y="2724697"/>
            <a:ext cx="522155" cy="490324"/>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769447" y="3812131"/>
            <a:ext cx="523796" cy="487315"/>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769447" y="2792378"/>
            <a:ext cx="523796" cy="488820"/>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296701" y="2166690"/>
            <a:ext cx="92937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615537" y="2448630"/>
            <a:ext cx="120144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4022437" y="1751570"/>
            <a:ext cx="1042668"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935413" y="171096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620100" y="1751570"/>
            <a:ext cx="1041025"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510086" y="171096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8664" y="1751570"/>
            <a:ext cx="1041025"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11032" y="168539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643112" y="2372746"/>
            <a:ext cx="27914" cy="5098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285156" y="2839005"/>
            <a:ext cx="669934" cy="365486"/>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756410" y="2593844"/>
            <a:ext cx="104431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831942" y="2602867"/>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896004" y="2733722"/>
            <a:ext cx="426919" cy="3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4002734" y="272469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602062" y="264197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373874" y="1877910"/>
            <a:ext cx="745466"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385221" y="4200180"/>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390146" y="3151850"/>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87720" y="3839205"/>
            <a:ext cx="1044310"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326158" y="4328025"/>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485382" y="4323511"/>
            <a:ext cx="1042668"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580617" y="4380667"/>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485382" y="3270670"/>
            <a:ext cx="1042668"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580617" y="3329328"/>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501876" y="5764401"/>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4127525" y="5657614"/>
            <a:ext cx="1042668"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166420" y="5764401"/>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332750" y="5684686"/>
            <a:ext cx="95236"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3602" y="3147338"/>
            <a:ext cx="926086"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91449" y="3747457"/>
            <a:ext cx="1151532"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57493" y="2870591"/>
            <a:ext cx="745466"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630025" y="4502496"/>
            <a:ext cx="671576" cy="363982"/>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633237" y="4502496"/>
            <a:ext cx="671576" cy="363982"/>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620148" y="4695015"/>
            <a:ext cx="96877"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342602" y="4688999"/>
            <a:ext cx="95236" cy="85731"/>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767879" y="4352090"/>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858213" y="3242094"/>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3142328" y="4245301"/>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166932" y="3264653"/>
            <a:ext cx="93595" cy="8573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5035548" y="2927745"/>
            <a:ext cx="104431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5058537" y="3081158"/>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3058587" y="3064614"/>
            <a:ext cx="1041025"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3181736" y="3052581"/>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296700" y="3687295"/>
            <a:ext cx="1044310"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262219" y="3924937"/>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746534" y="3562457"/>
            <a:ext cx="1042668"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766237" y="4042253"/>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181686" y="4400219"/>
            <a:ext cx="104431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5030623" y="4828876"/>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344294" y="4400219"/>
            <a:ext cx="1041025"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434603" y="4812332"/>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725311" y="3201483"/>
            <a:ext cx="1042668" cy="33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587729" y="3260142"/>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841867" y="4460381"/>
            <a:ext cx="1042668"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968302" y="4857453"/>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725311" y="4251318"/>
            <a:ext cx="1042668"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587729" y="4309975"/>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694088" y="4135504"/>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685878" y="3085672"/>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411640" y="4645381"/>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953499" y="4514528"/>
            <a:ext cx="42856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283540" y="4303960"/>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336010" y="4458877"/>
            <a:ext cx="428560"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372157" y="4302455"/>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884560" y="3210508"/>
            <a:ext cx="92937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966398" y="3194573"/>
            <a:ext cx="120144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919041" y="2929249"/>
            <a:ext cx="742182"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2043354" y="2913314"/>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426369" y="3962537"/>
            <a:ext cx="430202"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416493" y="3270670"/>
            <a:ext cx="42856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414849" y="3466198"/>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743298" y="3616603"/>
            <a:ext cx="426919"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656273" y="380021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295008" y="4347576"/>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4047068" y="3616603"/>
            <a:ext cx="92937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4001092" y="3800216"/>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720261" y="3285711"/>
            <a:ext cx="92937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754743" y="3481238"/>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896053" y="2801403"/>
            <a:ext cx="0" cy="20650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950189" y="433253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4733" y="5024404"/>
            <a:ext cx="600971" cy="37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271923" y="2869086"/>
            <a:ext cx="0" cy="253133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16200000">
            <a:off x="4754767" y="4294212"/>
            <a:ext cx="0" cy="234477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221071" y="4666437"/>
            <a:ext cx="205085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441097" y="4600259"/>
            <a:ext cx="123149" cy="11280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954" y="3466197"/>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738469" y="2162859"/>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16200000">
            <a:off x="5561809" y="309040"/>
            <a:ext cx="0" cy="410334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349268" y="5997531"/>
            <a:ext cx="734635"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751557" y="5597452"/>
            <a:ext cx="438413" cy="40008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825398" y="1623725"/>
            <a:ext cx="0" cy="7369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767929" y="198620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542975" y="1198075"/>
            <a:ext cx="523797" cy="487315"/>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20721" y="1623725"/>
            <a:ext cx="0" cy="7369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423060" y="1610188"/>
            <a:ext cx="0" cy="7384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377085" y="1999740"/>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153773" y="1198075"/>
            <a:ext cx="523796" cy="487315"/>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74746" y="1999740"/>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51435" y="1198075"/>
            <a:ext cx="523797" cy="487315"/>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1263030" name="Text Box 438"/>
          <p:cNvSpPr txBox="1">
            <a:spLocks noChangeArrowheads="1"/>
          </p:cNvSpPr>
          <p:nvPr/>
        </p:nvSpPr>
        <p:spPr bwMode="auto">
          <a:xfrm>
            <a:off x="1137593" y="188640"/>
            <a:ext cx="7991871"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kumimoji="0" lang="zh-CN" altLang="en-US" sz="2800" b="1" dirty="0">
                <a:solidFill>
                  <a:srgbClr val="000099"/>
                </a:solidFill>
                <a:latin typeface="+mn-lt"/>
                <a:ea typeface="黑体" panose="02010609060101010101" pitchFamily="2" charset="-122"/>
              </a:rPr>
              <a:t>在同一个局域网上的主机或路由器的</a:t>
            </a:r>
          </a:p>
          <a:p>
            <a:pPr algn="ctr">
              <a:lnSpc>
                <a:spcPct val="110000"/>
              </a:lnSpc>
            </a:pP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地址中的网络号必须是一样的。</a:t>
            </a:r>
          </a:p>
          <a:p>
            <a:pPr algn="ctr">
              <a:lnSpc>
                <a:spcPct val="110000"/>
              </a:lnSpc>
            </a:pPr>
            <a:r>
              <a:rPr kumimoji="0" lang="zh-CN" altLang="en-US" sz="2800" b="1" dirty="0">
                <a:solidFill>
                  <a:srgbClr val="000099"/>
                </a:solidFill>
                <a:latin typeface="+mn-lt"/>
                <a:ea typeface="黑体" panose="02010609060101010101" pitchFamily="2" charset="-122"/>
              </a:rPr>
              <a:t>图中的网络号就是 </a:t>
            </a:r>
            <a:r>
              <a:rPr kumimoji="0" lang="en-US" altLang="zh-CN" sz="2800" b="1" dirty="0">
                <a:solidFill>
                  <a:srgbClr val="000099"/>
                </a:solidFill>
                <a:latin typeface="+mn-lt"/>
                <a:ea typeface="黑体" panose="02010609060101010101" pitchFamily="2" charset="-122"/>
              </a:rPr>
              <a:t>IP </a:t>
            </a:r>
            <a:r>
              <a:rPr kumimoji="0" lang="zh-CN" altLang="en-US" sz="2800" b="1" dirty="0">
                <a:solidFill>
                  <a:srgbClr val="000099"/>
                </a:solidFill>
                <a:latin typeface="+mn-lt"/>
                <a:ea typeface="黑体" panose="02010609060101010101" pitchFamily="2" charset="-122"/>
              </a:rPr>
              <a:t>地址中的 </a:t>
            </a:r>
            <a:r>
              <a:rPr kumimoji="0" lang="en-US" altLang="zh-CN" sz="2800" b="1" dirty="0" smtClean="0">
                <a:solidFill>
                  <a:srgbClr val="000099"/>
                </a:solidFill>
                <a:latin typeface="+mn-lt"/>
                <a:ea typeface="黑体" panose="02010609060101010101" pitchFamily="2" charset="-122"/>
              </a:rPr>
              <a:t>net-id</a:t>
            </a:r>
            <a:r>
              <a:rPr kumimoji="0" lang="zh-CN" altLang="en-US" sz="2800" b="1" dirty="0" smtClean="0">
                <a:solidFill>
                  <a:srgbClr val="00B050"/>
                </a:solidFill>
                <a:latin typeface="+mn-lt"/>
                <a:ea typeface="黑体" panose="02010609060101010101" pitchFamily="2" charset="-122"/>
              </a:rPr>
              <a:t>。</a:t>
            </a:r>
            <a:endParaRPr kumimoji="0" lang="en-US" altLang="zh-CN" sz="2800" b="1" dirty="0">
              <a:solidFill>
                <a:srgbClr val="00B050"/>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4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473673"/>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总是具有两个或两个以上的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p>
          <a:p>
            <a:pPr algn="ctr">
              <a:lnSpc>
                <a:spcPct val="110000"/>
              </a:lnSpc>
            </a:pPr>
            <a:r>
              <a:rPr lang="zh-CN" altLang="en-US" sz="2800" b="1" dirty="0">
                <a:solidFill>
                  <a:srgbClr val="000099"/>
                </a:solidFill>
                <a:latin typeface="+mn-lt"/>
                <a:ea typeface="黑体" panose="02010609060101010101" pitchFamily="2" charset="-122"/>
              </a:rPr>
              <a:t>路由器的每一个接口都有一个</a:t>
            </a:r>
          </a:p>
          <a:p>
            <a:pPr algn="ctr">
              <a:lnSpc>
                <a:spcPct val="110000"/>
              </a:lnSpc>
            </a:pPr>
            <a:r>
              <a:rPr lang="zh-CN" altLang="en-US" sz="2800" b="1" dirty="0">
                <a:solidFill>
                  <a:srgbClr val="000099"/>
                </a:solidFill>
                <a:latin typeface="+mn-lt"/>
                <a:ea typeface="黑体" panose="02010609060101010101" pitchFamily="2" charset="-122"/>
              </a:rPr>
              <a:t>不同网络号的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r>
              <a:rPr lang="zh-CN" altLang="en-US" sz="2800" dirty="0">
                <a:solidFill>
                  <a:srgbClr val="333399"/>
                </a:solidFill>
              </a:rPr>
              <a:t>。</a:t>
            </a:r>
            <a:endParaRPr kumimoji="0" lang="en-US" altLang="zh-CN" sz="2800" b="1" dirty="0">
              <a:solidFill>
                <a:srgbClr val="000099"/>
              </a:solidFill>
              <a:latin typeface="+mn-lt"/>
              <a:ea typeface="黑体" panose="02010609060101010101" pitchFamily="2" charset="-122"/>
            </a:endParaRPr>
          </a:p>
        </p:txBody>
      </p:sp>
      <p:grpSp>
        <p:nvGrpSpPr>
          <p:cNvPr id="443" name="Group 439"/>
          <p:cNvGrpSpPr/>
          <p:nvPr/>
        </p:nvGrpSpPr>
        <p:grpSpPr bwMode="auto">
          <a:xfrm>
            <a:off x="3152378" y="2924949"/>
            <a:ext cx="3024188" cy="504826"/>
            <a:chOff x="1701" y="1706"/>
            <a:chExt cx="1905" cy="318"/>
          </a:xfrm>
        </p:grpSpPr>
        <p:sp>
          <p:nvSpPr>
            <p:cNvPr id="444" name="Line 440"/>
            <p:cNvSpPr>
              <a:spLocks noChangeShapeType="1"/>
            </p:cNvSpPr>
            <p:nvPr/>
          </p:nvSpPr>
          <p:spPr bwMode="auto">
            <a:xfrm>
              <a:off x="2699" y="1706"/>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Line 441"/>
            <p:cNvSpPr>
              <a:spLocks noChangeShapeType="1"/>
            </p:cNvSpPr>
            <p:nvPr/>
          </p:nvSpPr>
          <p:spPr bwMode="auto">
            <a:xfrm>
              <a:off x="2880" y="2024"/>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Line 442"/>
            <p:cNvSpPr>
              <a:spLocks noChangeShapeType="1"/>
            </p:cNvSpPr>
            <p:nvPr/>
          </p:nvSpPr>
          <p:spPr bwMode="auto">
            <a:xfrm>
              <a:off x="1701" y="1979"/>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4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473673"/>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总是具有两个或两个以上的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p>
          <a:p>
            <a:pPr algn="ctr">
              <a:lnSpc>
                <a:spcPct val="110000"/>
              </a:lnSpc>
            </a:pPr>
            <a:r>
              <a:rPr lang="zh-CN" altLang="en-US" sz="2800" b="1" dirty="0">
                <a:solidFill>
                  <a:srgbClr val="000099"/>
                </a:solidFill>
                <a:latin typeface="+mn-lt"/>
                <a:ea typeface="黑体" panose="02010609060101010101" pitchFamily="2" charset="-122"/>
              </a:rPr>
              <a:t>路由器的每一个接口都有一个</a:t>
            </a:r>
          </a:p>
          <a:p>
            <a:pPr algn="ctr">
              <a:lnSpc>
                <a:spcPct val="110000"/>
              </a:lnSpc>
            </a:pPr>
            <a:r>
              <a:rPr lang="zh-CN" altLang="en-US" sz="2800" b="1" dirty="0">
                <a:solidFill>
                  <a:srgbClr val="000099"/>
                </a:solidFill>
                <a:latin typeface="+mn-lt"/>
                <a:ea typeface="黑体" panose="02010609060101010101" pitchFamily="2" charset="-122"/>
              </a:rPr>
              <a:t>不同网络号的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r>
              <a:rPr lang="zh-CN" altLang="en-US" sz="2800" dirty="0">
                <a:solidFill>
                  <a:srgbClr val="333399"/>
                </a:solidFill>
              </a:rPr>
              <a:t>。</a:t>
            </a:r>
            <a:endParaRPr kumimoji="0" lang="en-US" altLang="zh-CN" sz="2800" b="1" dirty="0">
              <a:solidFill>
                <a:srgbClr val="000099"/>
              </a:solidFill>
              <a:latin typeface="+mn-lt"/>
              <a:ea typeface="黑体" panose="02010609060101010101" pitchFamily="2" charset="-122"/>
            </a:endParaRPr>
          </a:p>
        </p:txBody>
      </p:sp>
      <p:grpSp>
        <p:nvGrpSpPr>
          <p:cNvPr id="447" name="Group 439"/>
          <p:cNvGrpSpPr/>
          <p:nvPr/>
        </p:nvGrpSpPr>
        <p:grpSpPr bwMode="auto">
          <a:xfrm>
            <a:off x="4970364" y="4345979"/>
            <a:ext cx="2503488" cy="811213"/>
            <a:chOff x="2831" y="2666"/>
            <a:chExt cx="1577" cy="511"/>
          </a:xfrm>
        </p:grpSpPr>
        <p:sp>
          <p:nvSpPr>
            <p:cNvPr id="883" name="Line 440"/>
            <p:cNvSpPr>
              <a:spLocks noChangeShapeType="1"/>
            </p:cNvSpPr>
            <p:nvPr/>
          </p:nvSpPr>
          <p:spPr bwMode="auto">
            <a:xfrm>
              <a:off x="3309" y="2666"/>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4" name="Line 441"/>
            <p:cNvSpPr>
              <a:spLocks noChangeShapeType="1"/>
            </p:cNvSpPr>
            <p:nvPr/>
          </p:nvSpPr>
          <p:spPr bwMode="auto">
            <a:xfrm>
              <a:off x="3682" y="2859"/>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5" name="Line 442"/>
            <p:cNvSpPr>
              <a:spLocks noChangeShapeType="1"/>
            </p:cNvSpPr>
            <p:nvPr/>
          </p:nvSpPr>
          <p:spPr bwMode="auto">
            <a:xfrm>
              <a:off x="2831" y="3177"/>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4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grpSp>
        <p:nvGrpSpPr>
          <p:cNvPr id="448" name="组合 447"/>
          <p:cNvGrpSpPr/>
          <p:nvPr/>
        </p:nvGrpSpPr>
        <p:grpSpPr>
          <a:xfrm>
            <a:off x="587729" y="1198075"/>
            <a:ext cx="9117799" cy="5399576"/>
            <a:chOff x="268651" y="898525"/>
            <a:chExt cx="9549790" cy="5699126"/>
          </a:xfrm>
        </p:grpSpPr>
        <p:sp>
          <p:nvSpPr>
            <p:cNvPr id="449" name="AutoShape 2"/>
            <p:cNvSpPr>
              <a:spLocks noChangeArrowheads="1"/>
            </p:cNvSpPr>
            <p:nvPr/>
          </p:nvSpPr>
          <p:spPr bwMode="auto">
            <a:xfrm>
              <a:off x="1463543" y="1793876"/>
              <a:ext cx="7064904" cy="3902075"/>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310600" y="2538414"/>
              <a:ext cx="5188611"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284920" y="5426076"/>
              <a:ext cx="0" cy="8556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3943483" y="5403850"/>
              <a:ext cx="0" cy="8524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632319" y="5192714"/>
              <a:ext cx="2684594"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4" name="Freeform 8"/>
            <p:cNvSpPr/>
            <p:nvPr/>
          </p:nvSpPr>
          <p:spPr bwMode="auto">
            <a:xfrm>
              <a:off x="3480859" y="4514850"/>
              <a:ext cx="1819540"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5" name="Line 9"/>
            <p:cNvSpPr>
              <a:spLocks noChangeShapeType="1"/>
            </p:cNvSpPr>
            <p:nvPr/>
          </p:nvSpPr>
          <p:spPr bwMode="auto">
            <a:xfrm>
              <a:off x="3021675" y="4629150"/>
              <a:ext cx="26106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479021" y="2455863"/>
              <a:ext cx="1006079"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2983839" y="3086101"/>
              <a:ext cx="1183217"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720828" y="3081339"/>
              <a:ext cx="1052513"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9" name="Rectangle 13"/>
            <p:cNvSpPr>
              <a:spLocks noChangeArrowheads="1"/>
            </p:cNvSpPr>
            <p:nvPr/>
          </p:nvSpPr>
          <p:spPr bwMode="auto">
            <a:xfrm>
              <a:off x="1638962" y="4570414"/>
              <a:ext cx="111786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024996" y="4033838"/>
              <a:ext cx="613966"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024996" y="2930525"/>
              <a:ext cx="613966"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672556" y="2846389"/>
              <a:ext cx="1714633"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345796" y="1773239"/>
              <a:ext cx="5441421"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576366" y="2828925"/>
              <a:ext cx="1284684"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313474" y="4095750"/>
              <a:ext cx="67931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327232" y="3001964"/>
              <a:ext cx="677598"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75223" y="477043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3883290" y="5621338"/>
              <a:ext cx="127265" cy="1190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627725" y="3616325"/>
              <a:ext cx="546894" cy="515938"/>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637361" y="6081714"/>
              <a:ext cx="545173" cy="515937"/>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013194" y="6065839"/>
              <a:ext cx="546894" cy="515937"/>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627725" y="2509839"/>
              <a:ext cx="546894" cy="517525"/>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838010" y="3657600"/>
              <a:ext cx="548613" cy="514350"/>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838010" y="2581275"/>
              <a:ext cx="548613" cy="515938"/>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058592" y="192087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392534" y="2218457"/>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3866092" y="1482726"/>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77494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539450"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424224" y="14398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6121" y="1482726"/>
              <a:ext cx="109034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01021" y="14128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516173" y="2138363"/>
              <a:ext cx="29237"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141258" y="2630488"/>
              <a:ext cx="701675" cy="385762"/>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634839" y="2371726"/>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713950" y="23812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733668" y="2519364"/>
              <a:ext cx="447146"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3845455" y="2509838"/>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473179" y="242252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139422" y="1616075"/>
              <a:ext cx="7807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435579" y="40671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440738" y="2960689"/>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67128" y="3686176"/>
              <a:ext cx="1093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278960" y="420211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540486" y="4197350"/>
              <a:ext cx="109206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640233" y="4257676"/>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540486" y="3086100"/>
              <a:ext cx="109206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640233" y="314801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415625"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3976159" y="5605464"/>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016896" y="5718175"/>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238486" y="5634038"/>
              <a:ext cx="99748"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6505" y="2955926"/>
              <a:ext cx="9699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85248" y="3589338"/>
              <a:ext cx="12060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63897" y="2663826"/>
              <a:ext cx="78078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407709" y="4386264"/>
              <a:ext cx="703395" cy="384175"/>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553209" y="4386264"/>
              <a:ext cx="703394" cy="384175"/>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08" name="Oval 294"/>
            <p:cNvSpPr>
              <a:spLocks noChangeArrowheads="1"/>
            </p:cNvSpPr>
            <p:nvPr/>
          </p:nvSpPr>
          <p:spPr bwMode="auto">
            <a:xfrm>
              <a:off x="3444743" y="4589463"/>
              <a:ext cx="101467" cy="9366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248805" y="4583114"/>
              <a:ext cx="99748" cy="90487"/>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0" name="Oval 296"/>
            <p:cNvSpPr>
              <a:spLocks noChangeArrowheads="1"/>
            </p:cNvSpPr>
            <p:nvPr/>
          </p:nvSpPr>
          <p:spPr bwMode="auto">
            <a:xfrm>
              <a:off x="5694231" y="4227514"/>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741466" y="30559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2944284" y="4114801"/>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017433" y="3079750"/>
              <a:ext cx="98029" cy="90488"/>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4927203" y="2724151"/>
              <a:ext cx="10937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4951281" y="2886075"/>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2856575" y="2868613"/>
              <a:ext cx="109034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2985559" y="2855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058591" y="3525838"/>
              <a:ext cx="10937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022476" y="3776664"/>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671874" y="3394075"/>
              <a:ext cx="109206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692511" y="3900488"/>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080264" y="4278313"/>
              <a:ext cx="10937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4922044" y="4730750"/>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155819" y="4278313"/>
              <a:ext cx="109034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250407" y="4713289"/>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412751" y="3013075"/>
              <a:ext cx="10920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268651" y="3074988"/>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582209" y="4341813"/>
              <a:ext cx="109206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714634" y="4760913"/>
              <a:ext cx="1067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412751" y="4121151"/>
              <a:ext cx="109206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268651" y="4183063"/>
              <a:ext cx="11782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427428" y="3998913"/>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418829" y="2890839"/>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178977" y="4537076"/>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746508" y="4398963"/>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092186" y="417671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289279" y="4340225"/>
              <a:ext cx="44886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279760" y="417512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626924" y="3022601"/>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712640" y="3005782"/>
              <a:ext cx="1258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663039" y="2725739"/>
              <a:ext cx="77734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1793242" y="2708920"/>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289161" y="3816350"/>
              <a:ext cx="45058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326196" y="3086100"/>
              <a:ext cx="44886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324475" y="3292476"/>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573727" y="3451225"/>
              <a:ext cx="447146"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482579" y="3645024"/>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151577" y="42227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3891890" y="3451225"/>
              <a:ext cx="97340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3843735" y="3645024"/>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644357" y="3101976"/>
              <a:ext cx="97340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680472" y="3308350"/>
              <a:ext cx="9249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638962" y="2590800"/>
              <a:ext cx="0" cy="21796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790421" y="4206875"/>
              <a:ext cx="2805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3052" y="4937126"/>
              <a:ext cx="62944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316913" y="2662238"/>
              <a:ext cx="0" cy="26717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5400000">
              <a:off x="4633119" y="4175919"/>
              <a:ext cx="0" cy="24558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168894" y="4559300"/>
              <a:ext cx="214801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399345" y="4489451"/>
              <a:ext cx="128984" cy="119063"/>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225" y="3292475"/>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521291" y="1916832"/>
              <a:ext cx="8449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5400000">
              <a:off x="5478397" y="-23217"/>
              <a:ext cx="0" cy="42977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066271" y="5964238"/>
              <a:ext cx="769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487620" y="5541964"/>
              <a:ext cx="459184" cy="42227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659717"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599525" y="1730376"/>
              <a:ext cx="101467"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363913" y="898525"/>
              <a:ext cx="548614" cy="514350"/>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06431" y="1347789"/>
              <a:ext cx="0" cy="777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333075" y="1333501"/>
              <a:ext cx="0" cy="7794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284921" y="1744664"/>
              <a:ext cx="9974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051029" y="898525"/>
              <a:ext cx="548613" cy="514350"/>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58278" y="1744664"/>
              <a:ext cx="101468" cy="9207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24386" y="898525"/>
              <a:ext cx="548614" cy="514350"/>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sp>
        <p:nvSpPr>
          <p:cNvPr id="1263030" name="Text Box 438"/>
          <p:cNvSpPr txBox="1">
            <a:spLocks noChangeArrowheads="1"/>
          </p:cNvSpPr>
          <p:nvPr/>
        </p:nvSpPr>
        <p:spPr bwMode="auto">
          <a:xfrm>
            <a:off x="1137593" y="188640"/>
            <a:ext cx="7991871" cy="1473673"/>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总是具有两个或两个以上的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p>
          <a:p>
            <a:pPr algn="ctr">
              <a:lnSpc>
                <a:spcPct val="110000"/>
              </a:lnSpc>
            </a:pPr>
            <a:r>
              <a:rPr lang="zh-CN" altLang="en-US" sz="2800" b="1" dirty="0">
                <a:solidFill>
                  <a:srgbClr val="000099"/>
                </a:solidFill>
                <a:latin typeface="+mn-lt"/>
                <a:ea typeface="黑体" panose="02010609060101010101" pitchFamily="2" charset="-122"/>
              </a:rPr>
              <a:t>路由器的每一个接口都有一个</a:t>
            </a:r>
          </a:p>
          <a:p>
            <a:pPr algn="ctr">
              <a:lnSpc>
                <a:spcPct val="110000"/>
              </a:lnSpc>
            </a:pPr>
            <a:r>
              <a:rPr lang="zh-CN" altLang="en-US" sz="2800" b="1" dirty="0">
                <a:solidFill>
                  <a:srgbClr val="000099"/>
                </a:solidFill>
                <a:latin typeface="+mn-lt"/>
                <a:ea typeface="黑体" panose="02010609060101010101" pitchFamily="2" charset="-122"/>
              </a:rPr>
              <a:t>不同网络号的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a:t>
            </a:r>
            <a:r>
              <a:rPr lang="zh-CN" altLang="en-US" sz="2800" dirty="0">
                <a:solidFill>
                  <a:srgbClr val="333399"/>
                </a:solidFill>
              </a:rPr>
              <a:t>。</a:t>
            </a:r>
            <a:endParaRPr kumimoji="0" lang="en-US" altLang="zh-CN" sz="2800" b="1" dirty="0">
              <a:solidFill>
                <a:srgbClr val="000099"/>
              </a:solidFill>
              <a:latin typeface="+mn-lt"/>
              <a:ea typeface="黑体" panose="02010609060101010101" pitchFamily="2" charset="-122"/>
            </a:endParaRPr>
          </a:p>
        </p:txBody>
      </p:sp>
      <p:grpSp>
        <p:nvGrpSpPr>
          <p:cNvPr id="443" name="Group 439"/>
          <p:cNvGrpSpPr/>
          <p:nvPr/>
        </p:nvGrpSpPr>
        <p:grpSpPr bwMode="auto">
          <a:xfrm>
            <a:off x="1930152" y="4220570"/>
            <a:ext cx="2590800" cy="936625"/>
            <a:chOff x="968" y="2610"/>
            <a:chExt cx="1632" cy="590"/>
          </a:xfrm>
        </p:grpSpPr>
        <p:sp>
          <p:nvSpPr>
            <p:cNvPr id="444" name="Line 440"/>
            <p:cNvSpPr>
              <a:spLocks noChangeShapeType="1"/>
            </p:cNvSpPr>
            <p:nvPr/>
          </p:nvSpPr>
          <p:spPr bwMode="auto">
            <a:xfrm>
              <a:off x="1149" y="2610"/>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 name="Line 441"/>
            <p:cNvSpPr>
              <a:spLocks noChangeShapeType="1"/>
            </p:cNvSpPr>
            <p:nvPr/>
          </p:nvSpPr>
          <p:spPr bwMode="auto">
            <a:xfrm>
              <a:off x="1874" y="3176"/>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 name="Line 442"/>
            <p:cNvSpPr>
              <a:spLocks noChangeShapeType="1"/>
            </p:cNvSpPr>
            <p:nvPr/>
          </p:nvSpPr>
          <p:spPr bwMode="auto">
            <a:xfrm>
              <a:off x="968" y="3200"/>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4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互联网中的 </a:t>
            </a:r>
            <a:r>
              <a:rPr lang="en-US" altLang="zh-CN" dirty="0"/>
              <a:t>IP </a:t>
            </a:r>
            <a:r>
              <a:rPr lang="zh-CN" altLang="en-US" dirty="0"/>
              <a:t>地址 </a:t>
            </a:r>
          </a:p>
        </p:txBody>
      </p:sp>
      <p:sp>
        <p:nvSpPr>
          <p:cNvPr id="449" name="AutoShape 2"/>
          <p:cNvSpPr>
            <a:spLocks noChangeArrowheads="1"/>
          </p:cNvSpPr>
          <p:nvPr/>
        </p:nvSpPr>
        <p:spPr bwMode="auto">
          <a:xfrm>
            <a:off x="1728569" y="2046366"/>
            <a:ext cx="6745318" cy="3696979"/>
          </a:xfrm>
          <a:prstGeom prst="roundRect">
            <a:avLst>
              <a:gd name="adj" fmla="val 24787"/>
            </a:avLst>
          </a:prstGeom>
          <a:solidFill>
            <a:srgbClr val="66CCFF"/>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450" name="Freeform 4"/>
          <p:cNvSpPr/>
          <p:nvPr/>
        </p:nvSpPr>
        <p:spPr bwMode="auto">
          <a:xfrm>
            <a:off x="3492073" y="2751770"/>
            <a:ext cx="4953901" cy="3003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1" name="Line 5"/>
          <p:cNvSpPr>
            <a:spLocks noChangeShapeType="1"/>
          </p:cNvSpPr>
          <p:nvPr/>
        </p:nvSpPr>
        <p:spPr bwMode="auto">
          <a:xfrm>
            <a:off x="5377084" y="5487655"/>
            <a:ext cx="0" cy="8106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2" name="Line 6"/>
          <p:cNvSpPr>
            <a:spLocks noChangeShapeType="1"/>
          </p:cNvSpPr>
          <p:nvPr/>
        </p:nvSpPr>
        <p:spPr bwMode="auto">
          <a:xfrm>
            <a:off x="4096328" y="5466597"/>
            <a:ext cx="0" cy="80768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3" name="Freeform 7"/>
          <p:cNvSpPr/>
          <p:nvPr/>
        </p:nvSpPr>
        <p:spPr bwMode="auto">
          <a:xfrm>
            <a:off x="5708768" y="5266558"/>
            <a:ext cx="2563155" cy="200039"/>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456" name="Freeform 10"/>
          <p:cNvSpPr/>
          <p:nvPr/>
        </p:nvSpPr>
        <p:spPr bwMode="auto">
          <a:xfrm>
            <a:off x="1743347" y="2673558"/>
            <a:ext cx="960568" cy="2242553"/>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grpSp>
        <p:nvGrpSpPr>
          <p:cNvPr id="3" name="组合 2"/>
          <p:cNvGrpSpPr/>
          <p:nvPr/>
        </p:nvGrpSpPr>
        <p:grpSpPr>
          <a:xfrm>
            <a:off x="3180094" y="3266159"/>
            <a:ext cx="2663317" cy="1600318"/>
            <a:chOff x="3180094" y="3266159"/>
            <a:chExt cx="2663317" cy="1600318"/>
          </a:xfrm>
        </p:grpSpPr>
        <p:sp>
          <p:nvSpPr>
            <p:cNvPr id="454" name="Freeform 8"/>
            <p:cNvSpPr/>
            <p:nvPr/>
          </p:nvSpPr>
          <p:spPr bwMode="auto">
            <a:xfrm>
              <a:off x="3654631" y="4624323"/>
              <a:ext cx="1737232" cy="242154"/>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7" name="Freeform 11"/>
            <p:cNvSpPr/>
            <p:nvPr/>
          </p:nvSpPr>
          <p:spPr bwMode="auto">
            <a:xfrm>
              <a:off x="3180094" y="3270670"/>
              <a:ext cx="1129693" cy="1033290"/>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58" name="Freeform 12"/>
            <p:cNvSpPr/>
            <p:nvPr/>
          </p:nvSpPr>
          <p:spPr bwMode="auto">
            <a:xfrm>
              <a:off x="4838509" y="3266159"/>
              <a:ext cx="1004902" cy="1156622"/>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grpSp>
      <p:sp>
        <p:nvSpPr>
          <p:cNvPr id="459" name="Rectangle 13"/>
          <p:cNvSpPr>
            <a:spLocks noChangeArrowheads="1"/>
          </p:cNvSpPr>
          <p:nvPr/>
        </p:nvSpPr>
        <p:spPr bwMode="auto">
          <a:xfrm>
            <a:off x="1896053" y="4676967"/>
            <a:ext cx="1067298" cy="255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0" name="Freeform 14"/>
          <p:cNvSpPr/>
          <p:nvPr/>
        </p:nvSpPr>
        <p:spPr bwMode="auto">
          <a:xfrm>
            <a:off x="1309860" y="4168594"/>
            <a:ext cx="586193" cy="28577"/>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1" name="Rectangle 15"/>
          <p:cNvSpPr>
            <a:spLocks noChangeArrowheads="1"/>
          </p:cNvSpPr>
          <p:nvPr/>
        </p:nvSpPr>
        <p:spPr bwMode="auto">
          <a:xfrm>
            <a:off x="1309860" y="3123272"/>
            <a:ext cx="586193" cy="240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2" name="Freeform 16"/>
          <p:cNvSpPr/>
          <p:nvPr/>
        </p:nvSpPr>
        <p:spPr bwMode="auto">
          <a:xfrm>
            <a:off x="2882892" y="3043558"/>
            <a:ext cx="1637070" cy="1553693"/>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b="1">
              <a:latin typeface="+mn-lt"/>
              <a:ea typeface="黑体" panose="02010609060101010101" pitchFamily="2" charset="-122"/>
            </a:endParaRPr>
          </a:p>
        </p:txBody>
      </p:sp>
      <p:sp>
        <p:nvSpPr>
          <p:cNvPr id="463" name="Freeform 17"/>
          <p:cNvSpPr/>
          <p:nvPr/>
        </p:nvSpPr>
        <p:spPr bwMode="auto">
          <a:xfrm>
            <a:off x="2570913" y="2026813"/>
            <a:ext cx="5195275" cy="837761"/>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66CC"/>
          </a:solidFill>
          <a:ln>
            <a:noFill/>
          </a:ln>
        </p:spPr>
        <p:txBody>
          <a:bodyPr/>
          <a:lstStyle/>
          <a:p>
            <a:endParaRPr lang="zh-CN" altLang="en-US" b="1">
              <a:latin typeface="+mn-lt"/>
              <a:ea typeface="黑体" panose="02010609060101010101" pitchFamily="2" charset="-122"/>
            </a:endParaRPr>
          </a:p>
        </p:txBody>
      </p:sp>
      <p:sp>
        <p:nvSpPr>
          <p:cNvPr id="464" name="Freeform 18"/>
          <p:cNvSpPr/>
          <p:nvPr/>
        </p:nvSpPr>
        <p:spPr bwMode="auto">
          <a:xfrm>
            <a:off x="4700582" y="3027012"/>
            <a:ext cx="1226570" cy="1505564"/>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465" name="Rectangle 19"/>
          <p:cNvSpPr>
            <a:spLocks noChangeArrowheads="1"/>
          </p:cNvSpPr>
          <p:nvPr/>
        </p:nvSpPr>
        <p:spPr bwMode="auto">
          <a:xfrm>
            <a:off x="8268639" y="4227252"/>
            <a:ext cx="648589" cy="240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6" name="Rectangle 20"/>
          <p:cNvSpPr>
            <a:spLocks noChangeArrowheads="1"/>
          </p:cNvSpPr>
          <p:nvPr/>
        </p:nvSpPr>
        <p:spPr bwMode="auto">
          <a:xfrm>
            <a:off x="8281775" y="3190956"/>
            <a:ext cx="646946" cy="255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67" name="Rectangle 21"/>
          <p:cNvSpPr>
            <a:spLocks noChangeArrowheads="1"/>
          </p:cNvSpPr>
          <p:nvPr/>
        </p:nvSpPr>
        <p:spPr bwMode="auto">
          <a:xfrm>
            <a:off x="7086401" y="4866479"/>
            <a:ext cx="177537"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333399"/>
                </a:solidFill>
                <a:latin typeface="+mn-lt"/>
                <a:ea typeface="黑体" panose="02010609060101010101" pitchFamily="2" charset="-122"/>
              </a:rPr>
              <a:t>B</a:t>
            </a:r>
          </a:p>
        </p:txBody>
      </p:sp>
      <p:sp>
        <p:nvSpPr>
          <p:cNvPr id="468" name="Oval 22"/>
          <p:cNvSpPr>
            <a:spLocks noChangeArrowheads="1"/>
          </p:cNvSpPr>
          <p:nvPr/>
        </p:nvSpPr>
        <p:spPr bwMode="auto">
          <a:xfrm>
            <a:off x="4038857" y="5672654"/>
            <a:ext cx="121508" cy="112804"/>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469" name="Group 23"/>
          <p:cNvGrpSpPr/>
          <p:nvPr/>
        </p:nvGrpSpPr>
        <p:grpSpPr bwMode="auto">
          <a:xfrm>
            <a:off x="930560" y="3773026"/>
            <a:ext cx="522155" cy="488820"/>
            <a:chOff x="101" y="2294"/>
            <a:chExt cx="343" cy="353"/>
          </a:xfrm>
        </p:grpSpPr>
        <p:grpSp>
          <p:nvGrpSpPr>
            <p:cNvPr id="857" name="Group 24"/>
            <p:cNvGrpSpPr/>
            <p:nvPr/>
          </p:nvGrpSpPr>
          <p:grpSpPr bwMode="auto">
            <a:xfrm>
              <a:off x="109" y="2301"/>
              <a:ext cx="335" cy="346"/>
              <a:chOff x="109" y="2301"/>
              <a:chExt cx="335" cy="346"/>
            </a:xfrm>
          </p:grpSpPr>
          <p:sp>
            <p:nvSpPr>
              <p:cNvPr id="87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5"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6"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7"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78"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79" name="Group 33"/>
              <p:cNvGrpSpPr/>
              <p:nvPr/>
            </p:nvGrpSpPr>
            <p:grpSpPr bwMode="auto">
              <a:xfrm>
                <a:off x="109" y="2596"/>
                <a:ext cx="335" cy="51"/>
                <a:chOff x="109" y="2596"/>
                <a:chExt cx="335" cy="51"/>
              </a:xfrm>
            </p:grpSpPr>
            <p:sp>
              <p:nvSpPr>
                <p:cNvPr id="88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82"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58" name="Group 37"/>
            <p:cNvGrpSpPr/>
            <p:nvPr/>
          </p:nvGrpSpPr>
          <p:grpSpPr bwMode="auto">
            <a:xfrm>
              <a:off x="101" y="2294"/>
              <a:ext cx="335" cy="347"/>
              <a:chOff x="101" y="2294"/>
              <a:chExt cx="335" cy="347"/>
            </a:xfrm>
          </p:grpSpPr>
          <p:sp>
            <p:nvSpPr>
              <p:cNvPr id="85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3"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4"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5"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66"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67" name="Group 46"/>
              <p:cNvGrpSpPr/>
              <p:nvPr/>
            </p:nvGrpSpPr>
            <p:grpSpPr bwMode="auto">
              <a:xfrm>
                <a:off x="101" y="2590"/>
                <a:ext cx="335" cy="51"/>
                <a:chOff x="101" y="2590"/>
                <a:chExt cx="335" cy="51"/>
              </a:xfrm>
            </p:grpSpPr>
            <p:sp>
              <p:nvSpPr>
                <p:cNvPr id="86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6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70"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0" name="Group 50"/>
          <p:cNvGrpSpPr/>
          <p:nvPr/>
        </p:nvGrpSpPr>
        <p:grpSpPr bwMode="auto">
          <a:xfrm>
            <a:off x="3804053" y="6108832"/>
            <a:ext cx="520512" cy="488819"/>
            <a:chOff x="3891" y="3616"/>
            <a:chExt cx="342" cy="353"/>
          </a:xfrm>
        </p:grpSpPr>
        <p:grpSp>
          <p:nvGrpSpPr>
            <p:cNvPr id="831" name="Group 51"/>
            <p:cNvGrpSpPr/>
            <p:nvPr/>
          </p:nvGrpSpPr>
          <p:grpSpPr bwMode="auto">
            <a:xfrm>
              <a:off x="3899" y="3622"/>
              <a:ext cx="334" cy="347"/>
              <a:chOff x="3899" y="3622"/>
              <a:chExt cx="334" cy="347"/>
            </a:xfrm>
          </p:grpSpPr>
          <p:sp>
            <p:nvSpPr>
              <p:cNvPr id="84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9"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0"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1"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52"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53" name="Group 60"/>
              <p:cNvGrpSpPr/>
              <p:nvPr/>
            </p:nvGrpSpPr>
            <p:grpSpPr bwMode="auto">
              <a:xfrm>
                <a:off x="3899" y="3918"/>
                <a:ext cx="334" cy="51"/>
                <a:chOff x="3899" y="3918"/>
                <a:chExt cx="334" cy="51"/>
              </a:xfrm>
            </p:grpSpPr>
            <p:sp>
              <p:nvSpPr>
                <p:cNvPr id="85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56"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32" name="Group 64"/>
            <p:cNvGrpSpPr/>
            <p:nvPr/>
          </p:nvGrpSpPr>
          <p:grpSpPr bwMode="auto">
            <a:xfrm>
              <a:off x="3891" y="3616"/>
              <a:ext cx="334" cy="346"/>
              <a:chOff x="3891" y="3616"/>
              <a:chExt cx="334" cy="346"/>
            </a:xfrm>
          </p:grpSpPr>
          <p:sp>
            <p:nvSpPr>
              <p:cNvPr id="83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7"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8"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39"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40"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41" name="Group 73"/>
              <p:cNvGrpSpPr/>
              <p:nvPr/>
            </p:nvGrpSpPr>
            <p:grpSpPr bwMode="auto">
              <a:xfrm>
                <a:off x="3891" y="3912"/>
                <a:ext cx="334" cy="50"/>
                <a:chOff x="3891" y="3912"/>
                <a:chExt cx="334" cy="50"/>
              </a:xfrm>
            </p:grpSpPr>
            <p:sp>
              <p:nvSpPr>
                <p:cNvPr id="84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44"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1" name="Group 77"/>
          <p:cNvGrpSpPr/>
          <p:nvPr/>
        </p:nvGrpSpPr>
        <p:grpSpPr bwMode="auto">
          <a:xfrm>
            <a:off x="5117649" y="6093791"/>
            <a:ext cx="522155" cy="488819"/>
            <a:chOff x="4752" y="3605"/>
            <a:chExt cx="343" cy="353"/>
          </a:xfrm>
        </p:grpSpPr>
        <p:grpSp>
          <p:nvGrpSpPr>
            <p:cNvPr id="805" name="Group 78"/>
            <p:cNvGrpSpPr/>
            <p:nvPr/>
          </p:nvGrpSpPr>
          <p:grpSpPr bwMode="auto">
            <a:xfrm>
              <a:off x="4760" y="3612"/>
              <a:ext cx="335" cy="346"/>
              <a:chOff x="4760" y="3612"/>
              <a:chExt cx="335" cy="346"/>
            </a:xfrm>
          </p:grpSpPr>
          <p:sp>
            <p:nvSpPr>
              <p:cNvPr id="81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3"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4"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5"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26"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27" name="Group 87"/>
              <p:cNvGrpSpPr/>
              <p:nvPr/>
            </p:nvGrpSpPr>
            <p:grpSpPr bwMode="auto">
              <a:xfrm>
                <a:off x="4760" y="3907"/>
                <a:ext cx="335" cy="51"/>
                <a:chOff x="4760" y="3907"/>
                <a:chExt cx="335" cy="51"/>
              </a:xfrm>
            </p:grpSpPr>
            <p:sp>
              <p:nvSpPr>
                <p:cNvPr id="82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2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30"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806" name="Group 91"/>
            <p:cNvGrpSpPr/>
            <p:nvPr/>
          </p:nvGrpSpPr>
          <p:grpSpPr bwMode="auto">
            <a:xfrm>
              <a:off x="4752" y="3605"/>
              <a:ext cx="334" cy="347"/>
              <a:chOff x="4752" y="3605"/>
              <a:chExt cx="334" cy="347"/>
            </a:xfrm>
          </p:grpSpPr>
          <p:sp>
            <p:nvSpPr>
              <p:cNvPr id="80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1"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2"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3"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14"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15" name="Group 100"/>
              <p:cNvGrpSpPr/>
              <p:nvPr/>
            </p:nvGrpSpPr>
            <p:grpSpPr bwMode="auto">
              <a:xfrm>
                <a:off x="4752" y="3901"/>
                <a:ext cx="334" cy="51"/>
                <a:chOff x="4752" y="3901"/>
                <a:chExt cx="334" cy="51"/>
              </a:xfrm>
            </p:grpSpPr>
            <p:sp>
              <p:nvSpPr>
                <p:cNvPr id="81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18"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2" name="Group 104"/>
          <p:cNvGrpSpPr/>
          <p:nvPr/>
        </p:nvGrpSpPr>
        <p:grpSpPr bwMode="auto">
          <a:xfrm>
            <a:off x="930560" y="2724697"/>
            <a:ext cx="522155" cy="490324"/>
            <a:chOff x="101" y="1539"/>
            <a:chExt cx="343" cy="352"/>
          </a:xfrm>
        </p:grpSpPr>
        <p:grpSp>
          <p:nvGrpSpPr>
            <p:cNvPr id="779" name="Group 105"/>
            <p:cNvGrpSpPr/>
            <p:nvPr/>
          </p:nvGrpSpPr>
          <p:grpSpPr bwMode="auto">
            <a:xfrm>
              <a:off x="109" y="1545"/>
              <a:ext cx="335" cy="346"/>
              <a:chOff x="109" y="1545"/>
              <a:chExt cx="335" cy="346"/>
            </a:xfrm>
          </p:grpSpPr>
          <p:sp>
            <p:nvSpPr>
              <p:cNvPr id="79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7"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8"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99"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800"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801" name="Group 114"/>
              <p:cNvGrpSpPr/>
              <p:nvPr/>
            </p:nvGrpSpPr>
            <p:grpSpPr bwMode="auto">
              <a:xfrm>
                <a:off x="109" y="1841"/>
                <a:ext cx="335" cy="50"/>
                <a:chOff x="109" y="1841"/>
                <a:chExt cx="335" cy="50"/>
              </a:xfrm>
            </p:grpSpPr>
            <p:sp>
              <p:nvSpPr>
                <p:cNvPr id="80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804"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80" name="Group 118"/>
            <p:cNvGrpSpPr/>
            <p:nvPr/>
          </p:nvGrpSpPr>
          <p:grpSpPr bwMode="auto">
            <a:xfrm>
              <a:off x="101" y="1539"/>
              <a:ext cx="335" cy="346"/>
              <a:chOff x="101" y="1539"/>
              <a:chExt cx="335" cy="346"/>
            </a:xfrm>
          </p:grpSpPr>
          <p:sp>
            <p:nvSpPr>
              <p:cNvPr id="78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85"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6"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7"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88"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89" name="Group 127"/>
              <p:cNvGrpSpPr/>
              <p:nvPr/>
            </p:nvGrpSpPr>
            <p:grpSpPr bwMode="auto">
              <a:xfrm>
                <a:off x="101" y="1834"/>
                <a:ext cx="335" cy="51"/>
                <a:chOff x="101" y="1834"/>
                <a:chExt cx="335" cy="51"/>
              </a:xfrm>
            </p:grpSpPr>
            <p:sp>
              <p:nvSpPr>
                <p:cNvPr id="79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92"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3" name="Group 131"/>
          <p:cNvGrpSpPr/>
          <p:nvPr/>
        </p:nvGrpSpPr>
        <p:grpSpPr bwMode="auto">
          <a:xfrm>
            <a:off x="8769447" y="3812131"/>
            <a:ext cx="523796" cy="487315"/>
            <a:chOff x="5237" y="2322"/>
            <a:chExt cx="343" cy="352"/>
          </a:xfrm>
        </p:grpSpPr>
        <p:grpSp>
          <p:nvGrpSpPr>
            <p:cNvPr id="753" name="Group 132"/>
            <p:cNvGrpSpPr/>
            <p:nvPr/>
          </p:nvGrpSpPr>
          <p:grpSpPr bwMode="auto">
            <a:xfrm>
              <a:off x="5245" y="2328"/>
              <a:ext cx="335" cy="346"/>
              <a:chOff x="5245" y="2328"/>
              <a:chExt cx="335" cy="346"/>
            </a:xfrm>
          </p:grpSpPr>
          <p:sp>
            <p:nvSpPr>
              <p:cNvPr id="76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1"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2"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3"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74"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75" name="Group 141"/>
              <p:cNvGrpSpPr/>
              <p:nvPr/>
            </p:nvGrpSpPr>
            <p:grpSpPr bwMode="auto">
              <a:xfrm>
                <a:off x="5245" y="2624"/>
                <a:ext cx="335" cy="50"/>
                <a:chOff x="5245" y="2624"/>
                <a:chExt cx="335" cy="50"/>
              </a:xfrm>
            </p:grpSpPr>
            <p:sp>
              <p:nvSpPr>
                <p:cNvPr id="77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78"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54" name="Group 145"/>
            <p:cNvGrpSpPr/>
            <p:nvPr/>
          </p:nvGrpSpPr>
          <p:grpSpPr bwMode="auto">
            <a:xfrm>
              <a:off x="5237" y="2322"/>
              <a:ext cx="335" cy="346"/>
              <a:chOff x="5237" y="2322"/>
              <a:chExt cx="335" cy="346"/>
            </a:xfrm>
          </p:grpSpPr>
          <p:sp>
            <p:nvSpPr>
              <p:cNvPr id="75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9"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0"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1"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62"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63" name="Group 154"/>
              <p:cNvGrpSpPr/>
              <p:nvPr/>
            </p:nvGrpSpPr>
            <p:grpSpPr bwMode="auto">
              <a:xfrm>
                <a:off x="5237" y="2617"/>
                <a:ext cx="335" cy="51"/>
                <a:chOff x="5237" y="2617"/>
                <a:chExt cx="335" cy="51"/>
              </a:xfrm>
            </p:grpSpPr>
            <p:sp>
              <p:nvSpPr>
                <p:cNvPr id="76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66"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grpSp>
        <p:nvGrpSpPr>
          <p:cNvPr id="474" name="Group 158"/>
          <p:cNvGrpSpPr/>
          <p:nvPr/>
        </p:nvGrpSpPr>
        <p:grpSpPr bwMode="auto">
          <a:xfrm>
            <a:off x="8769447" y="2792378"/>
            <a:ext cx="523796" cy="488820"/>
            <a:chOff x="5237" y="1587"/>
            <a:chExt cx="343" cy="353"/>
          </a:xfrm>
        </p:grpSpPr>
        <p:grpSp>
          <p:nvGrpSpPr>
            <p:cNvPr id="727" name="Group 159"/>
            <p:cNvGrpSpPr/>
            <p:nvPr/>
          </p:nvGrpSpPr>
          <p:grpSpPr bwMode="auto">
            <a:xfrm>
              <a:off x="5245" y="1594"/>
              <a:ext cx="335" cy="346"/>
              <a:chOff x="5245" y="1594"/>
              <a:chExt cx="335" cy="346"/>
            </a:xfrm>
          </p:grpSpPr>
          <p:sp>
            <p:nvSpPr>
              <p:cNvPr id="74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5"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6"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7"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48"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49" name="Group 168"/>
              <p:cNvGrpSpPr/>
              <p:nvPr/>
            </p:nvGrpSpPr>
            <p:grpSpPr bwMode="auto">
              <a:xfrm>
                <a:off x="5245" y="1889"/>
                <a:ext cx="335" cy="51"/>
                <a:chOff x="5245" y="1889"/>
                <a:chExt cx="335" cy="51"/>
              </a:xfrm>
            </p:grpSpPr>
            <p:sp>
              <p:nvSpPr>
                <p:cNvPr id="75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52"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728" name="Group 172"/>
            <p:cNvGrpSpPr/>
            <p:nvPr/>
          </p:nvGrpSpPr>
          <p:grpSpPr bwMode="auto">
            <a:xfrm>
              <a:off x="5237" y="1587"/>
              <a:ext cx="335" cy="346"/>
              <a:chOff x="5237" y="1587"/>
              <a:chExt cx="335" cy="346"/>
            </a:xfrm>
          </p:grpSpPr>
          <p:sp>
            <p:nvSpPr>
              <p:cNvPr id="72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3"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4"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5"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36"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737" name="Group 181"/>
              <p:cNvGrpSpPr/>
              <p:nvPr/>
            </p:nvGrpSpPr>
            <p:grpSpPr bwMode="auto">
              <a:xfrm>
                <a:off x="5237" y="1883"/>
                <a:ext cx="335" cy="50"/>
                <a:chOff x="5237" y="1883"/>
                <a:chExt cx="335" cy="50"/>
              </a:xfrm>
            </p:grpSpPr>
            <p:sp>
              <p:nvSpPr>
                <p:cNvPr id="73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3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40"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75" name="Rectangle 185"/>
          <p:cNvSpPr>
            <a:spLocks noChangeArrowheads="1"/>
          </p:cNvSpPr>
          <p:nvPr/>
        </p:nvSpPr>
        <p:spPr bwMode="auto">
          <a:xfrm>
            <a:off x="2296701" y="2166690"/>
            <a:ext cx="92937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6" name="Rectangle 186"/>
          <p:cNvSpPr>
            <a:spLocks noChangeArrowheads="1"/>
          </p:cNvSpPr>
          <p:nvPr/>
        </p:nvSpPr>
        <p:spPr bwMode="auto">
          <a:xfrm>
            <a:off x="2615537" y="2448630"/>
            <a:ext cx="120144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222.1.1.</a:t>
            </a:r>
          </a:p>
        </p:txBody>
      </p:sp>
      <p:sp>
        <p:nvSpPr>
          <p:cNvPr id="477" name="Rectangle 187"/>
          <p:cNvSpPr>
            <a:spLocks noChangeArrowheads="1"/>
          </p:cNvSpPr>
          <p:nvPr/>
        </p:nvSpPr>
        <p:spPr bwMode="auto">
          <a:xfrm>
            <a:off x="4022437" y="1751570"/>
            <a:ext cx="1042668"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78" name="Rectangle 188"/>
          <p:cNvSpPr>
            <a:spLocks noChangeArrowheads="1"/>
          </p:cNvSpPr>
          <p:nvPr/>
        </p:nvSpPr>
        <p:spPr bwMode="auto">
          <a:xfrm>
            <a:off x="3935413" y="171096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222.1.1.1</a:t>
            </a:r>
          </a:p>
        </p:txBody>
      </p:sp>
      <p:sp>
        <p:nvSpPr>
          <p:cNvPr id="479" name="Rectangle 189"/>
          <p:cNvSpPr>
            <a:spLocks noChangeArrowheads="1"/>
          </p:cNvSpPr>
          <p:nvPr/>
        </p:nvSpPr>
        <p:spPr bwMode="auto">
          <a:xfrm>
            <a:off x="5620100" y="1751570"/>
            <a:ext cx="1041025"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0" name="Rectangle 190"/>
          <p:cNvSpPr>
            <a:spLocks noChangeArrowheads="1"/>
          </p:cNvSpPr>
          <p:nvPr/>
        </p:nvSpPr>
        <p:spPr bwMode="auto">
          <a:xfrm>
            <a:off x="5510086" y="171096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222.1.1.2</a:t>
            </a:r>
          </a:p>
        </p:txBody>
      </p:sp>
      <p:sp>
        <p:nvSpPr>
          <p:cNvPr id="481" name="Rectangle 191"/>
          <p:cNvSpPr>
            <a:spLocks noChangeArrowheads="1"/>
          </p:cNvSpPr>
          <p:nvPr/>
        </p:nvSpPr>
        <p:spPr bwMode="auto">
          <a:xfrm>
            <a:off x="7268664" y="1751570"/>
            <a:ext cx="1041025"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2" name="Rectangle 192"/>
          <p:cNvSpPr>
            <a:spLocks noChangeArrowheads="1"/>
          </p:cNvSpPr>
          <p:nvPr/>
        </p:nvSpPr>
        <p:spPr bwMode="auto">
          <a:xfrm>
            <a:off x="7111032" y="1685390"/>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222.1.1.3</a:t>
            </a:r>
          </a:p>
        </p:txBody>
      </p:sp>
      <p:sp>
        <p:nvSpPr>
          <p:cNvPr id="483" name="Rectangle 193"/>
          <p:cNvSpPr>
            <a:spLocks noChangeArrowheads="1"/>
          </p:cNvSpPr>
          <p:nvPr/>
        </p:nvSpPr>
        <p:spPr bwMode="auto">
          <a:xfrm>
            <a:off x="4643112" y="2372746"/>
            <a:ext cx="27914" cy="5098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484" name="Group 194"/>
          <p:cNvGrpSpPr/>
          <p:nvPr/>
        </p:nvGrpSpPr>
        <p:grpSpPr bwMode="auto">
          <a:xfrm>
            <a:off x="4285156" y="2839005"/>
            <a:ext cx="669934" cy="365486"/>
            <a:chOff x="2299" y="1622"/>
            <a:chExt cx="439" cy="262"/>
          </a:xfrm>
        </p:grpSpPr>
        <p:sp>
          <p:nvSpPr>
            <p:cNvPr id="70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70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70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706" name="Group 199"/>
            <p:cNvGrpSpPr/>
            <p:nvPr/>
          </p:nvGrpSpPr>
          <p:grpSpPr bwMode="auto">
            <a:xfrm>
              <a:off x="2365" y="1640"/>
              <a:ext cx="304" cy="117"/>
              <a:chOff x="2365" y="1640"/>
              <a:chExt cx="304" cy="117"/>
            </a:xfrm>
          </p:grpSpPr>
          <p:grpSp>
            <p:nvGrpSpPr>
              <p:cNvPr id="709" name="Group 200"/>
              <p:cNvGrpSpPr/>
              <p:nvPr/>
            </p:nvGrpSpPr>
            <p:grpSpPr bwMode="auto">
              <a:xfrm>
                <a:off x="2365" y="1640"/>
                <a:ext cx="302" cy="115"/>
                <a:chOff x="2365" y="1640"/>
                <a:chExt cx="302" cy="115"/>
              </a:xfrm>
            </p:grpSpPr>
            <p:sp>
              <p:nvSpPr>
                <p:cNvPr id="71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2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710" name="Group 209"/>
              <p:cNvGrpSpPr/>
              <p:nvPr/>
            </p:nvGrpSpPr>
            <p:grpSpPr bwMode="auto">
              <a:xfrm>
                <a:off x="2368" y="1643"/>
                <a:ext cx="301" cy="114"/>
                <a:chOff x="2368" y="1643"/>
                <a:chExt cx="301" cy="114"/>
              </a:xfrm>
            </p:grpSpPr>
            <p:sp>
              <p:nvSpPr>
                <p:cNvPr id="71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1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707"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708"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485" name="Rectangle 220"/>
          <p:cNvSpPr>
            <a:spLocks noChangeArrowheads="1"/>
          </p:cNvSpPr>
          <p:nvPr/>
        </p:nvSpPr>
        <p:spPr bwMode="auto">
          <a:xfrm>
            <a:off x="4756410" y="2593844"/>
            <a:ext cx="104431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6" name="Rectangle 221"/>
          <p:cNvSpPr>
            <a:spLocks noChangeArrowheads="1"/>
          </p:cNvSpPr>
          <p:nvPr/>
        </p:nvSpPr>
        <p:spPr bwMode="auto">
          <a:xfrm>
            <a:off x="4831942" y="2602867"/>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222.1.1.4</a:t>
            </a:r>
          </a:p>
        </p:txBody>
      </p:sp>
      <p:sp>
        <p:nvSpPr>
          <p:cNvPr id="487" name="Rectangle 222"/>
          <p:cNvSpPr>
            <a:spLocks noChangeArrowheads="1"/>
          </p:cNvSpPr>
          <p:nvPr/>
        </p:nvSpPr>
        <p:spPr bwMode="auto">
          <a:xfrm>
            <a:off x="3896004" y="2733722"/>
            <a:ext cx="426919" cy="3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88" name="Rectangle 223"/>
          <p:cNvSpPr>
            <a:spLocks noChangeArrowheads="1"/>
          </p:cNvSpPr>
          <p:nvPr/>
        </p:nvSpPr>
        <p:spPr bwMode="auto">
          <a:xfrm>
            <a:off x="4002734" y="272469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1</a:t>
            </a:r>
          </a:p>
        </p:txBody>
      </p:sp>
      <p:sp>
        <p:nvSpPr>
          <p:cNvPr id="489" name="Oval 224"/>
          <p:cNvSpPr>
            <a:spLocks noChangeArrowheads="1"/>
          </p:cNvSpPr>
          <p:nvPr/>
        </p:nvSpPr>
        <p:spPr bwMode="auto">
          <a:xfrm>
            <a:off x="4602062" y="264197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0" name="Rectangle 225"/>
          <p:cNvSpPr>
            <a:spLocks noChangeArrowheads="1"/>
          </p:cNvSpPr>
          <p:nvPr/>
        </p:nvSpPr>
        <p:spPr bwMode="auto">
          <a:xfrm>
            <a:off x="2373874" y="1877910"/>
            <a:ext cx="745466"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1" name="Oval 226"/>
          <p:cNvSpPr>
            <a:spLocks noChangeArrowheads="1"/>
          </p:cNvSpPr>
          <p:nvPr/>
        </p:nvSpPr>
        <p:spPr bwMode="auto">
          <a:xfrm>
            <a:off x="8385221" y="4200180"/>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2" name="Oval 227"/>
          <p:cNvSpPr>
            <a:spLocks noChangeArrowheads="1"/>
          </p:cNvSpPr>
          <p:nvPr/>
        </p:nvSpPr>
        <p:spPr bwMode="auto">
          <a:xfrm>
            <a:off x="8390146" y="3151850"/>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493" name="Rectangle 228"/>
          <p:cNvSpPr>
            <a:spLocks noChangeArrowheads="1"/>
          </p:cNvSpPr>
          <p:nvPr/>
        </p:nvSpPr>
        <p:spPr bwMode="auto">
          <a:xfrm>
            <a:off x="6887720" y="3839205"/>
            <a:ext cx="1044310"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4" name="Rectangle 229"/>
          <p:cNvSpPr>
            <a:spLocks noChangeArrowheads="1"/>
          </p:cNvSpPr>
          <p:nvPr/>
        </p:nvSpPr>
        <p:spPr bwMode="auto">
          <a:xfrm>
            <a:off x="6326158" y="4328025"/>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222.1.2.5</a:t>
            </a:r>
          </a:p>
        </p:txBody>
      </p:sp>
      <p:sp>
        <p:nvSpPr>
          <p:cNvPr id="495" name="Rectangle 230"/>
          <p:cNvSpPr>
            <a:spLocks noChangeArrowheads="1"/>
          </p:cNvSpPr>
          <p:nvPr/>
        </p:nvSpPr>
        <p:spPr bwMode="auto">
          <a:xfrm>
            <a:off x="8485382" y="4323511"/>
            <a:ext cx="1042668"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6" name="Rectangle 231"/>
          <p:cNvSpPr>
            <a:spLocks noChangeArrowheads="1"/>
          </p:cNvSpPr>
          <p:nvPr/>
        </p:nvSpPr>
        <p:spPr bwMode="auto">
          <a:xfrm>
            <a:off x="8580617" y="4380667"/>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222.1.2.2</a:t>
            </a:r>
          </a:p>
        </p:txBody>
      </p:sp>
      <p:sp>
        <p:nvSpPr>
          <p:cNvPr id="497" name="Rectangle 232"/>
          <p:cNvSpPr>
            <a:spLocks noChangeArrowheads="1"/>
          </p:cNvSpPr>
          <p:nvPr/>
        </p:nvSpPr>
        <p:spPr bwMode="auto">
          <a:xfrm>
            <a:off x="8485382" y="3270670"/>
            <a:ext cx="1042668"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498" name="Rectangle 233"/>
          <p:cNvSpPr>
            <a:spLocks noChangeArrowheads="1"/>
          </p:cNvSpPr>
          <p:nvPr/>
        </p:nvSpPr>
        <p:spPr bwMode="auto">
          <a:xfrm>
            <a:off x="8580617" y="3329328"/>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a:latin typeface="+mn-lt"/>
                <a:ea typeface="黑体" panose="02010609060101010101" pitchFamily="2" charset="-122"/>
              </a:rPr>
              <a:t>222.1.2.1</a:t>
            </a:r>
          </a:p>
        </p:txBody>
      </p:sp>
      <p:sp>
        <p:nvSpPr>
          <p:cNvPr id="499" name="Rectangle 235"/>
          <p:cNvSpPr>
            <a:spLocks noChangeArrowheads="1"/>
          </p:cNvSpPr>
          <p:nvPr/>
        </p:nvSpPr>
        <p:spPr bwMode="auto">
          <a:xfrm>
            <a:off x="5501876" y="5764401"/>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222.1.2.3</a:t>
            </a:r>
          </a:p>
        </p:txBody>
      </p:sp>
      <p:sp>
        <p:nvSpPr>
          <p:cNvPr id="500" name="Rectangle 236"/>
          <p:cNvSpPr>
            <a:spLocks noChangeArrowheads="1"/>
          </p:cNvSpPr>
          <p:nvPr/>
        </p:nvSpPr>
        <p:spPr bwMode="auto">
          <a:xfrm>
            <a:off x="4127525" y="5657614"/>
            <a:ext cx="1042668"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1" name="Rectangle 237"/>
          <p:cNvSpPr>
            <a:spLocks noChangeArrowheads="1"/>
          </p:cNvSpPr>
          <p:nvPr/>
        </p:nvSpPr>
        <p:spPr bwMode="auto">
          <a:xfrm>
            <a:off x="4166420" y="5764401"/>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222.1.2.4</a:t>
            </a:r>
          </a:p>
        </p:txBody>
      </p:sp>
      <p:sp>
        <p:nvSpPr>
          <p:cNvPr id="502" name="Oval 238"/>
          <p:cNvSpPr>
            <a:spLocks noChangeArrowheads="1"/>
          </p:cNvSpPr>
          <p:nvPr/>
        </p:nvSpPr>
        <p:spPr bwMode="auto">
          <a:xfrm>
            <a:off x="5332750" y="5684686"/>
            <a:ext cx="95236"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3" name="Rectangle 239"/>
          <p:cNvSpPr>
            <a:spLocks noChangeArrowheads="1"/>
          </p:cNvSpPr>
          <p:nvPr/>
        </p:nvSpPr>
        <p:spPr bwMode="auto">
          <a:xfrm>
            <a:off x="7383602" y="3147338"/>
            <a:ext cx="926086"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04" name="Rectangle 240"/>
          <p:cNvSpPr>
            <a:spLocks noChangeArrowheads="1"/>
          </p:cNvSpPr>
          <p:nvPr/>
        </p:nvSpPr>
        <p:spPr bwMode="auto">
          <a:xfrm>
            <a:off x="7191449" y="3747457"/>
            <a:ext cx="1151532"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a:solidFill>
                  <a:srgbClr val="000099"/>
                </a:solidFill>
                <a:latin typeface="+mn-lt"/>
                <a:ea typeface="黑体" panose="02010609060101010101" pitchFamily="2" charset="-122"/>
              </a:rPr>
              <a:t>222.1.2.</a:t>
            </a:r>
          </a:p>
        </p:txBody>
      </p:sp>
      <p:sp>
        <p:nvSpPr>
          <p:cNvPr id="505" name="Rectangle 241"/>
          <p:cNvSpPr>
            <a:spLocks noChangeArrowheads="1"/>
          </p:cNvSpPr>
          <p:nvPr/>
        </p:nvSpPr>
        <p:spPr bwMode="auto">
          <a:xfrm>
            <a:off x="7457493" y="2870591"/>
            <a:ext cx="745466"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nvGrpSpPr>
          <p:cNvPr id="506" name="Group 242"/>
          <p:cNvGrpSpPr/>
          <p:nvPr/>
        </p:nvGrpSpPr>
        <p:grpSpPr bwMode="auto">
          <a:xfrm>
            <a:off x="2630025" y="4502496"/>
            <a:ext cx="671576" cy="363982"/>
            <a:chOff x="1304" y="2569"/>
            <a:chExt cx="439" cy="262"/>
          </a:xfrm>
        </p:grpSpPr>
        <p:sp>
          <p:nvSpPr>
            <p:cNvPr id="67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7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7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8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81" name="Group 247"/>
            <p:cNvGrpSpPr/>
            <p:nvPr/>
          </p:nvGrpSpPr>
          <p:grpSpPr bwMode="auto">
            <a:xfrm>
              <a:off x="1371" y="2587"/>
              <a:ext cx="304" cy="117"/>
              <a:chOff x="1371" y="2587"/>
              <a:chExt cx="304" cy="117"/>
            </a:xfrm>
          </p:grpSpPr>
          <p:grpSp>
            <p:nvGrpSpPr>
              <p:cNvPr id="684" name="Group 248"/>
              <p:cNvGrpSpPr/>
              <p:nvPr/>
            </p:nvGrpSpPr>
            <p:grpSpPr bwMode="auto">
              <a:xfrm>
                <a:off x="1371" y="2587"/>
                <a:ext cx="301" cy="115"/>
                <a:chOff x="1371" y="2587"/>
                <a:chExt cx="301" cy="115"/>
              </a:xfrm>
            </p:grpSpPr>
            <p:sp>
              <p:nvSpPr>
                <p:cNvPr id="69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70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85" name="Group 257"/>
              <p:cNvGrpSpPr/>
              <p:nvPr/>
            </p:nvGrpSpPr>
            <p:grpSpPr bwMode="auto">
              <a:xfrm>
                <a:off x="1373" y="2590"/>
                <a:ext cx="302" cy="114"/>
                <a:chOff x="1373" y="2590"/>
                <a:chExt cx="302" cy="114"/>
              </a:xfrm>
            </p:grpSpPr>
            <p:sp>
              <p:nvSpPr>
                <p:cNvPr id="68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8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9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82"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83"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grpSp>
        <p:nvGrpSpPr>
          <p:cNvPr id="507" name="Group 268"/>
          <p:cNvGrpSpPr/>
          <p:nvPr/>
        </p:nvGrpSpPr>
        <p:grpSpPr bwMode="auto">
          <a:xfrm>
            <a:off x="5633237" y="4502496"/>
            <a:ext cx="671576" cy="363982"/>
            <a:chOff x="3488" y="2569"/>
            <a:chExt cx="439" cy="262"/>
          </a:xfrm>
        </p:grpSpPr>
        <p:sp>
          <p:nvSpPr>
            <p:cNvPr id="65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b="1">
                <a:latin typeface="+mn-lt"/>
                <a:ea typeface="黑体" panose="02010609060101010101" pitchFamily="2" charset="-122"/>
              </a:endParaRPr>
            </a:p>
          </p:txBody>
        </p:sp>
        <p:sp>
          <p:nvSpPr>
            <p:cNvPr id="65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5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b="1">
                <a:latin typeface="+mn-lt"/>
                <a:ea typeface="黑体" panose="02010609060101010101" pitchFamily="2" charset="-122"/>
              </a:endParaRPr>
            </a:p>
          </p:txBody>
        </p:sp>
        <p:grpSp>
          <p:nvGrpSpPr>
            <p:cNvPr id="656" name="Group 273"/>
            <p:cNvGrpSpPr/>
            <p:nvPr/>
          </p:nvGrpSpPr>
          <p:grpSpPr bwMode="auto">
            <a:xfrm>
              <a:off x="3555" y="2587"/>
              <a:ext cx="304" cy="117"/>
              <a:chOff x="3555" y="2587"/>
              <a:chExt cx="304" cy="117"/>
            </a:xfrm>
          </p:grpSpPr>
          <p:grpSp>
            <p:nvGrpSpPr>
              <p:cNvPr id="659" name="Group 274"/>
              <p:cNvGrpSpPr/>
              <p:nvPr/>
            </p:nvGrpSpPr>
            <p:grpSpPr bwMode="auto">
              <a:xfrm>
                <a:off x="3555" y="2587"/>
                <a:ext cx="301" cy="115"/>
                <a:chOff x="3555" y="2587"/>
                <a:chExt cx="301" cy="115"/>
              </a:xfrm>
            </p:grpSpPr>
            <p:sp>
              <p:nvSpPr>
                <p:cNvPr id="66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7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nvGrpSpPr>
              <p:cNvPr id="660" name="Group 283"/>
              <p:cNvGrpSpPr/>
              <p:nvPr/>
            </p:nvGrpSpPr>
            <p:grpSpPr bwMode="auto">
              <a:xfrm>
                <a:off x="3557" y="2590"/>
                <a:ext cx="302" cy="114"/>
                <a:chOff x="3557" y="2590"/>
                <a:chExt cx="302" cy="114"/>
              </a:xfrm>
            </p:grpSpPr>
            <p:sp>
              <p:nvSpPr>
                <p:cNvPr id="66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6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grpSp>
        </p:grpSp>
        <p:sp>
          <p:nvSpPr>
            <p:cNvPr id="657"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sp>
          <p:nvSpPr>
            <p:cNvPr id="658"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sp>
        <p:nvSpPr>
          <p:cNvPr id="510" name="Oval 296"/>
          <p:cNvSpPr>
            <a:spLocks noChangeArrowheads="1"/>
          </p:cNvSpPr>
          <p:nvPr/>
        </p:nvSpPr>
        <p:spPr bwMode="auto">
          <a:xfrm>
            <a:off x="5767879" y="4352090"/>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1" name="Oval 297"/>
          <p:cNvSpPr>
            <a:spLocks noChangeArrowheads="1"/>
          </p:cNvSpPr>
          <p:nvPr/>
        </p:nvSpPr>
        <p:spPr bwMode="auto">
          <a:xfrm>
            <a:off x="4858213" y="3242094"/>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2" name="Oval 298"/>
          <p:cNvSpPr>
            <a:spLocks noChangeArrowheads="1"/>
          </p:cNvSpPr>
          <p:nvPr/>
        </p:nvSpPr>
        <p:spPr bwMode="auto">
          <a:xfrm>
            <a:off x="3142328" y="4245301"/>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3" name="Oval 299"/>
          <p:cNvSpPr>
            <a:spLocks noChangeArrowheads="1"/>
          </p:cNvSpPr>
          <p:nvPr/>
        </p:nvSpPr>
        <p:spPr bwMode="auto">
          <a:xfrm>
            <a:off x="4166932" y="3264653"/>
            <a:ext cx="93595" cy="85732"/>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14" name="Rectangle 300"/>
          <p:cNvSpPr>
            <a:spLocks noChangeArrowheads="1"/>
          </p:cNvSpPr>
          <p:nvPr/>
        </p:nvSpPr>
        <p:spPr bwMode="auto">
          <a:xfrm>
            <a:off x="5035548" y="2927745"/>
            <a:ext cx="104431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5" name="Rectangle 301"/>
          <p:cNvSpPr>
            <a:spLocks noChangeArrowheads="1"/>
          </p:cNvSpPr>
          <p:nvPr/>
        </p:nvSpPr>
        <p:spPr bwMode="auto">
          <a:xfrm>
            <a:off x="5058537" y="3081158"/>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222.1.6.1</a:t>
            </a:r>
          </a:p>
        </p:txBody>
      </p:sp>
      <p:sp>
        <p:nvSpPr>
          <p:cNvPr id="516" name="Rectangle 302"/>
          <p:cNvSpPr>
            <a:spLocks noChangeArrowheads="1"/>
          </p:cNvSpPr>
          <p:nvPr/>
        </p:nvSpPr>
        <p:spPr bwMode="auto">
          <a:xfrm>
            <a:off x="3058587" y="3064614"/>
            <a:ext cx="1041025"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7" name="Rectangle 303"/>
          <p:cNvSpPr>
            <a:spLocks noChangeArrowheads="1"/>
          </p:cNvSpPr>
          <p:nvPr/>
        </p:nvSpPr>
        <p:spPr bwMode="auto">
          <a:xfrm>
            <a:off x="3181736" y="3052581"/>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222.1.5.1</a:t>
            </a:r>
          </a:p>
        </p:txBody>
      </p:sp>
      <p:sp>
        <p:nvSpPr>
          <p:cNvPr id="518" name="Rectangle 304"/>
          <p:cNvSpPr>
            <a:spLocks noChangeArrowheads="1"/>
          </p:cNvSpPr>
          <p:nvPr/>
        </p:nvSpPr>
        <p:spPr bwMode="auto">
          <a:xfrm>
            <a:off x="2296700" y="3687295"/>
            <a:ext cx="1044310"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19" name="Rectangle 305"/>
          <p:cNvSpPr>
            <a:spLocks noChangeArrowheads="1"/>
          </p:cNvSpPr>
          <p:nvPr/>
        </p:nvSpPr>
        <p:spPr bwMode="auto">
          <a:xfrm>
            <a:off x="2262219" y="3924937"/>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0000CC"/>
                </a:solidFill>
                <a:latin typeface="+mn-lt"/>
                <a:ea typeface="黑体" panose="02010609060101010101" pitchFamily="2" charset="-122"/>
              </a:rPr>
              <a:t>222.1.5.2</a:t>
            </a:r>
          </a:p>
        </p:txBody>
      </p:sp>
      <p:sp>
        <p:nvSpPr>
          <p:cNvPr id="520" name="Rectangle 306"/>
          <p:cNvSpPr>
            <a:spLocks noChangeArrowheads="1"/>
          </p:cNvSpPr>
          <p:nvPr/>
        </p:nvSpPr>
        <p:spPr bwMode="auto">
          <a:xfrm>
            <a:off x="5746534" y="3562457"/>
            <a:ext cx="1042668"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1" name="Rectangle 307"/>
          <p:cNvSpPr>
            <a:spLocks noChangeArrowheads="1"/>
          </p:cNvSpPr>
          <p:nvPr/>
        </p:nvSpPr>
        <p:spPr bwMode="auto">
          <a:xfrm>
            <a:off x="5766237" y="4042253"/>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222.1.6.2</a:t>
            </a:r>
          </a:p>
        </p:txBody>
      </p:sp>
      <p:sp>
        <p:nvSpPr>
          <p:cNvPr id="522" name="Rectangle 308"/>
          <p:cNvSpPr>
            <a:spLocks noChangeArrowheads="1"/>
          </p:cNvSpPr>
          <p:nvPr/>
        </p:nvSpPr>
        <p:spPr bwMode="auto">
          <a:xfrm>
            <a:off x="5181686" y="4400219"/>
            <a:ext cx="104431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3" name="Rectangle 309"/>
          <p:cNvSpPr>
            <a:spLocks noChangeArrowheads="1"/>
          </p:cNvSpPr>
          <p:nvPr/>
        </p:nvSpPr>
        <p:spPr bwMode="auto">
          <a:xfrm>
            <a:off x="5030623" y="4828876"/>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222.1.4.1</a:t>
            </a:r>
          </a:p>
        </p:txBody>
      </p:sp>
      <p:sp>
        <p:nvSpPr>
          <p:cNvPr id="524" name="Rectangle 310"/>
          <p:cNvSpPr>
            <a:spLocks noChangeArrowheads="1"/>
          </p:cNvSpPr>
          <p:nvPr/>
        </p:nvSpPr>
        <p:spPr bwMode="auto">
          <a:xfrm>
            <a:off x="3344294" y="4400219"/>
            <a:ext cx="1041025"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5" name="Rectangle 311"/>
          <p:cNvSpPr>
            <a:spLocks noChangeArrowheads="1"/>
          </p:cNvSpPr>
          <p:nvPr/>
        </p:nvSpPr>
        <p:spPr bwMode="auto">
          <a:xfrm>
            <a:off x="3434603" y="4812332"/>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222.1.4.2</a:t>
            </a:r>
          </a:p>
        </p:txBody>
      </p:sp>
      <p:sp>
        <p:nvSpPr>
          <p:cNvPr id="526" name="Rectangle 312"/>
          <p:cNvSpPr>
            <a:spLocks noChangeArrowheads="1"/>
          </p:cNvSpPr>
          <p:nvPr/>
        </p:nvSpPr>
        <p:spPr bwMode="auto">
          <a:xfrm>
            <a:off x="725311" y="3201483"/>
            <a:ext cx="1042668" cy="33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7" name="Rectangle 313"/>
          <p:cNvSpPr>
            <a:spLocks noChangeArrowheads="1"/>
          </p:cNvSpPr>
          <p:nvPr/>
        </p:nvSpPr>
        <p:spPr bwMode="auto">
          <a:xfrm>
            <a:off x="587729" y="3260142"/>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222.1.3.3</a:t>
            </a:r>
          </a:p>
        </p:txBody>
      </p:sp>
      <p:sp>
        <p:nvSpPr>
          <p:cNvPr id="528" name="Rectangle 314"/>
          <p:cNvSpPr>
            <a:spLocks noChangeArrowheads="1"/>
          </p:cNvSpPr>
          <p:nvPr/>
        </p:nvSpPr>
        <p:spPr bwMode="auto">
          <a:xfrm>
            <a:off x="1841867" y="4460381"/>
            <a:ext cx="1042668" cy="33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29" name="Rectangle 315"/>
          <p:cNvSpPr>
            <a:spLocks noChangeArrowheads="1"/>
          </p:cNvSpPr>
          <p:nvPr/>
        </p:nvSpPr>
        <p:spPr bwMode="auto">
          <a:xfrm>
            <a:off x="1968302" y="4857453"/>
            <a:ext cx="101930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222.1.3.2</a:t>
            </a:r>
          </a:p>
        </p:txBody>
      </p:sp>
      <p:sp>
        <p:nvSpPr>
          <p:cNvPr id="530" name="Rectangle 316"/>
          <p:cNvSpPr>
            <a:spLocks noChangeArrowheads="1"/>
          </p:cNvSpPr>
          <p:nvPr/>
        </p:nvSpPr>
        <p:spPr bwMode="auto">
          <a:xfrm>
            <a:off x="725311" y="4251318"/>
            <a:ext cx="1042668"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1" name="Rectangle 317"/>
          <p:cNvSpPr>
            <a:spLocks noChangeArrowheads="1"/>
          </p:cNvSpPr>
          <p:nvPr/>
        </p:nvSpPr>
        <p:spPr bwMode="auto">
          <a:xfrm>
            <a:off x="587729" y="4309975"/>
            <a:ext cx="1124911" cy="3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b="1" dirty="0">
                <a:latin typeface="+mn-lt"/>
                <a:ea typeface="黑体" panose="02010609060101010101" pitchFamily="2" charset="-122"/>
              </a:rPr>
              <a:t>222.1.3.1</a:t>
            </a:r>
          </a:p>
        </p:txBody>
      </p:sp>
      <p:sp>
        <p:nvSpPr>
          <p:cNvPr id="532" name="Oval 318"/>
          <p:cNvSpPr>
            <a:spLocks noChangeArrowheads="1"/>
          </p:cNvSpPr>
          <p:nvPr/>
        </p:nvSpPr>
        <p:spPr bwMode="auto">
          <a:xfrm>
            <a:off x="1694088" y="4135504"/>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3" name="Oval 319"/>
          <p:cNvSpPr>
            <a:spLocks noChangeArrowheads="1"/>
          </p:cNvSpPr>
          <p:nvPr/>
        </p:nvSpPr>
        <p:spPr bwMode="auto">
          <a:xfrm>
            <a:off x="1685878" y="3085672"/>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4" name="Oval 320"/>
          <p:cNvSpPr>
            <a:spLocks noChangeArrowheads="1"/>
          </p:cNvSpPr>
          <p:nvPr/>
        </p:nvSpPr>
        <p:spPr bwMode="auto">
          <a:xfrm>
            <a:off x="2411640" y="4645381"/>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35" name="Rectangle 321"/>
          <p:cNvSpPr>
            <a:spLocks noChangeArrowheads="1"/>
          </p:cNvSpPr>
          <p:nvPr/>
        </p:nvSpPr>
        <p:spPr bwMode="auto">
          <a:xfrm>
            <a:off x="2953499" y="4514528"/>
            <a:ext cx="42856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6" name="Rectangle 322"/>
          <p:cNvSpPr>
            <a:spLocks noChangeArrowheads="1"/>
          </p:cNvSpPr>
          <p:nvPr/>
        </p:nvSpPr>
        <p:spPr bwMode="auto">
          <a:xfrm>
            <a:off x="3283540" y="4303960"/>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3</a:t>
            </a:r>
          </a:p>
        </p:txBody>
      </p:sp>
      <p:sp>
        <p:nvSpPr>
          <p:cNvPr id="537" name="Rectangle 323"/>
          <p:cNvSpPr>
            <a:spLocks noChangeArrowheads="1"/>
          </p:cNvSpPr>
          <p:nvPr/>
        </p:nvSpPr>
        <p:spPr bwMode="auto">
          <a:xfrm>
            <a:off x="6336010" y="4458877"/>
            <a:ext cx="428560"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38" name="Rectangle 324"/>
          <p:cNvSpPr>
            <a:spLocks noChangeArrowheads="1"/>
          </p:cNvSpPr>
          <p:nvPr/>
        </p:nvSpPr>
        <p:spPr bwMode="auto">
          <a:xfrm>
            <a:off x="5372157" y="4302455"/>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CC"/>
                </a:solidFill>
                <a:latin typeface="+mn-lt"/>
                <a:ea typeface="黑体" panose="02010609060101010101" pitchFamily="2" charset="-122"/>
              </a:rPr>
              <a:t>R</a:t>
            </a:r>
            <a:r>
              <a:rPr lang="en-US" altLang="zh-CN" sz="2000" b="1" baseline="-25000">
                <a:solidFill>
                  <a:srgbClr val="0000CC"/>
                </a:solidFill>
                <a:latin typeface="+mn-lt"/>
                <a:ea typeface="黑体" panose="02010609060101010101" pitchFamily="2" charset="-122"/>
              </a:rPr>
              <a:t>2</a:t>
            </a:r>
          </a:p>
        </p:txBody>
      </p:sp>
      <p:sp>
        <p:nvSpPr>
          <p:cNvPr id="539" name="Rectangle 325"/>
          <p:cNvSpPr>
            <a:spLocks noChangeArrowheads="1"/>
          </p:cNvSpPr>
          <p:nvPr/>
        </p:nvSpPr>
        <p:spPr bwMode="auto">
          <a:xfrm>
            <a:off x="1884560" y="3210508"/>
            <a:ext cx="92937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0" name="Rectangle 326"/>
          <p:cNvSpPr>
            <a:spLocks noChangeArrowheads="1"/>
          </p:cNvSpPr>
          <p:nvPr/>
        </p:nvSpPr>
        <p:spPr bwMode="auto">
          <a:xfrm>
            <a:off x="1966398" y="3194573"/>
            <a:ext cx="120144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222.1.3.</a:t>
            </a:r>
          </a:p>
        </p:txBody>
      </p:sp>
      <p:sp>
        <p:nvSpPr>
          <p:cNvPr id="541" name="Rectangle 327"/>
          <p:cNvSpPr>
            <a:spLocks noChangeArrowheads="1"/>
          </p:cNvSpPr>
          <p:nvPr/>
        </p:nvSpPr>
        <p:spPr bwMode="auto">
          <a:xfrm>
            <a:off x="1919041" y="2929249"/>
            <a:ext cx="742182" cy="33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2" name="Rectangle 328"/>
          <p:cNvSpPr>
            <a:spLocks noChangeArrowheads="1"/>
          </p:cNvSpPr>
          <p:nvPr/>
        </p:nvSpPr>
        <p:spPr bwMode="auto">
          <a:xfrm>
            <a:off x="2043354" y="2913314"/>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3</a:t>
            </a:r>
          </a:p>
        </p:txBody>
      </p:sp>
      <p:sp>
        <p:nvSpPr>
          <p:cNvPr id="543" name="Rectangle 329"/>
          <p:cNvSpPr>
            <a:spLocks noChangeArrowheads="1"/>
          </p:cNvSpPr>
          <p:nvPr/>
        </p:nvSpPr>
        <p:spPr bwMode="auto">
          <a:xfrm>
            <a:off x="4426369" y="3962537"/>
            <a:ext cx="430202"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4" name="Rectangle 330"/>
          <p:cNvSpPr>
            <a:spLocks noChangeArrowheads="1"/>
          </p:cNvSpPr>
          <p:nvPr/>
        </p:nvSpPr>
        <p:spPr bwMode="auto">
          <a:xfrm>
            <a:off x="5416493" y="3270670"/>
            <a:ext cx="42856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5" name="Rectangle 331"/>
          <p:cNvSpPr>
            <a:spLocks noChangeArrowheads="1"/>
          </p:cNvSpPr>
          <p:nvPr/>
        </p:nvSpPr>
        <p:spPr bwMode="auto">
          <a:xfrm>
            <a:off x="5414849" y="3466198"/>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3</a:t>
            </a:r>
          </a:p>
        </p:txBody>
      </p:sp>
      <p:sp>
        <p:nvSpPr>
          <p:cNvPr id="546" name="Rectangle 332"/>
          <p:cNvSpPr>
            <a:spLocks noChangeArrowheads="1"/>
          </p:cNvSpPr>
          <p:nvPr/>
        </p:nvSpPr>
        <p:spPr bwMode="auto">
          <a:xfrm>
            <a:off x="3743298" y="3616603"/>
            <a:ext cx="426919"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47" name="Rectangle 333"/>
          <p:cNvSpPr>
            <a:spLocks noChangeArrowheads="1"/>
          </p:cNvSpPr>
          <p:nvPr/>
        </p:nvSpPr>
        <p:spPr bwMode="auto">
          <a:xfrm>
            <a:off x="3656273" y="380021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N</a:t>
            </a:r>
            <a:r>
              <a:rPr lang="en-US" altLang="zh-CN" sz="2000" b="1" baseline="-25000" dirty="0">
                <a:solidFill>
                  <a:srgbClr val="C00000"/>
                </a:solidFill>
                <a:latin typeface="+mn-lt"/>
                <a:ea typeface="黑体" panose="02010609060101010101" pitchFamily="2" charset="-122"/>
              </a:rPr>
              <a:t>2</a:t>
            </a:r>
          </a:p>
        </p:txBody>
      </p:sp>
      <p:sp>
        <p:nvSpPr>
          <p:cNvPr id="548" name="Rectangle 334"/>
          <p:cNvSpPr>
            <a:spLocks noChangeArrowheads="1"/>
          </p:cNvSpPr>
          <p:nvPr/>
        </p:nvSpPr>
        <p:spPr bwMode="auto">
          <a:xfrm>
            <a:off x="4295008" y="4347576"/>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222.1.4.</a:t>
            </a:r>
          </a:p>
        </p:txBody>
      </p:sp>
      <p:sp>
        <p:nvSpPr>
          <p:cNvPr id="549" name="Rectangle 335"/>
          <p:cNvSpPr>
            <a:spLocks noChangeArrowheads="1"/>
          </p:cNvSpPr>
          <p:nvPr/>
        </p:nvSpPr>
        <p:spPr bwMode="auto">
          <a:xfrm>
            <a:off x="4047068" y="3616603"/>
            <a:ext cx="929370" cy="3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0" name="Rectangle 336"/>
          <p:cNvSpPr>
            <a:spLocks noChangeArrowheads="1"/>
          </p:cNvSpPr>
          <p:nvPr/>
        </p:nvSpPr>
        <p:spPr bwMode="auto">
          <a:xfrm>
            <a:off x="4001092" y="3800216"/>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rgbClr val="C00000"/>
                </a:solidFill>
                <a:latin typeface="+mn-lt"/>
                <a:ea typeface="黑体" panose="02010609060101010101" pitchFamily="2" charset="-122"/>
              </a:rPr>
              <a:t>222.1.5.</a:t>
            </a:r>
          </a:p>
        </p:txBody>
      </p:sp>
      <p:sp>
        <p:nvSpPr>
          <p:cNvPr id="551" name="Rectangle 337"/>
          <p:cNvSpPr>
            <a:spLocks noChangeArrowheads="1"/>
          </p:cNvSpPr>
          <p:nvPr/>
        </p:nvSpPr>
        <p:spPr bwMode="auto">
          <a:xfrm>
            <a:off x="5720261" y="3285711"/>
            <a:ext cx="929370"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52" name="Rectangle 338"/>
          <p:cNvSpPr>
            <a:spLocks noChangeArrowheads="1"/>
          </p:cNvSpPr>
          <p:nvPr/>
        </p:nvSpPr>
        <p:spPr bwMode="auto">
          <a:xfrm>
            <a:off x="5754743" y="3481238"/>
            <a:ext cx="883093"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222.1.6.</a:t>
            </a:r>
          </a:p>
        </p:txBody>
      </p:sp>
      <p:sp>
        <p:nvSpPr>
          <p:cNvPr id="553" name="Line 339"/>
          <p:cNvSpPr>
            <a:spLocks noChangeShapeType="1"/>
          </p:cNvSpPr>
          <p:nvPr/>
        </p:nvSpPr>
        <p:spPr bwMode="auto">
          <a:xfrm>
            <a:off x="1896053" y="2801403"/>
            <a:ext cx="0" cy="20650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4" name="Rectangle 340"/>
          <p:cNvSpPr>
            <a:spLocks noChangeArrowheads="1"/>
          </p:cNvSpPr>
          <p:nvPr/>
        </p:nvSpPr>
        <p:spPr bwMode="auto">
          <a:xfrm>
            <a:off x="3950189" y="4332536"/>
            <a:ext cx="267836"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00000"/>
                </a:solidFill>
                <a:latin typeface="+mn-lt"/>
                <a:ea typeface="黑体" panose="02010609060101010101" pitchFamily="2" charset="-122"/>
              </a:rPr>
              <a:t>N</a:t>
            </a:r>
            <a:r>
              <a:rPr lang="en-US" altLang="zh-CN" sz="2000" b="1" baseline="-25000">
                <a:solidFill>
                  <a:srgbClr val="C00000"/>
                </a:solidFill>
                <a:latin typeface="+mn-lt"/>
                <a:ea typeface="黑体" panose="02010609060101010101" pitchFamily="2" charset="-122"/>
              </a:rPr>
              <a:t>1</a:t>
            </a:r>
          </a:p>
        </p:txBody>
      </p:sp>
      <p:pic>
        <p:nvPicPr>
          <p:cNvPr id="55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4733" y="5024404"/>
            <a:ext cx="600971" cy="37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56" name="Line 342"/>
          <p:cNvSpPr>
            <a:spLocks noChangeShapeType="1"/>
          </p:cNvSpPr>
          <p:nvPr/>
        </p:nvSpPr>
        <p:spPr bwMode="auto">
          <a:xfrm>
            <a:off x="8271923" y="2869086"/>
            <a:ext cx="0" cy="253133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7" name="Line 343"/>
          <p:cNvSpPr>
            <a:spLocks noChangeShapeType="1"/>
          </p:cNvSpPr>
          <p:nvPr/>
        </p:nvSpPr>
        <p:spPr bwMode="auto">
          <a:xfrm rot="16200000">
            <a:off x="4754767" y="4294212"/>
            <a:ext cx="0" cy="234477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8" name="Line 344"/>
          <p:cNvSpPr>
            <a:spLocks noChangeShapeType="1"/>
          </p:cNvSpPr>
          <p:nvPr/>
        </p:nvSpPr>
        <p:spPr bwMode="auto">
          <a:xfrm>
            <a:off x="6221071" y="4666437"/>
            <a:ext cx="205085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59" name="Oval 345"/>
          <p:cNvSpPr>
            <a:spLocks noChangeArrowheads="1"/>
          </p:cNvSpPr>
          <p:nvPr/>
        </p:nvSpPr>
        <p:spPr bwMode="auto">
          <a:xfrm>
            <a:off x="6441097" y="4600259"/>
            <a:ext cx="123149" cy="11280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60" name="Rectangle 346"/>
          <p:cNvSpPr>
            <a:spLocks noChangeArrowheads="1"/>
          </p:cNvSpPr>
          <p:nvPr/>
        </p:nvSpPr>
        <p:spPr bwMode="auto">
          <a:xfrm>
            <a:off x="7306954" y="3466197"/>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2</a:t>
            </a:r>
          </a:p>
        </p:txBody>
      </p:sp>
      <p:sp>
        <p:nvSpPr>
          <p:cNvPr id="561" name="Rectangle 347"/>
          <p:cNvSpPr>
            <a:spLocks noChangeArrowheads="1"/>
          </p:cNvSpPr>
          <p:nvPr/>
        </p:nvSpPr>
        <p:spPr bwMode="auto">
          <a:xfrm>
            <a:off x="2738469" y="2162859"/>
            <a:ext cx="806730" cy="3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200" b="1" dirty="0">
                <a:solidFill>
                  <a:srgbClr val="000099"/>
                </a:solidFill>
                <a:latin typeface="+mn-lt"/>
                <a:ea typeface="黑体" panose="02010609060101010101" pitchFamily="2" charset="-122"/>
              </a:rPr>
              <a:t>LAN</a:t>
            </a:r>
            <a:r>
              <a:rPr lang="en-US" altLang="zh-CN" sz="2200" b="1" baseline="-25000" dirty="0">
                <a:solidFill>
                  <a:srgbClr val="000099"/>
                </a:solidFill>
                <a:latin typeface="+mn-lt"/>
                <a:ea typeface="黑体" panose="02010609060101010101" pitchFamily="2" charset="-122"/>
              </a:rPr>
              <a:t>1</a:t>
            </a:r>
          </a:p>
        </p:txBody>
      </p:sp>
      <p:sp>
        <p:nvSpPr>
          <p:cNvPr id="562" name="Line 348"/>
          <p:cNvSpPr>
            <a:spLocks noChangeShapeType="1"/>
          </p:cNvSpPr>
          <p:nvPr/>
        </p:nvSpPr>
        <p:spPr bwMode="auto">
          <a:xfrm rot="16200000">
            <a:off x="5561809" y="309040"/>
            <a:ext cx="0" cy="410334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3" name="Rectangle 349"/>
          <p:cNvSpPr>
            <a:spLocks noChangeArrowheads="1"/>
          </p:cNvSpPr>
          <p:nvPr/>
        </p:nvSpPr>
        <p:spPr bwMode="auto">
          <a:xfrm>
            <a:off x="1349268" y="5997531"/>
            <a:ext cx="734635"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latin typeface="+mn-lt"/>
                <a:ea typeface="黑体" panose="02010609060101010101" pitchFamily="2" charset="-122"/>
              </a:rPr>
              <a:t>互联网</a:t>
            </a:r>
          </a:p>
        </p:txBody>
      </p:sp>
      <p:sp>
        <p:nvSpPr>
          <p:cNvPr id="564" name="Line 350"/>
          <p:cNvSpPr>
            <a:spLocks noChangeShapeType="1"/>
          </p:cNvSpPr>
          <p:nvPr/>
        </p:nvSpPr>
        <p:spPr bwMode="auto">
          <a:xfrm flipV="1">
            <a:off x="1751557" y="5597452"/>
            <a:ext cx="438413" cy="40008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5" name="Line 351"/>
          <p:cNvSpPr>
            <a:spLocks noChangeShapeType="1"/>
          </p:cNvSpPr>
          <p:nvPr/>
        </p:nvSpPr>
        <p:spPr bwMode="auto">
          <a:xfrm>
            <a:off x="3825398" y="1623725"/>
            <a:ext cx="0" cy="7369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6" name="Oval 352"/>
          <p:cNvSpPr>
            <a:spLocks noChangeArrowheads="1"/>
          </p:cNvSpPr>
          <p:nvPr/>
        </p:nvSpPr>
        <p:spPr bwMode="auto">
          <a:xfrm>
            <a:off x="3767929" y="1986203"/>
            <a:ext cx="96877"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67" name="Group 353"/>
          <p:cNvGrpSpPr/>
          <p:nvPr/>
        </p:nvGrpSpPr>
        <p:grpSpPr bwMode="auto">
          <a:xfrm>
            <a:off x="3542975" y="1198075"/>
            <a:ext cx="523797" cy="487315"/>
            <a:chOff x="1813" y="593"/>
            <a:chExt cx="343" cy="352"/>
          </a:xfrm>
        </p:grpSpPr>
        <p:grpSp>
          <p:nvGrpSpPr>
            <p:cNvPr id="626" name="Group 354"/>
            <p:cNvGrpSpPr/>
            <p:nvPr/>
          </p:nvGrpSpPr>
          <p:grpSpPr bwMode="auto">
            <a:xfrm>
              <a:off x="1821" y="599"/>
              <a:ext cx="335" cy="346"/>
              <a:chOff x="1821" y="599"/>
              <a:chExt cx="335" cy="346"/>
            </a:xfrm>
          </p:grpSpPr>
          <p:sp>
            <p:nvSpPr>
              <p:cNvPr id="64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4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4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48" name="Group 363"/>
              <p:cNvGrpSpPr/>
              <p:nvPr/>
            </p:nvGrpSpPr>
            <p:grpSpPr bwMode="auto">
              <a:xfrm>
                <a:off x="1821" y="895"/>
                <a:ext cx="335" cy="50"/>
                <a:chOff x="1821" y="895"/>
                <a:chExt cx="335" cy="50"/>
              </a:xfrm>
            </p:grpSpPr>
            <p:sp>
              <p:nvSpPr>
                <p:cNvPr id="64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5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27" name="Group 367"/>
            <p:cNvGrpSpPr/>
            <p:nvPr/>
          </p:nvGrpSpPr>
          <p:grpSpPr bwMode="auto">
            <a:xfrm>
              <a:off x="1813" y="593"/>
              <a:ext cx="335" cy="346"/>
              <a:chOff x="1813" y="593"/>
              <a:chExt cx="335" cy="346"/>
            </a:xfrm>
          </p:grpSpPr>
          <p:sp>
            <p:nvSpPr>
              <p:cNvPr id="62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3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36" name="Group 376"/>
              <p:cNvGrpSpPr/>
              <p:nvPr/>
            </p:nvGrpSpPr>
            <p:grpSpPr bwMode="auto">
              <a:xfrm>
                <a:off x="1813" y="888"/>
                <a:ext cx="335" cy="51"/>
                <a:chOff x="1813" y="888"/>
                <a:chExt cx="335" cy="51"/>
              </a:xfrm>
            </p:grpSpPr>
            <p:sp>
              <p:nvSpPr>
                <p:cNvPr id="63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3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68" name="Line 380"/>
          <p:cNvSpPr>
            <a:spLocks noChangeShapeType="1"/>
          </p:cNvSpPr>
          <p:nvPr/>
        </p:nvSpPr>
        <p:spPr bwMode="auto">
          <a:xfrm>
            <a:off x="7020721" y="1623725"/>
            <a:ext cx="0" cy="7369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69" name="Line 381"/>
          <p:cNvSpPr>
            <a:spLocks noChangeShapeType="1"/>
          </p:cNvSpPr>
          <p:nvPr/>
        </p:nvSpPr>
        <p:spPr bwMode="auto">
          <a:xfrm>
            <a:off x="5423060" y="1610188"/>
            <a:ext cx="0" cy="7384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70" name="Oval 382"/>
          <p:cNvSpPr>
            <a:spLocks noChangeArrowheads="1"/>
          </p:cNvSpPr>
          <p:nvPr/>
        </p:nvSpPr>
        <p:spPr bwMode="auto">
          <a:xfrm>
            <a:off x="5377085" y="1999740"/>
            <a:ext cx="95236"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1" name="Group 383"/>
          <p:cNvGrpSpPr/>
          <p:nvPr/>
        </p:nvGrpSpPr>
        <p:grpSpPr bwMode="auto">
          <a:xfrm>
            <a:off x="5153773" y="1198075"/>
            <a:ext cx="523796" cy="487315"/>
            <a:chOff x="2868" y="593"/>
            <a:chExt cx="343" cy="352"/>
          </a:xfrm>
        </p:grpSpPr>
        <p:grpSp>
          <p:nvGrpSpPr>
            <p:cNvPr id="600" name="Group 384"/>
            <p:cNvGrpSpPr/>
            <p:nvPr/>
          </p:nvGrpSpPr>
          <p:grpSpPr bwMode="auto">
            <a:xfrm>
              <a:off x="2877" y="599"/>
              <a:ext cx="334" cy="346"/>
              <a:chOff x="2877" y="599"/>
              <a:chExt cx="334" cy="346"/>
            </a:xfrm>
          </p:grpSpPr>
          <p:sp>
            <p:nvSpPr>
              <p:cNvPr id="61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8"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19"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0"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21"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22" name="Group 393"/>
              <p:cNvGrpSpPr/>
              <p:nvPr/>
            </p:nvGrpSpPr>
            <p:grpSpPr bwMode="auto">
              <a:xfrm>
                <a:off x="2877" y="895"/>
                <a:ext cx="334" cy="50"/>
                <a:chOff x="2877" y="895"/>
                <a:chExt cx="334" cy="50"/>
              </a:xfrm>
            </p:grpSpPr>
            <p:sp>
              <p:nvSpPr>
                <p:cNvPr id="62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25"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601" name="Group 397"/>
            <p:cNvGrpSpPr/>
            <p:nvPr/>
          </p:nvGrpSpPr>
          <p:grpSpPr bwMode="auto">
            <a:xfrm>
              <a:off x="2868" y="593"/>
              <a:ext cx="335" cy="346"/>
              <a:chOff x="2868" y="593"/>
              <a:chExt cx="335" cy="346"/>
            </a:xfrm>
          </p:grpSpPr>
          <p:sp>
            <p:nvSpPr>
              <p:cNvPr id="60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06"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7"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8"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609"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610" name="Group 406"/>
              <p:cNvGrpSpPr/>
              <p:nvPr/>
            </p:nvGrpSpPr>
            <p:grpSpPr bwMode="auto">
              <a:xfrm>
                <a:off x="2868" y="888"/>
                <a:ext cx="335" cy="51"/>
                <a:chOff x="2868" y="888"/>
                <a:chExt cx="335" cy="51"/>
              </a:xfrm>
            </p:grpSpPr>
            <p:sp>
              <p:nvSpPr>
                <p:cNvPr id="61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613"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572" name="Oval 410"/>
          <p:cNvSpPr>
            <a:spLocks noChangeArrowheads="1"/>
          </p:cNvSpPr>
          <p:nvPr/>
        </p:nvSpPr>
        <p:spPr bwMode="auto">
          <a:xfrm>
            <a:off x="6974746" y="1999740"/>
            <a:ext cx="96878" cy="87235"/>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grpSp>
        <p:nvGrpSpPr>
          <p:cNvPr id="573" name="Group 411"/>
          <p:cNvGrpSpPr/>
          <p:nvPr/>
        </p:nvGrpSpPr>
        <p:grpSpPr bwMode="auto">
          <a:xfrm>
            <a:off x="6751435" y="1198075"/>
            <a:ext cx="523797" cy="487315"/>
            <a:chOff x="3915" y="593"/>
            <a:chExt cx="343" cy="352"/>
          </a:xfrm>
        </p:grpSpPr>
        <p:grpSp>
          <p:nvGrpSpPr>
            <p:cNvPr id="574" name="Group 412"/>
            <p:cNvGrpSpPr/>
            <p:nvPr/>
          </p:nvGrpSpPr>
          <p:grpSpPr bwMode="auto">
            <a:xfrm>
              <a:off x="3924" y="599"/>
              <a:ext cx="334" cy="346"/>
              <a:chOff x="3924" y="599"/>
              <a:chExt cx="334" cy="346"/>
            </a:xfrm>
          </p:grpSpPr>
          <p:sp>
            <p:nvSpPr>
              <p:cNvPr id="58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9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96" name="Group 421"/>
              <p:cNvGrpSpPr/>
              <p:nvPr/>
            </p:nvGrpSpPr>
            <p:grpSpPr bwMode="auto">
              <a:xfrm>
                <a:off x="3924" y="895"/>
                <a:ext cx="334" cy="50"/>
                <a:chOff x="3924" y="895"/>
                <a:chExt cx="334" cy="50"/>
              </a:xfrm>
            </p:grpSpPr>
            <p:sp>
              <p:nvSpPr>
                <p:cNvPr id="59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9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nvGrpSpPr>
            <p:cNvPr id="575" name="Group 425"/>
            <p:cNvGrpSpPr/>
            <p:nvPr/>
          </p:nvGrpSpPr>
          <p:grpSpPr bwMode="auto">
            <a:xfrm>
              <a:off x="3915" y="593"/>
              <a:ext cx="335" cy="346"/>
              <a:chOff x="3915" y="593"/>
              <a:chExt cx="335" cy="346"/>
            </a:xfrm>
          </p:grpSpPr>
          <p:sp>
            <p:nvSpPr>
              <p:cNvPr id="57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7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sp>
            <p:nvSpPr>
              <p:cNvPr id="58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lt"/>
                  <a:ea typeface="黑体" panose="02010609060101010101" pitchFamily="2" charset="-122"/>
                </a:endParaRPr>
              </a:p>
            </p:txBody>
          </p:sp>
          <p:grpSp>
            <p:nvGrpSpPr>
              <p:cNvPr id="584" name="Group 434"/>
              <p:cNvGrpSpPr/>
              <p:nvPr/>
            </p:nvGrpSpPr>
            <p:grpSpPr bwMode="auto">
              <a:xfrm>
                <a:off x="3915" y="888"/>
                <a:ext cx="335" cy="51"/>
                <a:chOff x="3915" y="888"/>
                <a:chExt cx="335" cy="51"/>
              </a:xfrm>
            </p:grpSpPr>
            <p:sp>
              <p:nvSpPr>
                <p:cNvPr id="58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黑体" panose="02010609060101010101" pitchFamily="2" charset="-122"/>
                  </a:endParaRPr>
                </a:p>
              </p:txBody>
            </p:sp>
            <p:sp>
              <p:nvSpPr>
                <p:cNvPr id="58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mn-lt"/>
                    <a:ea typeface="黑体" panose="02010609060101010101" pitchFamily="2" charset="-122"/>
                  </a:endParaRPr>
                </a:p>
              </p:txBody>
            </p:sp>
          </p:grpSp>
        </p:grpSp>
      </p:grpSp>
      <p:sp>
        <p:nvSpPr>
          <p:cNvPr id="447" name="Text Box 438"/>
          <p:cNvSpPr txBox="1">
            <a:spLocks noChangeArrowheads="1"/>
          </p:cNvSpPr>
          <p:nvPr/>
        </p:nvSpPr>
        <p:spPr bwMode="auto">
          <a:xfrm>
            <a:off x="560512" y="186547"/>
            <a:ext cx="8973873" cy="1514261"/>
          </a:xfrm>
          <a:prstGeom prst="rect">
            <a:avLst/>
          </a:prstGeom>
          <a:solidFill>
            <a:srgbClr val="FFFF99"/>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lnSpc>
                <a:spcPct val="110000"/>
              </a:lnSpc>
              <a:defRPr sz="2800" b="1">
                <a:solidFill>
                  <a:srgbClr val="000099"/>
                </a:solidFill>
                <a:latin typeface="+mn-lt"/>
                <a:ea typeface="黑体" panose="02010609060101010101" pitchFamily="2" charset="-122"/>
              </a:defRPr>
            </a:lvl1pPr>
          </a:lstStyle>
          <a:p>
            <a:r>
              <a:rPr lang="zh-CN" altLang="en-US" dirty="0"/>
              <a:t>两个路由器直接相连的接口处，可指明也可不指明 </a:t>
            </a:r>
            <a:r>
              <a:rPr lang="en-US" altLang="zh-CN" dirty="0"/>
              <a:t>IP </a:t>
            </a:r>
            <a:r>
              <a:rPr lang="zh-CN" altLang="en-US" dirty="0"/>
              <a:t>地址。如指明 </a:t>
            </a:r>
            <a:r>
              <a:rPr lang="en-US" altLang="zh-CN" dirty="0"/>
              <a:t>IP </a:t>
            </a:r>
            <a:r>
              <a:rPr lang="zh-CN" altLang="en-US" dirty="0"/>
              <a:t>地址，则这一段连线就构成了一种只包含一段线路的特殊“网络” 。现在常不指明 </a:t>
            </a:r>
            <a:r>
              <a:rPr lang="en-US" altLang="zh-CN" dirty="0"/>
              <a:t>IP </a:t>
            </a:r>
            <a:r>
              <a:rPr lang="zh-CN" altLang="en-US" dirty="0"/>
              <a:t>地址。</a:t>
            </a:r>
          </a:p>
        </p:txBody>
      </p:sp>
      <p:sp>
        <p:nvSpPr>
          <p:cNvPr id="455" name="Line 9"/>
          <p:cNvSpPr>
            <a:spLocks noChangeShapeType="1"/>
          </p:cNvSpPr>
          <p:nvPr/>
        </p:nvSpPr>
        <p:spPr bwMode="auto">
          <a:xfrm>
            <a:off x="3216218" y="4732616"/>
            <a:ext cx="24925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508" name="Oval 294"/>
          <p:cNvSpPr>
            <a:spLocks noChangeArrowheads="1"/>
          </p:cNvSpPr>
          <p:nvPr/>
        </p:nvSpPr>
        <p:spPr bwMode="auto">
          <a:xfrm>
            <a:off x="3620148" y="4695015"/>
            <a:ext cx="96877" cy="88739"/>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
        <p:nvSpPr>
          <p:cNvPr id="509" name="Oval 295"/>
          <p:cNvSpPr>
            <a:spLocks noChangeArrowheads="1"/>
          </p:cNvSpPr>
          <p:nvPr/>
        </p:nvSpPr>
        <p:spPr bwMode="auto">
          <a:xfrm>
            <a:off x="5342602" y="4688999"/>
            <a:ext cx="95236" cy="85731"/>
          </a:xfrm>
          <a:prstGeom prst="ellipse">
            <a:avLst/>
          </a:prstGeom>
          <a:solidFill>
            <a:srgbClr val="FFFFFF"/>
          </a:solidFill>
          <a:ln w="30163">
            <a:solidFill>
              <a:srgbClr val="000000"/>
            </a:solidFill>
            <a:round/>
          </a:ln>
        </p:spPr>
        <p:txBody>
          <a:bodyPr/>
          <a:lstStyle/>
          <a:p>
            <a:endParaRPr lang="zh-CN" altLang="en-US" b="1">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ltLang="zh-CN" dirty="0"/>
              <a:t>4.2.3  </a:t>
            </a:r>
            <a:r>
              <a:rPr lang="en-US" altLang="zh-CN" dirty="0" smtClean="0"/>
              <a:t>IP </a:t>
            </a:r>
            <a:r>
              <a:rPr lang="zh-CN" altLang="zh-CN" dirty="0" smtClean="0"/>
              <a:t>地址</a:t>
            </a:r>
            <a:r>
              <a:rPr lang="zh-CN" altLang="zh-CN" dirty="0"/>
              <a:t>与硬件地址</a:t>
            </a:r>
            <a:endParaRPr lang="zh-CN" altLang="en-US" dirty="0"/>
          </a:p>
        </p:txBody>
      </p:sp>
      <p:sp>
        <p:nvSpPr>
          <p:cNvPr id="2" name="内容占位符 1"/>
          <p:cNvSpPr>
            <a:spLocks noGrp="1"/>
          </p:cNvSpPr>
          <p:nvPr>
            <p:ph idx="1"/>
          </p:nvPr>
        </p:nvSpPr>
        <p:spPr/>
        <p:txBody>
          <a:bodyPr/>
          <a:lstStyle/>
          <a:p>
            <a:r>
              <a:rPr lang="en-US" altLang="zh-CN" dirty="0" smtClean="0"/>
              <a:t>IP </a:t>
            </a:r>
            <a:r>
              <a:rPr lang="zh-CN" altLang="zh-CN" dirty="0" smtClean="0"/>
              <a:t>地址</a:t>
            </a:r>
            <a:r>
              <a:rPr lang="zh-CN" altLang="zh-CN" dirty="0"/>
              <a:t>与硬件</a:t>
            </a:r>
            <a:r>
              <a:rPr lang="zh-CN" altLang="zh-CN" dirty="0" smtClean="0"/>
              <a:t>地址</a:t>
            </a:r>
            <a:r>
              <a:rPr lang="zh-CN" altLang="en-US" dirty="0" smtClean="0"/>
              <a:t>是不同的地址。</a:t>
            </a:r>
            <a:endParaRPr lang="en-US" altLang="zh-CN" dirty="0" smtClean="0"/>
          </a:p>
          <a:p>
            <a:r>
              <a:rPr lang="zh-CN" altLang="zh-CN" dirty="0"/>
              <a:t>从层次的角度看</a:t>
            </a:r>
            <a:r>
              <a:rPr lang="zh-CN" altLang="zh-CN" dirty="0" smtClean="0"/>
              <a:t>，</a:t>
            </a:r>
            <a:endParaRPr lang="en-US" altLang="zh-CN" dirty="0" smtClean="0"/>
          </a:p>
          <a:p>
            <a:pPr lvl="1"/>
            <a:r>
              <a:rPr lang="zh-CN" altLang="en-US" dirty="0" smtClean="0">
                <a:solidFill>
                  <a:srgbClr val="FF0000"/>
                </a:solidFill>
              </a:rPr>
              <a:t>硬件地址（或</a:t>
            </a:r>
            <a:r>
              <a:rPr lang="zh-CN" altLang="zh-CN" dirty="0" smtClean="0">
                <a:solidFill>
                  <a:srgbClr val="FF0000"/>
                </a:solidFill>
              </a:rPr>
              <a:t>物理地址</a:t>
            </a:r>
            <a:r>
              <a:rPr lang="zh-CN" altLang="en-US" dirty="0" smtClean="0">
                <a:solidFill>
                  <a:srgbClr val="FF0000"/>
                </a:solidFill>
              </a:rPr>
              <a:t>）</a:t>
            </a:r>
            <a:r>
              <a:rPr lang="zh-CN" altLang="zh-CN" dirty="0" smtClean="0"/>
              <a:t>是</a:t>
            </a:r>
            <a:r>
              <a:rPr lang="zh-CN" altLang="zh-CN" dirty="0"/>
              <a:t>数据链路层和物理层使用的</a:t>
            </a:r>
            <a:r>
              <a:rPr lang="zh-CN" altLang="zh-CN" dirty="0" smtClean="0"/>
              <a:t>地址</a:t>
            </a:r>
            <a:r>
              <a:rPr lang="zh-CN" altLang="en-US" dirty="0"/>
              <a:t>。</a:t>
            </a:r>
            <a:endParaRPr lang="en-US" altLang="zh-CN" dirty="0" smtClean="0"/>
          </a:p>
          <a:p>
            <a:pPr lvl="1"/>
            <a:r>
              <a:rPr lang="en-US" altLang="zh-CN" dirty="0" smtClean="0">
                <a:solidFill>
                  <a:srgbClr val="FF0000"/>
                </a:solidFill>
              </a:rPr>
              <a:t>IP </a:t>
            </a:r>
            <a:r>
              <a:rPr lang="zh-CN" altLang="zh-CN" dirty="0" smtClean="0">
                <a:solidFill>
                  <a:srgbClr val="FF0000"/>
                </a:solidFill>
              </a:rPr>
              <a:t>地址</a:t>
            </a:r>
            <a:r>
              <a:rPr lang="zh-CN" altLang="zh-CN" dirty="0"/>
              <a:t>是网络层和以上各层使用的地址，是一种</a:t>
            </a:r>
            <a:r>
              <a:rPr lang="zh-CN" altLang="zh-CN" dirty="0">
                <a:solidFill>
                  <a:srgbClr val="0000FF"/>
                </a:solidFill>
              </a:rPr>
              <a:t>逻辑地址</a:t>
            </a:r>
            <a:r>
              <a:rPr lang="zh-CN" altLang="zh-CN" dirty="0"/>
              <a:t>（</a:t>
            </a:r>
            <a:r>
              <a:rPr lang="zh-CN" altLang="zh-CN" dirty="0" smtClean="0"/>
              <a:t>称</a:t>
            </a:r>
            <a:r>
              <a:rPr lang="en-US" altLang="zh-CN" dirty="0" smtClean="0"/>
              <a:t> IP </a:t>
            </a:r>
            <a:r>
              <a:rPr lang="zh-CN" altLang="zh-CN" dirty="0" smtClean="0"/>
              <a:t>地址</a:t>
            </a:r>
            <a:r>
              <a:rPr lang="zh-CN" altLang="zh-CN" dirty="0"/>
              <a:t>是逻辑地址是</a:t>
            </a:r>
            <a:r>
              <a:rPr lang="zh-CN" altLang="zh-CN" dirty="0" smtClean="0"/>
              <a:t>因为</a:t>
            </a:r>
            <a:r>
              <a:rPr lang="en-US" altLang="zh-CN" dirty="0" smtClean="0"/>
              <a:t> IP </a:t>
            </a:r>
            <a:r>
              <a:rPr lang="zh-CN" altLang="zh-CN" dirty="0" smtClean="0"/>
              <a:t>地址</a:t>
            </a:r>
            <a:r>
              <a:rPr lang="zh-CN" altLang="zh-CN" dirty="0"/>
              <a:t>是用软件实现的）。</a:t>
            </a:r>
          </a:p>
          <a:p>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p:txBody>
          <a:bodyPr/>
          <a:lstStyle/>
          <a:p>
            <a:pPr algn="ctr"/>
            <a:r>
              <a:rPr lang="zh-CN" altLang="en-US" dirty="0" smtClean="0"/>
              <a:t>另一种观点：网络提供数据报服务</a:t>
            </a:r>
            <a:endParaRPr lang="zh-CN" altLang="en-US" dirty="0"/>
          </a:p>
        </p:txBody>
      </p:sp>
      <p:sp>
        <p:nvSpPr>
          <p:cNvPr id="940035" name="Rectangle 3"/>
          <p:cNvSpPr>
            <a:spLocks noGrp="1" noChangeArrowheads="1"/>
          </p:cNvSpPr>
          <p:nvPr>
            <p:ph idx="1"/>
          </p:nvPr>
        </p:nvSpPr>
        <p:spPr/>
        <p:txBody>
          <a:bodyPr/>
          <a:lstStyle/>
          <a:p>
            <a:r>
              <a:rPr lang="zh-CN" altLang="zh-CN" sz="2800" dirty="0"/>
              <a:t>互联网的</a:t>
            </a:r>
            <a:r>
              <a:rPr lang="zh-CN" altLang="zh-CN" sz="2800" dirty="0" smtClean="0"/>
              <a:t>先驱者提出</a:t>
            </a:r>
            <a:r>
              <a:rPr lang="zh-CN" altLang="en-US" sz="2800" dirty="0" smtClean="0"/>
              <a:t>了</a:t>
            </a:r>
            <a:r>
              <a:rPr lang="zh-CN" altLang="zh-CN" sz="2800" dirty="0" smtClean="0"/>
              <a:t>一</a:t>
            </a:r>
            <a:r>
              <a:rPr lang="zh-CN" altLang="zh-CN" sz="2800" dirty="0"/>
              <a:t>种崭新的网络设计</a:t>
            </a:r>
            <a:r>
              <a:rPr lang="zh-CN" altLang="zh-CN" sz="2800" dirty="0" smtClean="0"/>
              <a:t>思路</a:t>
            </a:r>
            <a:r>
              <a:rPr lang="zh-CN" altLang="en-US" sz="2800" dirty="0" smtClean="0"/>
              <a:t>。</a:t>
            </a:r>
            <a:endParaRPr lang="en-US" altLang="zh-CN" sz="2800" dirty="0" smtClean="0"/>
          </a:p>
          <a:p>
            <a:r>
              <a:rPr lang="zh-CN" altLang="en-US" sz="2800" dirty="0" smtClean="0">
                <a:solidFill>
                  <a:srgbClr val="00B050"/>
                </a:solidFill>
              </a:rPr>
              <a:t>网络层</a:t>
            </a:r>
            <a:r>
              <a:rPr lang="zh-CN" altLang="en-US" sz="2800" dirty="0">
                <a:solidFill>
                  <a:srgbClr val="00B050"/>
                </a:solidFill>
              </a:rPr>
              <a:t>向上只提供简单灵活的、无连接的、尽最大努力交付的数据报服务。</a:t>
            </a:r>
          </a:p>
          <a:p>
            <a:r>
              <a:rPr lang="zh-CN" altLang="en-US" sz="2800" dirty="0"/>
              <a:t>网络在发送分组时不需要先建立连接。每一个分组（即 </a:t>
            </a:r>
            <a:r>
              <a:rPr lang="en-US" altLang="zh-CN" sz="2800" dirty="0"/>
              <a:t>IP </a:t>
            </a:r>
            <a:r>
              <a:rPr lang="zh-CN" altLang="en-US" sz="2800" dirty="0"/>
              <a:t>数据报）独立发送，与其前后的分组无关（不进行编号）。</a:t>
            </a:r>
          </a:p>
          <a:p>
            <a:r>
              <a:rPr lang="zh-CN" altLang="en-US" sz="2800" dirty="0">
                <a:solidFill>
                  <a:srgbClr val="FF0000"/>
                </a:solidFill>
              </a:rPr>
              <a:t>网络层不提供服务质量的承诺。</a:t>
            </a:r>
            <a:r>
              <a:rPr lang="zh-CN" altLang="en-US" sz="2800" dirty="0"/>
              <a:t>即所传送的分组可能出错、丢失、重复和失序（不按序到达终点），当然也不保证分组传送的时限。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ltLang="zh-CN" dirty="0"/>
              <a:t>4.2.3  </a:t>
            </a:r>
            <a:r>
              <a:rPr lang="en-US" altLang="zh-CN" dirty="0" smtClean="0"/>
              <a:t>IP </a:t>
            </a:r>
            <a:r>
              <a:rPr lang="zh-CN" altLang="zh-CN" dirty="0" smtClean="0"/>
              <a:t>地址</a:t>
            </a:r>
            <a:r>
              <a:rPr lang="zh-CN" altLang="zh-CN" dirty="0"/>
              <a:t>与硬件地址</a:t>
            </a:r>
            <a:endParaRPr lang="zh-CN" altLang="en-US" dirty="0"/>
          </a:p>
        </p:txBody>
      </p:sp>
      <p:sp>
        <p:nvSpPr>
          <p:cNvPr id="218117" name="Line 5"/>
          <p:cNvSpPr>
            <a:spLocks noChangeShapeType="1"/>
          </p:cNvSpPr>
          <p:nvPr/>
        </p:nvSpPr>
        <p:spPr bwMode="auto">
          <a:xfrm>
            <a:off x="1848777" y="4315867"/>
            <a:ext cx="5647796"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18" name="Line 6"/>
          <p:cNvSpPr>
            <a:spLocks noChangeShapeType="1"/>
          </p:cNvSpPr>
          <p:nvPr/>
        </p:nvSpPr>
        <p:spPr bwMode="auto">
          <a:xfrm>
            <a:off x="2603765" y="3341142"/>
            <a:ext cx="4137819"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19" name="Line 7"/>
          <p:cNvSpPr>
            <a:spLocks noChangeShapeType="1"/>
          </p:cNvSpPr>
          <p:nvPr/>
        </p:nvSpPr>
        <p:spPr bwMode="auto">
          <a:xfrm>
            <a:off x="3332957" y="2258467"/>
            <a:ext cx="3429265"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20" name="Rectangle 8"/>
          <p:cNvSpPr>
            <a:spLocks noChangeArrowheads="1"/>
          </p:cNvSpPr>
          <p:nvPr/>
        </p:nvSpPr>
        <p:spPr bwMode="auto">
          <a:xfrm>
            <a:off x="4498975" y="2133055"/>
            <a:ext cx="1128183" cy="180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21" name="Text Box 9"/>
          <p:cNvSpPr txBox="1">
            <a:spLocks noChangeArrowheads="1"/>
          </p:cNvSpPr>
          <p:nvPr/>
        </p:nvSpPr>
        <p:spPr bwMode="auto">
          <a:xfrm>
            <a:off x="4394069" y="2028279"/>
            <a:ext cx="149835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TCP </a:t>
            </a:r>
            <a:r>
              <a:rPr kumimoji="1" lang="zh-CN" altLang="en-US" sz="2400" b="1">
                <a:solidFill>
                  <a:srgbClr val="0000CC"/>
                </a:solidFill>
                <a:latin typeface="+mn-lt"/>
                <a:ea typeface="黑体" panose="02010609060101010101" pitchFamily="2" charset="-122"/>
              </a:rPr>
              <a:t>报文</a:t>
            </a:r>
          </a:p>
        </p:txBody>
      </p:sp>
      <p:sp>
        <p:nvSpPr>
          <p:cNvPr id="218122" name="Rectangle 10"/>
          <p:cNvSpPr>
            <a:spLocks noChangeArrowheads="1"/>
          </p:cNvSpPr>
          <p:nvPr/>
        </p:nvSpPr>
        <p:spPr bwMode="auto">
          <a:xfrm>
            <a:off x="4156737" y="3237954"/>
            <a:ext cx="1047353" cy="1730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23" name="Text Box 11"/>
          <p:cNvSpPr txBox="1">
            <a:spLocks noChangeArrowheads="1"/>
          </p:cNvSpPr>
          <p:nvPr/>
        </p:nvSpPr>
        <p:spPr bwMode="auto">
          <a:xfrm>
            <a:off x="4022594" y="3106193"/>
            <a:ext cx="148232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数据报</a:t>
            </a:r>
          </a:p>
        </p:txBody>
      </p:sp>
      <p:sp>
        <p:nvSpPr>
          <p:cNvPr id="218124" name="Rectangle 12"/>
          <p:cNvSpPr>
            <a:spLocks noChangeArrowheads="1"/>
          </p:cNvSpPr>
          <p:nvPr/>
        </p:nvSpPr>
        <p:spPr bwMode="auto">
          <a:xfrm>
            <a:off x="4220369" y="4225380"/>
            <a:ext cx="889133" cy="182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25" name="Text Box 13"/>
          <p:cNvSpPr txBox="1">
            <a:spLocks noChangeArrowheads="1"/>
          </p:cNvSpPr>
          <p:nvPr/>
        </p:nvSpPr>
        <p:spPr bwMode="auto">
          <a:xfrm>
            <a:off x="4115462" y="4079329"/>
            <a:ext cx="128112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MAC </a:t>
            </a:r>
            <a:r>
              <a:rPr kumimoji="1" lang="zh-CN" altLang="en-US" sz="2400" b="1">
                <a:solidFill>
                  <a:srgbClr val="0000CC"/>
                </a:solidFill>
                <a:latin typeface="+mn-lt"/>
                <a:ea typeface="黑体" panose="02010609060101010101" pitchFamily="2" charset="-122"/>
              </a:rPr>
              <a:t>帧</a:t>
            </a:r>
          </a:p>
        </p:txBody>
      </p:sp>
      <p:sp>
        <p:nvSpPr>
          <p:cNvPr id="218130" name="Line 18"/>
          <p:cNvSpPr>
            <a:spLocks noChangeShapeType="1"/>
          </p:cNvSpPr>
          <p:nvPr/>
        </p:nvSpPr>
        <p:spPr bwMode="auto">
          <a:xfrm>
            <a:off x="2603765" y="3177629"/>
            <a:ext cx="0" cy="4064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1" name="Line 19"/>
          <p:cNvSpPr>
            <a:spLocks noChangeShapeType="1"/>
          </p:cNvSpPr>
          <p:nvPr/>
        </p:nvSpPr>
        <p:spPr bwMode="auto">
          <a:xfrm>
            <a:off x="6741583" y="3177629"/>
            <a:ext cx="0" cy="4064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2" name="Line 20"/>
          <p:cNvSpPr>
            <a:spLocks noChangeShapeType="1"/>
          </p:cNvSpPr>
          <p:nvPr/>
        </p:nvSpPr>
        <p:spPr bwMode="auto">
          <a:xfrm>
            <a:off x="3346715" y="2052092"/>
            <a:ext cx="13758" cy="5588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3" name="Line 21"/>
          <p:cNvSpPr>
            <a:spLocks noChangeShapeType="1"/>
          </p:cNvSpPr>
          <p:nvPr/>
        </p:nvSpPr>
        <p:spPr bwMode="auto">
          <a:xfrm>
            <a:off x="6741583" y="2052092"/>
            <a:ext cx="0" cy="5588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4" name="Line 22"/>
          <p:cNvSpPr>
            <a:spLocks noChangeShapeType="1"/>
          </p:cNvSpPr>
          <p:nvPr/>
        </p:nvSpPr>
        <p:spPr bwMode="auto">
          <a:xfrm flipV="1">
            <a:off x="7138856" y="3358604"/>
            <a:ext cx="2495417"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5" name="Rectangle 23"/>
          <p:cNvSpPr>
            <a:spLocks noChangeArrowheads="1"/>
          </p:cNvSpPr>
          <p:nvPr/>
        </p:nvSpPr>
        <p:spPr bwMode="auto">
          <a:xfrm>
            <a:off x="3346715" y="1556792"/>
            <a:ext cx="3394869" cy="487362"/>
          </a:xfrm>
          <a:prstGeom prst="rect">
            <a:avLst/>
          </a:prstGeom>
          <a:solidFill>
            <a:srgbClr val="66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6" name="Line 24"/>
          <p:cNvSpPr>
            <a:spLocks noChangeShapeType="1"/>
          </p:cNvSpPr>
          <p:nvPr/>
        </p:nvSpPr>
        <p:spPr bwMode="auto">
          <a:xfrm flipH="1">
            <a:off x="4089665" y="1556792"/>
            <a:ext cx="0" cy="4873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37" name="Text Box 25"/>
          <p:cNvSpPr txBox="1">
            <a:spLocks noChangeArrowheads="1"/>
          </p:cNvSpPr>
          <p:nvPr/>
        </p:nvSpPr>
        <p:spPr bwMode="auto">
          <a:xfrm>
            <a:off x="4636558" y="1558380"/>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应用层数据</a:t>
            </a:r>
          </a:p>
        </p:txBody>
      </p:sp>
      <p:sp>
        <p:nvSpPr>
          <p:cNvPr id="218138" name="Text Box 26"/>
          <p:cNvSpPr txBox="1">
            <a:spLocks noChangeArrowheads="1"/>
          </p:cNvSpPr>
          <p:nvPr/>
        </p:nvSpPr>
        <p:spPr bwMode="auto">
          <a:xfrm>
            <a:off x="3319198" y="1559968"/>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首部</a:t>
            </a:r>
          </a:p>
        </p:txBody>
      </p:sp>
      <p:sp>
        <p:nvSpPr>
          <p:cNvPr id="218139" name="Rectangle 27"/>
          <p:cNvSpPr>
            <a:spLocks noChangeArrowheads="1"/>
          </p:cNvSpPr>
          <p:nvPr/>
        </p:nvSpPr>
        <p:spPr bwMode="auto">
          <a:xfrm>
            <a:off x="2603765" y="2610892"/>
            <a:ext cx="4137819" cy="487362"/>
          </a:xfrm>
          <a:prstGeom prst="rect">
            <a:avLst/>
          </a:prstGeom>
          <a:solidFill>
            <a:srgbClr val="FFFF66"/>
          </a:solidFill>
          <a:ln w="28575">
            <a:solidFill>
              <a:schemeClr val="tx1"/>
            </a:solidFill>
            <a:miter lim="800000"/>
          </a:ln>
          <a:effec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0" name="Line 28"/>
          <p:cNvSpPr>
            <a:spLocks noChangeShapeType="1"/>
          </p:cNvSpPr>
          <p:nvPr/>
        </p:nvSpPr>
        <p:spPr bwMode="auto">
          <a:xfrm>
            <a:off x="3346715" y="2610892"/>
            <a:ext cx="0" cy="4873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1" name="Text Box 29"/>
          <p:cNvSpPr txBox="1">
            <a:spLocks noChangeArrowheads="1"/>
          </p:cNvSpPr>
          <p:nvPr/>
        </p:nvSpPr>
        <p:spPr bwMode="auto">
          <a:xfrm>
            <a:off x="2577968" y="2602955"/>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CC"/>
                </a:solidFill>
                <a:latin typeface="+mn-lt"/>
                <a:ea typeface="黑体" panose="02010609060101010101" pitchFamily="2" charset="-122"/>
              </a:rPr>
              <a:t>首部</a:t>
            </a:r>
          </a:p>
        </p:txBody>
      </p:sp>
      <p:sp>
        <p:nvSpPr>
          <p:cNvPr id="218142" name="Rectangle 30"/>
          <p:cNvSpPr>
            <a:spLocks noChangeArrowheads="1"/>
          </p:cNvSpPr>
          <p:nvPr/>
        </p:nvSpPr>
        <p:spPr bwMode="auto">
          <a:xfrm>
            <a:off x="1872854" y="3614192"/>
            <a:ext cx="741230" cy="457200"/>
          </a:xfrm>
          <a:prstGeom prst="rect">
            <a:avLst/>
          </a:prstGeom>
          <a:solidFill>
            <a:srgbClr val="66FFFF"/>
          </a:solidFill>
          <a:ln>
            <a:noFill/>
          </a:ln>
          <a:effec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3" name="Rectangle 31"/>
          <p:cNvSpPr>
            <a:spLocks noChangeArrowheads="1"/>
          </p:cNvSpPr>
          <p:nvPr/>
        </p:nvSpPr>
        <p:spPr bwMode="auto">
          <a:xfrm>
            <a:off x="1862536" y="3584030"/>
            <a:ext cx="5621998" cy="487363"/>
          </a:xfrm>
          <a:prstGeom prst="rect">
            <a:avLst/>
          </a:prstGeom>
          <a:solidFill>
            <a:srgbClr val="66FFFF"/>
          </a:solidFill>
          <a:ln w="28575">
            <a:solidFill>
              <a:schemeClr val="tx1"/>
            </a:solidFill>
            <a:miter lim="800000"/>
          </a:ln>
          <a:effec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4" name="Line 32"/>
          <p:cNvSpPr>
            <a:spLocks noChangeShapeType="1"/>
          </p:cNvSpPr>
          <p:nvPr/>
        </p:nvSpPr>
        <p:spPr bwMode="auto">
          <a:xfrm>
            <a:off x="2603765" y="3584030"/>
            <a:ext cx="0" cy="4873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5" name="Line 33"/>
          <p:cNvSpPr>
            <a:spLocks noChangeShapeType="1"/>
          </p:cNvSpPr>
          <p:nvPr/>
        </p:nvSpPr>
        <p:spPr bwMode="auto">
          <a:xfrm>
            <a:off x="6741583" y="3584030"/>
            <a:ext cx="0" cy="4873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218146" name="Text Box 34"/>
          <p:cNvSpPr txBox="1">
            <a:spLocks noChangeArrowheads="1"/>
          </p:cNvSpPr>
          <p:nvPr/>
        </p:nvSpPr>
        <p:spPr bwMode="auto">
          <a:xfrm>
            <a:off x="6681414" y="3573016"/>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尾部</a:t>
            </a:r>
          </a:p>
        </p:txBody>
      </p:sp>
      <p:sp>
        <p:nvSpPr>
          <p:cNvPr id="218147" name="Text Box 35"/>
          <p:cNvSpPr txBox="1">
            <a:spLocks noChangeArrowheads="1"/>
          </p:cNvSpPr>
          <p:nvPr/>
        </p:nvSpPr>
        <p:spPr bwMode="auto">
          <a:xfrm>
            <a:off x="1850496" y="3579267"/>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首部</a:t>
            </a:r>
          </a:p>
        </p:txBody>
      </p:sp>
      <p:grpSp>
        <p:nvGrpSpPr>
          <p:cNvPr id="218161" name="Group 49"/>
          <p:cNvGrpSpPr/>
          <p:nvPr/>
        </p:nvGrpSpPr>
        <p:grpSpPr bwMode="auto">
          <a:xfrm>
            <a:off x="313002" y="2890294"/>
            <a:ext cx="9335029" cy="1820863"/>
            <a:chOff x="182" y="2409"/>
            <a:chExt cx="5428" cy="1147"/>
          </a:xfrm>
        </p:grpSpPr>
        <p:grpSp>
          <p:nvGrpSpPr>
            <p:cNvPr id="218157" name="Group 45"/>
            <p:cNvGrpSpPr/>
            <p:nvPr/>
          </p:nvGrpSpPr>
          <p:grpSpPr bwMode="auto">
            <a:xfrm>
              <a:off x="4423" y="2709"/>
              <a:ext cx="1187" cy="847"/>
              <a:chOff x="4423" y="2709"/>
              <a:chExt cx="1187" cy="847"/>
            </a:xfrm>
          </p:grpSpPr>
          <p:sp>
            <p:nvSpPr>
              <p:cNvPr id="218127" name="AutoShape 15"/>
              <p:cNvSpPr>
                <a:spLocks noChangeArrowheads="1"/>
              </p:cNvSpPr>
              <p:nvPr/>
            </p:nvSpPr>
            <p:spPr bwMode="auto">
              <a:xfrm flipV="1">
                <a:off x="4831" y="2709"/>
                <a:ext cx="186" cy="358"/>
              </a:xfrm>
              <a:prstGeom prst="upArrow">
                <a:avLst>
                  <a:gd name="adj1" fmla="val 50000"/>
                  <a:gd name="adj2" fmla="val 81801"/>
                </a:avLst>
              </a:prstGeom>
              <a:solidFill>
                <a:srgbClr val="3333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000" b="1">
                  <a:solidFill>
                    <a:srgbClr val="0000CC"/>
                  </a:solidFill>
                  <a:latin typeface="+mn-lt"/>
                  <a:ea typeface="黑体" panose="02010609060101010101" pitchFamily="2" charset="-122"/>
                </a:endParaRPr>
              </a:p>
            </p:txBody>
          </p:sp>
          <p:sp>
            <p:nvSpPr>
              <p:cNvPr id="218129" name="Text Box 17"/>
              <p:cNvSpPr txBox="1">
                <a:spLocks noChangeArrowheads="1"/>
              </p:cNvSpPr>
              <p:nvPr/>
            </p:nvSpPr>
            <p:spPr bwMode="auto">
              <a:xfrm>
                <a:off x="4423" y="3033"/>
                <a:ext cx="118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链路层及以下</a:t>
                </a:r>
              </a:p>
              <a:p>
                <a:r>
                  <a:rPr kumimoji="1" lang="zh-CN" altLang="en-US" sz="2400" b="1" dirty="0">
                    <a:solidFill>
                      <a:srgbClr val="0000CC"/>
                    </a:solidFill>
                    <a:latin typeface="+mn-lt"/>
                    <a:ea typeface="黑体" panose="02010609060101010101" pitchFamily="2" charset="-122"/>
                  </a:rPr>
                  <a:t>使用硬件地址</a:t>
                </a:r>
              </a:p>
            </p:txBody>
          </p:sp>
        </p:grpSp>
        <p:grpSp>
          <p:nvGrpSpPr>
            <p:cNvPr id="218159" name="Group 47"/>
            <p:cNvGrpSpPr/>
            <p:nvPr/>
          </p:nvGrpSpPr>
          <p:grpSpPr bwMode="auto">
            <a:xfrm>
              <a:off x="182" y="2409"/>
              <a:ext cx="835" cy="291"/>
              <a:chOff x="182" y="2409"/>
              <a:chExt cx="835" cy="291"/>
            </a:xfrm>
          </p:grpSpPr>
          <p:sp>
            <p:nvSpPr>
              <p:cNvPr id="218149" name="AutoShape 37"/>
              <p:cNvSpPr>
                <a:spLocks noChangeArrowheads="1"/>
              </p:cNvSpPr>
              <p:nvPr/>
            </p:nvSpPr>
            <p:spPr bwMode="auto">
              <a:xfrm>
                <a:off x="182" y="2427"/>
                <a:ext cx="802" cy="273"/>
              </a:xfrm>
              <a:prstGeom prst="wedgeRoundRectCallout">
                <a:avLst>
                  <a:gd name="adj1" fmla="val 72116"/>
                  <a:gd name="adj2" fmla="val 129167"/>
                  <a:gd name="adj3" fmla="val 16667"/>
                </a:avLst>
              </a:prstGeom>
              <a:solidFill>
                <a:srgbClr val="66FFFF"/>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400" b="1">
                  <a:solidFill>
                    <a:srgbClr val="0000CC"/>
                  </a:solidFill>
                  <a:latin typeface="+mn-lt"/>
                  <a:ea typeface="黑体" panose="02010609060101010101" pitchFamily="2" charset="-122"/>
                </a:endParaRPr>
              </a:p>
            </p:txBody>
          </p:sp>
          <p:sp>
            <p:nvSpPr>
              <p:cNvPr id="218150" name="Text Box 38"/>
              <p:cNvSpPr txBox="1">
                <a:spLocks noChangeArrowheads="1"/>
              </p:cNvSpPr>
              <p:nvPr/>
            </p:nvSpPr>
            <p:spPr bwMode="auto">
              <a:xfrm>
                <a:off x="190" y="2409"/>
                <a:ext cx="8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硬件地址</a:t>
                </a:r>
              </a:p>
            </p:txBody>
          </p:sp>
        </p:grpSp>
      </p:grpSp>
      <p:grpSp>
        <p:nvGrpSpPr>
          <p:cNvPr id="218160" name="Group 48"/>
          <p:cNvGrpSpPr/>
          <p:nvPr/>
        </p:nvGrpSpPr>
        <p:grpSpPr bwMode="auto">
          <a:xfrm>
            <a:off x="1583929" y="1953668"/>
            <a:ext cx="8074421" cy="1412875"/>
            <a:chOff x="921" y="1819"/>
            <a:chExt cx="4695" cy="890"/>
          </a:xfrm>
        </p:grpSpPr>
        <p:grpSp>
          <p:nvGrpSpPr>
            <p:cNvPr id="218156" name="Group 44"/>
            <p:cNvGrpSpPr/>
            <p:nvPr/>
          </p:nvGrpSpPr>
          <p:grpSpPr bwMode="auto">
            <a:xfrm>
              <a:off x="4429" y="1854"/>
              <a:ext cx="1187" cy="855"/>
              <a:chOff x="4429" y="1854"/>
              <a:chExt cx="1187" cy="855"/>
            </a:xfrm>
          </p:grpSpPr>
          <p:sp>
            <p:nvSpPr>
              <p:cNvPr id="218126" name="AutoShape 14"/>
              <p:cNvSpPr>
                <a:spLocks noChangeArrowheads="1"/>
              </p:cNvSpPr>
              <p:nvPr/>
            </p:nvSpPr>
            <p:spPr bwMode="auto">
              <a:xfrm>
                <a:off x="4831" y="2352"/>
                <a:ext cx="186" cy="357"/>
              </a:xfrm>
              <a:prstGeom prst="upArrow">
                <a:avLst>
                  <a:gd name="adj1" fmla="val 50000"/>
                  <a:gd name="adj2" fmla="val 69479"/>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000" b="1">
                  <a:solidFill>
                    <a:srgbClr val="0000CC"/>
                  </a:solidFill>
                  <a:latin typeface="+mn-lt"/>
                  <a:ea typeface="黑体" panose="02010609060101010101" pitchFamily="2" charset="-122"/>
                </a:endParaRPr>
              </a:p>
            </p:txBody>
          </p:sp>
          <p:sp>
            <p:nvSpPr>
              <p:cNvPr id="218128" name="Text Box 16"/>
              <p:cNvSpPr txBox="1">
                <a:spLocks noChangeArrowheads="1"/>
              </p:cNvSpPr>
              <p:nvPr/>
            </p:nvSpPr>
            <p:spPr bwMode="auto">
              <a:xfrm>
                <a:off x="4429" y="1854"/>
                <a:ext cx="118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mn-lt"/>
                    <a:ea typeface="黑体" panose="02010609060101010101" pitchFamily="2" charset="-122"/>
                  </a:rPr>
                  <a:t>网络层及以上</a:t>
                </a:r>
              </a:p>
              <a:p>
                <a:r>
                  <a:rPr kumimoji="1" lang="zh-CN" altLang="en-US" sz="2400" b="1" dirty="0">
                    <a:solidFill>
                      <a:srgbClr val="0000CC"/>
                    </a:solidFill>
                    <a:latin typeface="+mn-lt"/>
                    <a:ea typeface="黑体" panose="02010609060101010101" pitchFamily="2" charset="-122"/>
                  </a:rPr>
                  <a:t> 使用 </a:t>
                </a:r>
                <a:r>
                  <a:rPr kumimoji="1" lang="en-US" altLang="zh-CN" sz="2400" b="1" dirty="0">
                    <a:solidFill>
                      <a:srgbClr val="0000CC"/>
                    </a:solidFill>
                    <a:latin typeface="+mn-lt"/>
                    <a:ea typeface="黑体" panose="02010609060101010101" pitchFamily="2" charset="-122"/>
                  </a:rPr>
                  <a:t>IP </a:t>
                </a:r>
                <a:r>
                  <a:rPr kumimoji="1" lang="zh-CN" altLang="en-US" sz="2400" b="1" dirty="0">
                    <a:solidFill>
                      <a:srgbClr val="0000CC"/>
                    </a:solidFill>
                    <a:latin typeface="+mn-lt"/>
                    <a:ea typeface="黑体" panose="02010609060101010101" pitchFamily="2" charset="-122"/>
                  </a:rPr>
                  <a:t>地址</a:t>
                </a:r>
              </a:p>
            </p:txBody>
          </p:sp>
        </p:grpSp>
        <p:grpSp>
          <p:nvGrpSpPr>
            <p:cNvPr id="218158" name="Group 46"/>
            <p:cNvGrpSpPr/>
            <p:nvPr/>
          </p:nvGrpSpPr>
          <p:grpSpPr bwMode="auto">
            <a:xfrm>
              <a:off x="921" y="1819"/>
              <a:ext cx="688" cy="291"/>
              <a:chOff x="921" y="1819"/>
              <a:chExt cx="688" cy="291"/>
            </a:xfrm>
          </p:grpSpPr>
          <p:sp>
            <p:nvSpPr>
              <p:cNvPr id="218152" name="AutoShape 40"/>
              <p:cNvSpPr>
                <a:spLocks noChangeArrowheads="1"/>
              </p:cNvSpPr>
              <p:nvPr/>
            </p:nvSpPr>
            <p:spPr bwMode="auto">
              <a:xfrm>
                <a:off x="921" y="1826"/>
                <a:ext cx="654" cy="254"/>
              </a:xfrm>
              <a:prstGeom prst="wedgeRoundRectCallout">
                <a:avLst>
                  <a:gd name="adj1" fmla="val 72171"/>
                  <a:gd name="adj2" fmla="val 129134"/>
                  <a:gd name="adj3" fmla="val 16667"/>
                </a:avLst>
              </a:prstGeom>
              <a:solidFill>
                <a:srgbClr val="FF99FF"/>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400" b="1">
                  <a:solidFill>
                    <a:srgbClr val="0000CC"/>
                  </a:solidFill>
                  <a:latin typeface="+mn-lt"/>
                  <a:ea typeface="黑体" panose="02010609060101010101" pitchFamily="2" charset="-122"/>
                </a:endParaRPr>
              </a:p>
            </p:txBody>
          </p:sp>
          <p:sp>
            <p:nvSpPr>
              <p:cNvPr id="218153" name="Text Box 41"/>
              <p:cNvSpPr txBox="1">
                <a:spLocks noChangeArrowheads="1"/>
              </p:cNvSpPr>
              <p:nvPr/>
            </p:nvSpPr>
            <p:spPr bwMode="auto">
              <a:xfrm>
                <a:off x="927" y="1819"/>
                <a:ext cx="6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latin typeface="+mn-lt"/>
                    <a:ea typeface="黑体" panose="02010609060101010101" pitchFamily="2" charset="-122"/>
                  </a:rPr>
                  <a:t>IP </a:t>
                </a:r>
                <a:r>
                  <a:rPr kumimoji="1" lang="zh-CN" altLang="en-US" sz="2400" b="1" dirty="0">
                    <a:solidFill>
                      <a:srgbClr val="0000CC"/>
                    </a:solidFill>
                    <a:latin typeface="+mn-lt"/>
                    <a:ea typeface="黑体" panose="02010609060101010101" pitchFamily="2" charset="-122"/>
                  </a:rPr>
                  <a:t>地址</a:t>
                </a:r>
              </a:p>
            </p:txBody>
          </p:sp>
        </p:grpSp>
      </p:grpSp>
      <p:sp>
        <p:nvSpPr>
          <p:cNvPr id="218155" name="Rectangle 43"/>
          <p:cNvSpPr>
            <a:spLocks noChangeArrowheads="1"/>
          </p:cNvSpPr>
          <p:nvPr/>
        </p:nvSpPr>
        <p:spPr bwMode="auto">
          <a:xfrm>
            <a:off x="2626122" y="3614193"/>
            <a:ext cx="4091384" cy="43338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4" name="矩形 3"/>
          <p:cNvSpPr/>
          <p:nvPr/>
        </p:nvSpPr>
        <p:spPr>
          <a:xfrm>
            <a:off x="2432720" y="5703639"/>
            <a:ext cx="5472608"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IP </a:t>
            </a:r>
            <a:r>
              <a:rPr lang="zh-CN" altLang="zh-CN" sz="2400" b="1" dirty="0" smtClean="0">
                <a:latin typeface="+mn-lt"/>
                <a:ea typeface="黑体" panose="02010609060101010101" pitchFamily="2" charset="-122"/>
              </a:rPr>
              <a:t>地址</a:t>
            </a:r>
            <a:r>
              <a:rPr lang="zh-CN" altLang="zh-CN" sz="2400" b="1" dirty="0">
                <a:latin typeface="+mn-lt"/>
                <a:ea typeface="黑体" panose="02010609060101010101" pitchFamily="2" charset="-122"/>
              </a:rPr>
              <a:t>与硬件地址的区别</a:t>
            </a:r>
            <a:endParaRPr lang="zh-CN" altLang="en-US" sz="2400" b="1" dirty="0">
              <a:latin typeface="+mn-lt"/>
              <a:ea typeface="黑体" panose="02010609060101010101" pitchFamily="2" charset="-122"/>
            </a:endParaRPr>
          </a:p>
        </p:txBody>
      </p:sp>
      <p:sp>
        <p:nvSpPr>
          <p:cNvPr id="5" name="矩形 4"/>
          <p:cNvSpPr/>
          <p:nvPr/>
        </p:nvSpPr>
        <p:spPr>
          <a:xfrm>
            <a:off x="344488" y="4437112"/>
            <a:ext cx="3376422" cy="1200329"/>
          </a:xfrm>
          <a:prstGeom prst="rect">
            <a:avLst/>
          </a:prstGeom>
          <a:solidFill>
            <a:srgbClr val="000099"/>
          </a:solidFill>
        </p:spPr>
        <p:txBody>
          <a:bodyPr wrap="square">
            <a:spAutoFit/>
          </a:bodyPr>
          <a:lstStyle/>
          <a:p>
            <a:r>
              <a:rPr lang="en-US" altLang="zh-CN" sz="2400" b="1" dirty="0" smtClean="0">
                <a:solidFill>
                  <a:schemeClr val="bg1"/>
                </a:solidFill>
                <a:latin typeface="+mn-lt"/>
                <a:ea typeface="黑体" panose="02010609060101010101" pitchFamily="2" charset="-122"/>
              </a:rPr>
              <a:t>IP </a:t>
            </a:r>
            <a:r>
              <a:rPr lang="zh-CN" altLang="zh-CN" sz="2400" b="1" dirty="0" smtClean="0">
                <a:solidFill>
                  <a:schemeClr val="bg1"/>
                </a:solidFill>
                <a:latin typeface="+mn-lt"/>
                <a:ea typeface="黑体" panose="02010609060101010101" pitchFamily="2" charset="-122"/>
              </a:rPr>
              <a:t>地址</a:t>
            </a:r>
            <a:r>
              <a:rPr lang="zh-CN" altLang="zh-CN" sz="2400" b="1" dirty="0">
                <a:solidFill>
                  <a:schemeClr val="bg1"/>
                </a:solidFill>
                <a:latin typeface="+mn-lt"/>
                <a:ea typeface="黑体" panose="02010609060101010101" pitchFamily="2" charset="-122"/>
              </a:rPr>
              <a:t>放</a:t>
            </a:r>
            <a:r>
              <a:rPr lang="zh-CN" altLang="zh-CN" sz="2400" b="1" dirty="0" smtClean="0">
                <a:solidFill>
                  <a:schemeClr val="bg1"/>
                </a:solidFill>
                <a:latin typeface="+mn-lt"/>
                <a:ea typeface="黑体" panose="02010609060101010101" pitchFamily="2" charset="-122"/>
              </a:rPr>
              <a:t>在</a:t>
            </a:r>
            <a:r>
              <a:rPr lang="en-US" altLang="zh-CN" sz="2400" b="1" dirty="0" smtClean="0">
                <a:solidFill>
                  <a:schemeClr val="bg1"/>
                </a:solidFill>
                <a:latin typeface="+mn-lt"/>
                <a:ea typeface="黑体" panose="02010609060101010101" pitchFamily="2" charset="-122"/>
              </a:rPr>
              <a:t> IP </a:t>
            </a:r>
            <a:r>
              <a:rPr lang="zh-CN" altLang="zh-CN" sz="2400" b="1" dirty="0" smtClean="0">
                <a:solidFill>
                  <a:schemeClr val="bg1"/>
                </a:solidFill>
                <a:latin typeface="+mn-lt"/>
                <a:ea typeface="黑体" panose="02010609060101010101" pitchFamily="2" charset="-122"/>
              </a:rPr>
              <a:t>数据报</a:t>
            </a:r>
            <a:r>
              <a:rPr lang="zh-CN" altLang="zh-CN" sz="2400" b="1" dirty="0">
                <a:solidFill>
                  <a:schemeClr val="bg1"/>
                </a:solidFill>
                <a:latin typeface="+mn-lt"/>
                <a:ea typeface="黑体" panose="02010609060101010101" pitchFamily="2" charset="-122"/>
              </a:rPr>
              <a:t>的首部，而硬件地址则放</a:t>
            </a:r>
            <a:r>
              <a:rPr lang="zh-CN" altLang="zh-CN" sz="2400" b="1" dirty="0" smtClean="0">
                <a:solidFill>
                  <a:schemeClr val="bg1"/>
                </a:solidFill>
                <a:latin typeface="+mn-lt"/>
                <a:ea typeface="黑体" panose="02010609060101010101" pitchFamily="2" charset="-122"/>
              </a:rPr>
              <a:t>在</a:t>
            </a:r>
            <a:r>
              <a:rPr lang="en-US" altLang="zh-CN" sz="2400" b="1" dirty="0" smtClean="0">
                <a:solidFill>
                  <a:schemeClr val="bg1"/>
                </a:solidFill>
                <a:latin typeface="+mn-lt"/>
                <a:ea typeface="黑体" panose="02010609060101010101" pitchFamily="2" charset="-122"/>
              </a:rPr>
              <a:t> MAC </a:t>
            </a:r>
            <a:r>
              <a:rPr lang="zh-CN" altLang="zh-CN" sz="2400" b="1" dirty="0" smtClean="0">
                <a:solidFill>
                  <a:schemeClr val="bg1"/>
                </a:solidFill>
                <a:latin typeface="+mn-lt"/>
                <a:ea typeface="黑体" panose="02010609060101010101" pitchFamily="2" charset="-122"/>
              </a:rPr>
              <a:t>帧</a:t>
            </a:r>
            <a:r>
              <a:rPr lang="zh-CN" altLang="zh-CN" sz="2400" b="1" dirty="0">
                <a:solidFill>
                  <a:schemeClr val="bg1"/>
                </a:solidFill>
                <a:latin typeface="+mn-lt"/>
                <a:ea typeface="黑体" panose="02010609060101010101" pitchFamily="2" charset="-122"/>
              </a:rPr>
              <a:t>的</a:t>
            </a:r>
            <a:r>
              <a:rPr lang="zh-CN" altLang="zh-CN" sz="2400" b="1" dirty="0" smtClean="0">
                <a:solidFill>
                  <a:schemeClr val="bg1"/>
                </a:solidFill>
                <a:latin typeface="+mn-lt"/>
                <a:ea typeface="黑体" panose="02010609060101010101" pitchFamily="2" charset="-122"/>
              </a:rPr>
              <a:t>首部</a:t>
            </a:r>
            <a:r>
              <a:rPr lang="zh-CN" altLang="en-US" sz="2400" b="1" dirty="0" smtClean="0">
                <a:solidFill>
                  <a:schemeClr val="bg1"/>
                </a:solidFill>
                <a:latin typeface="+mn-lt"/>
                <a:ea typeface="黑体" panose="02010609060101010101" pitchFamily="2" charset="-122"/>
              </a:rPr>
              <a:t>。</a:t>
            </a:r>
            <a:endParaRPr lang="zh-CN" altLang="en-US" sz="2400" b="1" dirty="0">
              <a:solidFill>
                <a:schemeClr val="bg1"/>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21816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2181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4.2.3  IP </a:t>
            </a:r>
            <a:r>
              <a:rPr lang="zh-CN" altLang="zh-CN" dirty="0"/>
              <a:t>地址与硬件地址</a:t>
            </a:r>
            <a:endParaRPr lang="zh-CN" altLang="en-US" dirty="0"/>
          </a:p>
        </p:txBody>
      </p:sp>
      <p:pic>
        <p:nvPicPr>
          <p:cNvPr id="12290" name="Picture 2" descr="https://imgconvert.csdnimg.cn/aHR0cDovL3BpYy5jeHluYi5jbi8yMDIwMDYxMTIxMjIxNi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556792"/>
            <a:ext cx="8648700" cy="256222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280592" y="4869160"/>
            <a:ext cx="8079432" cy="1200329"/>
          </a:xfrm>
          <a:prstGeom prst="rect">
            <a:avLst/>
          </a:prstGeom>
        </p:spPr>
        <p:txBody>
          <a:bodyPr wrap="square">
            <a:spAutoFit/>
          </a:bodyPr>
          <a:lstStyle/>
          <a:p>
            <a:r>
              <a:rPr lang="zh-CN" altLang="en-US" sz="2400" b="1" dirty="0">
                <a:solidFill>
                  <a:srgbClr val="00B050"/>
                </a:solidFill>
                <a:latin typeface="-apple-system"/>
              </a:rPr>
              <a:t>数据包的目标</a:t>
            </a:r>
            <a:r>
              <a:rPr lang="en-US" altLang="zh-CN" sz="2400" b="1" dirty="0">
                <a:solidFill>
                  <a:srgbClr val="00B050"/>
                </a:solidFill>
                <a:latin typeface="-apple-system"/>
              </a:rPr>
              <a:t>IP</a:t>
            </a:r>
            <a:r>
              <a:rPr lang="zh-CN" altLang="en-US" sz="2400" b="1" dirty="0">
                <a:solidFill>
                  <a:srgbClr val="00B050"/>
                </a:solidFill>
                <a:latin typeface="-apple-system"/>
              </a:rPr>
              <a:t>地址决定了数据包最终到达哪一个计算机，而目标</a:t>
            </a:r>
            <a:r>
              <a:rPr lang="en-US" altLang="zh-CN" sz="2400" b="1" dirty="0">
                <a:solidFill>
                  <a:srgbClr val="00B050"/>
                </a:solidFill>
                <a:latin typeface="-apple-system"/>
              </a:rPr>
              <a:t>MAC</a:t>
            </a:r>
            <a:r>
              <a:rPr lang="zh-CN" altLang="en-US" sz="2400" b="1" dirty="0">
                <a:solidFill>
                  <a:srgbClr val="00B050"/>
                </a:solidFill>
                <a:latin typeface="-apple-system"/>
              </a:rPr>
              <a:t>地址决定了该数据包下一跳由哪个设备接收，不一定是终点。</a:t>
            </a:r>
            <a:endParaRPr lang="zh-CN" altLang="en-US" sz="2400" b="1" dirty="0">
              <a:solidFill>
                <a:srgbClr val="00B050"/>
              </a:solidFill>
            </a:endParaRPr>
          </a:p>
        </p:txBody>
      </p:sp>
    </p:spTree>
    <p:extLst>
      <p:ext uri="{BB962C8B-B14F-4D97-AF65-F5344CB8AC3E}">
        <p14:creationId xmlns:p14="http://schemas.microsoft.com/office/powerpoint/2010/main" val="1132008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908" y="116632"/>
            <a:ext cx="9663509" cy="1658194"/>
            <a:chOff x="104908" y="116632"/>
            <a:chExt cx="9663509" cy="1658194"/>
          </a:xfrm>
        </p:grpSpPr>
        <p:sp>
          <p:nvSpPr>
            <p:cNvPr id="453634"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5"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6"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7"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8"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39"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453640"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453641"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453642" name="Text Box 10"/>
            <p:cNvSpPr txBox="1">
              <a:spLocks noChangeArrowheads="1"/>
            </p:cNvSpPr>
            <p:nvPr/>
          </p:nvSpPr>
          <p:spPr bwMode="auto">
            <a:xfrm>
              <a:off x="2206494"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453643"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44"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453645" name="Text Box 13"/>
            <p:cNvSpPr txBox="1">
              <a:spLocks noChangeArrowheads="1"/>
            </p:cNvSpPr>
            <p:nvPr/>
          </p:nvSpPr>
          <p:spPr bwMode="auto">
            <a:xfrm>
              <a:off x="174453"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453646" name="Text Box 14"/>
            <p:cNvSpPr txBox="1">
              <a:spLocks noChangeArrowheads="1"/>
            </p:cNvSpPr>
            <p:nvPr/>
          </p:nvSpPr>
          <p:spPr bwMode="auto">
            <a:xfrm>
              <a:off x="8481392"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453647"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48"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49"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650" name="Text Box 18"/>
            <p:cNvSpPr txBox="1">
              <a:spLocks noChangeArrowheads="1"/>
            </p:cNvSpPr>
            <p:nvPr/>
          </p:nvSpPr>
          <p:spPr bwMode="auto">
            <a:xfrm>
              <a:off x="2768865" y="67945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p>
          </p:txBody>
        </p:sp>
        <p:pic>
          <p:nvPicPr>
            <p:cNvPr id="453651"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3652"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3653"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3654" name="Picture 2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3655"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a:solidFill>
                    <a:srgbClr val="0000CC"/>
                  </a:solidFill>
                  <a:ea typeface="黑体" panose="02010609060101010101" pitchFamily="2" charset="-122"/>
                </a:rPr>
                <a:t>HA</a:t>
              </a:r>
              <a:r>
                <a:rPr kumimoji="1" lang="zh-CN" altLang="en-US" b="1" dirty="0">
                  <a:solidFill>
                    <a:srgbClr val="0000CC"/>
                  </a:solidFill>
                  <a:ea typeface="黑体" panose="02010609060101010101" pitchFamily="2" charset="-122"/>
                </a:rPr>
                <a:t>为硬件地址</a:t>
              </a:r>
            </a:p>
          </p:txBody>
        </p:sp>
        <p:sp>
          <p:nvSpPr>
            <p:cNvPr id="453657" name="Text Box 25"/>
            <p:cNvSpPr txBox="1">
              <a:spLocks noChangeArrowheads="1"/>
            </p:cNvSpPr>
            <p:nvPr/>
          </p:nvSpPr>
          <p:spPr bwMode="auto">
            <a:xfrm>
              <a:off x="5673594" y="68580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p>
          </p:txBody>
        </p:sp>
        <p:sp>
          <p:nvSpPr>
            <p:cNvPr id="453658"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453659" name="Text Box 27"/>
            <p:cNvSpPr txBox="1">
              <a:spLocks noChangeArrowheads="1"/>
            </p:cNvSpPr>
            <p:nvPr/>
          </p:nvSpPr>
          <p:spPr bwMode="auto">
            <a:xfrm>
              <a:off x="304404" y="5603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453660" name="Text Box 28"/>
            <p:cNvSpPr txBox="1">
              <a:spLocks noChangeArrowheads="1"/>
            </p:cNvSpPr>
            <p:nvPr/>
          </p:nvSpPr>
          <p:spPr bwMode="auto">
            <a:xfrm>
              <a:off x="9061583" y="544513"/>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453661" name="Text Box 29"/>
            <p:cNvSpPr txBox="1">
              <a:spLocks noChangeArrowheads="1"/>
            </p:cNvSpPr>
            <p:nvPr/>
          </p:nvSpPr>
          <p:spPr bwMode="auto">
            <a:xfrm>
              <a:off x="132080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453662" name="Text Box 30"/>
            <p:cNvSpPr txBox="1">
              <a:spLocks noChangeArrowheads="1"/>
            </p:cNvSpPr>
            <p:nvPr/>
          </p:nvSpPr>
          <p:spPr bwMode="auto">
            <a:xfrm>
              <a:off x="438031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453663" name="Text Box 31"/>
            <p:cNvSpPr txBox="1">
              <a:spLocks noChangeArrowheads="1"/>
            </p:cNvSpPr>
            <p:nvPr/>
          </p:nvSpPr>
          <p:spPr bwMode="auto">
            <a:xfrm>
              <a:off x="7644474"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sp>
        <p:nvSpPr>
          <p:cNvPr id="453740" name="Text Box 108"/>
          <p:cNvSpPr txBox="1">
            <a:spLocks noChangeArrowheads="1"/>
          </p:cNvSpPr>
          <p:nvPr/>
        </p:nvSpPr>
        <p:spPr bwMode="auto">
          <a:xfrm>
            <a:off x="1907101" y="2132856"/>
            <a:ext cx="5524269" cy="904863"/>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sz="2400" b="1" dirty="0">
                <a:solidFill>
                  <a:srgbClr val="0000CC"/>
                </a:solidFill>
                <a:latin typeface="+mn-lt"/>
                <a:ea typeface="黑体" panose="02010609060101010101" pitchFamily="2" charset="-122"/>
              </a:rPr>
              <a:t>通信的</a:t>
            </a:r>
            <a:r>
              <a:rPr lang="zh-CN" altLang="en-US" sz="2400" b="1" dirty="0" smtClean="0">
                <a:solidFill>
                  <a:srgbClr val="0000CC"/>
                </a:solidFill>
                <a:latin typeface="+mn-lt"/>
                <a:ea typeface="黑体" panose="02010609060101010101" pitchFamily="2" charset="-122"/>
              </a:rPr>
              <a:t>路径：</a:t>
            </a:r>
            <a:endParaRPr lang="zh-CN" altLang="en-US" sz="2400" b="1" dirty="0">
              <a:solidFill>
                <a:srgbClr val="0000CC"/>
              </a:solidFill>
              <a:latin typeface="+mn-lt"/>
              <a:ea typeface="黑体" panose="02010609060101010101" pitchFamily="2" charset="-122"/>
            </a:endParaRPr>
          </a:p>
          <a:p>
            <a:pPr algn="ctr">
              <a:lnSpc>
                <a:spcPct val="110000"/>
              </a:lnSpc>
              <a:spcAft>
                <a:spcPct val="30000"/>
              </a:spcAft>
            </a:pP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1</a:t>
            </a:r>
            <a:r>
              <a:rPr lang="en-US" altLang="zh-CN" sz="2400" b="1" dirty="0">
                <a:solidFill>
                  <a:srgbClr val="0000CC"/>
                </a:solidFill>
                <a:latin typeface="+mn-lt"/>
                <a:ea typeface="黑体" panose="02010609060101010101" pitchFamily="2" charset="-122"/>
              </a:rPr>
              <a:t>→</a:t>
            </a:r>
            <a:r>
              <a:rPr lang="zh-CN" altLang="en-US" sz="2400" b="1" dirty="0">
                <a:solidFill>
                  <a:srgbClr val="0000CC"/>
                </a:solidFill>
                <a:latin typeface="+mn-lt"/>
                <a:ea typeface="黑体" panose="02010609060101010101" pitchFamily="2" charset="-122"/>
              </a:rPr>
              <a:t>经过 </a:t>
            </a:r>
            <a:r>
              <a:rPr lang="en-US" altLang="zh-CN" sz="2400" b="1" dirty="0">
                <a:solidFill>
                  <a:srgbClr val="0000CC"/>
                </a:solidFill>
                <a:latin typeface="+mn-lt"/>
                <a:ea typeface="黑体" panose="02010609060101010101" pitchFamily="2" charset="-122"/>
              </a:rPr>
              <a:t>R</a:t>
            </a:r>
            <a:r>
              <a:rPr lang="en-US" altLang="zh-CN" sz="2400" b="1" baseline="-25000" dirty="0">
                <a:solidFill>
                  <a:srgbClr val="0000CC"/>
                </a:solidFill>
                <a:latin typeface="+mn-lt"/>
                <a:ea typeface="黑体" panose="02010609060101010101" pitchFamily="2" charset="-122"/>
              </a:rPr>
              <a:t>1 </a:t>
            </a:r>
            <a:r>
              <a:rPr lang="zh-CN" altLang="en-US" sz="2400" b="1" dirty="0">
                <a:solidFill>
                  <a:srgbClr val="0000CC"/>
                </a:solidFill>
                <a:latin typeface="+mn-lt"/>
                <a:ea typeface="黑体" panose="02010609060101010101" pitchFamily="2" charset="-122"/>
              </a:rPr>
              <a:t>转发→再经过 </a:t>
            </a:r>
            <a:r>
              <a:rPr lang="en-US" altLang="zh-CN" sz="2400" b="1" dirty="0">
                <a:solidFill>
                  <a:srgbClr val="0000CC"/>
                </a:solidFill>
                <a:latin typeface="+mn-lt"/>
                <a:ea typeface="黑体" panose="02010609060101010101" pitchFamily="2" charset="-122"/>
              </a:rPr>
              <a:t>R</a:t>
            </a:r>
            <a:r>
              <a:rPr lang="en-US" altLang="zh-CN" sz="2400" b="1" baseline="-25000" dirty="0">
                <a:solidFill>
                  <a:srgbClr val="0000CC"/>
                </a:solidFill>
                <a:latin typeface="+mn-lt"/>
                <a:ea typeface="黑体" panose="02010609060101010101" pitchFamily="2" charset="-122"/>
              </a:rPr>
              <a:t>2 </a:t>
            </a:r>
            <a:r>
              <a:rPr lang="zh-CN" altLang="en-US" sz="2400" b="1" dirty="0">
                <a:solidFill>
                  <a:srgbClr val="0000CC"/>
                </a:solidFill>
                <a:latin typeface="+mn-lt"/>
                <a:ea typeface="黑体" panose="02010609060101010101" pitchFamily="2" charset="-122"/>
              </a:rPr>
              <a:t>转发→</a:t>
            </a:r>
            <a:r>
              <a:rPr lang="en-US" altLang="zh-CN" sz="2400" b="1" dirty="0">
                <a:solidFill>
                  <a:srgbClr val="0000CC"/>
                </a:solidFill>
                <a:latin typeface="+mn-lt"/>
                <a:ea typeface="黑体" panose="02010609060101010101" pitchFamily="2" charset="-122"/>
              </a:rPr>
              <a:t>H</a:t>
            </a:r>
            <a:r>
              <a:rPr lang="en-US" altLang="zh-CN" sz="2400" b="1" baseline="-25000" dirty="0">
                <a:solidFill>
                  <a:srgbClr val="0000CC"/>
                </a:solidFill>
                <a:latin typeface="+mn-lt"/>
                <a:ea typeface="黑体" panose="02010609060101010101" pitchFamily="2" charset="-122"/>
              </a:rPr>
              <a:t>2</a:t>
            </a:r>
            <a:endParaRPr lang="en-US" altLang="zh-CN" sz="2400" b="1" dirty="0">
              <a:solidFill>
                <a:srgbClr val="0000CC"/>
              </a:solidFill>
              <a:latin typeface="+mn-lt"/>
              <a:ea typeface="黑体" panose="02010609060101010101" pitchFamily="2" charset="-122"/>
            </a:endParaRPr>
          </a:p>
        </p:txBody>
      </p:sp>
      <p:sp>
        <p:nvSpPr>
          <p:cNvPr id="453741" name="Arc 109"/>
          <p:cNvSpPr/>
          <p:nvPr/>
        </p:nvSpPr>
        <p:spPr bwMode="auto">
          <a:xfrm rot="2655715" flipV="1">
            <a:off x="1007799" y="293689"/>
            <a:ext cx="1716352"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C0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742" name="Arc 110"/>
          <p:cNvSpPr/>
          <p:nvPr/>
        </p:nvSpPr>
        <p:spPr bwMode="auto">
          <a:xfrm rot="2655715" flipV="1">
            <a:off x="4017434" y="260350"/>
            <a:ext cx="1716352" cy="1728788"/>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C0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743" name="Arc 111"/>
          <p:cNvSpPr/>
          <p:nvPr/>
        </p:nvSpPr>
        <p:spPr bwMode="auto">
          <a:xfrm rot="2655715" flipV="1">
            <a:off x="7027069" y="227014"/>
            <a:ext cx="1716352"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C0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453744" name="Text Box 112"/>
          <p:cNvSpPr txBox="1">
            <a:spLocks noChangeArrowheads="1"/>
          </p:cNvSpPr>
          <p:nvPr/>
        </p:nvSpPr>
        <p:spPr bwMode="auto">
          <a:xfrm>
            <a:off x="2552420" y="28601"/>
            <a:ext cx="1475084" cy="448071"/>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lang="zh-CN" altLang="en-US" sz="2000" b="1" dirty="0">
                <a:solidFill>
                  <a:srgbClr val="0000CC"/>
                </a:solidFill>
                <a:latin typeface="+mn-lt"/>
                <a:ea typeface="黑体" panose="02010609060101010101" pitchFamily="2" charset="-122"/>
              </a:rPr>
              <a:t>查找路由表</a:t>
            </a:r>
          </a:p>
        </p:txBody>
      </p:sp>
      <p:sp>
        <p:nvSpPr>
          <p:cNvPr id="453745" name="Text Box 113"/>
          <p:cNvSpPr txBox="1">
            <a:spLocks noChangeArrowheads="1"/>
          </p:cNvSpPr>
          <p:nvPr/>
        </p:nvSpPr>
        <p:spPr bwMode="auto">
          <a:xfrm>
            <a:off x="5439950" y="28601"/>
            <a:ext cx="1475084" cy="448071"/>
          </a:xfrm>
          <a:prstGeom prst="rect">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lang="zh-CN" altLang="en-US" sz="2000" b="1" dirty="0">
                <a:solidFill>
                  <a:srgbClr val="0000CC"/>
                </a:solidFill>
                <a:latin typeface="+mn-lt"/>
                <a:ea typeface="黑体" panose="02010609060101010101" pitchFamily="2" charset="-122"/>
              </a:rPr>
              <a:t>查找路由表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453740"/>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3741"/>
                                        </p:tgtEl>
                                        <p:attrNameLst>
                                          <p:attrName>style.visibility</p:attrName>
                                        </p:attrNameLst>
                                      </p:cBhvr>
                                      <p:to>
                                        <p:strVal val="visible"/>
                                      </p:to>
                                    </p:set>
                                    <p:animEffect transition="in" filter="wipe(left)">
                                      <p:cBhvr>
                                        <p:cTn id="10" dur="1000"/>
                                        <p:tgtEl>
                                          <p:spTgt spid="453741"/>
                                        </p:tgtEl>
                                      </p:cBhvr>
                                    </p:animEffect>
                                  </p:childTnLst>
                                </p:cTn>
                              </p:par>
                            </p:childTnLst>
                          </p:cTn>
                        </p:par>
                        <p:par>
                          <p:cTn id="11" fill="hold">
                            <p:stCondLst>
                              <p:cond delay="2000"/>
                            </p:stCondLst>
                            <p:childTnLst>
                              <p:par>
                                <p:cTn id="12" presetID="1" presetClass="exit" presetSubtype="0" fill="hold" grpId="1" nodeType="afterEffect">
                                  <p:stCondLst>
                                    <p:cond delay="500"/>
                                  </p:stCondLst>
                                  <p:childTnLst>
                                    <p:set>
                                      <p:cBhvr>
                                        <p:cTn id="13" dur="1" fill="hold">
                                          <p:stCondLst>
                                            <p:cond delay="0"/>
                                          </p:stCondLst>
                                        </p:cTn>
                                        <p:tgtEl>
                                          <p:spTgt spid="453741"/>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grpId="0" nodeType="afterEffect">
                                  <p:stCondLst>
                                    <p:cond delay="500"/>
                                  </p:stCondLst>
                                  <p:childTnLst>
                                    <p:set>
                                      <p:cBhvr>
                                        <p:cTn id="16" dur="1" fill="hold">
                                          <p:stCondLst>
                                            <p:cond delay="0"/>
                                          </p:stCondLst>
                                        </p:cTn>
                                        <p:tgtEl>
                                          <p:spTgt spid="453744"/>
                                        </p:tgtEl>
                                        <p:attrNameLst>
                                          <p:attrName>style.visibility</p:attrName>
                                        </p:attrNameLst>
                                      </p:cBhvr>
                                      <p:to>
                                        <p:strVal val="visible"/>
                                      </p:to>
                                    </p:set>
                                  </p:childTnLst>
                                </p:cTn>
                              </p:par>
                            </p:childTnLst>
                          </p:cTn>
                        </p:par>
                        <p:par>
                          <p:cTn id="17" fill="hold">
                            <p:stCondLst>
                              <p:cond delay="3000"/>
                            </p:stCondLst>
                            <p:childTnLst>
                              <p:par>
                                <p:cTn id="18" presetID="1" presetClass="exit" presetSubtype="0" fill="hold" grpId="1" nodeType="afterEffect">
                                  <p:stCondLst>
                                    <p:cond delay="1000"/>
                                  </p:stCondLst>
                                  <p:childTnLst>
                                    <p:set>
                                      <p:cBhvr>
                                        <p:cTn id="19" dur="1" fill="hold">
                                          <p:stCondLst>
                                            <p:cond delay="0"/>
                                          </p:stCondLst>
                                        </p:cTn>
                                        <p:tgtEl>
                                          <p:spTgt spid="453744"/>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453742"/>
                                        </p:tgtEl>
                                        <p:attrNameLst>
                                          <p:attrName>style.visibility</p:attrName>
                                        </p:attrNameLst>
                                      </p:cBhvr>
                                      <p:to>
                                        <p:strVal val="visible"/>
                                      </p:to>
                                    </p:set>
                                    <p:animEffect transition="in" filter="wipe(left)">
                                      <p:cBhvr>
                                        <p:cTn id="23" dur="1000"/>
                                        <p:tgtEl>
                                          <p:spTgt spid="453742"/>
                                        </p:tgtEl>
                                      </p:cBhvr>
                                    </p:animEffect>
                                  </p:childTnLst>
                                </p:cTn>
                              </p:par>
                            </p:childTnLst>
                          </p:cTn>
                        </p:par>
                        <p:par>
                          <p:cTn id="24" fill="hold">
                            <p:stCondLst>
                              <p:cond delay="5000"/>
                            </p:stCondLst>
                            <p:childTnLst>
                              <p:par>
                                <p:cTn id="25" presetID="1" presetClass="exit" presetSubtype="0" fill="hold" grpId="1" nodeType="afterEffect">
                                  <p:stCondLst>
                                    <p:cond delay="500"/>
                                  </p:stCondLst>
                                  <p:childTnLst>
                                    <p:set>
                                      <p:cBhvr>
                                        <p:cTn id="26" dur="1" fill="hold">
                                          <p:stCondLst>
                                            <p:cond delay="0"/>
                                          </p:stCondLst>
                                        </p:cTn>
                                        <p:tgtEl>
                                          <p:spTgt spid="453742"/>
                                        </p:tgtEl>
                                        <p:attrNameLst>
                                          <p:attrName>style.visibility</p:attrName>
                                        </p:attrNameLst>
                                      </p:cBhvr>
                                      <p:to>
                                        <p:strVal val="hidden"/>
                                      </p:to>
                                    </p:set>
                                  </p:childTnLst>
                                </p:cTn>
                              </p:par>
                            </p:childTnLst>
                          </p:cTn>
                        </p:par>
                        <p:par>
                          <p:cTn id="27" fill="hold">
                            <p:stCondLst>
                              <p:cond delay="5500"/>
                            </p:stCondLst>
                            <p:childTnLst>
                              <p:par>
                                <p:cTn id="28" presetID="1" presetClass="entr" presetSubtype="0" fill="hold" grpId="0" nodeType="afterEffect">
                                  <p:stCondLst>
                                    <p:cond delay="500"/>
                                  </p:stCondLst>
                                  <p:childTnLst>
                                    <p:set>
                                      <p:cBhvr>
                                        <p:cTn id="29" dur="1" fill="hold">
                                          <p:stCondLst>
                                            <p:cond delay="0"/>
                                          </p:stCondLst>
                                        </p:cTn>
                                        <p:tgtEl>
                                          <p:spTgt spid="453745"/>
                                        </p:tgtEl>
                                        <p:attrNameLst>
                                          <p:attrName>style.visibility</p:attrName>
                                        </p:attrNameLst>
                                      </p:cBhvr>
                                      <p:to>
                                        <p:strVal val="visible"/>
                                      </p:to>
                                    </p:set>
                                  </p:childTnLst>
                                </p:cTn>
                              </p:par>
                            </p:childTnLst>
                          </p:cTn>
                        </p:par>
                        <p:par>
                          <p:cTn id="30" fill="hold">
                            <p:stCondLst>
                              <p:cond delay="6000"/>
                            </p:stCondLst>
                            <p:childTnLst>
                              <p:par>
                                <p:cTn id="31" presetID="1" presetClass="exit" presetSubtype="0" fill="hold" grpId="1" nodeType="afterEffect">
                                  <p:stCondLst>
                                    <p:cond delay="1000"/>
                                  </p:stCondLst>
                                  <p:childTnLst>
                                    <p:set>
                                      <p:cBhvr>
                                        <p:cTn id="32" dur="1" fill="hold">
                                          <p:stCondLst>
                                            <p:cond delay="0"/>
                                          </p:stCondLst>
                                        </p:cTn>
                                        <p:tgtEl>
                                          <p:spTgt spid="453745"/>
                                        </p:tgtEl>
                                        <p:attrNameLst>
                                          <p:attrName>style.visibility</p:attrName>
                                        </p:attrNameLst>
                                      </p:cBhvr>
                                      <p:to>
                                        <p:strVal val="hidden"/>
                                      </p:to>
                                    </p:set>
                                  </p:childTnLst>
                                </p:cTn>
                              </p:par>
                            </p:childTnLst>
                          </p:cTn>
                        </p:par>
                        <p:par>
                          <p:cTn id="33" fill="hold">
                            <p:stCondLst>
                              <p:cond delay="7000"/>
                            </p:stCondLst>
                            <p:childTnLst>
                              <p:par>
                                <p:cTn id="34" presetID="22" presetClass="entr" presetSubtype="8" fill="hold" grpId="0" nodeType="afterEffect">
                                  <p:stCondLst>
                                    <p:cond delay="0"/>
                                  </p:stCondLst>
                                  <p:childTnLst>
                                    <p:set>
                                      <p:cBhvr>
                                        <p:cTn id="35" dur="1" fill="hold">
                                          <p:stCondLst>
                                            <p:cond delay="0"/>
                                          </p:stCondLst>
                                        </p:cTn>
                                        <p:tgtEl>
                                          <p:spTgt spid="453743"/>
                                        </p:tgtEl>
                                        <p:attrNameLst>
                                          <p:attrName>style.visibility</p:attrName>
                                        </p:attrNameLst>
                                      </p:cBhvr>
                                      <p:to>
                                        <p:strVal val="visible"/>
                                      </p:to>
                                    </p:set>
                                    <p:animEffect transition="in" filter="wipe(left)">
                                      <p:cBhvr>
                                        <p:cTn id="36" dur="1000"/>
                                        <p:tgtEl>
                                          <p:spTgt spid="453743"/>
                                        </p:tgtEl>
                                      </p:cBhvr>
                                    </p:animEffect>
                                  </p:childTnLst>
                                </p:cTn>
                              </p:par>
                            </p:childTnLst>
                          </p:cTn>
                        </p:par>
                        <p:par>
                          <p:cTn id="37" fill="hold">
                            <p:stCondLst>
                              <p:cond delay="8000"/>
                            </p:stCondLst>
                            <p:childTnLst>
                              <p:par>
                                <p:cTn id="38" presetID="1" presetClass="exit" presetSubtype="0" fill="hold" grpId="1" nodeType="afterEffect">
                                  <p:stCondLst>
                                    <p:cond delay="1000"/>
                                  </p:stCondLst>
                                  <p:childTnLst>
                                    <p:set>
                                      <p:cBhvr>
                                        <p:cTn id="39" dur="1" fill="hold">
                                          <p:stCondLst>
                                            <p:cond delay="0"/>
                                          </p:stCondLst>
                                        </p:cTn>
                                        <p:tgtEl>
                                          <p:spTgt spid="4537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740" grpId="0" animBg="1"/>
      <p:bldP spid="453741" grpId="0" animBg="1"/>
      <p:bldP spid="453741" grpId="1" animBg="1"/>
      <p:bldP spid="453742" grpId="0" animBg="1"/>
      <p:bldP spid="453742" grpId="1" animBg="1"/>
      <p:bldP spid="453743" grpId="0" animBg="1"/>
      <p:bldP spid="453743" grpId="1" animBg="1"/>
      <p:bldP spid="453744" grpId="0" animBg="1"/>
      <p:bldP spid="453744" grpId="1" animBg="1"/>
      <p:bldP spid="453745" grpId="0" animBg="1"/>
      <p:bldP spid="453745"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556" y="2035176"/>
            <a:ext cx="9881923" cy="4352369"/>
            <a:chOff x="39556" y="2035176"/>
            <a:chExt cx="9881923" cy="4352369"/>
          </a:xfrm>
        </p:grpSpPr>
        <p:sp>
          <p:nvSpPr>
            <p:cNvPr id="220237"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38"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39" name="Line 79"/>
            <p:cNvSpPr>
              <a:spLocks noChangeShapeType="1"/>
            </p:cNvSpPr>
            <p:nvPr/>
          </p:nvSpPr>
          <p:spPr bwMode="auto">
            <a:xfrm rot="-54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0" name="Line 80"/>
            <p:cNvSpPr>
              <a:spLocks noChangeShapeType="1"/>
            </p:cNvSpPr>
            <p:nvPr/>
          </p:nvSpPr>
          <p:spPr bwMode="auto">
            <a:xfrm rot="-54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1"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2"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3"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44"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20245" name="Group 85"/>
            <p:cNvGrpSpPr/>
            <p:nvPr/>
          </p:nvGrpSpPr>
          <p:grpSpPr bwMode="auto">
            <a:xfrm>
              <a:off x="39556" y="2420938"/>
              <a:ext cx="9881923" cy="2438400"/>
              <a:chOff x="96" y="1056"/>
              <a:chExt cx="5472" cy="1536"/>
            </a:xfrm>
            <a:solidFill>
              <a:srgbClr val="FFFF66"/>
            </a:solidFill>
          </p:grpSpPr>
          <p:sp>
            <p:nvSpPr>
              <p:cNvPr id="220246"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47"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48"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49"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0"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1"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2"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20253"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220254"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20255" name="Group 95"/>
            <p:cNvGrpSpPr/>
            <p:nvPr/>
          </p:nvGrpSpPr>
          <p:grpSpPr bwMode="auto">
            <a:xfrm>
              <a:off x="247650" y="2420938"/>
              <a:ext cx="742950" cy="1447800"/>
              <a:chOff x="672" y="528"/>
              <a:chExt cx="432" cy="912"/>
            </a:xfrm>
          </p:grpSpPr>
          <p:sp>
            <p:nvSpPr>
              <p:cNvPr id="220256"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57"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58"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20259"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60"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61"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220262"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220263"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220264"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65"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66"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220267"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220268"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220269"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70"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220271"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72"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220273"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220274"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220275" name="Group 115"/>
            <p:cNvGrpSpPr/>
            <p:nvPr/>
          </p:nvGrpSpPr>
          <p:grpSpPr bwMode="auto">
            <a:xfrm>
              <a:off x="8832850" y="2420938"/>
              <a:ext cx="742950" cy="1447800"/>
              <a:chOff x="672" y="528"/>
              <a:chExt cx="432" cy="912"/>
            </a:xfrm>
          </p:grpSpPr>
          <p:sp>
            <p:nvSpPr>
              <p:cNvPr id="220276"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77"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78"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2027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22028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22028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22028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22028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2028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220290" name="Group 130"/>
            <p:cNvGrpSpPr/>
            <p:nvPr/>
          </p:nvGrpSpPr>
          <p:grpSpPr bwMode="auto">
            <a:xfrm>
              <a:off x="1238250" y="3154363"/>
              <a:ext cx="1568450" cy="381000"/>
              <a:chOff x="1632" y="2688"/>
              <a:chExt cx="912" cy="240"/>
            </a:xfrm>
          </p:grpSpPr>
          <p:sp>
            <p:nvSpPr>
              <p:cNvPr id="220291"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220292"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293" name="Group 133"/>
            <p:cNvGrpSpPr/>
            <p:nvPr/>
          </p:nvGrpSpPr>
          <p:grpSpPr bwMode="auto">
            <a:xfrm>
              <a:off x="4044950" y="3154363"/>
              <a:ext cx="1568450" cy="381000"/>
              <a:chOff x="1632" y="2688"/>
              <a:chExt cx="912" cy="240"/>
            </a:xfrm>
          </p:grpSpPr>
          <p:sp>
            <p:nvSpPr>
              <p:cNvPr id="220294"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220295"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296" name="Group 136"/>
            <p:cNvGrpSpPr/>
            <p:nvPr/>
          </p:nvGrpSpPr>
          <p:grpSpPr bwMode="auto">
            <a:xfrm>
              <a:off x="7016750" y="3154363"/>
              <a:ext cx="1568450" cy="381000"/>
              <a:chOff x="1632" y="2688"/>
              <a:chExt cx="912" cy="240"/>
            </a:xfrm>
          </p:grpSpPr>
          <p:sp>
            <p:nvSpPr>
              <p:cNvPr id="220297"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220298"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299" name="Group 139"/>
            <p:cNvGrpSpPr/>
            <p:nvPr/>
          </p:nvGrpSpPr>
          <p:grpSpPr bwMode="auto">
            <a:xfrm>
              <a:off x="660400" y="5592763"/>
              <a:ext cx="2146300" cy="381000"/>
              <a:chOff x="480" y="3120"/>
              <a:chExt cx="1248" cy="240"/>
            </a:xfrm>
          </p:grpSpPr>
          <p:sp>
            <p:nvSpPr>
              <p:cNvPr id="220300"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220301"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302" name="Group 142"/>
            <p:cNvGrpSpPr/>
            <p:nvPr/>
          </p:nvGrpSpPr>
          <p:grpSpPr bwMode="auto">
            <a:xfrm>
              <a:off x="3797300" y="5592763"/>
              <a:ext cx="2146300" cy="381000"/>
              <a:chOff x="480" y="3120"/>
              <a:chExt cx="1248" cy="240"/>
            </a:xfrm>
          </p:grpSpPr>
          <p:sp>
            <p:nvSpPr>
              <p:cNvPr id="220303"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220304"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220305" name="Group 145"/>
            <p:cNvGrpSpPr/>
            <p:nvPr/>
          </p:nvGrpSpPr>
          <p:grpSpPr bwMode="auto">
            <a:xfrm>
              <a:off x="6934200" y="5592763"/>
              <a:ext cx="2146300" cy="381000"/>
              <a:chOff x="480" y="3120"/>
              <a:chExt cx="1248" cy="240"/>
            </a:xfrm>
          </p:grpSpPr>
          <p:sp>
            <p:nvSpPr>
              <p:cNvPr id="220306"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220307"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220308"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220309"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220310"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220311"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 </a:t>
              </a:r>
              <a:r>
                <a:rPr kumimoji="1" lang="zh-CN" altLang="en-US" sz="1800" b="1">
                  <a:solidFill>
                    <a:srgbClr val="0000CC"/>
                  </a:solidFill>
                  <a:latin typeface="+mn-lt"/>
                  <a:ea typeface="黑体" panose="02010609060101010101" pitchFamily="2" charset="-122"/>
                </a:rPr>
                <a:t>数据报</a:t>
              </a:r>
            </a:p>
          </p:txBody>
        </p:sp>
      </p:grpSp>
      <p:sp>
        <p:nvSpPr>
          <p:cNvPr id="220318" name="Text Box 158"/>
          <p:cNvSpPr txBox="1">
            <a:spLocks noChangeArrowheads="1"/>
          </p:cNvSpPr>
          <p:nvPr/>
        </p:nvSpPr>
        <p:spPr bwMode="auto">
          <a:xfrm>
            <a:off x="2864768" y="44451"/>
            <a:ext cx="5234125" cy="523220"/>
          </a:xfrm>
          <a:prstGeom prst="rect">
            <a:avLst/>
          </a:prstGeom>
          <a:solidFill>
            <a:srgbClr val="FFFF00"/>
          </a:solidFill>
          <a:ln w="9525">
            <a:solidFill>
              <a:srgbClr val="333399"/>
            </a:solidFill>
            <a:miter lim="800000"/>
          </a:ln>
          <a:effectLst/>
        </p:spPr>
        <p:txBody>
          <a:bodyPr wrap="none">
            <a:spAutoFit/>
          </a:bodyPr>
          <a:lstStyle/>
          <a:p>
            <a:r>
              <a:rPr lang="zh-CN" altLang="en-US" sz="2800" b="1">
                <a:solidFill>
                  <a:srgbClr val="000099"/>
                </a:solidFill>
                <a:latin typeface="+mn-lt"/>
                <a:ea typeface="黑体" panose="02010609060101010101" pitchFamily="2" charset="-122"/>
              </a:rPr>
              <a:t>从协议栈的层次上看数据的流动</a:t>
            </a:r>
          </a:p>
        </p:txBody>
      </p:sp>
      <p:sp>
        <p:nvSpPr>
          <p:cNvPr id="220319" name="Line 159"/>
          <p:cNvSpPr>
            <a:spLocks noChangeShapeType="1"/>
          </p:cNvSpPr>
          <p:nvPr/>
        </p:nvSpPr>
        <p:spPr bwMode="auto">
          <a:xfrm>
            <a:off x="507339" y="2708276"/>
            <a:ext cx="0" cy="2665413"/>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1" name="Line 161"/>
          <p:cNvSpPr>
            <a:spLocks noChangeShapeType="1"/>
          </p:cNvSpPr>
          <p:nvPr/>
        </p:nvSpPr>
        <p:spPr bwMode="auto">
          <a:xfrm>
            <a:off x="507339" y="5445125"/>
            <a:ext cx="2027634"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3" name="Line 163"/>
          <p:cNvSpPr>
            <a:spLocks noChangeShapeType="1"/>
          </p:cNvSpPr>
          <p:nvPr/>
        </p:nvSpPr>
        <p:spPr bwMode="auto">
          <a:xfrm flipV="1">
            <a:off x="3080147" y="3500439"/>
            <a:ext cx="0" cy="1800225"/>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4" name="Line 164"/>
          <p:cNvSpPr>
            <a:spLocks noChangeShapeType="1"/>
          </p:cNvSpPr>
          <p:nvPr/>
        </p:nvSpPr>
        <p:spPr bwMode="auto">
          <a:xfrm>
            <a:off x="3314039" y="3500439"/>
            <a:ext cx="0" cy="1800225"/>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5" name="Line 165"/>
          <p:cNvSpPr>
            <a:spLocks noChangeShapeType="1"/>
          </p:cNvSpPr>
          <p:nvPr/>
        </p:nvSpPr>
        <p:spPr bwMode="auto">
          <a:xfrm>
            <a:off x="3706152" y="5445125"/>
            <a:ext cx="2027634"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8" name="Line 168"/>
          <p:cNvSpPr>
            <a:spLocks noChangeShapeType="1"/>
          </p:cNvSpPr>
          <p:nvPr/>
        </p:nvSpPr>
        <p:spPr bwMode="auto">
          <a:xfrm flipV="1">
            <a:off x="5967677" y="3500439"/>
            <a:ext cx="0" cy="1800225"/>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29" name="Line 169"/>
          <p:cNvSpPr>
            <a:spLocks noChangeShapeType="1"/>
          </p:cNvSpPr>
          <p:nvPr/>
        </p:nvSpPr>
        <p:spPr bwMode="auto">
          <a:xfrm>
            <a:off x="6201569" y="3500439"/>
            <a:ext cx="0" cy="1800225"/>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30" name="Line 170"/>
          <p:cNvSpPr>
            <a:spLocks noChangeShapeType="1"/>
          </p:cNvSpPr>
          <p:nvPr/>
        </p:nvSpPr>
        <p:spPr bwMode="auto">
          <a:xfrm>
            <a:off x="6903244" y="5445125"/>
            <a:ext cx="2027635"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20331" name="Line 171"/>
          <p:cNvSpPr>
            <a:spLocks noChangeShapeType="1"/>
          </p:cNvSpPr>
          <p:nvPr/>
        </p:nvSpPr>
        <p:spPr bwMode="auto">
          <a:xfrm flipV="1">
            <a:off x="9087379" y="2779713"/>
            <a:ext cx="0" cy="2665412"/>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grpSp>
        <p:nvGrpSpPr>
          <p:cNvPr id="2" name="组合 1"/>
          <p:cNvGrpSpPr/>
          <p:nvPr/>
        </p:nvGrpSpPr>
        <p:grpSpPr>
          <a:xfrm>
            <a:off x="104908" y="116632"/>
            <a:ext cx="9663509" cy="1658194"/>
            <a:chOff x="104908" y="116632"/>
            <a:chExt cx="9663509" cy="1658194"/>
          </a:xfrm>
        </p:grpSpPr>
        <p:sp>
          <p:nvSpPr>
            <p:cNvPr id="117"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0"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1"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2"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23"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24"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25" name="Text Box 10"/>
            <p:cNvSpPr txBox="1">
              <a:spLocks noChangeArrowheads="1"/>
            </p:cNvSpPr>
            <p:nvPr/>
          </p:nvSpPr>
          <p:spPr bwMode="auto">
            <a:xfrm>
              <a:off x="2206494"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26"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7"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28" name="Text Box 13"/>
            <p:cNvSpPr txBox="1">
              <a:spLocks noChangeArrowheads="1"/>
            </p:cNvSpPr>
            <p:nvPr/>
          </p:nvSpPr>
          <p:spPr bwMode="auto">
            <a:xfrm>
              <a:off x="174453"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129" name="Text Box 14"/>
            <p:cNvSpPr txBox="1">
              <a:spLocks noChangeArrowheads="1"/>
            </p:cNvSpPr>
            <p:nvPr/>
          </p:nvSpPr>
          <p:spPr bwMode="auto">
            <a:xfrm>
              <a:off x="8481392"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130"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31"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32"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33" name="Text Box 18"/>
            <p:cNvSpPr txBox="1">
              <a:spLocks noChangeArrowheads="1"/>
            </p:cNvSpPr>
            <p:nvPr/>
          </p:nvSpPr>
          <p:spPr bwMode="auto">
            <a:xfrm>
              <a:off x="2768865" y="67945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p>
          </p:txBody>
        </p:sp>
        <p:pic>
          <p:nvPicPr>
            <p:cNvPr id="134"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6"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8"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a:solidFill>
                    <a:srgbClr val="0000CC"/>
                  </a:solidFill>
                  <a:ea typeface="黑体" panose="02010609060101010101" pitchFamily="2" charset="-122"/>
                </a:rPr>
                <a:t>HA</a:t>
              </a:r>
              <a:r>
                <a:rPr kumimoji="1" lang="zh-CN" altLang="en-US" b="1" dirty="0">
                  <a:solidFill>
                    <a:srgbClr val="0000CC"/>
                  </a:solidFill>
                  <a:ea typeface="黑体" panose="02010609060101010101" pitchFamily="2" charset="-122"/>
                </a:rPr>
                <a:t>为硬件地址</a:t>
              </a:r>
            </a:p>
          </p:txBody>
        </p:sp>
        <p:sp>
          <p:nvSpPr>
            <p:cNvPr id="139" name="Text Box 25"/>
            <p:cNvSpPr txBox="1">
              <a:spLocks noChangeArrowheads="1"/>
            </p:cNvSpPr>
            <p:nvPr/>
          </p:nvSpPr>
          <p:spPr bwMode="auto">
            <a:xfrm>
              <a:off x="5673594" y="68580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p>
          </p:txBody>
        </p:sp>
        <p:sp>
          <p:nvSpPr>
            <p:cNvPr id="140"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41" name="Text Box 27"/>
            <p:cNvSpPr txBox="1">
              <a:spLocks noChangeArrowheads="1"/>
            </p:cNvSpPr>
            <p:nvPr/>
          </p:nvSpPr>
          <p:spPr bwMode="auto">
            <a:xfrm>
              <a:off x="304404" y="5603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42" name="Text Box 28"/>
            <p:cNvSpPr txBox="1">
              <a:spLocks noChangeArrowheads="1"/>
            </p:cNvSpPr>
            <p:nvPr/>
          </p:nvSpPr>
          <p:spPr bwMode="auto">
            <a:xfrm>
              <a:off x="9061583" y="544513"/>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43" name="Text Box 29"/>
            <p:cNvSpPr txBox="1">
              <a:spLocks noChangeArrowheads="1"/>
            </p:cNvSpPr>
            <p:nvPr/>
          </p:nvSpPr>
          <p:spPr bwMode="auto">
            <a:xfrm>
              <a:off x="132080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4" name="Text Box 30"/>
            <p:cNvSpPr txBox="1">
              <a:spLocks noChangeArrowheads="1"/>
            </p:cNvSpPr>
            <p:nvPr/>
          </p:nvSpPr>
          <p:spPr bwMode="auto">
            <a:xfrm>
              <a:off x="438031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5" name="Text Box 31"/>
            <p:cNvSpPr txBox="1">
              <a:spLocks noChangeArrowheads="1"/>
            </p:cNvSpPr>
            <p:nvPr/>
          </p:nvSpPr>
          <p:spPr bwMode="auto">
            <a:xfrm>
              <a:off x="7644474"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220318"/>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220319"/>
                                        </p:tgtEl>
                                        <p:attrNameLst>
                                          <p:attrName>style.visibility</p:attrName>
                                        </p:attrNameLst>
                                      </p:cBhvr>
                                      <p:to>
                                        <p:strVal val="visible"/>
                                      </p:to>
                                    </p:set>
                                    <p:animEffect transition="in" filter="wipe(up)">
                                      <p:cBhvr>
                                        <p:cTn id="10" dur="1000"/>
                                        <p:tgtEl>
                                          <p:spTgt spid="220319"/>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220321"/>
                                        </p:tgtEl>
                                        <p:attrNameLst>
                                          <p:attrName>style.visibility</p:attrName>
                                        </p:attrNameLst>
                                      </p:cBhvr>
                                      <p:to>
                                        <p:strVal val="visible"/>
                                      </p:to>
                                    </p:set>
                                    <p:animEffect transition="in" filter="wipe(left)">
                                      <p:cBhvr>
                                        <p:cTn id="14" dur="1000"/>
                                        <p:tgtEl>
                                          <p:spTgt spid="220321"/>
                                        </p:tgtEl>
                                      </p:cBhvr>
                                    </p:animEffect>
                                  </p:childTnLst>
                                </p:cTn>
                              </p:par>
                            </p:childTnLst>
                          </p:cTn>
                        </p:par>
                        <p:par>
                          <p:cTn id="15" fill="hold">
                            <p:stCondLst>
                              <p:cond delay="3000"/>
                            </p:stCondLst>
                            <p:childTnLst>
                              <p:par>
                                <p:cTn id="16" presetID="22" presetClass="entr" presetSubtype="4" fill="hold" grpId="0" nodeType="afterEffect">
                                  <p:stCondLst>
                                    <p:cond delay="0"/>
                                  </p:stCondLst>
                                  <p:childTnLst>
                                    <p:set>
                                      <p:cBhvr>
                                        <p:cTn id="17" dur="1" fill="hold">
                                          <p:stCondLst>
                                            <p:cond delay="0"/>
                                          </p:stCondLst>
                                        </p:cTn>
                                        <p:tgtEl>
                                          <p:spTgt spid="220323"/>
                                        </p:tgtEl>
                                        <p:attrNameLst>
                                          <p:attrName>style.visibility</p:attrName>
                                        </p:attrNameLst>
                                      </p:cBhvr>
                                      <p:to>
                                        <p:strVal val="visible"/>
                                      </p:to>
                                    </p:set>
                                    <p:animEffect transition="in" filter="wipe(down)">
                                      <p:cBhvr>
                                        <p:cTn id="18" dur="1000"/>
                                        <p:tgtEl>
                                          <p:spTgt spid="220323"/>
                                        </p:tgtEl>
                                      </p:cBhvr>
                                    </p:animEffect>
                                  </p:childTnLst>
                                </p:cTn>
                              </p:par>
                            </p:childTnLst>
                          </p:cTn>
                        </p:par>
                        <p:par>
                          <p:cTn id="19" fill="hold">
                            <p:stCondLst>
                              <p:cond delay="4000"/>
                            </p:stCondLst>
                            <p:childTnLst>
                              <p:par>
                                <p:cTn id="20" presetID="22" presetClass="entr" presetSubtype="1" fill="hold" grpId="0" nodeType="afterEffect">
                                  <p:stCondLst>
                                    <p:cond delay="0"/>
                                  </p:stCondLst>
                                  <p:childTnLst>
                                    <p:set>
                                      <p:cBhvr>
                                        <p:cTn id="21" dur="1" fill="hold">
                                          <p:stCondLst>
                                            <p:cond delay="0"/>
                                          </p:stCondLst>
                                        </p:cTn>
                                        <p:tgtEl>
                                          <p:spTgt spid="220324"/>
                                        </p:tgtEl>
                                        <p:attrNameLst>
                                          <p:attrName>style.visibility</p:attrName>
                                        </p:attrNameLst>
                                      </p:cBhvr>
                                      <p:to>
                                        <p:strVal val="visible"/>
                                      </p:to>
                                    </p:set>
                                    <p:animEffect transition="in" filter="wipe(up)">
                                      <p:cBhvr>
                                        <p:cTn id="22" dur="1000"/>
                                        <p:tgtEl>
                                          <p:spTgt spid="220324"/>
                                        </p:tgtEl>
                                      </p:cBhvr>
                                    </p:animEffect>
                                  </p:childTnLst>
                                </p:cTn>
                              </p:par>
                            </p:childTnLst>
                          </p:cTn>
                        </p:par>
                        <p:par>
                          <p:cTn id="23" fill="hold">
                            <p:stCondLst>
                              <p:cond delay="5000"/>
                            </p:stCondLst>
                            <p:childTnLst>
                              <p:par>
                                <p:cTn id="24" presetID="22" presetClass="entr" presetSubtype="8" fill="hold" grpId="0" nodeType="afterEffect">
                                  <p:stCondLst>
                                    <p:cond delay="0"/>
                                  </p:stCondLst>
                                  <p:childTnLst>
                                    <p:set>
                                      <p:cBhvr>
                                        <p:cTn id="25" dur="1" fill="hold">
                                          <p:stCondLst>
                                            <p:cond delay="0"/>
                                          </p:stCondLst>
                                        </p:cTn>
                                        <p:tgtEl>
                                          <p:spTgt spid="220325"/>
                                        </p:tgtEl>
                                        <p:attrNameLst>
                                          <p:attrName>style.visibility</p:attrName>
                                        </p:attrNameLst>
                                      </p:cBhvr>
                                      <p:to>
                                        <p:strVal val="visible"/>
                                      </p:to>
                                    </p:set>
                                    <p:animEffect transition="in" filter="wipe(left)">
                                      <p:cBhvr>
                                        <p:cTn id="26" dur="1000"/>
                                        <p:tgtEl>
                                          <p:spTgt spid="220325"/>
                                        </p:tgtEl>
                                      </p:cBhvr>
                                    </p:animEffect>
                                  </p:childTnLst>
                                </p:cTn>
                              </p:par>
                            </p:childTnLst>
                          </p:cTn>
                        </p:par>
                        <p:par>
                          <p:cTn id="27" fill="hold">
                            <p:stCondLst>
                              <p:cond delay="6000"/>
                            </p:stCondLst>
                            <p:childTnLst>
                              <p:par>
                                <p:cTn id="28" presetID="22" presetClass="entr" presetSubtype="4" fill="hold" grpId="0" nodeType="afterEffect">
                                  <p:stCondLst>
                                    <p:cond delay="0"/>
                                  </p:stCondLst>
                                  <p:childTnLst>
                                    <p:set>
                                      <p:cBhvr>
                                        <p:cTn id="29" dur="1" fill="hold">
                                          <p:stCondLst>
                                            <p:cond delay="0"/>
                                          </p:stCondLst>
                                        </p:cTn>
                                        <p:tgtEl>
                                          <p:spTgt spid="220328"/>
                                        </p:tgtEl>
                                        <p:attrNameLst>
                                          <p:attrName>style.visibility</p:attrName>
                                        </p:attrNameLst>
                                      </p:cBhvr>
                                      <p:to>
                                        <p:strVal val="visible"/>
                                      </p:to>
                                    </p:set>
                                    <p:animEffect transition="in" filter="wipe(down)">
                                      <p:cBhvr>
                                        <p:cTn id="30" dur="1000"/>
                                        <p:tgtEl>
                                          <p:spTgt spid="220328"/>
                                        </p:tgtEl>
                                      </p:cBhvr>
                                    </p:animEffect>
                                  </p:childTnLst>
                                </p:cTn>
                              </p:par>
                            </p:childTnLst>
                          </p:cTn>
                        </p:par>
                        <p:par>
                          <p:cTn id="31" fill="hold">
                            <p:stCondLst>
                              <p:cond delay="7000"/>
                            </p:stCondLst>
                            <p:childTnLst>
                              <p:par>
                                <p:cTn id="32" presetID="22" presetClass="entr" presetSubtype="1" fill="hold" grpId="0" nodeType="afterEffect">
                                  <p:stCondLst>
                                    <p:cond delay="0"/>
                                  </p:stCondLst>
                                  <p:childTnLst>
                                    <p:set>
                                      <p:cBhvr>
                                        <p:cTn id="33" dur="1" fill="hold">
                                          <p:stCondLst>
                                            <p:cond delay="0"/>
                                          </p:stCondLst>
                                        </p:cTn>
                                        <p:tgtEl>
                                          <p:spTgt spid="220329"/>
                                        </p:tgtEl>
                                        <p:attrNameLst>
                                          <p:attrName>style.visibility</p:attrName>
                                        </p:attrNameLst>
                                      </p:cBhvr>
                                      <p:to>
                                        <p:strVal val="visible"/>
                                      </p:to>
                                    </p:set>
                                    <p:animEffect transition="in" filter="wipe(up)">
                                      <p:cBhvr>
                                        <p:cTn id="34" dur="1000"/>
                                        <p:tgtEl>
                                          <p:spTgt spid="220329"/>
                                        </p:tgtEl>
                                      </p:cBhvr>
                                    </p:animEffect>
                                  </p:childTnLst>
                                </p:cTn>
                              </p:par>
                            </p:childTnLst>
                          </p:cTn>
                        </p:par>
                        <p:par>
                          <p:cTn id="35" fill="hold">
                            <p:stCondLst>
                              <p:cond delay="8000"/>
                            </p:stCondLst>
                            <p:childTnLst>
                              <p:par>
                                <p:cTn id="36" presetID="22" presetClass="entr" presetSubtype="8" fill="hold" grpId="0" nodeType="afterEffect">
                                  <p:stCondLst>
                                    <p:cond delay="0"/>
                                  </p:stCondLst>
                                  <p:childTnLst>
                                    <p:set>
                                      <p:cBhvr>
                                        <p:cTn id="37" dur="1" fill="hold">
                                          <p:stCondLst>
                                            <p:cond delay="0"/>
                                          </p:stCondLst>
                                        </p:cTn>
                                        <p:tgtEl>
                                          <p:spTgt spid="220330"/>
                                        </p:tgtEl>
                                        <p:attrNameLst>
                                          <p:attrName>style.visibility</p:attrName>
                                        </p:attrNameLst>
                                      </p:cBhvr>
                                      <p:to>
                                        <p:strVal val="visible"/>
                                      </p:to>
                                    </p:set>
                                    <p:animEffect transition="in" filter="wipe(left)">
                                      <p:cBhvr>
                                        <p:cTn id="38" dur="1000"/>
                                        <p:tgtEl>
                                          <p:spTgt spid="220330"/>
                                        </p:tgtEl>
                                      </p:cBhvr>
                                    </p:animEffect>
                                  </p:childTnLst>
                                </p:cTn>
                              </p:par>
                            </p:childTnLst>
                          </p:cTn>
                        </p:par>
                        <p:par>
                          <p:cTn id="39" fill="hold">
                            <p:stCondLst>
                              <p:cond delay="9000"/>
                            </p:stCondLst>
                            <p:childTnLst>
                              <p:par>
                                <p:cTn id="40" presetID="22" presetClass="entr" presetSubtype="4" fill="hold" grpId="0" nodeType="afterEffect">
                                  <p:stCondLst>
                                    <p:cond delay="0"/>
                                  </p:stCondLst>
                                  <p:childTnLst>
                                    <p:set>
                                      <p:cBhvr>
                                        <p:cTn id="41" dur="1" fill="hold">
                                          <p:stCondLst>
                                            <p:cond delay="0"/>
                                          </p:stCondLst>
                                        </p:cTn>
                                        <p:tgtEl>
                                          <p:spTgt spid="220331"/>
                                        </p:tgtEl>
                                        <p:attrNameLst>
                                          <p:attrName>style.visibility</p:attrName>
                                        </p:attrNameLst>
                                      </p:cBhvr>
                                      <p:to>
                                        <p:strVal val="visible"/>
                                      </p:to>
                                    </p:set>
                                    <p:animEffect transition="in" filter="wipe(down)">
                                      <p:cBhvr>
                                        <p:cTn id="42" dur="1000"/>
                                        <p:tgtEl>
                                          <p:spTgt spid="220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318" grpId="0" animBg="1"/>
      <p:bldP spid="220319" grpId="0" animBg="1"/>
      <p:bldP spid="220321" grpId="0" animBg="1"/>
      <p:bldP spid="220323" grpId="0" animBg="1"/>
      <p:bldP spid="220324" grpId="0" animBg="1"/>
      <p:bldP spid="220325" grpId="0" animBg="1"/>
      <p:bldP spid="220328" grpId="0" animBg="1"/>
      <p:bldP spid="220329" grpId="0" animBg="1"/>
      <p:bldP spid="220330" grpId="0" animBg="1"/>
      <p:bldP spid="22033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787" name="Text Box 107"/>
          <p:cNvSpPr txBox="1">
            <a:spLocks noChangeArrowheads="1"/>
          </p:cNvSpPr>
          <p:nvPr/>
        </p:nvSpPr>
        <p:spPr bwMode="auto">
          <a:xfrm>
            <a:off x="2576736" y="44450"/>
            <a:ext cx="5934510" cy="523220"/>
          </a:xfrm>
          <a:prstGeom prst="rect">
            <a:avLst/>
          </a:prstGeom>
          <a:solidFill>
            <a:srgbClr val="FFFF00"/>
          </a:solidFill>
          <a:ln w="9525">
            <a:solidFill>
              <a:srgbClr val="333399"/>
            </a:solidFill>
            <a:miter lim="800000"/>
          </a:ln>
          <a:effectLst/>
        </p:spPr>
        <p:txBody>
          <a:bodyPr wrap="none">
            <a:spAutoFit/>
          </a:bodyPr>
          <a:lstStyle>
            <a:defPPr>
              <a:defRPr lang="en-US"/>
            </a:defPPr>
            <a:lvl1pPr>
              <a:defRPr sz="2800" b="1">
                <a:solidFill>
                  <a:srgbClr val="000099"/>
                </a:solidFill>
                <a:latin typeface="+mn-lt"/>
                <a:ea typeface="黑体" panose="02010609060101010101" pitchFamily="2" charset="-122"/>
              </a:defRPr>
            </a:lvl1pPr>
          </a:lstStyle>
          <a:p>
            <a:r>
              <a:rPr lang="zh-CN" altLang="en-US"/>
              <a:t>从虚拟的 </a:t>
            </a:r>
            <a:r>
              <a:rPr lang="en-US" altLang="zh-CN"/>
              <a:t>IP </a:t>
            </a:r>
            <a:r>
              <a:rPr lang="zh-CN" altLang="en-US"/>
              <a:t>层上看 </a:t>
            </a:r>
            <a:r>
              <a:rPr lang="en-US" altLang="zh-CN"/>
              <a:t>IP </a:t>
            </a:r>
            <a:r>
              <a:rPr lang="zh-CN" altLang="en-US"/>
              <a:t>数据报的流动</a:t>
            </a:r>
          </a:p>
        </p:txBody>
      </p:sp>
      <p:grpSp>
        <p:nvGrpSpPr>
          <p:cNvPr id="111" name="组合 110"/>
          <p:cNvGrpSpPr/>
          <p:nvPr/>
        </p:nvGrpSpPr>
        <p:grpSpPr>
          <a:xfrm>
            <a:off x="104908" y="116632"/>
            <a:ext cx="9663509" cy="1658194"/>
            <a:chOff x="104908" y="116632"/>
            <a:chExt cx="9663509" cy="1658194"/>
          </a:xfrm>
        </p:grpSpPr>
        <p:sp>
          <p:nvSpPr>
            <p:cNvPr id="112"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6"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18"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9"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20" name="Text Box 10"/>
            <p:cNvSpPr txBox="1">
              <a:spLocks noChangeArrowheads="1"/>
            </p:cNvSpPr>
            <p:nvPr/>
          </p:nvSpPr>
          <p:spPr bwMode="auto">
            <a:xfrm>
              <a:off x="2206494"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21"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2"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23" name="Text Box 13"/>
            <p:cNvSpPr txBox="1">
              <a:spLocks noChangeArrowheads="1"/>
            </p:cNvSpPr>
            <p:nvPr/>
          </p:nvSpPr>
          <p:spPr bwMode="auto">
            <a:xfrm>
              <a:off x="174453"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124" name="Text Box 14"/>
            <p:cNvSpPr txBox="1">
              <a:spLocks noChangeArrowheads="1"/>
            </p:cNvSpPr>
            <p:nvPr/>
          </p:nvSpPr>
          <p:spPr bwMode="auto">
            <a:xfrm>
              <a:off x="8481392"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125"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6"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7"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8" name="Text Box 18"/>
            <p:cNvSpPr txBox="1">
              <a:spLocks noChangeArrowheads="1"/>
            </p:cNvSpPr>
            <p:nvPr/>
          </p:nvSpPr>
          <p:spPr bwMode="auto">
            <a:xfrm>
              <a:off x="2768865" y="67945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p>
          </p:txBody>
        </p:sp>
        <p:pic>
          <p:nvPicPr>
            <p:cNvPr id="129"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1"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3"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a:solidFill>
                    <a:srgbClr val="0000CC"/>
                  </a:solidFill>
                  <a:ea typeface="黑体" panose="02010609060101010101" pitchFamily="2" charset="-122"/>
                </a:rPr>
                <a:t>HA</a:t>
              </a:r>
              <a:r>
                <a:rPr kumimoji="1" lang="zh-CN" altLang="en-US" b="1" dirty="0">
                  <a:solidFill>
                    <a:srgbClr val="0000CC"/>
                  </a:solidFill>
                  <a:ea typeface="黑体" panose="02010609060101010101" pitchFamily="2" charset="-122"/>
                </a:rPr>
                <a:t>为硬件地址</a:t>
              </a:r>
            </a:p>
          </p:txBody>
        </p:sp>
        <p:sp>
          <p:nvSpPr>
            <p:cNvPr id="134" name="Text Box 25"/>
            <p:cNvSpPr txBox="1">
              <a:spLocks noChangeArrowheads="1"/>
            </p:cNvSpPr>
            <p:nvPr/>
          </p:nvSpPr>
          <p:spPr bwMode="auto">
            <a:xfrm>
              <a:off x="5673594" y="68580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p>
          </p:txBody>
        </p:sp>
        <p:sp>
          <p:nvSpPr>
            <p:cNvPr id="135"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6" name="Text Box 27"/>
            <p:cNvSpPr txBox="1">
              <a:spLocks noChangeArrowheads="1"/>
            </p:cNvSpPr>
            <p:nvPr/>
          </p:nvSpPr>
          <p:spPr bwMode="auto">
            <a:xfrm>
              <a:off x="304404" y="5603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37" name="Text Box 28"/>
            <p:cNvSpPr txBox="1">
              <a:spLocks noChangeArrowheads="1"/>
            </p:cNvSpPr>
            <p:nvPr/>
          </p:nvSpPr>
          <p:spPr bwMode="auto">
            <a:xfrm>
              <a:off x="9061583" y="544513"/>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8" name="Text Box 29"/>
            <p:cNvSpPr txBox="1">
              <a:spLocks noChangeArrowheads="1"/>
            </p:cNvSpPr>
            <p:nvPr/>
          </p:nvSpPr>
          <p:spPr bwMode="auto">
            <a:xfrm>
              <a:off x="132080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39" name="Text Box 30"/>
            <p:cNvSpPr txBox="1">
              <a:spLocks noChangeArrowheads="1"/>
            </p:cNvSpPr>
            <p:nvPr/>
          </p:nvSpPr>
          <p:spPr bwMode="auto">
            <a:xfrm>
              <a:off x="438031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0" name="Text Box 31"/>
            <p:cNvSpPr txBox="1">
              <a:spLocks noChangeArrowheads="1"/>
            </p:cNvSpPr>
            <p:nvPr/>
          </p:nvSpPr>
          <p:spPr bwMode="auto">
            <a:xfrm>
              <a:off x="7644474"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grpSp>
        <p:nvGrpSpPr>
          <p:cNvPr id="141" name="组合 140"/>
          <p:cNvGrpSpPr/>
          <p:nvPr/>
        </p:nvGrpSpPr>
        <p:grpSpPr>
          <a:xfrm>
            <a:off x="39556" y="2035176"/>
            <a:ext cx="9881923" cy="4352369"/>
            <a:chOff x="39556" y="2035176"/>
            <a:chExt cx="9881923" cy="4352369"/>
          </a:xfrm>
        </p:grpSpPr>
        <p:sp>
          <p:nvSpPr>
            <p:cNvPr id="142"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Line 79"/>
            <p:cNvSpPr>
              <a:spLocks noChangeShapeType="1"/>
            </p:cNvSpPr>
            <p:nvPr/>
          </p:nvSpPr>
          <p:spPr bwMode="auto">
            <a:xfrm rot="-54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5" name="Line 80"/>
            <p:cNvSpPr>
              <a:spLocks noChangeShapeType="1"/>
            </p:cNvSpPr>
            <p:nvPr/>
          </p:nvSpPr>
          <p:spPr bwMode="auto">
            <a:xfrm rot="-54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8"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9"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0" name="Group 85"/>
            <p:cNvGrpSpPr/>
            <p:nvPr/>
          </p:nvGrpSpPr>
          <p:grpSpPr bwMode="auto">
            <a:xfrm>
              <a:off x="39556" y="2420938"/>
              <a:ext cx="9881923" cy="2438400"/>
              <a:chOff x="96" y="1056"/>
              <a:chExt cx="5472" cy="1536"/>
            </a:xfrm>
            <a:solidFill>
              <a:srgbClr val="FFFF66"/>
            </a:solidFill>
          </p:grpSpPr>
          <p:sp>
            <p:nvSpPr>
              <p:cNvPr id="209"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0"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1"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2"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3"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4"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5"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6"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151"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2" name="Group 95"/>
            <p:cNvGrpSpPr/>
            <p:nvPr/>
          </p:nvGrpSpPr>
          <p:grpSpPr bwMode="auto">
            <a:xfrm>
              <a:off x="247650" y="2420938"/>
              <a:ext cx="742950" cy="1447800"/>
              <a:chOff x="672" y="528"/>
              <a:chExt cx="432" cy="912"/>
            </a:xfrm>
          </p:grpSpPr>
          <p:sp>
            <p:nvSpPr>
              <p:cNvPr id="206"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7"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8"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53"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4"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5"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56"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57"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58"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9"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0"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1"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2"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3"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4"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5"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6"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7"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168"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169" name="Group 115"/>
            <p:cNvGrpSpPr/>
            <p:nvPr/>
          </p:nvGrpSpPr>
          <p:grpSpPr bwMode="auto">
            <a:xfrm>
              <a:off x="8832850" y="2420938"/>
              <a:ext cx="742950" cy="1447800"/>
              <a:chOff x="672" y="528"/>
              <a:chExt cx="432" cy="912"/>
            </a:xfrm>
          </p:grpSpPr>
          <p:sp>
            <p:nvSpPr>
              <p:cNvPr id="203"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4"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5"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70"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71"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72"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73"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4"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5"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6"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77"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8"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9"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0"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81" name="Group 130"/>
            <p:cNvGrpSpPr/>
            <p:nvPr/>
          </p:nvGrpSpPr>
          <p:grpSpPr bwMode="auto">
            <a:xfrm>
              <a:off x="1238250" y="3154363"/>
              <a:ext cx="1568450" cy="381000"/>
              <a:chOff x="1632" y="2688"/>
              <a:chExt cx="912" cy="240"/>
            </a:xfrm>
          </p:grpSpPr>
          <p:sp>
            <p:nvSpPr>
              <p:cNvPr id="201"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202"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2" name="Group 133"/>
            <p:cNvGrpSpPr/>
            <p:nvPr/>
          </p:nvGrpSpPr>
          <p:grpSpPr bwMode="auto">
            <a:xfrm>
              <a:off x="4044950" y="3154363"/>
              <a:ext cx="1568450" cy="381000"/>
              <a:chOff x="1632" y="2688"/>
              <a:chExt cx="912" cy="240"/>
            </a:xfrm>
          </p:grpSpPr>
          <p:sp>
            <p:nvSpPr>
              <p:cNvPr id="199"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200"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3" name="Group 136"/>
            <p:cNvGrpSpPr/>
            <p:nvPr/>
          </p:nvGrpSpPr>
          <p:grpSpPr bwMode="auto">
            <a:xfrm>
              <a:off x="7016750" y="3154363"/>
              <a:ext cx="1568450" cy="381000"/>
              <a:chOff x="1632" y="2688"/>
              <a:chExt cx="912" cy="240"/>
            </a:xfrm>
          </p:grpSpPr>
          <p:sp>
            <p:nvSpPr>
              <p:cNvPr id="197"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98"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4" name="Group 139"/>
            <p:cNvGrpSpPr/>
            <p:nvPr/>
          </p:nvGrpSpPr>
          <p:grpSpPr bwMode="auto">
            <a:xfrm>
              <a:off x="660400" y="5592763"/>
              <a:ext cx="2146300" cy="381000"/>
              <a:chOff x="480" y="3120"/>
              <a:chExt cx="1248" cy="240"/>
            </a:xfrm>
          </p:grpSpPr>
          <p:sp>
            <p:nvSpPr>
              <p:cNvPr id="195"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196"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5" name="Group 142"/>
            <p:cNvGrpSpPr/>
            <p:nvPr/>
          </p:nvGrpSpPr>
          <p:grpSpPr bwMode="auto">
            <a:xfrm>
              <a:off x="3797300" y="5592763"/>
              <a:ext cx="2146300" cy="381000"/>
              <a:chOff x="480" y="3120"/>
              <a:chExt cx="1248" cy="240"/>
            </a:xfrm>
          </p:grpSpPr>
          <p:sp>
            <p:nvSpPr>
              <p:cNvPr id="193"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94"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6" name="Group 145"/>
            <p:cNvGrpSpPr/>
            <p:nvPr/>
          </p:nvGrpSpPr>
          <p:grpSpPr bwMode="auto">
            <a:xfrm>
              <a:off x="6934200" y="5592763"/>
              <a:ext cx="2146300" cy="381000"/>
              <a:chOff x="480" y="3120"/>
              <a:chExt cx="1248" cy="240"/>
            </a:xfrm>
          </p:grpSpPr>
          <p:sp>
            <p:nvSpPr>
              <p:cNvPr id="191"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92"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87"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88"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89"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90"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 </a:t>
              </a:r>
              <a:r>
                <a:rPr kumimoji="1" lang="zh-CN" altLang="en-US" sz="1800" b="1">
                  <a:solidFill>
                    <a:srgbClr val="0000CC"/>
                  </a:solidFill>
                  <a:latin typeface="+mn-lt"/>
                  <a:ea typeface="黑体" panose="02010609060101010101" pitchFamily="2" charset="-122"/>
                </a:rPr>
                <a:t>数据报</a:t>
              </a:r>
            </a:p>
          </p:txBody>
        </p:sp>
      </p:grpSp>
      <p:sp>
        <p:nvSpPr>
          <p:cNvPr id="455797" name="Line 117"/>
          <p:cNvSpPr>
            <a:spLocks noChangeShapeType="1"/>
          </p:cNvSpPr>
          <p:nvPr/>
        </p:nvSpPr>
        <p:spPr bwMode="auto">
          <a:xfrm>
            <a:off x="662121" y="3500438"/>
            <a:ext cx="2574528"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5798" name="Line 118"/>
          <p:cNvSpPr>
            <a:spLocks noChangeShapeType="1"/>
          </p:cNvSpPr>
          <p:nvPr/>
        </p:nvSpPr>
        <p:spPr bwMode="auto">
          <a:xfrm>
            <a:off x="3470539" y="3500438"/>
            <a:ext cx="2574529"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5799" name="Line 119"/>
          <p:cNvSpPr>
            <a:spLocks noChangeShapeType="1"/>
          </p:cNvSpPr>
          <p:nvPr/>
        </p:nvSpPr>
        <p:spPr bwMode="auto">
          <a:xfrm>
            <a:off x="6435460" y="3500438"/>
            <a:ext cx="2574529"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578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5797"/>
                                        </p:tgtEl>
                                        <p:attrNameLst>
                                          <p:attrName>style.visibility</p:attrName>
                                        </p:attrNameLst>
                                      </p:cBhvr>
                                      <p:to>
                                        <p:strVal val="visible"/>
                                      </p:to>
                                    </p:set>
                                    <p:animEffect transition="in" filter="wipe(left)">
                                      <p:cBhvr>
                                        <p:cTn id="10" dur="1000"/>
                                        <p:tgtEl>
                                          <p:spTgt spid="455797"/>
                                        </p:tgtEl>
                                      </p:cBhvr>
                                    </p:animEffect>
                                  </p:childTnLst>
                                </p:cTn>
                              </p:par>
                            </p:childTnLst>
                          </p:cTn>
                        </p:par>
                        <p:par>
                          <p:cTn id="11" fill="hold">
                            <p:stCondLst>
                              <p:cond delay="2000"/>
                            </p:stCondLst>
                            <p:childTnLst>
                              <p:par>
                                <p:cTn id="12" presetID="22" presetClass="entr" presetSubtype="8" fill="hold" grpId="0" nodeType="afterEffect">
                                  <p:stCondLst>
                                    <p:cond delay="500"/>
                                  </p:stCondLst>
                                  <p:childTnLst>
                                    <p:set>
                                      <p:cBhvr>
                                        <p:cTn id="13" dur="1" fill="hold">
                                          <p:stCondLst>
                                            <p:cond delay="0"/>
                                          </p:stCondLst>
                                        </p:cTn>
                                        <p:tgtEl>
                                          <p:spTgt spid="455798"/>
                                        </p:tgtEl>
                                        <p:attrNameLst>
                                          <p:attrName>style.visibility</p:attrName>
                                        </p:attrNameLst>
                                      </p:cBhvr>
                                      <p:to>
                                        <p:strVal val="visible"/>
                                      </p:to>
                                    </p:set>
                                    <p:animEffect transition="in" filter="wipe(left)">
                                      <p:cBhvr>
                                        <p:cTn id="14" dur="1000"/>
                                        <p:tgtEl>
                                          <p:spTgt spid="455798"/>
                                        </p:tgtEl>
                                      </p:cBhvr>
                                    </p:animEffect>
                                  </p:childTnLst>
                                </p:cTn>
                              </p:par>
                            </p:childTnLst>
                          </p:cTn>
                        </p:par>
                        <p:par>
                          <p:cTn id="15" fill="hold">
                            <p:stCondLst>
                              <p:cond delay="3500"/>
                            </p:stCondLst>
                            <p:childTnLst>
                              <p:par>
                                <p:cTn id="16" presetID="22" presetClass="entr" presetSubtype="8" fill="hold" grpId="0" nodeType="afterEffect">
                                  <p:stCondLst>
                                    <p:cond delay="500"/>
                                  </p:stCondLst>
                                  <p:childTnLst>
                                    <p:set>
                                      <p:cBhvr>
                                        <p:cTn id="17" dur="1" fill="hold">
                                          <p:stCondLst>
                                            <p:cond delay="0"/>
                                          </p:stCondLst>
                                        </p:cTn>
                                        <p:tgtEl>
                                          <p:spTgt spid="455799"/>
                                        </p:tgtEl>
                                        <p:attrNameLst>
                                          <p:attrName>style.visibility</p:attrName>
                                        </p:attrNameLst>
                                      </p:cBhvr>
                                      <p:to>
                                        <p:strVal val="visible"/>
                                      </p:to>
                                    </p:set>
                                    <p:animEffect transition="in" filter="wipe(left)">
                                      <p:cBhvr>
                                        <p:cTn id="18" dur="1000"/>
                                        <p:tgtEl>
                                          <p:spTgt spid="45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787" grpId="0" animBg="1"/>
      <p:bldP spid="455797" grpId="0" animBg="1"/>
      <p:bldP spid="455798" grpId="0" animBg="1"/>
      <p:bldP spid="45579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835" name="Text Box 107"/>
          <p:cNvSpPr txBox="1">
            <a:spLocks noChangeArrowheads="1"/>
          </p:cNvSpPr>
          <p:nvPr/>
        </p:nvSpPr>
        <p:spPr bwMode="auto">
          <a:xfrm>
            <a:off x="2952618" y="52389"/>
            <a:ext cx="4448654" cy="523220"/>
          </a:xfrm>
          <a:prstGeom prst="rect">
            <a:avLst/>
          </a:prstGeom>
          <a:solidFill>
            <a:srgbClr val="FFFF00"/>
          </a:solidFill>
          <a:ln w="9525">
            <a:solidFill>
              <a:srgbClr val="333399"/>
            </a:solidFill>
            <a:miter lim="800000"/>
          </a:ln>
          <a:effectLst/>
        </p:spPr>
        <p:txBody>
          <a:bodyPr wrap="none">
            <a:spAutoFit/>
          </a:bodyPr>
          <a:lstStyle>
            <a:defPPr>
              <a:defRPr lang="en-US"/>
            </a:defPPr>
            <a:lvl1pPr>
              <a:defRPr sz="2800" b="1">
                <a:solidFill>
                  <a:srgbClr val="000099"/>
                </a:solidFill>
                <a:latin typeface="+mn-lt"/>
                <a:ea typeface="黑体" panose="02010609060101010101" pitchFamily="2" charset="-122"/>
              </a:defRPr>
            </a:lvl1pPr>
          </a:lstStyle>
          <a:p>
            <a:r>
              <a:rPr lang="zh-CN" altLang="en-US"/>
              <a:t>在链路上看 </a:t>
            </a:r>
            <a:r>
              <a:rPr lang="en-US" altLang="zh-CN"/>
              <a:t>MAC </a:t>
            </a:r>
            <a:r>
              <a:rPr lang="zh-CN" altLang="en-US"/>
              <a:t>帧的流动</a:t>
            </a:r>
          </a:p>
        </p:txBody>
      </p:sp>
      <p:grpSp>
        <p:nvGrpSpPr>
          <p:cNvPr id="111" name="组合 110"/>
          <p:cNvGrpSpPr/>
          <p:nvPr/>
        </p:nvGrpSpPr>
        <p:grpSpPr>
          <a:xfrm>
            <a:off x="104908" y="116632"/>
            <a:ext cx="9663509" cy="1658194"/>
            <a:chOff x="104908" y="116632"/>
            <a:chExt cx="9663509" cy="1658194"/>
          </a:xfrm>
        </p:grpSpPr>
        <p:sp>
          <p:nvSpPr>
            <p:cNvPr id="112" name="Freeform 2"/>
            <p:cNvSpPr/>
            <p:nvPr/>
          </p:nvSpPr>
          <p:spPr bwMode="auto">
            <a:xfrm>
              <a:off x="2801542" y="1239838"/>
              <a:ext cx="27000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Freeform 3"/>
            <p:cNvSpPr/>
            <p:nvPr/>
          </p:nvSpPr>
          <p:spPr bwMode="auto">
            <a:xfrm>
              <a:off x="5775061" y="1239838"/>
              <a:ext cx="184018"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4"/>
            <p:cNvSpPr>
              <a:spLocks noChangeShapeType="1"/>
            </p:cNvSpPr>
            <p:nvPr/>
          </p:nvSpPr>
          <p:spPr bwMode="auto">
            <a:xfrm rot="-5400000">
              <a:off x="907520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Line 5"/>
            <p:cNvSpPr>
              <a:spLocks noChangeShapeType="1"/>
            </p:cNvSpPr>
            <p:nvPr/>
          </p:nvSpPr>
          <p:spPr bwMode="auto">
            <a:xfrm rot="-5400000">
              <a:off x="242359" y="1504818"/>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6" name="Line 6"/>
            <p:cNvSpPr>
              <a:spLocks noChangeShapeType="1"/>
            </p:cNvSpPr>
            <p:nvPr/>
          </p:nvSpPr>
          <p:spPr bwMode="auto">
            <a:xfrm>
              <a:off x="252811" y="1773238"/>
              <a:ext cx="280326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Text Box 7"/>
            <p:cNvSpPr txBox="1">
              <a:spLocks noChangeArrowheads="1"/>
            </p:cNvSpPr>
            <p:nvPr/>
          </p:nvSpPr>
          <p:spPr bwMode="auto">
            <a:xfrm>
              <a:off x="529696"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18" name="Text Box 8"/>
            <p:cNvSpPr txBox="1">
              <a:spLocks noChangeArrowheads="1"/>
            </p:cNvSpPr>
            <p:nvPr/>
          </p:nvSpPr>
          <p:spPr bwMode="auto">
            <a:xfrm>
              <a:off x="5180012"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9" name="Text Box 9"/>
            <p:cNvSpPr txBox="1">
              <a:spLocks noChangeArrowheads="1"/>
            </p:cNvSpPr>
            <p:nvPr/>
          </p:nvSpPr>
          <p:spPr bwMode="auto">
            <a:xfrm>
              <a:off x="380761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20" name="Text Box 10"/>
            <p:cNvSpPr txBox="1">
              <a:spLocks noChangeArrowheads="1"/>
            </p:cNvSpPr>
            <p:nvPr/>
          </p:nvSpPr>
          <p:spPr bwMode="auto">
            <a:xfrm>
              <a:off x="2206494"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21" name="Line 11"/>
            <p:cNvSpPr>
              <a:spLocks noChangeShapeType="1"/>
            </p:cNvSpPr>
            <p:nvPr/>
          </p:nvSpPr>
          <p:spPr bwMode="auto">
            <a:xfrm>
              <a:off x="6540368" y="1773238"/>
              <a:ext cx="3143779"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2" name="Text Box 12"/>
            <p:cNvSpPr txBox="1">
              <a:spLocks noChangeArrowheads="1"/>
            </p:cNvSpPr>
            <p:nvPr/>
          </p:nvSpPr>
          <p:spPr bwMode="auto">
            <a:xfrm>
              <a:off x="6781139"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23" name="Text Box 13"/>
            <p:cNvSpPr txBox="1">
              <a:spLocks noChangeArrowheads="1"/>
            </p:cNvSpPr>
            <p:nvPr/>
          </p:nvSpPr>
          <p:spPr bwMode="auto">
            <a:xfrm>
              <a:off x="174453"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1</a:t>
              </a:r>
              <a:endParaRPr kumimoji="1" lang="en-US" altLang="zh-CN" sz="1800" b="1" dirty="0">
                <a:solidFill>
                  <a:srgbClr val="0000CC"/>
                </a:solidFill>
                <a:latin typeface="+mn-lt"/>
                <a:ea typeface="黑体" panose="02010609060101010101" pitchFamily="2" charset="-122"/>
              </a:endParaRPr>
            </a:p>
          </p:txBody>
        </p:sp>
        <p:sp>
          <p:nvSpPr>
            <p:cNvPr id="124" name="Text Box 14"/>
            <p:cNvSpPr txBox="1">
              <a:spLocks noChangeArrowheads="1"/>
            </p:cNvSpPr>
            <p:nvPr/>
          </p:nvSpPr>
          <p:spPr bwMode="auto">
            <a:xfrm>
              <a:off x="8481392" y="116632"/>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主机 </a:t>
              </a:r>
              <a:r>
                <a:rPr kumimoji="1" lang="en-US" altLang="zh-CN" sz="1800" b="1" dirty="0">
                  <a:solidFill>
                    <a:srgbClr val="0000CC"/>
                  </a:solidFill>
                  <a:latin typeface="+mn-lt"/>
                  <a:ea typeface="黑体" panose="02010609060101010101" pitchFamily="2" charset="-122"/>
                </a:rPr>
                <a:t>H</a:t>
              </a:r>
              <a:r>
                <a:rPr kumimoji="1" lang="en-US" altLang="zh-CN" sz="1800" b="1" baseline="-25000" dirty="0">
                  <a:solidFill>
                    <a:srgbClr val="0000CC"/>
                  </a:solidFill>
                  <a:latin typeface="+mn-lt"/>
                  <a:ea typeface="黑体" panose="02010609060101010101" pitchFamily="2" charset="-122"/>
                </a:rPr>
                <a:t>2</a:t>
              </a:r>
              <a:endParaRPr kumimoji="1" lang="en-US" altLang="zh-CN" sz="1800" b="1" dirty="0">
                <a:solidFill>
                  <a:srgbClr val="0000CC"/>
                </a:solidFill>
                <a:latin typeface="+mn-lt"/>
                <a:ea typeface="黑体" panose="02010609060101010101" pitchFamily="2" charset="-122"/>
              </a:endParaRPr>
            </a:p>
          </p:txBody>
        </p:sp>
        <p:sp>
          <p:nvSpPr>
            <p:cNvPr id="125" name="Line 15"/>
            <p:cNvSpPr>
              <a:spLocks noChangeShapeType="1"/>
            </p:cNvSpPr>
            <p:nvPr/>
          </p:nvSpPr>
          <p:spPr bwMode="auto">
            <a:xfrm>
              <a:off x="3566848" y="1773238"/>
              <a:ext cx="2462742"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6" name="Freeform 16"/>
            <p:cNvSpPr/>
            <p:nvPr/>
          </p:nvSpPr>
          <p:spPr bwMode="auto">
            <a:xfrm flipH="1">
              <a:off x="6540368" y="1239838"/>
              <a:ext cx="254529"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7" name="Freeform 17"/>
            <p:cNvSpPr/>
            <p:nvPr/>
          </p:nvSpPr>
          <p:spPr bwMode="auto">
            <a:xfrm flipH="1">
              <a:off x="3635639" y="1239839"/>
              <a:ext cx="185738"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28" name="Text Box 18"/>
            <p:cNvSpPr txBox="1">
              <a:spLocks noChangeArrowheads="1"/>
            </p:cNvSpPr>
            <p:nvPr/>
          </p:nvSpPr>
          <p:spPr bwMode="auto">
            <a:xfrm>
              <a:off x="2768865" y="67945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p>
          </p:txBody>
        </p:sp>
        <p:pic>
          <p:nvPicPr>
            <p:cNvPr id="129"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08" y="496888"/>
              <a:ext cx="92696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9331" y="985839"/>
              <a:ext cx="835819"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1"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3169" y="477838"/>
              <a:ext cx="92524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290" y="963614"/>
              <a:ext cx="83409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3" name="AutoShape 23"/>
            <p:cNvSpPr>
              <a:spLocks noChangeArrowheads="1"/>
            </p:cNvSpPr>
            <p:nvPr/>
          </p:nvSpPr>
          <p:spPr bwMode="auto">
            <a:xfrm flipV="1">
              <a:off x="1084633" y="548679"/>
              <a:ext cx="1716909" cy="348258"/>
            </a:xfrm>
            <a:prstGeom prst="wedgeRoundRectCallout">
              <a:avLst>
                <a:gd name="adj1" fmla="val -53217"/>
                <a:gd name="adj2" fmla="val -195611"/>
                <a:gd name="adj3" fmla="val 16667"/>
              </a:avLst>
            </a:prstGeom>
            <a:solidFill>
              <a:srgbClr val="66FFFF"/>
            </a:solidFill>
            <a:ln w="9525">
              <a:solidFill>
                <a:schemeClr val="tx1"/>
              </a:solidFill>
              <a:miter lim="800000"/>
            </a:ln>
            <a:effectLst/>
          </p:spPr>
          <p:txBody>
            <a:bodyPr rot="10800000" wrap="none" anchor="ctr"/>
            <a:lstStyle/>
            <a:p>
              <a:pPr algn="ctr"/>
              <a:r>
                <a:rPr kumimoji="1" lang="en-US" altLang="zh-CN" b="1" dirty="0">
                  <a:solidFill>
                    <a:srgbClr val="0000CC"/>
                  </a:solidFill>
                  <a:ea typeface="黑体" panose="02010609060101010101" pitchFamily="2" charset="-122"/>
                </a:rPr>
                <a:t>HA</a:t>
              </a:r>
              <a:r>
                <a:rPr kumimoji="1" lang="zh-CN" altLang="en-US" b="1" dirty="0">
                  <a:solidFill>
                    <a:srgbClr val="0000CC"/>
                  </a:solidFill>
                  <a:ea typeface="黑体" panose="02010609060101010101" pitchFamily="2" charset="-122"/>
                </a:rPr>
                <a:t>为硬件地址</a:t>
              </a:r>
            </a:p>
          </p:txBody>
        </p:sp>
        <p:sp>
          <p:nvSpPr>
            <p:cNvPr id="134" name="Text Box 25"/>
            <p:cNvSpPr txBox="1">
              <a:spLocks noChangeArrowheads="1"/>
            </p:cNvSpPr>
            <p:nvPr/>
          </p:nvSpPr>
          <p:spPr bwMode="auto">
            <a:xfrm>
              <a:off x="5673594" y="685801"/>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0000CC"/>
                  </a:solidFill>
                  <a:latin typeface="+mn-lt"/>
                  <a:ea typeface="黑体" panose="02010609060101010101" pitchFamily="2" charset="-122"/>
                </a:rPr>
                <a:t>路由器 </a:t>
              </a:r>
              <a:r>
                <a:rPr kumimoji="1" lang="en-US" altLang="zh-CN" sz="1800" b="1" dirty="0">
                  <a:solidFill>
                    <a:srgbClr val="0000CC"/>
                  </a:solidFill>
                  <a:latin typeface="+mn-lt"/>
                  <a:ea typeface="黑体" panose="02010609060101010101" pitchFamily="2" charset="-122"/>
                </a:rPr>
                <a:t>R</a:t>
              </a:r>
              <a:r>
                <a:rPr kumimoji="1" lang="en-US" altLang="zh-CN" sz="1800" b="1" baseline="-25000" dirty="0">
                  <a:solidFill>
                    <a:srgbClr val="0000CC"/>
                  </a:solidFill>
                  <a:latin typeface="+mn-lt"/>
                  <a:ea typeface="黑体" panose="02010609060101010101" pitchFamily="2" charset="-122"/>
                </a:rPr>
                <a:t>2</a:t>
              </a:r>
            </a:p>
          </p:txBody>
        </p:sp>
        <p:sp>
          <p:nvSpPr>
            <p:cNvPr id="135" name="Text Box 26"/>
            <p:cNvSpPr txBox="1">
              <a:spLocks noChangeArrowheads="1"/>
            </p:cNvSpPr>
            <p:nvPr/>
          </p:nvSpPr>
          <p:spPr bwMode="auto">
            <a:xfrm>
              <a:off x="8726223" y="1258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6" name="Text Box 27"/>
            <p:cNvSpPr txBox="1">
              <a:spLocks noChangeArrowheads="1"/>
            </p:cNvSpPr>
            <p:nvPr/>
          </p:nvSpPr>
          <p:spPr bwMode="auto">
            <a:xfrm>
              <a:off x="304404" y="5603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37" name="Text Box 28"/>
            <p:cNvSpPr txBox="1">
              <a:spLocks noChangeArrowheads="1"/>
            </p:cNvSpPr>
            <p:nvPr/>
          </p:nvSpPr>
          <p:spPr bwMode="auto">
            <a:xfrm>
              <a:off x="9061583" y="544513"/>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38" name="Text Box 29"/>
            <p:cNvSpPr txBox="1">
              <a:spLocks noChangeArrowheads="1"/>
            </p:cNvSpPr>
            <p:nvPr/>
          </p:nvSpPr>
          <p:spPr bwMode="auto">
            <a:xfrm>
              <a:off x="132080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39" name="Text Box 30"/>
            <p:cNvSpPr txBox="1">
              <a:spLocks noChangeArrowheads="1"/>
            </p:cNvSpPr>
            <p:nvPr/>
          </p:nvSpPr>
          <p:spPr bwMode="auto">
            <a:xfrm>
              <a:off x="4380310"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sp>
          <p:nvSpPr>
            <p:cNvPr id="140" name="Text Box 31"/>
            <p:cNvSpPr txBox="1">
              <a:spLocks noChangeArrowheads="1"/>
            </p:cNvSpPr>
            <p:nvPr/>
          </p:nvSpPr>
          <p:spPr bwMode="auto">
            <a:xfrm>
              <a:off x="7644474" y="13779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局域网</a:t>
              </a:r>
              <a:endParaRPr kumimoji="1" lang="zh-CN" altLang="en-US" sz="1800" b="1" baseline="-25000">
                <a:solidFill>
                  <a:srgbClr val="0000CC"/>
                </a:solidFill>
                <a:latin typeface="+mn-lt"/>
                <a:ea typeface="黑体" panose="02010609060101010101" pitchFamily="2" charset="-122"/>
              </a:endParaRPr>
            </a:p>
          </p:txBody>
        </p:sp>
      </p:grpSp>
      <p:grpSp>
        <p:nvGrpSpPr>
          <p:cNvPr id="141" name="组合 140"/>
          <p:cNvGrpSpPr/>
          <p:nvPr/>
        </p:nvGrpSpPr>
        <p:grpSpPr>
          <a:xfrm>
            <a:off x="39556" y="2035176"/>
            <a:ext cx="9881923" cy="4352369"/>
            <a:chOff x="39556" y="2035176"/>
            <a:chExt cx="9881923" cy="4352369"/>
          </a:xfrm>
        </p:grpSpPr>
        <p:sp>
          <p:nvSpPr>
            <p:cNvPr id="142"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Line 79"/>
            <p:cNvSpPr>
              <a:spLocks noChangeShapeType="1"/>
            </p:cNvSpPr>
            <p:nvPr/>
          </p:nvSpPr>
          <p:spPr bwMode="auto">
            <a:xfrm rot="-54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5" name="Line 80"/>
            <p:cNvSpPr>
              <a:spLocks noChangeShapeType="1"/>
            </p:cNvSpPr>
            <p:nvPr/>
          </p:nvSpPr>
          <p:spPr bwMode="auto">
            <a:xfrm rot="-54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8"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9"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0" name="Group 85"/>
            <p:cNvGrpSpPr/>
            <p:nvPr/>
          </p:nvGrpSpPr>
          <p:grpSpPr bwMode="auto">
            <a:xfrm>
              <a:off x="39556" y="2420938"/>
              <a:ext cx="9881923" cy="2438400"/>
              <a:chOff x="96" y="1056"/>
              <a:chExt cx="5472" cy="1536"/>
            </a:xfrm>
            <a:solidFill>
              <a:srgbClr val="FFFF66"/>
            </a:solidFill>
          </p:grpSpPr>
          <p:sp>
            <p:nvSpPr>
              <p:cNvPr id="209"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0"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1"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2"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3"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4"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5"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216"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151"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152" name="Group 95"/>
            <p:cNvGrpSpPr/>
            <p:nvPr/>
          </p:nvGrpSpPr>
          <p:grpSpPr bwMode="auto">
            <a:xfrm>
              <a:off x="247650" y="2420938"/>
              <a:ext cx="742950" cy="1447800"/>
              <a:chOff x="672" y="528"/>
              <a:chExt cx="432" cy="912"/>
            </a:xfrm>
          </p:grpSpPr>
          <p:sp>
            <p:nvSpPr>
              <p:cNvPr id="206"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7"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8"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53"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4"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55"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56"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57"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58"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59"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0"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1"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2"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63"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4"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65"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66"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67"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168"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169" name="Group 115"/>
            <p:cNvGrpSpPr/>
            <p:nvPr/>
          </p:nvGrpSpPr>
          <p:grpSpPr bwMode="auto">
            <a:xfrm>
              <a:off x="8832850" y="2420938"/>
              <a:ext cx="742950" cy="1447800"/>
              <a:chOff x="672" y="528"/>
              <a:chExt cx="432" cy="912"/>
            </a:xfrm>
          </p:grpSpPr>
          <p:sp>
            <p:nvSpPr>
              <p:cNvPr id="203"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4"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05"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70"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71"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72"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73"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4"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5"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6"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77"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8"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79"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80"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81" name="Group 130"/>
            <p:cNvGrpSpPr/>
            <p:nvPr/>
          </p:nvGrpSpPr>
          <p:grpSpPr bwMode="auto">
            <a:xfrm>
              <a:off x="1238250" y="3154363"/>
              <a:ext cx="1568450" cy="381000"/>
              <a:chOff x="1632" y="2688"/>
              <a:chExt cx="912" cy="240"/>
            </a:xfrm>
          </p:grpSpPr>
          <p:sp>
            <p:nvSpPr>
              <p:cNvPr id="201"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202"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2" name="Group 133"/>
            <p:cNvGrpSpPr/>
            <p:nvPr/>
          </p:nvGrpSpPr>
          <p:grpSpPr bwMode="auto">
            <a:xfrm>
              <a:off x="4044950" y="3154363"/>
              <a:ext cx="1568450" cy="381000"/>
              <a:chOff x="1632" y="2688"/>
              <a:chExt cx="912" cy="240"/>
            </a:xfrm>
          </p:grpSpPr>
          <p:sp>
            <p:nvSpPr>
              <p:cNvPr id="199"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200"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3" name="Group 136"/>
            <p:cNvGrpSpPr/>
            <p:nvPr/>
          </p:nvGrpSpPr>
          <p:grpSpPr bwMode="auto">
            <a:xfrm>
              <a:off x="7016750" y="3154363"/>
              <a:ext cx="1568450" cy="381000"/>
              <a:chOff x="1632" y="2688"/>
              <a:chExt cx="912" cy="240"/>
            </a:xfrm>
          </p:grpSpPr>
          <p:sp>
            <p:nvSpPr>
              <p:cNvPr id="197"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98"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4" name="Group 139"/>
            <p:cNvGrpSpPr/>
            <p:nvPr/>
          </p:nvGrpSpPr>
          <p:grpSpPr bwMode="auto">
            <a:xfrm>
              <a:off x="660400" y="5592763"/>
              <a:ext cx="2146300" cy="381000"/>
              <a:chOff x="480" y="3120"/>
              <a:chExt cx="1248" cy="240"/>
            </a:xfrm>
          </p:grpSpPr>
          <p:sp>
            <p:nvSpPr>
              <p:cNvPr id="195"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196"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5" name="Group 142"/>
            <p:cNvGrpSpPr/>
            <p:nvPr/>
          </p:nvGrpSpPr>
          <p:grpSpPr bwMode="auto">
            <a:xfrm>
              <a:off x="3797300" y="5592763"/>
              <a:ext cx="2146300" cy="381000"/>
              <a:chOff x="480" y="3120"/>
              <a:chExt cx="1248" cy="240"/>
            </a:xfrm>
          </p:grpSpPr>
          <p:sp>
            <p:nvSpPr>
              <p:cNvPr id="193"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94"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86" name="Group 145"/>
            <p:cNvGrpSpPr/>
            <p:nvPr/>
          </p:nvGrpSpPr>
          <p:grpSpPr bwMode="auto">
            <a:xfrm>
              <a:off x="6934200" y="5592763"/>
              <a:ext cx="2146300" cy="381000"/>
              <a:chOff x="480" y="3120"/>
              <a:chExt cx="1248" cy="240"/>
            </a:xfrm>
          </p:grpSpPr>
          <p:sp>
            <p:nvSpPr>
              <p:cNvPr id="191"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92"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87"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88"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89"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90"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 </a:t>
              </a:r>
              <a:r>
                <a:rPr kumimoji="1" lang="zh-CN" altLang="en-US" sz="1800" b="1">
                  <a:solidFill>
                    <a:srgbClr val="0000CC"/>
                  </a:solidFill>
                  <a:latin typeface="+mn-lt"/>
                  <a:ea typeface="黑体" panose="02010609060101010101" pitchFamily="2" charset="-122"/>
                </a:rPr>
                <a:t>数据报</a:t>
              </a:r>
            </a:p>
          </p:txBody>
        </p:sp>
      </p:grpSp>
      <p:sp>
        <p:nvSpPr>
          <p:cNvPr id="457836" name="Line 108"/>
          <p:cNvSpPr>
            <a:spLocks noChangeShapeType="1"/>
          </p:cNvSpPr>
          <p:nvPr/>
        </p:nvSpPr>
        <p:spPr bwMode="auto">
          <a:xfrm>
            <a:off x="505619" y="5445125"/>
            <a:ext cx="1951964"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7837" name="Line 109"/>
          <p:cNvSpPr>
            <a:spLocks noChangeShapeType="1"/>
          </p:cNvSpPr>
          <p:nvPr/>
        </p:nvSpPr>
        <p:spPr bwMode="auto">
          <a:xfrm>
            <a:off x="3938323" y="5445125"/>
            <a:ext cx="1405070"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457838" name="Line 110"/>
          <p:cNvSpPr>
            <a:spLocks noChangeShapeType="1"/>
          </p:cNvSpPr>
          <p:nvPr/>
        </p:nvSpPr>
        <p:spPr bwMode="auto">
          <a:xfrm>
            <a:off x="6746744" y="5445125"/>
            <a:ext cx="2340636" cy="0"/>
          </a:xfrm>
          <a:prstGeom prst="line">
            <a:avLst/>
          </a:prstGeom>
          <a:noFill/>
          <a:ln w="76200">
            <a:solidFill>
              <a:srgbClr val="C0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783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7836"/>
                                        </p:tgtEl>
                                        <p:attrNameLst>
                                          <p:attrName>style.visibility</p:attrName>
                                        </p:attrNameLst>
                                      </p:cBhvr>
                                      <p:to>
                                        <p:strVal val="visible"/>
                                      </p:to>
                                    </p:set>
                                    <p:animEffect transition="in" filter="wipe(left)">
                                      <p:cBhvr>
                                        <p:cTn id="10" dur="1000"/>
                                        <p:tgtEl>
                                          <p:spTgt spid="457836"/>
                                        </p:tgtEl>
                                      </p:cBhvr>
                                    </p:animEffect>
                                  </p:childTnLst>
                                </p:cTn>
                              </p:par>
                            </p:childTnLst>
                          </p:cTn>
                        </p:par>
                        <p:par>
                          <p:cTn id="11" fill="hold">
                            <p:stCondLst>
                              <p:cond delay="2000"/>
                            </p:stCondLst>
                            <p:childTnLst>
                              <p:par>
                                <p:cTn id="12" presetID="22" presetClass="entr" presetSubtype="8" fill="hold" grpId="0" nodeType="afterEffect">
                                  <p:stCondLst>
                                    <p:cond delay="500"/>
                                  </p:stCondLst>
                                  <p:childTnLst>
                                    <p:set>
                                      <p:cBhvr>
                                        <p:cTn id="13" dur="1" fill="hold">
                                          <p:stCondLst>
                                            <p:cond delay="0"/>
                                          </p:stCondLst>
                                        </p:cTn>
                                        <p:tgtEl>
                                          <p:spTgt spid="457837"/>
                                        </p:tgtEl>
                                        <p:attrNameLst>
                                          <p:attrName>style.visibility</p:attrName>
                                        </p:attrNameLst>
                                      </p:cBhvr>
                                      <p:to>
                                        <p:strVal val="visible"/>
                                      </p:to>
                                    </p:set>
                                    <p:animEffect transition="in" filter="wipe(left)">
                                      <p:cBhvr>
                                        <p:cTn id="14" dur="1000"/>
                                        <p:tgtEl>
                                          <p:spTgt spid="457837"/>
                                        </p:tgtEl>
                                      </p:cBhvr>
                                    </p:animEffect>
                                  </p:childTnLst>
                                </p:cTn>
                              </p:par>
                            </p:childTnLst>
                          </p:cTn>
                        </p:par>
                        <p:par>
                          <p:cTn id="15" fill="hold">
                            <p:stCondLst>
                              <p:cond delay="3500"/>
                            </p:stCondLst>
                            <p:childTnLst>
                              <p:par>
                                <p:cTn id="16" presetID="22" presetClass="entr" presetSubtype="8" fill="hold" grpId="0" nodeType="afterEffect">
                                  <p:stCondLst>
                                    <p:cond delay="500"/>
                                  </p:stCondLst>
                                  <p:childTnLst>
                                    <p:set>
                                      <p:cBhvr>
                                        <p:cTn id="17" dur="1" fill="hold">
                                          <p:stCondLst>
                                            <p:cond delay="0"/>
                                          </p:stCondLst>
                                        </p:cTn>
                                        <p:tgtEl>
                                          <p:spTgt spid="457838"/>
                                        </p:tgtEl>
                                        <p:attrNameLst>
                                          <p:attrName>style.visibility</p:attrName>
                                        </p:attrNameLst>
                                      </p:cBhvr>
                                      <p:to>
                                        <p:strVal val="visible"/>
                                      </p:to>
                                    </p:set>
                                    <p:animEffect transition="in" filter="wipe(left)">
                                      <p:cBhvr>
                                        <p:cTn id="18" dur="1000"/>
                                        <p:tgtEl>
                                          <p:spTgt spid="45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835" grpId="0" animBg="1"/>
      <p:bldP spid="457836" grpId="0" animBg="1"/>
      <p:bldP spid="457837" grpId="0" animBg="1"/>
      <p:bldP spid="4578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513988" y="317672"/>
            <a:ext cx="8919301" cy="1473673"/>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sz="2800" b="1" dirty="0">
                <a:solidFill>
                  <a:srgbClr val="000099"/>
                </a:solidFill>
                <a:latin typeface="+mn-lt"/>
                <a:ea typeface="黑体" panose="02010609060101010101" pitchFamily="2" charset="-122"/>
              </a:rPr>
              <a:t>在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层抽象的互联网上只能看到 </a:t>
            </a:r>
            <a:r>
              <a:rPr lang="en-US" altLang="zh-CN" sz="2800" b="1" dirty="0">
                <a:solidFill>
                  <a:srgbClr val="000099"/>
                </a:solidFill>
                <a:latin typeface="+mn-lt"/>
                <a:ea typeface="黑体" panose="02010609060101010101" pitchFamily="2" charset="-122"/>
              </a:rPr>
              <a:t>IP </a:t>
            </a:r>
            <a:r>
              <a:rPr lang="zh-CN" altLang="en-US" sz="2800" b="1" dirty="0" smtClean="0">
                <a:solidFill>
                  <a:srgbClr val="000099"/>
                </a:solidFill>
                <a:latin typeface="+mn-lt"/>
                <a:ea typeface="黑体" panose="02010609060101010101" pitchFamily="2" charset="-122"/>
              </a:rPr>
              <a:t>数据报。</a:t>
            </a:r>
            <a:endParaRPr lang="zh-CN" altLang="en-US"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000099"/>
                </a:solidFill>
                <a:latin typeface="+mn-lt"/>
                <a:ea typeface="黑体" panose="02010609060101010101" pitchFamily="2" charset="-122"/>
              </a:rPr>
              <a:t>图中的  </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1</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2</a:t>
            </a:r>
            <a:r>
              <a:rPr lang="en-US" altLang="zh-CN" sz="2800" b="1" dirty="0">
                <a:solidFill>
                  <a:srgbClr val="000099"/>
                </a:solidFill>
                <a:latin typeface="+mn-lt"/>
                <a:ea typeface="黑体" panose="02010609060101010101" pitchFamily="2" charset="-122"/>
              </a:rPr>
              <a:t>  </a:t>
            </a:r>
            <a:r>
              <a:rPr lang="zh-CN" altLang="en-US" sz="2800" b="1" dirty="0">
                <a:solidFill>
                  <a:srgbClr val="000099"/>
                </a:solidFill>
                <a:latin typeface="+mn-lt"/>
                <a:ea typeface="黑体" panose="02010609060101010101" pitchFamily="2" charset="-122"/>
              </a:rPr>
              <a:t>表示从源地址 </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1</a:t>
            </a:r>
            <a:r>
              <a:rPr lang="en-US" altLang="zh-CN" sz="2800" b="1" dirty="0">
                <a:solidFill>
                  <a:srgbClr val="000099"/>
                </a:solidFill>
                <a:latin typeface="+mn-lt"/>
                <a:ea typeface="黑体" panose="02010609060101010101" pitchFamily="2" charset="-122"/>
              </a:rPr>
              <a:t> </a:t>
            </a:r>
            <a:r>
              <a:rPr lang="zh-CN" altLang="en-US" sz="2800" b="1" dirty="0">
                <a:solidFill>
                  <a:srgbClr val="000099"/>
                </a:solidFill>
                <a:latin typeface="+mn-lt"/>
                <a:ea typeface="黑体" panose="02010609060101010101" pitchFamily="2" charset="-122"/>
              </a:rPr>
              <a:t>到目的地址 </a:t>
            </a:r>
            <a:r>
              <a:rPr lang="en-US" altLang="zh-CN" sz="2800" b="1" dirty="0">
                <a:solidFill>
                  <a:srgbClr val="000099"/>
                </a:solidFill>
                <a:latin typeface="+mn-lt"/>
                <a:ea typeface="黑体" panose="02010609060101010101" pitchFamily="2" charset="-122"/>
              </a:rPr>
              <a:t>IP</a:t>
            </a:r>
            <a:r>
              <a:rPr lang="en-US" altLang="zh-CN" sz="2800" b="1" baseline="-25000" dirty="0">
                <a:solidFill>
                  <a:srgbClr val="000099"/>
                </a:solidFill>
                <a:latin typeface="+mn-lt"/>
                <a:ea typeface="黑体" panose="02010609060101010101" pitchFamily="2" charset="-122"/>
              </a:rPr>
              <a:t>2</a:t>
            </a:r>
            <a:r>
              <a:rPr lang="en-US" altLang="zh-CN" sz="2800" b="1" dirty="0">
                <a:solidFill>
                  <a:srgbClr val="000099"/>
                </a:solidFill>
                <a:latin typeface="+mn-lt"/>
                <a:ea typeface="黑体" panose="02010609060101010101" pitchFamily="2" charset="-122"/>
              </a:rPr>
              <a:t> </a:t>
            </a:r>
            <a:r>
              <a:rPr lang="zh-CN" altLang="en-US" sz="2800" b="1" dirty="0" smtClean="0">
                <a:solidFill>
                  <a:srgbClr val="000099"/>
                </a:solidFill>
                <a:latin typeface="+mn-lt"/>
                <a:ea typeface="黑体" panose="02010609060101010101" pitchFamily="2" charset="-122"/>
              </a:rPr>
              <a:t>。</a:t>
            </a:r>
            <a:endParaRPr lang="en-US" altLang="zh-CN" sz="2800" b="1" dirty="0">
              <a:solidFill>
                <a:srgbClr val="000099"/>
              </a:solidFill>
              <a:latin typeface="+mn-lt"/>
              <a:ea typeface="黑体" panose="02010609060101010101" pitchFamily="2" charset="-122"/>
            </a:endParaRPr>
          </a:p>
          <a:p>
            <a:pPr algn="ctr">
              <a:lnSpc>
                <a:spcPct val="110000"/>
              </a:lnSpc>
            </a:pPr>
            <a:r>
              <a:rPr lang="zh-CN" altLang="en-US" sz="2800" b="1" dirty="0">
                <a:solidFill>
                  <a:srgbClr val="C00000"/>
                </a:solidFill>
                <a:latin typeface="+mn-lt"/>
                <a:ea typeface="黑体" panose="02010609060101010101" pitchFamily="2" charset="-122"/>
              </a:rPr>
              <a:t>两个路由器的 </a:t>
            </a:r>
            <a:r>
              <a:rPr lang="en-US" altLang="zh-CN" sz="2800" b="1" dirty="0">
                <a:solidFill>
                  <a:srgbClr val="C00000"/>
                </a:solidFill>
                <a:latin typeface="+mn-lt"/>
                <a:ea typeface="黑体" panose="02010609060101010101" pitchFamily="2" charset="-122"/>
              </a:rPr>
              <a:t>IP </a:t>
            </a:r>
            <a:r>
              <a:rPr lang="zh-CN" altLang="en-US" sz="2800" b="1" dirty="0">
                <a:solidFill>
                  <a:srgbClr val="C00000"/>
                </a:solidFill>
                <a:latin typeface="+mn-lt"/>
                <a:ea typeface="黑体" panose="02010609060101010101" pitchFamily="2" charset="-122"/>
              </a:rPr>
              <a:t>地址并不出现在 </a:t>
            </a:r>
            <a:r>
              <a:rPr lang="en-US" altLang="zh-CN" sz="2800" b="1" dirty="0">
                <a:solidFill>
                  <a:srgbClr val="C00000"/>
                </a:solidFill>
                <a:latin typeface="+mn-lt"/>
                <a:ea typeface="黑体" panose="02010609060101010101" pitchFamily="2" charset="-122"/>
              </a:rPr>
              <a:t>IP </a:t>
            </a:r>
            <a:r>
              <a:rPr lang="zh-CN" altLang="en-US" sz="2800" b="1" dirty="0">
                <a:solidFill>
                  <a:srgbClr val="C00000"/>
                </a:solidFill>
                <a:latin typeface="+mn-lt"/>
                <a:ea typeface="黑体" panose="02010609060101010101" pitchFamily="2" charset="-122"/>
              </a:rPr>
              <a:t>数据报的首部</a:t>
            </a:r>
            <a:r>
              <a:rPr lang="zh-CN" altLang="en-US" sz="2800" b="1" dirty="0" smtClean="0">
                <a:solidFill>
                  <a:srgbClr val="C00000"/>
                </a:solidFill>
                <a:latin typeface="+mn-lt"/>
                <a:ea typeface="黑体" panose="02010609060101010101" pitchFamily="2" charset="-122"/>
              </a:rPr>
              <a:t>中。 </a:t>
            </a:r>
            <a:endParaRPr lang="zh-CN" altLang="en-US" sz="2800" b="1" dirty="0">
              <a:solidFill>
                <a:srgbClr val="C00000"/>
              </a:solidFill>
              <a:latin typeface="+mn-lt"/>
              <a:ea typeface="黑体" panose="02010609060101010101" pitchFamily="2" charset="-122"/>
            </a:endParaRPr>
          </a:p>
        </p:txBody>
      </p:sp>
      <p:grpSp>
        <p:nvGrpSpPr>
          <p:cNvPr id="3" name="组合 2"/>
          <p:cNvGrpSpPr/>
          <p:nvPr/>
        </p:nvGrpSpPr>
        <p:grpSpPr>
          <a:xfrm>
            <a:off x="39556" y="2035176"/>
            <a:ext cx="9881923" cy="4352369"/>
            <a:chOff x="39556" y="2035176"/>
            <a:chExt cx="9881923" cy="4352369"/>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438460" y="849287"/>
            <a:ext cx="9110123" cy="558038"/>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2800" b="1" dirty="0" smtClean="0">
                <a:solidFill>
                  <a:srgbClr val="000099"/>
                </a:solidFill>
                <a:latin typeface="+mn-lt"/>
                <a:ea typeface="黑体" panose="02010609060101010101" pitchFamily="2" charset="-122"/>
              </a:rPr>
              <a:t>路由器</a:t>
            </a:r>
            <a:r>
              <a:rPr lang="zh-CN" altLang="en-US" sz="2800" b="1" dirty="0">
                <a:solidFill>
                  <a:srgbClr val="000099"/>
                </a:solidFill>
                <a:latin typeface="+mn-lt"/>
                <a:ea typeface="黑体" panose="02010609060101010101" pitchFamily="2" charset="-122"/>
              </a:rPr>
              <a:t>只根据目的站的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地址的网络号进行</a:t>
            </a:r>
            <a:r>
              <a:rPr lang="zh-CN" altLang="en-US" sz="2800" b="1" dirty="0" smtClean="0">
                <a:solidFill>
                  <a:srgbClr val="000099"/>
                </a:solidFill>
                <a:latin typeface="+mn-lt"/>
                <a:ea typeface="黑体" panose="02010609060101010101" pitchFamily="2" charset="-122"/>
              </a:rPr>
              <a:t>路由选择。 </a:t>
            </a:r>
            <a:endParaRPr lang="zh-CN" altLang="en-US" sz="2800" b="1" dirty="0">
              <a:solidFill>
                <a:srgbClr val="000099"/>
              </a:solidFill>
              <a:latin typeface="+mn-lt"/>
              <a:ea typeface="黑体" panose="02010609060101010101" pitchFamily="2" charset="-122"/>
            </a:endParaRPr>
          </a:p>
        </p:txBody>
      </p:sp>
      <p:grpSp>
        <p:nvGrpSpPr>
          <p:cNvPr id="3" name="组合 2"/>
          <p:cNvGrpSpPr/>
          <p:nvPr/>
        </p:nvGrpSpPr>
        <p:grpSpPr>
          <a:xfrm>
            <a:off x="39556" y="2035176"/>
            <a:ext cx="9881923" cy="4352369"/>
            <a:chOff x="39556" y="2035176"/>
            <a:chExt cx="9881923" cy="4352369"/>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1863529" y="548680"/>
            <a:ext cx="6259983" cy="1075103"/>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2800" b="1" dirty="0" smtClean="0">
                <a:solidFill>
                  <a:srgbClr val="000099"/>
                </a:solidFill>
                <a:latin typeface="+mn-lt"/>
                <a:ea typeface="黑体" panose="02010609060101010101" pitchFamily="2" charset="-122"/>
              </a:rPr>
              <a:t>在</a:t>
            </a:r>
            <a:r>
              <a:rPr lang="zh-CN" altLang="en-US" sz="2800" b="1" dirty="0">
                <a:solidFill>
                  <a:srgbClr val="000099"/>
                </a:solidFill>
                <a:latin typeface="+mn-lt"/>
                <a:ea typeface="黑体" panose="02010609060101010101" pitchFamily="2" charset="-122"/>
              </a:rPr>
              <a:t>具体的物理网络的链路层</a:t>
            </a:r>
          </a:p>
          <a:p>
            <a:pPr algn="ctr">
              <a:lnSpc>
                <a:spcPct val="120000"/>
              </a:lnSpc>
            </a:pPr>
            <a:r>
              <a:rPr lang="zh-CN" altLang="en-US" sz="2800" b="1" dirty="0">
                <a:solidFill>
                  <a:srgbClr val="000099"/>
                </a:solidFill>
                <a:latin typeface="+mn-lt"/>
                <a:ea typeface="黑体" panose="02010609060101010101" pitchFamily="2" charset="-122"/>
              </a:rPr>
              <a:t>只能看见 </a:t>
            </a:r>
            <a:r>
              <a:rPr lang="en-US" altLang="zh-CN" sz="2800" b="1" dirty="0">
                <a:solidFill>
                  <a:srgbClr val="000099"/>
                </a:solidFill>
                <a:latin typeface="+mn-lt"/>
                <a:ea typeface="黑体" panose="02010609060101010101" pitchFamily="2" charset="-122"/>
              </a:rPr>
              <a:t>MAC </a:t>
            </a:r>
            <a:r>
              <a:rPr lang="zh-CN" altLang="en-US" sz="2800" b="1" dirty="0">
                <a:solidFill>
                  <a:srgbClr val="000099"/>
                </a:solidFill>
                <a:latin typeface="+mn-lt"/>
                <a:ea typeface="黑体" panose="02010609060101010101" pitchFamily="2" charset="-122"/>
              </a:rPr>
              <a:t>帧而看不见 </a:t>
            </a:r>
            <a:r>
              <a:rPr lang="en-US" altLang="zh-CN" sz="2800" b="1" dirty="0">
                <a:solidFill>
                  <a:srgbClr val="000099"/>
                </a:solidFill>
                <a:latin typeface="+mn-lt"/>
                <a:ea typeface="黑体" panose="02010609060101010101" pitchFamily="2" charset="-122"/>
              </a:rPr>
              <a:t>IP </a:t>
            </a:r>
            <a:r>
              <a:rPr lang="zh-CN" altLang="en-US" sz="2800" b="1" dirty="0">
                <a:solidFill>
                  <a:srgbClr val="000099"/>
                </a:solidFill>
                <a:latin typeface="+mn-lt"/>
                <a:ea typeface="黑体" panose="02010609060101010101" pitchFamily="2" charset="-122"/>
              </a:rPr>
              <a:t>数据报  </a:t>
            </a:r>
          </a:p>
        </p:txBody>
      </p:sp>
      <p:grpSp>
        <p:nvGrpSpPr>
          <p:cNvPr id="2" name="组合 1"/>
          <p:cNvGrpSpPr/>
          <p:nvPr/>
        </p:nvGrpSpPr>
        <p:grpSpPr>
          <a:xfrm>
            <a:off x="39556" y="2035176"/>
            <a:ext cx="9881923" cy="3406774"/>
            <a:chOff x="39556" y="2035176"/>
            <a:chExt cx="9881923" cy="3406774"/>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grpSp>
        <p:nvGrpSpPr>
          <p:cNvPr id="6" name="组合 5"/>
          <p:cNvGrpSpPr/>
          <p:nvPr/>
        </p:nvGrpSpPr>
        <p:grpSpPr>
          <a:xfrm>
            <a:off x="660400" y="5592763"/>
            <a:ext cx="8420100" cy="794782"/>
            <a:chOff x="660400" y="5592763"/>
            <a:chExt cx="8420100" cy="794782"/>
          </a:xfrm>
        </p:grpSpPr>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MAC </a:t>
              </a:r>
              <a:r>
                <a:rPr kumimoji="1" lang="zh-CN" altLang="en-US" sz="1800" b="1" dirty="0">
                  <a:solidFill>
                    <a:srgbClr val="0000CC"/>
                  </a:solidFill>
                  <a:latin typeface="+mn-lt"/>
                  <a:ea typeface="黑体" panose="02010609060101010101" pitchFamily="2" charset="-122"/>
                </a:rPr>
                <a:t>帧</a:t>
              </a: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dirty="0">
                    <a:solidFill>
                      <a:srgbClr val="0000CC"/>
                    </a:solidFill>
                    <a:latin typeface="+mn-lt"/>
                    <a:ea typeface="黑体" panose="02010609060101010101" pitchFamily="2" charset="-122"/>
                  </a:rPr>
                  <a:t>从 </a:t>
                </a:r>
                <a:r>
                  <a:rPr kumimoji="1" lang="en-US" altLang="zh-CN" sz="1800" b="1" dirty="0">
                    <a:solidFill>
                      <a:srgbClr val="0000CC"/>
                    </a:solidFill>
                    <a:latin typeface="+mn-lt"/>
                    <a:ea typeface="黑体" panose="02010609060101010101" pitchFamily="2" charset="-122"/>
                  </a:rPr>
                  <a:t>HA</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a:t>
                </a:r>
                <a:r>
                  <a:rPr kumimoji="1" lang="zh-CN" altLang="en-US" sz="1800" b="1" dirty="0">
                    <a:solidFill>
                      <a:srgbClr val="0000CC"/>
                    </a:solidFill>
                    <a:latin typeface="+mn-lt"/>
                    <a:ea typeface="黑体" panose="02010609060101010101" pitchFamily="2" charset="-122"/>
                  </a:rPr>
                  <a:t>到 </a:t>
                </a:r>
                <a:r>
                  <a:rPr kumimoji="1" lang="en-US" altLang="zh-CN" sz="1800" b="1" dirty="0">
                    <a:solidFill>
                      <a:srgbClr val="0000CC"/>
                    </a:solidFill>
                    <a:latin typeface="+mn-lt"/>
                    <a:ea typeface="黑体" panose="02010609060101010101" pitchFamily="2" charset="-122"/>
                  </a:rPr>
                  <a:t>HA</a:t>
                </a:r>
                <a:r>
                  <a:rPr kumimoji="1" lang="en-US" altLang="zh-CN" sz="1800" b="1" baseline="-25000" dirty="0">
                    <a:solidFill>
                      <a:srgbClr val="0000CC"/>
                    </a:solidFill>
                    <a:latin typeface="+mn-lt"/>
                    <a:ea typeface="黑体" panose="02010609060101010101" pitchFamily="2" charset="-122"/>
                  </a:rPr>
                  <a:t>3</a:t>
                </a: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815" name="Rectangle 111"/>
          <p:cNvSpPr>
            <a:spLocks noChangeArrowheads="1"/>
          </p:cNvSpPr>
          <p:nvPr/>
        </p:nvSpPr>
        <p:spPr bwMode="auto">
          <a:xfrm>
            <a:off x="0" y="0"/>
            <a:ext cx="9906000" cy="1989138"/>
          </a:xfrm>
          <a:prstGeom prst="rect">
            <a:avLst/>
          </a:prstGeom>
          <a:solidFill>
            <a:srgbClr val="FFFF99"/>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816" name="Text Box 112"/>
          <p:cNvSpPr txBox="1">
            <a:spLocks noChangeArrowheads="1"/>
          </p:cNvSpPr>
          <p:nvPr/>
        </p:nvSpPr>
        <p:spPr bwMode="auto">
          <a:xfrm>
            <a:off x="1568450" y="116632"/>
            <a:ext cx="7133696" cy="1717393"/>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10000"/>
              </a:lnSpc>
            </a:pPr>
            <a:r>
              <a:rPr lang="en-US" altLang="zh-CN" sz="2400" b="1" dirty="0" smtClean="0">
                <a:solidFill>
                  <a:srgbClr val="C00000"/>
                </a:solidFill>
                <a:latin typeface="+mn-lt"/>
                <a:ea typeface="黑体" panose="02010609060101010101" pitchFamily="2" charset="-122"/>
              </a:rPr>
              <a:t>IP </a:t>
            </a:r>
            <a:r>
              <a:rPr lang="zh-CN" altLang="en-US" sz="2400" b="1" dirty="0" smtClean="0">
                <a:solidFill>
                  <a:srgbClr val="C00000"/>
                </a:solidFill>
                <a:latin typeface="+mn-lt"/>
                <a:ea typeface="黑体" panose="02010609060101010101" pitchFamily="2" charset="-122"/>
              </a:rPr>
              <a:t>层</a:t>
            </a:r>
            <a:r>
              <a:rPr lang="zh-CN" altLang="en-US" sz="2400" b="1" dirty="0">
                <a:solidFill>
                  <a:srgbClr val="C00000"/>
                </a:solidFill>
                <a:latin typeface="+mn-lt"/>
                <a:ea typeface="黑体" panose="02010609060101010101" pitchFamily="2" charset="-122"/>
              </a:rPr>
              <a:t>抽象的互联网屏蔽了下层很复杂的</a:t>
            </a:r>
            <a:r>
              <a:rPr lang="zh-CN" altLang="en-US" sz="2400" b="1" dirty="0" smtClean="0">
                <a:solidFill>
                  <a:srgbClr val="C00000"/>
                </a:solidFill>
                <a:latin typeface="+mn-lt"/>
                <a:ea typeface="黑体" panose="02010609060101010101" pitchFamily="2" charset="-122"/>
              </a:rPr>
              <a:t>细节。</a:t>
            </a:r>
            <a:endParaRPr lang="zh-CN" altLang="en-US" sz="2400" b="1" dirty="0">
              <a:solidFill>
                <a:srgbClr val="C00000"/>
              </a:solidFill>
              <a:latin typeface="+mn-lt"/>
              <a:ea typeface="黑体" panose="02010609060101010101" pitchFamily="2" charset="-122"/>
            </a:endParaRPr>
          </a:p>
          <a:p>
            <a:pPr algn="ctr">
              <a:lnSpc>
                <a:spcPct val="110000"/>
              </a:lnSpc>
            </a:pPr>
            <a:r>
              <a:rPr lang="zh-CN" altLang="en-US" sz="2400" b="1" dirty="0">
                <a:solidFill>
                  <a:srgbClr val="000099"/>
                </a:solidFill>
                <a:latin typeface="+mn-lt"/>
                <a:ea typeface="黑体" panose="02010609060101010101" pitchFamily="2" charset="-122"/>
              </a:rPr>
              <a:t>在抽象的网络层上讨论问题，就能够使用</a:t>
            </a:r>
          </a:p>
          <a:p>
            <a:pPr algn="ctr">
              <a:lnSpc>
                <a:spcPct val="110000"/>
              </a:lnSpc>
            </a:pPr>
            <a:r>
              <a:rPr lang="zh-CN" altLang="en-US" sz="2400" b="1" dirty="0">
                <a:solidFill>
                  <a:srgbClr val="000099"/>
                </a:solidFill>
                <a:latin typeface="+mn-lt"/>
                <a:ea typeface="黑体" panose="02010609060101010101" pitchFamily="2" charset="-122"/>
              </a:rPr>
              <a:t>统一的、抽象的 </a:t>
            </a:r>
            <a:r>
              <a:rPr lang="en-US" altLang="zh-CN" sz="2400" b="1" dirty="0">
                <a:solidFill>
                  <a:srgbClr val="000099"/>
                </a:solidFill>
                <a:latin typeface="+mn-lt"/>
                <a:ea typeface="黑体" panose="02010609060101010101" pitchFamily="2" charset="-122"/>
              </a:rPr>
              <a:t>IP </a:t>
            </a:r>
            <a:r>
              <a:rPr lang="zh-CN" altLang="en-US" sz="2400" b="1" dirty="0">
                <a:solidFill>
                  <a:srgbClr val="000099"/>
                </a:solidFill>
                <a:latin typeface="+mn-lt"/>
                <a:ea typeface="黑体" panose="02010609060101010101" pitchFamily="2" charset="-122"/>
              </a:rPr>
              <a:t>地址</a:t>
            </a:r>
          </a:p>
          <a:p>
            <a:pPr algn="ctr">
              <a:lnSpc>
                <a:spcPct val="110000"/>
              </a:lnSpc>
            </a:pPr>
            <a:r>
              <a:rPr lang="zh-CN" altLang="en-US" sz="2400" b="1" dirty="0">
                <a:solidFill>
                  <a:srgbClr val="000099"/>
                </a:solidFill>
                <a:latin typeface="+mn-lt"/>
                <a:ea typeface="黑体" panose="02010609060101010101" pitchFamily="2" charset="-122"/>
              </a:rPr>
              <a:t>研究主机和主机或主机和路由器之间的通信 。</a:t>
            </a:r>
          </a:p>
        </p:txBody>
      </p:sp>
      <p:grpSp>
        <p:nvGrpSpPr>
          <p:cNvPr id="3" name="组合 2"/>
          <p:cNvGrpSpPr/>
          <p:nvPr/>
        </p:nvGrpSpPr>
        <p:grpSpPr>
          <a:xfrm>
            <a:off x="39556" y="2035176"/>
            <a:ext cx="9881923" cy="4352369"/>
            <a:chOff x="39556" y="2035176"/>
            <a:chExt cx="9881923" cy="4352369"/>
          </a:xfrm>
        </p:grpSpPr>
        <p:sp>
          <p:nvSpPr>
            <p:cNvPr id="81" name="Freeform 77"/>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2" name="Freeform 78"/>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3" name="Line 79"/>
            <p:cNvSpPr>
              <a:spLocks noChangeShapeType="1"/>
            </p:cNvSpPr>
            <p:nvPr/>
          </p:nvSpPr>
          <p:spPr bwMode="auto">
            <a:xfrm rot="16200000">
              <a:off x="8812081"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4" name="Line 80"/>
            <p:cNvSpPr>
              <a:spLocks noChangeShapeType="1"/>
            </p:cNvSpPr>
            <p:nvPr/>
          </p:nvSpPr>
          <p:spPr bwMode="auto">
            <a:xfrm rot="16200000">
              <a:off x="230320" y="5171943"/>
              <a:ext cx="533400" cy="344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5" name="AutoShape 81"/>
            <p:cNvSpPr>
              <a:spLocks noChangeArrowheads="1"/>
            </p:cNvSpPr>
            <p:nvPr/>
          </p:nvSpPr>
          <p:spPr bwMode="auto">
            <a:xfrm>
              <a:off x="2476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6" name="AutoShape 82"/>
            <p:cNvSpPr>
              <a:spLocks noChangeArrowheads="1"/>
            </p:cNvSpPr>
            <p:nvPr/>
          </p:nvSpPr>
          <p:spPr bwMode="auto">
            <a:xfrm>
              <a:off x="2889250" y="3382963"/>
              <a:ext cx="742950" cy="19050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7" name="AutoShape 83"/>
            <p:cNvSpPr>
              <a:spLocks noChangeArrowheads="1"/>
            </p:cNvSpPr>
            <p:nvPr/>
          </p:nvSpPr>
          <p:spPr bwMode="auto">
            <a:xfrm>
              <a:off x="8832850" y="3306763"/>
              <a:ext cx="742950" cy="19050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88" name="AutoShape 84"/>
            <p:cNvSpPr>
              <a:spLocks noChangeArrowheads="1"/>
            </p:cNvSpPr>
            <p:nvPr/>
          </p:nvSpPr>
          <p:spPr bwMode="auto">
            <a:xfrm>
              <a:off x="5776781" y="3611563"/>
              <a:ext cx="742950" cy="16764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89" name="Group 85"/>
            <p:cNvGrpSpPr/>
            <p:nvPr/>
          </p:nvGrpSpPr>
          <p:grpSpPr bwMode="auto">
            <a:xfrm>
              <a:off x="39556" y="2420938"/>
              <a:ext cx="9881923" cy="2438400"/>
              <a:chOff x="96" y="1056"/>
              <a:chExt cx="5472" cy="1536"/>
            </a:xfrm>
            <a:solidFill>
              <a:srgbClr val="FFFF66"/>
            </a:solidFill>
          </p:grpSpPr>
          <p:sp>
            <p:nvSpPr>
              <p:cNvPr id="148" name="Oval 86"/>
              <p:cNvSpPr>
                <a:spLocks noChangeArrowheads="1"/>
              </p:cNvSpPr>
              <p:nvPr/>
            </p:nvSpPr>
            <p:spPr bwMode="auto">
              <a:xfrm>
                <a:off x="3662" y="1674"/>
                <a:ext cx="1906" cy="756"/>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49" name="Oval 87"/>
              <p:cNvSpPr>
                <a:spLocks noChangeArrowheads="1"/>
              </p:cNvSpPr>
              <p:nvPr/>
            </p:nvSpPr>
            <p:spPr bwMode="auto">
              <a:xfrm>
                <a:off x="96" y="1430"/>
                <a:ext cx="1870" cy="760"/>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0" name="Oval 88"/>
              <p:cNvSpPr>
                <a:spLocks noChangeArrowheads="1"/>
              </p:cNvSpPr>
              <p:nvPr/>
            </p:nvSpPr>
            <p:spPr bwMode="auto">
              <a:xfrm>
                <a:off x="3365" y="1163"/>
                <a:ext cx="1903"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1" name="Oval 89"/>
              <p:cNvSpPr>
                <a:spLocks noChangeArrowheads="1"/>
              </p:cNvSpPr>
              <p:nvPr/>
            </p:nvSpPr>
            <p:spPr bwMode="auto">
              <a:xfrm>
                <a:off x="2365" y="1821"/>
                <a:ext cx="1900" cy="77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2" name="Oval 90"/>
              <p:cNvSpPr>
                <a:spLocks noChangeArrowheads="1"/>
              </p:cNvSpPr>
              <p:nvPr/>
            </p:nvSpPr>
            <p:spPr bwMode="auto">
              <a:xfrm>
                <a:off x="729" y="1752"/>
                <a:ext cx="1900"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3" name="Oval 91"/>
              <p:cNvSpPr>
                <a:spLocks noChangeArrowheads="1"/>
              </p:cNvSpPr>
              <p:nvPr/>
            </p:nvSpPr>
            <p:spPr bwMode="auto">
              <a:xfrm>
                <a:off x="2197" y="1056"/>
                <a:ext cx="1870" cy="758"/>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4" name="Oval 92"/>
              <p:cNvSpPr>
                <a:spLocks noChangeArrowheads="1"/>
              </p:cNvSpPr>
              <p:nvPr/>
            </p:nvSpPr>
            <p:spPr bwMode="auto">
              <a:xfrm>
                <a:off x="996" y="1056"/>
                <a:ext cx="1867" cy="731"/>
              </a:xfrm>
              <a:prstGeom prst="ellipse">
                <a:avLst/>
              </a:prstGeom>
              <a:grpFill/>
              <a:ln w="31750">
                <a:solidFill>
                  <a:srgbClr val="000000"/>
                </a:solidFill>
                <a:round/>
              </a:ln>
            </p:spPr>
            <p:txBody>
              <a:bodyPr/>
              <a:lstStyle/>
              <a:p>
                <a:endParaRPr lang="zh-CN" altLang="en-US" b="1">
                  <a:solidFill>
                    <a:srgbClr val="0000CC"/>
                  </a:solidFill>
                  <a:latin typeface="+mn-lt"/>
                  <a:ea typeface="黑体" panose="02010609060101010101" pitchFamily="2" charset="-122"/>
                </a:endParaRPr>
              </a:p>
            </p:txBody>
          </p:sp>
          <p:sp>
            <p:nvSpPr>
              <p:cNvPr id="155" name="Oval 93"/>
              <p:cNvSpPr>
                <a:spLocks noChangeArrowheads="1"/>
              </p:cNvSpPr>
              <p:nvPr/>
            </p:nvSpPr>
            <p:spPr bwMode="auto">
              <a:xfrm>
                <a:off x="597" y="1226"/>
                <a:ext cx="4536" cy="10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solidFill>
                    <a:srgbClr val="0000CC"/>
                  </a:solidFill>
                  <a:latin typeface="+mn-lt"/>
                  <a:ea typeface="黑体" panose="02010609060101010101" pitchFamily="2" charset="-122"/>
                </a:endParaRPr>
              </a:p>
            </p:txBody>
          </p:sp>
        </p:grpSp>
        <p:sp>
          <p:nvSpPr>
            <p:cNvPr id="90" name="Line 94"/>
            <p:cNvSpPr>
              <a:spLocks noChangeShapeType="1"/>
            </p:cNvSpPr>
            <p:nvPr/>
          </p:nvSpPr>
          <p:spPr bwMode="auto">
            <a:xfrm>
              <a:off x="165100" y="5440363"/>
              <a:ext cx="280670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91" name="Group 95"/>
            <p:cNvGrpSpPr/>
            <p:nvPr/>
          </p:nvGrpSpPr>
          <p:grpSpPr bwMode="auto">
            <a:xfrm>
              <a:off x="247650" y="2420938"/>
              <a:ext cx="742950" cy="1447800"/>
              <a:chOff x="672" y="528"/>
              <a:chExt cx="432" cy="912"/>
            </a:xfrm>
          </p:grpSpPr>
          <p:sp>
            <p:nvSpPr>
              <p:cNvPr id="145"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6"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7"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92" name="Text Box 99"/>
            <p:cNvSpPr txBox="1">
              <a:spLocks noChangeArrowheads="1"/>
            </p:cNvSpPr>
            <p:nvPr/>
          </p:nvSpPr>
          <p:spPr bwMode="auto">
            <a:xfrm>
              <a:off x="287206" y="34305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3" name="Text Box 100"/>
            <p:cNvSpPr txBox="1">
              <a:spLocks noChangeArrowheads="1"/>
            </p:cNvSpPr>
            <p:nvPr/>
          </p:nvSpPr>
          <p:spPr bwMode="auto">
            <a:xfrm>
              <a:off x="233892" y="48498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94" name="Text Box 101"/>
            <p:cNvSpPr txBox="1">
              <a:spLocks noChangeArrowheads="1"/>
            </p:cNvSpPr>
            <p:nvPr/>
          </p:nvSpPr>
          <p:spPr bwMode="auto">
            <a:xfrm>
              <a:off x="5226448" y="48117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95" name="Text Box 102"/>
            <p:cNvSpPr txBox="1">
              <a:spLocks noChangeArrowheads="1"/>
            </p:cNvSpPr>
            <p:nvPr/>
          </p:nvSpPr>
          <p:spPr bwMode="auto">
            <a:xfrm>
              <a:off x="3604683"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96" name="Text Box 103"/>
            <p:cNvSpPr txBox="1">
              <a:spLocks noChangeArrowheads="1"/>
            </p:cNvSpPr>
            <p:nvPr/>
          </p:nvSpPr>
          <p:spPr bwMode="auto">
            <a:xfrm>
              <a:off x="2311400" y="480536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97" name="Line 104"/>
            <p:cNvSpPr>
              <a:spLocks noChangeShapeType="1"/>
            </p:cNvSpPr>
            <p:nvPr/>
          </p:nvSpPr>
          <p:spPr bwMode="auto">
            <a:xfrm>
              <a:off x="908050" y="3611563"/>
              <a:ext cx="20637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8" name="Line 105"/>
            <p:cNvSpPr>
              <a:spLocks noChangeShapeType="1"/>
            </p:cNvSpPr>
            <p:nvPr/>
          </p:nvSpPr>
          <p:spPr bwMode="auto">
            <a:xfrm>
              <a:off x="6438900" y="5440363"/>
              <a:ext cx="32194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99" name="Text Box 106"/>
            <p:cNvSpPr txBox="1">
              <a:spLocks noChangeArrowheads="1"/>
            </p:cNvSpPr>
            <p:nvPr/>
          </p:nvSpPr>
          <p:spPr bwMode="auto">
            <a:xfrm>
              <a:off x="6507692" y="4799013"/>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0" name="Text Box 107"/>
            <p:cNvSpPr txBox="1">
              <a:spLocks noChangeArrowheads="1"/>
            </p:cNvSpPr>
            <p:nvPr/>
          </p:nvSpPr>
          <p:spPr bwMode="auto">
            <a:xfrm>
              <a:off x="8805333" y="4814888"/>
              <a:ext cx="60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1" name="Text Box 108"/>
            <p:cNvSpPr txBox="1">
              <a:spLocks noChangeArrowheads="1"/>
            </p:cNvSpPr>
            <p:nvPr/>
          </p:nvSpPr>
          <p:spPr bwMode="auto">
            <a:xfrm>
              <a:off x="6507692" y="37099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6</a:t>
              </a:r>
              <a:endParaRPr kumimoji="1" lang="en-US" altLang="zh-CN" sz="1800" b="1">
                <a:solidFill>
                  <a:srgbClr val="0000CC"/>
                </a:solidFill>
                <a:latin typeface="+mn-lt"/>
                <a:ea typeface="黑体" panose="02010609060101010101" pitchFamily="2" charset="-122"/>
              </a:endParaRPr>
            </a:p>
          </p:txBody>
        </p:sp>
        <p:sp>
          <p:nvSpPr>
            <p:cNvPr id="102" name="Text Box 109"/>
            <p:cNvSpPr txBox="1">
              <a:spLocks noChangeArrowheads="1"/>
            </p:cNvSpPr>
            <p:nvPr/>
          </p:nvSpPr>
          <p:spPr bwMode="auto">
            <a:xfrm>
              <a:off x="116946" y="20605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3" name="Text Box 110"/>
            <p:cNvSpPr txBox="1">
              <a:spLocks noChangeArrowheads="1"/>
            </p:cNvSpPr>
            <p:nvPr/>
          </p:nvSpPr>
          <p:spPr bwMode="auto">
            <a:xfrm>
              <a:off x="8702146" y="2035176"/>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主机 </a:t>
              </a:r>
              <a:r>
                <a:rPr kumimoji="1" lang="en-US" altLang="zh-CN" sz="1800" b="1">
                  <a:solidFill>
                    <a:srgbClr val="0000CC"/>
                  </a:solidFill>
                  <a:latin typeface="+mn-lt"/>
                  <a:ea typeface="黑体" panose="02010609060101010101" pitchFamily="2" charset="-122"/>
                </a:rPr>
                <a:t>H</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04" name="AutoShape 111"/>
            <p:cNvSpPr>
              <a:spLocks noChangeArrowheads="1"/>
            </p:cNvSpPr>
            <p:nvPr/>
          </p:nvSpPr>
          <p:spPr bwMode="auto">
            <a:xfrm>
              <a:off x="2889250" y="3259138"/>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05" name="Text Box 112"/>
            <p:cNvSpPr txBox="1">
              <a:spLocks noChangeArrowheads="1"/>
            </p:cNvSpPr>
            <p:nvPr/>
          </p:nvSpPr>
          <p:spPr bwMode="auto">
            <a:xfrm>
              <a:off x="2834217" y="28876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1</a:t>
              </a:r>
              <a:endParaRPr kumimoji="1" lang="en-US" altLang="zh-CN" sz="1800" b="1">
                <a:solidFill>
                  <a:srgbClr val="0000CC"/>
                </a:solidFill>
                <a:latin typeface="+mn-lt"/>
                <a:ea typeface="黑体" panose="02010609060101010101" pitchFamily="2" charset="-122"/>
              </a:endParaRPr>
            </a:p>
          </p:txBody>
        </p:sp>
        <p:sp>
          <p:nvSpPr>
            <p:cNvPr id="106" name="Text Box 113"/>
            <p:cNvSpPr txBox="1">
              <a:spLocks noChangeArrowheads="1"/>
            </p:cNvSpPr>
            <p:nvPr/>
          </p:nvSpPr>
          <p:spPr bwMode="auto">
            <a:xfrm>
              <a:off x="4485217" y="4186239"/>
              <a:ext cx="2410468" cy="461665"/>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0000CC"/>
                  </a:solidFill>
                  <a:latin typeface="+mn-lt"/>
                  <a:ea typeface="黑体" panose="02010609060101010101" pitchFamily="2" charset="-122"/>
                </a:rPr>
                <a:t>IP </a:t>
              </a:r>
              <a:r>
                <a:rPr kumimoji="1" lang="zh-CN" altLang="en-US" sz="2400" b="1">
                  <a:solidFill>
                    <a:srgbClr val="0000CC"/>
                  </a:solidFill>
                  <a:latin typeface="+mn-lt"/>
                  <a:ea typeface="黑体" panose="02010609060101010101" pitchFamily="2" charset="-122"/>
                </a:rPr>
                <a:t>层上的互联网</a:t>
              </a:r>
            </a:p>
          </p:txBody>
        </p:sp>
        <p:sp>
          <p:nvSpPr>
            <p:cNvPr id="107" name="Text Box 114"/>
            <p:cNvSpPr txBox="1">
              <a:spLocks noChangeArrowheads="1"/>
            </p:cNvSpPr>
            <p:nvPr/>
          </p:nvSpPr>
          <p:spPr bwMode="auto">
            <a:xfrm>
              <a:off x="1073150" y="594836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nvGrpSpPr>
            <p:cNvPr id="108" name="Group 115"/>
            <p:cNvGrpSpPr/>
            <p:nvPr/>
          </p:nvGrpSpPr>
          <p:grpSpPr bwMode="auto">
            <a:xfrm>
              <a:off x="8832850" y="2420938"/>
              <a:ext cx="742950" cy="1447800"/>
              <a:chOff x="672" y="528"/>
              <a:chExt cx="432" cy="912"/>
            </a:xfrm>
          </p:grpSpPr>
          <p:sp>
            <p:nvSpPr>
              <p:cNvPr id="142"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3"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44"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09" name="Text Box 119"/>
            <p:cNvSpPr txBox="1">
              <a:spLocks noChangeArrowheads="1"/>
            </p:cNvSpPr>
            <p:nvPr/>
          </p:nvSpPr>
          <p:spPr bwMode="auto">
            <a:xfrm>
              <a:off x="8886165" y="3435351"/>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sp>
          <p:nvSpPr>
            <p:cNvPr id="110" name="Text Box 120"/>
            <p:cNvSpPr txBox="1">
              <a:spLocks noChangeArrowheads="1"/>
            </p:cNvSpPr>
            <p:nvPr/>
          </p:nvSpPr>
          <p:spPr bwMode="auto">
            <a:xfrm>
              <a:off x="3597804"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4</a:t>
              </a:r>
              <a:endParaRPr kumimoji="1" lang="en-US" altLang="zh-CN" sz="1800" b="1">
                <a:solidFill>
                  <a:srgbClr val="0000CC"/>
                </a:solidFill>
                <a:latin typeface="+mn-lt"/>
                <a:ea typeface="黑体" panose="02010609060101010101" pitchFamily="2" charset="-122"/>
              </a:endParaRPr>
            </a:p>
          </p:txBody>
        </p:sp>
        <p:sp>
          <p:nvSpPr>
            <p:cNvPr id="111" name="Text Box 121"/>
            <p:cNvSpPr txBox="1">
              <a:spLocks noChangeArrowheads="1"/>
            </p:cNvSpPr>
            <p:nvPr/>
          </p:nvSpPr>
          <p:spPr bwMode="auto">
            <a:xfrm>
              <a:off x="247650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3</a:t>
              </a:r>
              <a:endParaRPr kumimoji="1" lang="en-US" altLang="zh-CN" sz="1800" b="1">
                <a:solidFill>
                  <a:srgbClr val="0000CC"/>
                </a:solidFill>
                <a:latin typeface="+mn-lt"/>
                <a:ea typeface="黑体" panose="02010609060101010101" pitchFamily="2" charset="-122"/>
              </a:endParaRPr>
            </a:p>
          </p:txBody>
        </p:sp>
        <p:sp>
          <p:nvSpPr>
            <p:cNvPr id="112" name="Line 122"/>
            <p:cNvSpPr>
              <a:spLocks noChangeShapeType="1"/>
            </p:cNvSpPr>
            <p:nvPr/>
          </p:nvSpPr>
          <p:spPr bwMode="auto">
            <a:xfrm>
              <a:off x="3549650" y="3611563"/>
              <a:ext cx="22288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3" name="AutoShape 123"/>
            <p:cNvSpPr>
              <a:spLocks noChangeArrowheads="1"/>
            </p:cNvSpPr>
            <p:nvPr/>
          </p:nvSpPr>
          <p:spPr bwMode="auto">
            <a:xfrm>
              <a:off x="5776781" y="3230563"/>
              <a:ext cx="742950" cy="6096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4" name="Line 124"/>
            <p:cNvSpPr>
              <a:spLocks noChangeShapeType="1"/>
            </p:cNvSpPr>
            <p:nvPr/>
          </p:nvSpPr>
          <p:spPr bwMode="auto">
            <a:xfrm>
              <a:off x="6438900" y="3611563"/>
              <a:ext cx="2393950"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5" name="Text Box 125"/>
            <p:cNvSpPr txBox="1">
              <a:spLocks noChangeArrowheads="1"/>
            </p:cNvSpPr>
            <p:nvPr/>
          </p:nvSpPr>
          <p:spPr bwMode="auto">
            <a:xfrm>
              <a:off x="5365750" y="3697288"/>
              <a:ext cx="4956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5</a:t>
              </a:r>
              <a:endParaRPr kumimoji="1" lang="en-US" altLang="zh-CN" sz="1800" b="1">
                <a:solidFill>
                  <a:srgbClr val="0000CC"/>
                </a:solidFill>
                <a:latin typeface="+mn-lt"/>
                <a:ea typeface="黑体" panose="02010609060101010101" pitchFamily="2" charset="-122"/>
              </a:endParaRPr>
            </a:p>
          </p:txBody>
        </p:sp>
        <p:sp>
          <p:nvSpPr>
            <p:cNvPr id="116" name="Line 126"/>
            <p:cNvSpPr>
              <a:spLocks noChangeShapeType="1"/>
            </p:cNvSpPr>
            <p:nvPr/>
          </p:nvSpPr>
          <p:spPr bwMode="auto">
            <a:xfrm>
              <a:off x="3632200" y="5440363"/>
              <a:ext cx="206375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7" name="Freeform 127"/>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8" name="Freeform 128"/>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119" name="Text Box 129"/>
            <p:cNvSpPr txBox="1">
              <a:spLocks noChangeArrowheads="1"/>
            </p:cNvSpPr>
            <p:nvPr/>
          </p:nvSpPr>
          <p:spPr bwMode="auto">
            <a:xfrm>
              <a:off x="5652956" y="2862263"/>
              <a:ext cx="1192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0000CC"/>
                  </a:solidFill>
                  <a:latin typeface="+mn-lt"/>
                  <a:ea typeface="黑体" panose="02010609060101010101" pitchFamily="2" charset="-122"/>
                </a:rPr>
                <a:t>路由器 </a:t>
              </a:r>
              <a:r>
                <a:rPr kumimoji="1" lang="en-US" altLang="zh-CN" sz="1800" b="1">
                  <a:solidFill>
                    <a:srgbClr val="0000CC"/>
                  </a:solidFill>
                  <a:latin typeface="+mn-lt"/>
                  <a:ea typeface="黑体" panose="02010609060101010101" pitchFamily="2" charset="-122"/>
                </a:rPr>
                <a:t>R</a:t>
              </a:r>
              <a:r>
                <a:rPr kumimoji="1" lang="en-US" altLang="zh-CN" sz="1800" b="1" baseline="-25000">
                  <a:solidFill>
                    <a:srgbClr val="0000CC"/>
                  </a:solidFill>
                  <a:latin typeface="+mn-lt"/>
                  <a:ea typeface="黑体" panose="02010609060101010101" pitchFamily="2" charset="-122"/>
                </a:rPr>
                <a:t>2</a:t>
              </a:r>
              <a:endParaRPr kumimoji="1" lang="en-US" altLang="zh-CN" sz="1800" b="1">
                <a:solidFill>
                  <a:srgbClr val="0000CC"/>
                </a:solidFill>
                <a:latin typeface="+mn-lt"/>
                <a:ea typeface="黑体" panose="02010609060101010101" pitchFamily="2" charset="-122"/>
              </a:endParaRPr>
            </a:p>
          </p:txBody>
        </p:sp>
        <p:grpSp>
          <p:nvGrpSpPr>
            <p:cNvPr id="123" name="Group 139"/>
            <p:cNvGrpSpPr/>
            <p:nvPr/>
          </p:nvGrpSpPr>
          <p:grpSpPr bwMode="auto">
            <a:xfrm>
              <a:off x="660400" y="5592763"/>
              <a:ext cx="2146300" cy="381000"/>
              <a:chOff x="480" y="3120"/>
              <a:chExt cx="1248" cy="240"/>
            </a:xfrm>
          </p:grpSpPr>
          <p:sp>
            <p:nvSpPr>
              <p:cNvPr id="134"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3</a:t>
                </a:r>
              </a:p>
            </p:txBody>
          </p:sp>
          <p:sp>
            <p:nvSpPr>
              <p:cNvPr id="135"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4" name="Group 142"/>
            <p:cNvGrpSpPr/>
            <p:nvPr/>
          </p:nvGrpSpPr>
          <p:grpSpPr bwMode="auto">
            <a:xfrm>
              <a:off x="3797300" y="5592763"/>
              <a:ext cx="2146300" cy="381000"/>
              <a:chOff x="480" y="3120"/>
              <a:chExt cx="1248" cy="240"/>
            </a:xfrm>
          </p:grpSpPr>
          <p:sp>
            <p:nvSpPr>
              <p:cNvPr id="132"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4</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5</a:t>
                </a:r>
              </a:p>
            </p:txBody>
          </p:sp>
          <p:sp>
            <p:nvSpPr>
              <p:cNvPr id="133"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5" name="Group 145"/>
            <p:cNvGrpSpPr/>
            <p:nvPr/>
          </p:nvGrpSpPr>
          <p:grpSpPr bwMode="auto">
            <a:xfrm>
              <a:off x="6934200" y="5592763"/>
              <a:ext cx="2146300" cy="381000"/>
              <a:chOff x="480" y="3120"/>
              <a:chExt cx="1248" cy="240"/>
            </a:xfrm>
          </p:grpSpPr>
          <p:sp>
            <p:nvSpPr>
              <p:cNvPr id="130"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800" b="1">
                    <a:solidFill>
                      <a:srgbClr val="0000CC"/>
                    </a:solidFill>
                    <a:latin typeface="+mn-lt"/>
                    <a:ea typeface="黑体" panose="02010609060101010101" pitchFamily="2" charset="-122"/>
                  </a:rPr>
                  <a:t>从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6</a:t>
                </a:r>
                <a:r>
                  <a:rPr kumimoji="1" lang="en-US" altLang="zh-CN" sz="1800" b="1">
                    <a:solidFill>
                      <a:srgbClr val="0000CC"/>
                    </a:solidFill>
                    <a:latin typeface="+mn-lt"/>
                    <a:ea typeface="黑体" panose="02010609060101010101" pitchFamily="2" charset="-122"/>
                  </a:rPr>
                  <a:t> </a:t>
                </a:r>
                <a:r>
                  <a:rPr kumimoji="1" lang="zh-CN" altLang="en-US" sz="1800" b="1">
                    <a:solidFill>
                      <a:srgbClr val="0000CC"/>
                    </a:solidFill>
                    <a:latin typeface="+mn-lt"/>
                    <a:ea typeface="黑体" panose="02010609060101010101" pitchFamily="2" charset="-122"/>
                  </a:rPr>
                  <a:t>到 </a:t>
                </a:r>
                <a:r>
                  <a:rPr kumimoji="1" lang="en-US" altLang="zh-CN" sz="1800" b="1">
                    <a:solidFill>
                      <a:srgbClr val="0000CC"/>
                    </a:solidFill>
                    <a:latin typeface="+mn-lt"/>
                    <a:ea typeface="黑体" panose="02010609060101010101" pitchFamily="2" charset="-122"/>
                  </a:rPr>
                  <a:t>HA</a:t>
                </a:r>
                <a:r>
                  <a:rPr kumimoji="1" lang="en-US" altLang="zh-CN" sz="1800" b="1" baseline="-25000">
                    <a:solidFill>
                      <a:srgbClr val="0000CC"/>
                    </a:solidFill>
                    <a:latin typeface="+mn-lt"/>
                    <a:ea typeface="黑体" panose="02010609060101010101" pitchFamily="2" charset="-122"/>
                  </a:rPr>
                  <a:t>2</a:t>
                </a:r>
              </a:p>
            </p:txBody>
          </p:sp>
          <p:sp>
            <p:nvSpPr>
              <p:cNvPr id="131"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sp>
          <p:nvSpPr>
            <p:cNvPr id="126" name="Text Box 148"/>
            <p:cNvSpPr txBox="1">
              <a:spLocks noChangeArrowheads="1"/>
            </p:cNvSpPr>
            <p:nvPr/>
          </p:nvSpPr>
          <p:spPr bwMode="auto">
            <a:xfrm>
              <a:off x="7429500"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sp>
          <p:nvSpPr>
            <p:cNvPr id="127" name="Text Box 149"/>
            <p:cNvSpPr txBox="1">
              <a:spLocks noChangeArrowheads="1"/>
            </p:cNvSpPr>
            <p:nvPr/>
          </p:nvSpPr>
          <p:spPr bwMode="auto">
            <a:xfrm>
              <a:off x="4308079" y="6018213"/>
              <a:ext cx="1007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solidFill>
                    <a:srgbClr val="0000CC"/>
                  </a:solidFill>
                  <a:latin typeface="+mn-lt"/>
                  <a:ea typeface="黑体" panose="02010609060101010101" pitchFamily="2" charset="-122"/>
                </a:rPr>
                <a:t>MAC </a:t>
              </a:r>
              <a:r>
                <a:rPr kumimoji="1" lang="zh-CN" altLang="en-US" sz="1800" b="1">
                  <a:solidFill>
                    <a:srgbClr val="0000CC"/>
                  </a:solidFill>
                  <a:latin typeface="+mn-lt"/>
                  <a:ea typeface="黑体" panose="02010609060101010101" pitchFamily="2" charset="-122"/>
                </a:rPr>
                <a:t>帧</a:t>
              </a:r>
            </a:p>
          </p:txBody>
        </p:sp>
      </p:grpSp>
      <p:grpSp>
        <p:nvGrpSpPr>
          <p:cNvPr id="4" name="组合 3"/>
          <p:cNvGrpSpPr/>
          <p:nvPr/>
        </p:nvGrpSpPr>
        <p:grpSpPr>
          <a:xfrm>
            <a:off x="1238250" y="3154363"/>
            <a:ext cx="7346950" cy="381000"/>
            <a:chOff x="1238250" y="3154363"/>
            <a:chExt cx="7346950" cy="381000"/>
          </a:xfrm>
        </p:grpSpPr>
        <p:grpSp>
          <p:nvGrpSpPr>
            <p:cNvPr id="120" name="Group 130"/>
            <p:cNvGrpSpPr/>
            <p:nvPr/>
          </p:nvGrpSpPr>
          <p:grpSpPr bwMode="auto">
            <a:xfrm>
              <a:off x="1238250" y="3154363"/>
              <a:ext cx="1568450" cy="381000"/>
              <a:chOff x="1632" y="2688"/>
              <a:chExt cx="912" cy="240"/>
            </a:xfrm>
          </p:grpSpPr>
          <p:sp>
            <p:nvSpPr>
              <p:cNvPr id="140" name="Rectangle 131"/>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solidFill>
                      <a:srgbClr val="0000CC"/>
                    </a:solidFill>
                    <a:latin typeface="+mn-lt"/>
                    <a:ea typeface="黑体" panose="02010609060101010101" pitchFamily="2" charset="-122"/>
                  </a:rPr>
                  <a:t>  IP</a:t>
                </a:r>
                <a:r>
                  <a:rPr kumimoji="1" lang="en-US" altLang="zh-CN" sz="1800" b="1" baseline="-25000" dirty="0">
                    <a:solidFill>
                      <a:srgbClr val="0000CC"/>
                    </a:solidFill>
                    <a:latin typeface="+mn-lt"/>
                    <a:ea typeface="黑体" panose="02010609060101010101" pitchFamily="2" charset="-122"/>
                  </a:rPr>
                  <a:t>1</a:t>
                </a:r>
                <a:r>
                  <a:rPr kumimoji="1" lang="en-US" altLang="zh-CN" sz="1800" b="1" dirty="0">
                    <a:solidFill>
                      <a:srgbClr val="0000CC"/>
                    </a:solidFill>
                    <a:latin typeface="+mn-lt"/>
                    <a:ea typeface="黑体" panose="02010609060101010101" pitchFamily="2" charset="-122"/>
                  </a:rPr>
                  <a:t> → IP</a:t>
                </a:r>
                <a:r>
                  <a:rPr kumimoji="1" lang="en-US" altLang="zh-CN" sz="1800" b="1" baseline="-25000" dirty="0">
                    <a:solidFill>
                      <a:srgbClr val="0000CC"/>
                    </a:solidFill>
                    <a:latin typeface="+mn-lt"/>
                    <a:ea typeface="黑体" panose="02010609060101010101" pitchFamily="2" charset="-122"/>
                  </a:rPr>
                  <a:t>2</a:t>
                </a:r>
              </a:p>
            </p:txBody>
          </p:sp>
          <p:sp>
            <p:nvSpPr>
              <p:cNvPr id="141" name="AutoShape 132"/>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1" name="Group 133"/>
            <p:cNvGrpSpPr/>
            <p:nvPr/>
          </p:nvGrpSpPr>
          <p:grpSpPr bwMode="auto">
            <a:xfrm>
              <a:off x="4044950" y="3154363"/>
              <a:ext cx="1568450" cy="381000"/>
              <a:chOff x="1632" y="2688"/>
              <a:chExt cx="912" cy="240"/>
            </a:xfrm>
          </p:grpSpPr>
          <p:sp>
            <p:nvSpPr>
              <p:cNvPr id="138" name="Rectangle 134"/>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9" name="AutoShape 135"/>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nvGrpSpPr>
            <p:cNvPr id="122" name="Group 136"/>
            <p:cNvGrpSpPr/>
            <p:nvPr/>
          </p:nvGrpSpPr>
          <p:grpSpPr bwMode="auto">
            <a:xfrm>
              <a:off x="7016750" y="3154363"/>
              <a:ext cx="1568450" cy="381000"/>
              <a:chOff x="1632" y="2688"/>
              <a:chExt cx="912" cy="240"/>
            </a:xfrm>
          </p:grpSpPr>
          <p:sp>
            <p:nvSpPr>
              <p:cNvPr id="136" name="Rectangle 137"/>
              <p:cNvSpPr>
                <a:spLocks noChangeArrowheads="1"/>
              </p:cNvSpPr>
              <p:nvPr/>
            </p:nvSpPr>
            <p:spPr bwMode="auto">
              <a:xfrm>
                <a:off x="1632" y="2688"/>
                <a:ext cx="720" cy="240"/>
              </a:xfrm>
              <a:prstGeom prst="rect">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solidFill>
                      <a:srgbClr val="0000CC"/>
                    </a:solidFill>
                    <a:latin typeface="+mn-lt"/>
                    <a:ea typeface="黑体" panose="02010609060101010101" pitchFamily="2" charset="-122"/>
                  </a:rPr>
                  <a:t>IP</a:t>
                </a:r>
                <a:r>
                  <a:rPr kumimoji="1" lang="en-US" altLang="zh-CN" sz="1800" b="1" baseline="-25000">
                    <a:solidFill>
                      <a:srgbClr val="0000CC"/>
                    </a:solidFill>
                    <a:latin typeface="+mn-lt"/>
                    <a:ea typeface="黑体" panose="02010609060101010101" pitchFamily="2" charset="-122"/>
                  </a:rPr>
                  <a:t>1</a:t>
                </a:r>
                <a:r>
                  <a:rPr kumimoji="1" lang="en-US" altLang="zh-CN" sz="1800" b="1">
                    <a:solidFill>
                      <a:srgbClr val="0000CC"/>
                    </a:solidFill>
                    <a:latin typeface="+mn-lt"/>
                    <a:ea typeface="黑体" panose="02010609060101010101" pitchFamily="2" charset="-122"/>
                  </a:rPr>
                  <a:t> → IP</a:t>
                </a:r>
                <a:r>
                  <a:rPr kumimoji="1" lang="en-US" altLang="zh-CN" sz="1800" b="1" baseline="-25000">
                    <a:solidFill>
                      <a:srgbClr val="0000CC"/>
                    </a:solidFill>
                    <a:latin typeface="+mn-lt"/>
                    <a:ea typeface="黑体" panose="02010609060101010101" pitchFamily="2" charset="-122"/>
                  </a:rPr>
                  <a:t>2</a:t>
                </a:r>
              </a:p>
            </p:txBody>
          </p:sp>
          <p:sp>
            <p:nvSpPr>
              <p:cNvPr id="137" name="AutoShape 138"/>
              <p:cNvSpPr>
                <a:spLocks noChangeArrowheads="1"/>
              </p:cNvSpPr>
              <p:nvPr/>
            </p:nvSpPr>
            <p:spPr bwMode="auto">
              <a:xfrm>
                <a:off x="2352" y="2736"/>
                <a:ext cx="192" cy="144"/>
              </a:xfrm>
              <a:prstGeom prst="rightArrow">
                <a:avLst>
                  <a:gd name="adj1" fmla="val 50000"/>
                  <a:gd name="adj2" fmla="val 54167"/>
                </a:avLst>
              </a:prstGeom>
              <a:solidFill>
                <a:srgbClr val="FF99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grpSp>
      <p:grpSp>
        <p:nvGrpSpPr>
          <p:cNvPr id="5" name="组合 4"/>
          <p:cNvGrpSpPr/>
          <p:nvPr/>
        </p:nvGrpSpPr>
        <p:grpSpPr>
          <a:xfrm>
            <a:off x="2228850" y="2292351"/>
            <a:ext cx="1320800" cy="393144"/>
            <a:chOff x="2228850" y="2292351"/>
            <a:chExt cx="1320800" cy="393144"/>
          </a:xfrm>
        </p:grpSpPr>
        <p:sp>
          <p:nvSpPr>
            <p:cNvPr id="12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ln>
            <a:effectLst/>
          </p:spPr>
          <p:txBody>
            <a:bodyPr rot="10800000" wrap="none" anchor="ctr"/>
            <a:lstStyle/>
            <a:p>
              <a:pPr algn="ctr"/>
              <a:endParaRPr kumimoji="1" lang="zh-CN" altLang="zh-CN" sz="1800" b="1">
                <a:solidFill>
                  <a:srgbClr val="0000CC"/>
                </a:solidFill>
                <a:latin typeface="+mn-lt"/>
                <a:ea typeface="黑体" panose="02010609060101010101" pitchFamily="2" charset="-122"/>
              </a:endParaRPr>
            </a:p>
          </p:txBody>
        </p:sp>
        <p:sp>
          <p:nvSpPr>
            <p:cNvPr id="129" name="Text Box 151"/>
            <p:cNvSpPr txBox="1">
              <a:spLocks noChangeArrowheads="1"/>
            </p:cNvSpPr>
            <p:nvPr/>
          </p:nvSpPr>
          <p:spPr bwMode="auto">
            <a:xfrm>
              <a:off x="2270125" y="2316163"/>
              <a:ext cx="1159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solidFill>
                    <a:srgbClr val="0000CC"/>
                  </a:solidFill>
                  <a:latin typeface="+mn-lt"/>
                  <a:ea typeface="黑体" panose="02010609060101010101" pitchFamily="2" charset="-122"/>
                </a:rPr>
                <a:t>IP </a:t>
              </a:r>
              <a:r>
                <a:rPr kumimoji="1" lang="zh-CN" altLang="en-US" sz="1800" b="1" dirty="0">
                  <a:solidFill>
                    <a:srgbClr val="0000CC"/>
                  </a:solidFill>
                  <a:latin typeface="+mn-lt"/>
                  <a:ea typeface="黑体" panose="02010609060101010101" pitchFamily="2" charset="-122"/>
                </a:rPr>
                <a:t>数据报</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ChangeArrowheads="1"/>
          </p:cNvSpPr>
          <p:nvPr>
            <p:ph type="title"/>
          </p:nvPr>
        </p:nvSpPr>
        <p:spPr/>
        <p:txBody>
          <a:bodyPr/>
          <a:lstStyle/>
          <a:p>
            <a:pPr algn="ctr"/>
            <a:r>
              <a:rPr lang="zh-CN" altLang="en-US" dirty="0"/>
              <a:t>尽最大努力</a:t>
            </a:r>
            <a:r>
              <a:rPr lang="zh-CN" altLang="en-US" dirty="0" smtClean="0"/>
              <a:t>交付</a:t>
            </a:r>
            <a:endParaRPr lang="zh-CN" altLang="en-US" dirty="0"/>
          </a:p>
        </p:txBody>
      </p:sp>
      <p:sp>
        <p:nvSpPr>
          <p:cNvPr id="943107" name="Rectangle 3"/>
          <p:cNvSpPr>
            <a:spLocks noGrp="1" noChangeArrowheads="1"/>
          </p:cNvSpPr>
          <p:nvPr>
            <p:ph idx="1"/>
          </p:nvPr>
        </p:nvSpPr>
        <p:spPr/>
        <p:txBody>
          <a:bodyPr/>
          <a:lstStyle/>
          <a:p>
            <a:r>
              <a:rPr lang="zh-CN" altLang="en-US" sz="2800" dirty="0">
                <a:solidFill>
                  <a:srgbClr val="00B050"/>
                </a:solidFill>
              </a:rPr>
              <a:t>由于传输网络不提供端到端的可靠传输服务</a:t>
            </a:r>
            <a:r>
              <a:rPr lang="zh-CN" altLang="en-US" sz="2800" dirty="0">
                <a:solidFill>
                  <a:srgbClr val="FF0000"/>
                </a:solidFill>
              </a:rPr>
              <a:t>，</a:t>
            </a:r>
            <a:r>
              <a:rPr lang="zh-CN" altLang="en-US" sz="2800" dirty="0"/>
              <a:t>这就使网络中的路由器可以做得比较简单，而且价格低廉（与电信网的交换机相比较）。</a:t>
            </a:r>
          </a:p>
          <a:p>
            <a:r>
              <a:rPr lang="zh-CN" altLang="en-US" sz="2800" dirty="0"/>
              <a:t>如果主机（即端系统）中的进程之间的通信需要是可靠的，</a:t>
            </a:r>
            <a:r>
              <a:rPr lang="zh-CN" altLang="en-US" sz="2800" dirty="0">
                <a:solidFill>
                  <a:srgbClr val="00B050"/>
                </a:solidFill>
              </a:rPr>
              <a:t>那么就由网络的主机中的运输层</a:t>
            </a:r>
            <a:r>
              <a:rPr lang="zh-CN" altLang="en-US" sz="2800" dirty="0" smtClean="0">
                <a:solidFill>
                  <a:srgbClr val="00B050"/>
                </a:solidFill>
              </a:rPr>
              <a:t>负责可靠交付</a:t>
            </a:r>
            <a:r>
              <a:rPr lang="zh-CN" altLang="en-US" sz="2800" dirty="0">
                <a:solidFill>
                  <a:srgbClr val="00B050"/>
                </a:solidFill>
              </a:rPr>
              <a:t>（包括差错处理、流量控制等） 。</a:t>
            </a:r>
          </a:p>
          <a:p>
            <a:r>
              <a:rPr lang="zh-CN" altLang="en-US" sz="2800" dirty="0">
                <a:solidFill>
                  <a:srgbClr val="0000FF"/>
                </a:solidFill>
              </a:rPr>
              <a:t>采用这种设计思路的好处是：</a:t>
            </a:r>
            <a:r>
              <a:rPr lang="zh-CN" altLang="en-US" sz="2800" dirty="0"/>
              <a:t>网络的造价大大降低，运行方式灵活，能够适应多种应用。</a:t>
            </a:r>
          </a:p>
          <a:p>
            <a:r>
              <a:rPr lang="zh-CN" altLang="en-US" sz="2800" dirty="0" smtClean="0"/>
              <a:t>互连网</a:t>
            </a:r>
            <a:r>
              <a:rPr lang="zh-CN" altLang="en-US" sz="2800" dirty="0"/>
              <a:t>能够发展到今日的规模，充分证明了当初采用这种设计思路的正确性。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1512168"/>
          </a:xfrm>
        </p:spPr>
        <p:txBody>
          <a:bodyPr/>
          <a:lstStyle/>
          <a:p>
            <a:pPr algn="ctr"/>
            <a:r>
              <a:rPr lang="zh-CN" altLang="en-US" dirty="0" smtClean="0"/>
              <a:t>主机 </a:t>
            </a:r>
            <a:r>
              <a:rPr lang="en-US" altLang="zh-CN" dirty="0" smtClean="0"/>
              <a:t>H</a:t>
            </a:r>
            <a:r>
              <a:rPr lang="en-US" altLang="zh-CN" baseline="-25000" dirty="0" smtClean="0"/>
              <a:t>1</a:t>
            </a:r>
            <a:r>
              <a:rPr lang="en-US" altLang="zh-CN" dirty="0" smtClean="0"/>
              <a:t> </a:t>
            </a:r>
            <a:r>
              <a:rPr lang="zh-CN" altLang="en-US" dirty="0" smtClean="0"/>
              <a:t>与 </a:t>
            </a:r>
            <a:r>
              <a:rPr lang="en-US" altLang="zh-CN" dirty="0" smtClean="0"/>
              <a:t>H</a:t>
            </a:r>
            <a:r>
              <a:rPr lang="en-US" altLang="zh-CN" baseline="-25000" dirty="0" smtClean="0"/>
              <a:t>2</a:t>
            </a:r>
            <a:r>
              <a:rPr lang="en-US" altLang="zh-CN" dirty="0" smtClean="0"/>
              <a:t> </a:t>
            </a:r>
            <a:r>
              <a:rPr lang="zh-CN" altLang="en-US" dirty="0" smtClean="0"/>
              <a:t>通信中使用的</a:t>
            </a:r>
            <a:r>
              <a:rPr lang="en-US" altLang="zh-CN" dirty="0" smtClean="0"/>
              <a:t/>
            </a:r>
            <a:br>
              <a:rPr lang="en-US" altLang="zh-CN" dirty="0" smtClean="0"/>
            </a:br>
            <a:r>
              <a:rPr lang="en-US" altLang="zh-CN" dirty="0" smtClean="0"/>
              <a:t>IP</a:t>
            </a:r>
            <a:r>
              <a:rPr lang="zh-CN" altLang="zh-CN" dirty="0" smtClean="0"/>
              <a:t>地址</a:t>
            </a:r>
            <a:r>
              <a:rPr lang="en-US" altLang="zh-CN" dirty="0" smtClean="0"/>
              <a:t> </a:t>
            </a:r>
            <a:r>
              <a:rPr lang="zh-CN" altLang="zh-CN" dirty="0" smtClean="0"/>
              <a:t>与</a:t>
            </a:r>
            <a:r>
              <a:rPr lang="en-US" altLang="zh-CN" dirty="0" smtClean="0"/>
              <a:t> </a:t>
            </a:r>
            <a:r>
              <a:rPr lang="zh-CN" altLang="zh-CN" dirty="0" smtClean="0"/>
              <a:t>硬件地址</a:t>
            </a:r>
            <a:r>
              <a:rPr lang="en-US" altLang="zh-CN" dirty="0" smtClean="0"/>
              <a:t>HA</a:t>
            </a:r>
            <a:endParaRPr lang="zh-CN" altLang="en-US" dirty="0"/>
          </a:p>
        </p:txBody>
      </p:sp>
      <p:graphicFrame>
        <p:nvGraphicFramePr>
          <p:cNvPr id="4" name="内容占位符 3"/>
          <p:cNvGraphicFramePr>
            <a:graphicFrameLocks noGrp="1"/>
          </p:cNvGraphicFramePr>
          <p:nvPr>
            <p:ph idx="1"/>
          </p:nvPr>
        </p:nvGraphicFramePr>
        <p:xfrm>
          <a:off x="632520" y="2132855"/>
          <a:ext cx="8640960" cy="2952329"/>
        </p:xfrm>
        <a:graphic>
          <a:graphicData uri="http://schemas.openxmlformats.org/drawingml/2006/table">
            <a:tbl>
              <a:tblPr>
                <a:tableStyleId>{5C22544A-7EE6-4342-B048-85BDC9FD1C3A}</a:tableStyleId>
              </a:tblPr>
              <a:tblGrid>
                <a:gridCol w="1659388">
                  <a:extLst>
                    <a:ext uri="{9D8B030D-6E8A-4147-A177-3AD203B41FA5}">
                      <a16:colId xmlns:a16="http://schemas.microsoft.com/office/drawing/2014/main" val="20000"/>
                    </a:ext>
                  </a:extLst>
                </a:gridCol>
                <a:gridCol w="1821280">
                  <a:extLst>
                    <a:ext uri="{9D8B030D-6E8A-4147-A177-3AD203B41FA5}">
                      <a16:colId xmlns:a16="http://schemas.microsoft.com/office/drawing/2014/main" val="20001"/>
                    </a:ext>
                  </a:extLst>
                </a:gridCol>
                <a:gridCol w="1821280">
                  <a:extLst>
                    <a:ext uri="{9D8B030D-6E8A-4147-A177-3AD203B41FA5}">
                      <a16:colId xmlns:a16="http://schemas.microsoft.com/office/drawing/2014/main" val="20002"/>
                    </a:ext>
                  </a:extLst>
                </a:gridCol>
                <a:gridCol w="1669506">
                  <a:extLst>
                    <a:ext uri="{9D8B030D-6E8A-4147-A177-3AD203B41FA5}">
                      <a16:colId xmlns:a16="http://schemas.microsoft.com/office/drawing/2014/main" val="20003"/>
                    </a:ext>
                  </a:extLst>
                </a:gridCol>
                <a:gridCol w="1669506">
                  <a:extLst>
                    <a:ext uri="{9D8B030D-6E8A-4147-A177-3AD203B41FA5}">
                      <a16:colId xmlns:a16="http://schemas.microsoft.com/office/drawing/2014/main" val="20004"/>
                    </a:ext>
                  </a:extLst>
                </a:gridCol>
              </a:tblGrid>
              <a:tr h="984109">
                <a:tc rowSpan="2">
                  <a:txBody>
                    <a:bodyPr/>
                    <a:lstStyle/>
                    <a:p>
                      <a:pPr algn="ctr">
                        <a:lnSpc>
                          <a:spcPct val="100000"/>
                        </a:lnSpc>
                        <a:spcAft>
                          <a:spcPts val="0"/>
                        </a:spcAft>
                      </a:pPr>
                      <a:r>
                        <a:rPr lang="en-US" sz="2400" b="1" dirty="0">
                          <a:solidFill>
                            <a:schemeClr val="tx1"/>
                          </a:solidFill>
                          <a:effectLst/>
                          <a:latin typeface="+mn-lt"/>
                          <a:ea typeface="黑体" panose="02010609060101010101" pitchFamily="2" charset="-122"/>
                        </a:rPr>
                        <a:t> </a:t>
                      </a:r>
                      <a:endParaRPr lang="zh-CN" sz="2400" b="1" dirty="0">
                        <a:solidFill>
                          <a:schemeClr val="tx1"/>
                        </a:solidFill>
                        <a:effectLst/>
                        <a:latin typeface="+mn-lt"/>
                        <a:ea typeface="黑体" panose="02010609060101010101" pitchFamily="2" charset="-122"/>
                      </a:endParaRPr>
                    </a:p>
                  </a:txBody>
                  <a:tcPr marL="68580" marR="6858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在网络层</a:t>
                      </a:r>
                    </a:p>
                    <a:p>
                      <a:pPr algn="ctr">
                        <a:lnSpc>
                          <a:spcPct val="100000"/>
                        </a:lnSpc>
                        <a:spcAft>
                          <a:spcPts val="0"/>
                        </a:spcAft>
                      </a:pPr>
                      <a:r>
                        <a:rPr lang="zh-CN" sz="2400" b="1" dirty="0">
                          <a:solidFill>
                            <a:schemeClr val="tx1"/>
                          </a:solidFill>
                          <a:effectLst/>
                          <a:latin typeface="+mn-lt"/>
                          <a:ea typeface="黑体" panose="02010609060101010101" pitchFamily="2" charset="-122"/>
                        </a:rPr>
                        <a:t>写入</a:t>
                      </a:r>
                      <a:r>
                        <a:rPr lang="en-US" sz="2400" b="1" dirty="0">
                          <a:solidFill>
                            <a:schemeClr val="tx1"/>
                          </a:solidFill>
                          <a:effectLst/>
                          <a:latin typeface="+mn-lt"/>
                          <a:ea typeface="黑体" panose="02010609060101010101" pitchFamily="2" charset="-122"/>
                        </a:rPr>
                        <a:t>IP</a:t>
                      </a:r>
                      <a:r>
                        <a:rPr lang="zh-CN" sz="2400" b="1" dirty="0">
                          <a:solidFill>
                            <a:schemeClr val="tx1"/>
                          </a:solidFill>
                          <a:effectLst/>
                          <a:latin typeface="+mn-lt"/>
                          <a:ea typeface="黑体" panose="02010609060101010101" pitchFamily="2" charset="-122"/>
                        </a:rPr>
                        <a:t>数据报首部的地址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在数据链路层</a:t>
                      </a:r>
                    </a:p>
                    <a:p>
                      <a:pPr algn="ctr">
                        <a:lnSpc>
                          <a:spcPct val="100000"/>
                        </a:lnSpc>
                        <a:spcAft>
                          <a:spcPts val="0"/>
                        </a:spcAft>
                      </a:pPr>
                      <a:r>
                        <a:rPr lang="zh-CN" sz="2400" b="1" dirty="0">
                          <a:solidFill>
                            <a:schemeClr val="tx1"/>
                          </a:solidFill>
                          <a:effectLst/>
                          <a:latin typeface="+mn-lt"/>
                          <a:ea typeface="黑体" panose="02010609060101010101" pitchFamily="2" charset="-122"/>
                        </a:rPr>
                        <a:t>写入</a:t>
                      </a:r>
                      <a:r>
                        <a:rPr lang="en-US" sz="2400" b="1" dirty="0">
                          <a:solidFill>
                            <a:schemeClr val="tx1"/>
                          </a:solidFill>
                          <a:effectLst/>
                          <a:latin typeface="+mn-lt"/>
                          <a:ea typeface="黑体" panose="02010609060101010101" pitchFamily="2" charset="-122"/>
                        </a:rPr>
                        <a:t>MAC</a:t>
                      </a:r>
                      <a:r>
                        <a:rPr lang="zh-CN" sz="2400" b="1" dirty="0">
                          <a:solidFill>
                            <a:schemeClr val="tx1"/>
                          </a:solidFill>
                          <a:effectLst/>
                          <a:latin typeface="+mn-lt"/>
                          <a:ea typeface="黑体" panose="02010609060101010101" pitchFamily="2" charset="-122"/>
                        </a:rPr>
                        <a:t>帧首部的地址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extLst>
                  <a:ext uri="{0D108BD9-81ED-4DB2-BD59-A6C34878D82A}">
                    <a16:rowId xmlns:a16="http://schemas.microsoft.com/office/drawing/2014/main" val="10000"/>
                  </a:ext>
                </a:extLst>
              </a:tr>
              <a:tr h="492055">
                <a:tc vMerge="1">
                  <a:txBody>
                    <a:bodyPr/>
                    <a:lstStyle/>
                    <a:p>
                      <a:endParaRPr lang="zh-CN"/>
                    </a:p>
                  </a:txBody>
                  <a:tcPr/>
                </a:tc>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源地址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目的地址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源地址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1" dirty="0">
                          <a:solidFill>
                            <a:schemeClr val="tx1"/>
                          </a:solidFill>
                          <a:effectLst/>
                          <a:latin typeface="+mn-lt"/>
                          <a:ea typeface="黑体" panose="02010609060101010101" pitchFamily="2" charset="-122"/>
                        </a:rPr>
                        <a:t>目的地址</a:t>
                      </a: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2055">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从</a:t>
                      </a:r>
                      <a:r>
                        <a:rPr lang="en-US" sz="2400" b="1">
                          <a:solidFill>
                            <a:schemeClr val="tx1"/>
                          </a:solidFill>
                          <a:effectLst/>
                          <a:latin typeface="+mn-lt"/>
                          <a:ea typeface="黑体" panose="02010609060101010101" pitchFamily="2" charset="-122"/>
                        </a:rPr>
                        <a:t>H</a:t>
                      </a:r>
                      <a:r>
                        <a:rPr lang="en-US" sz="2400" b="1" baseline="-25000">
                          <a:solidFill>
                            <a:schemeClr val="tx1"/>
                          </a:solidFill>
                          <a:effectLst/>
                          <a:latin typeface="+mn-lt"/>
                          <a:ea typeface="黑体" panose="02010609060101010101" pitchFamily="2" charset="-122"/>
                        </a:rPr>
                        <a:t>1</a:t>
                      </a:r>
                      <a:r>
                        <a:rPr lang="zh-CN" sz="2400" b="1">
                          <a:solidFill>
                            <a:schemeClr val="tx1"/>
                          </a:solidFill>
                          <a:effectLst/>
                          <a:latin typeface="+mn-lt"/>
                          <a:ea typeface="黑体" panose="02010609060101010101" pitchFamily="2" charset="-122"/>
                        </a:rPr>
                        <a:t>到</a:t>
                      </a:r>
                      <a:r>
                        <a:rPr lang="en-US" sz="2400" b="1">
                          <a:solidFill>
                            <a:schemeClr val="tx1"/>
                          </a:solidFill>
                          <a:effectLst/>
                          <a:latin typeface="+mn-lt"/>
                          <a:ea typeface="黑体" panose="02010609060101010101" pitchFamily="2" charset="-122"/>
                        </a:rPr>
                        <a:t>R</a:t>
                      </a:r>
                      <a:r>
                        <a:rPr lang="en-US" sz="2400" b="1" baseline="-25000">
                          <a:solidFill>
                            <a:schemeClr val="tx1"/>
                          </a:solidFill>
                          <a:effectLst/>
                          <a:latin typeface="+mn-lt"/>
                          <a:ea typeface="黑体" panose="02010609060101010101" pitchFamily="2" charset="-122"/>
                        </a:rPr>
                        <a:t>1</a:t>
                      </a:r>
                      <a:endParaRPr lang="zh-CN" sz="2400" b="1">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IP</a:t>
                      </a:r>
                      <a:r>
                        <a:rPr lang="en-US" sz="2800" b="1" baseline="-25000" dirty="0">
                          <a:solidFill>
                            <a:srgbClr val="000099"/>
                          </a:solidFill>
                          <a:effectLst/>
                          <a:latin typeface="+mn-lt"/>
                          <a:ea typeface="黑体" panose="02010609060101010101" pitchFamily="2" charset="-122"/>
                        </a:rPr>
                        <a:t>1</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IP</a:t>
                      </a:r>
                      <a:r>
                        <a:rPr lang="en-US" sz="2800" b="1" baseline="-25000" dirty="0">
                          <a:solidFill>
                            <a:srgbClr val="000099"/>
                          </a:solidFill>
                          <a:effectLst/>
                          <a:latin typeface="+mn-lt"/>
                          <a:ea typeface="黑体" panose="02010609060101010101" pitchFamily="2" charset="-122"/>
                        </a:rPr>
                        <a:t>2</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1</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HA</a:t>
                      </a:r>
                      <a:r>
                        <a:rPr lang="en-US" sz="2800" b="1" baseline="-25000">
                          <a:solidFill>
                            <a:srgbClr val="000099"/>
                          </a:solidFill>
                          <a:effectLst/>
                          <a:latin typeface="+mn-lt"/>
                          <a:ea typeface="黑体" panose="02010609060101010101" pitchFamily="2" charset="-122"/>
                        </a:rPr>
                        <a:t>3</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92055">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从</a:t>
                      </a:r>
                      <a:r>
                        <a:rPr lang="en-US" sz="2400" b="1">
                          <a:solidFill>
                            <a:schemeClr val="tx1"/>
                          </a:solidFill>
                          <a:effectLst/>
                          <a:latin typeface="+mn-lt"/>
                          <a:ea typeface="黑体" panose="02010609060101010101" pitchFamily="2" charset="-122"/>
                        </a:rPr>
                        <a:t>R</a:t>
                      </a:r>
                      <a:r>
                        <a:rPr lang="en-US" sz="2400" b="1" baseline="-25000">
                          <a:solidFill>
                            <a:schemeClr val="tx1"/>
                          </a:solidFill>
                          <a:effectLst/>
                          <a:latin typeface="+mn-lt"/>
                          <a:ea typeface="黑体" panose="02010609060101010101" pitchFamily="2" charset="-122"/>
                        </a:rPr>
                        <a:t>1</a:t>
                      </a:r>
                      <a:r>
                        <a:rPr lang="zh-CN" sz="2400" b="1">
                          <a:solidFill>
                            <a:schemeClr val="tx1"/>
                          </a:solidFill>
                          <a:effectLst/>
                          <a:latin typeface="+mn-lt"/>
                          <a:ea typeface="黑体" panose="02010609060101010101" pitchFamily="2" charset="-122"/>
                        </a:rPr>
                        <a:t>到</a:t>
                      </a:r>
                      <a:r>
                        <a:rPr lang="en-US" sz="2400" b="1">
                          <a:solidFill>
                            <a:schemeClr val="tx1"/>
                          </a:solidFill>
                          <a:effectLst/>
                          <a:latin typeface="+mn-lt"/>
                          <a:ea typeface="黑体" panose="02010609060101010101" pitchFamily="2" charset="-122"/>
                        </a:rPr>
                        <a:t>R</a:t>
                      </a:r>
                      <a:r>
                        <a:rPr lang="en-US" sz="2400" b="1" baseline="-25000">
                          <a:solidFill>
                            <a:schemeClr val="tx1"/>
                          </a:solidFill>
                          <a:effectLst/>
                          <a:latin typeface="+mn-lt"/>
                          <a:ea typeface="黑体" panose="02010609060101010101" pitchFamily="2" charset="-122"/>
                        </a:rPr>
                        <a:t>2</a:t>
                      </a:r>
                      <a:endParaRPr lang="zh-CN" sz="2400" b="1">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IP</a:t>
                      </a:r>
                      <a:r>
                        <a:rPr lang="en-US" sz="2800" b="1" baseline="-25000">
                          <a:solidFill>
                            <a:srgbClr val="000099"/>
                          </a:solidFill>
                          <a:effectLst/>
                          <a:latin typeface="+mn-lt"/>
                          <a:ea typeface="黑体" panose="02010609060101010101" pitchFamily="2" charset="-122"/>
                        </a:rPr>
                        <a:t>1</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IP</a:t>
                      </a:r>
                      <a:r>
                        <a:rPr lang="en-US" sz="2800" b="1" baseline="-25000">
                          <a:solidFill>
                            <a:srgbClr val="000099"/>
                          </a:solidFill>
                          <a:effectLst/>
                          <a:latin typeface="+mn-lt"/>
                          <a:ea typeface="黑体" panose="02010609060101010101" pitchFamily="2" charset="-122"/>
                        </a:rPr>
                        <a:t>2</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4</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5</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92055">
                <a:tc>
                  <a:txBody>
                    <a:bodyPr/>
                    <a:lstStyle/>
                    <a:p>
                      <a:pPr algn="ctr">
                        <a:lnSpc>
                          <a:spcPct val="100000"/>
                        </a:lnSpc>
                        <a:spcAft>
                          <a:spcPts val="0"/>
                        </a:spcAft>
                      </a:pPr>
                      <a:r>
                        <a:rPr lang="zh-CN" sz="2400" b="1">
                          <a:solidFill>
                            <a:schemeClr val="tx1"/>
                          </a:solidFill>
                          <a:effectLst/>
                          <a:latin typeface="+mn-lt"/>
                          <a:ea typeface="黑体" panose="02010609060101010101" pitchFamily="2" charset="-122"/>
                        </a:rPr>
                        <a:t>从</a:t>
                      </a:r>
                      <a:r>
                        <a:rPr lang="en-US" sz="2400" b="1">
                          <a:solidFill>
                            <a:schemeClr val="tx1"/>
                          </a:solidFill>
                          <a:effectLst/>
                          <a:latin typeface="+mn-lt"/>
                          <a:ea typeface="黑体" panose="02010609060101010101" pitchFamily="2" charset="-122"/>
                        </a:rPr>
                        <a:t>R</a:t>
                      </a:r>
                      <a:r>
                        <a:rPr lang="en-US" sz="2400" b="1" baseline="-25000">
                          <a:solidFill>
                            <a:schemeClr val="tx1"/>
                          </a:solidFill>
                          <a:effectLst/>
                          <a:latin typeface="+mn-lt"/>
                          <a:ea typeface="黑体" panose="02010609060101010101" pitchFamily="2" charset="-122"/>
                        </a:rPr>
                        <a:t>2</a:t>
                      </a:r>
                      <a:r>
                        <a:rPr lang="zh-CN" sz="2400" b="1">
                          <a:solidFill>
                            <a:schemeClr val="tx1"/>
                          </a:solidFill>
                          <a:effectLst/>
                          <a:latin typeface="+mn-lt"/>
                          <a:ea typeface="黑体" panose="02010609060101010101" pitchFamily="2" charset="-122"/>
                        </a:rPr>
                        <a:t>到</a:t>
                      </a:r>
                      <a:r>
                        <a:rPr lang="en-US" sz="2400" b="1">
                          <a:solidFill>
                            <a:schemeClr val="tx1"/>
                          </a:solidFill>
                          <a:effectLst/>
                          <a:latin typeface="+mn-lt"/>
                          <a:ea typeface="黑体" panose="02010609060101010101" pitchFamily="2" charset="-122"/>
                        </a:rPr>
                        <a:t>H</a:t>
                      </a:r>
                      <a:r>
                        <a:rPr lang="en-US" sz="2400" b="1" baseline="-25000">
                          <a:solidFill>
                            <a:schemeClr val="tx1"/>
                          </a:solidFill>
                          <a:effectLst/>
                          <a:latin typeface="+mn-lt"/>
                          <a:ea typeface="黑体" panose="02010609060101010101" pitchFamily="2" charset="-122"/>
                        </a:rPr>
                        <a:t>2</a:t>
                      </a:r>
                      <a:endParaRPr lang="zh-CN" sz="2400" b="1">
                        <a:solidFill>
                          <a:schemeClr val="tx1"/>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IP</a:t>
                      </a:r>
                      <a:r>
                        <a:rPr lang="en-US" sz="2800" b="1" baseline="-25000">
                          <a:solidFill>
                            <a:srgbClr val="000099"/>
                          </a:solidFill>
                          <a:effectLst/>
                          <a:latin typeface="+mn-lt"/>
                          <a:ea typeface="黑体" panose="02010609060101010101" pitchFamily="2" charset="-122"/>
                        </a:rPr>
                        <a:t>1</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IP</a:t>
                      </a:r>
                      <a:r>
                        <a:rPr lang="en-US" sz="2800" b="1" baseline="-25000" dirty="0">
                          <a:solidFill>
                            <a:srgbClr val="000099"/>
                          </a:solidFill>
                          <a:effectLst/>
                          <a:latin typeface="+mn-lt"/>
                          <a:ea typeface="黑体" panose="02010609060101010101" pitchFamily="2" charset="-122"/>
                        </a:rPr>
                        <a:t>2</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a:solidFill>
                            <a:srgbClr val="000099"/>
                          </a:solidFill>
                          <a:effectLst/>
                          <a:latin typeface="+mn-lt"/>
                          <a:ea typeface="黑体" panose="02010609060101010101" pitchFamily="2" charset="-122"/>
                        </a:rPr>
                        <a:t>HA</a:t>
                      </a:r>
                      <a:r>
                        <a:rPr lang="en-US" sz="2800" b="1" baseline="-25000">
                          <a:solidFill>
                            <a:srgbClr val="000099"/>
                          </a:solidFill>
                          <a:effectLst/>
                          <a:latin typeface="+mn-lt"/>
                          <a:ea typeface="黑体" panose="02010609060101010101" pitchFamily="2" charset="-122"/>
                        </a:rPr>
                        <a:t>6</a:t>
                      </a:r>
                      <a:endParaRPr lang="zh-CN" sz="2800" b="1">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1" dirty="0">
                          <a:solidFill>
                            <a:srgbClr val="000099"/>
                          </a:solidFill>
                          <a:effectLst/>
                          <a:latin typeface="+mn-lt"/>
                          <a:ea typeface="黑体" panose="02010609060101010101" pitchFamily="2" charset="-122"/>
                        </a:rPr>
                        <a:t>HA</a:t>
                      </a:r>
                      <a:r>
                        <a:rPr lang="en-US" sz="2800" b="1" baseline="-25000" dirty="0">
                          <a:solidFill>
                            <a:srgbClr val="000099"/>
                          </a:solidFill>
                          <a:effectLst/>
                          <a:latin typeface="+mn-lt"/>
                          <a:ea typeface="黑体" panose="02010609060101010101" pitchFamily="2" charset="-122"/>
                        </a:rPr>
                        <a:t>2</a:t>
                      </a:r>
                      <a:endParaRPr lang="zh-CN" sz="2800" b="1" dirty="0">
                        <a:solidFill>
                          <a:srgbClr val="000099"/>
                        </a:solidFill>
                        <a:effectLst/>
                        <a:latin typeface="+mn-lt"/>
                        <a:ea typeface="黑体" panose="02010609060101010101" pitchFamily="2" charset="-122"/>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 name="文本框 2"/>
          <p:cNvSpPr txBox="1"/>
          <p:nvPr/>
        </p:nvSpPr>
        <p:spPr>
          <a:xfrm>
            <a:off x="2144688" y="5517231"/>
            <a:ext cx="2339102" cy="1200329"/>
          </a:xfrm>
          <a:prstGeom prst="rect">
            <a:avLst/>
          </a:prstGeom>
          <a:noFill/>
        </p:spPr>
        <p:txBody>
          <a:bodyPr wrap="none" rtlCol="0">
            <a:spAutoFit/>
          </a:bodyPr>
          <a:lstStyle/>
          <a:p>
            <a:r>
              <a:rPr lang="en-US" altLang="zh-CN" sz="7200" b="1" dirty="0" smtClean="0">
                <a:solidFill>
                  <a:srgbClr val="FF0000"/>
                </a:solidFill>
              </a:rPr>
              <a:t>P132</a:t>
            </a:r>
            <a:endParaRPr lang="zh-CN" altLang="en-US" sz="7200" b="1" dirty="0">
              <a:solidFill>
                <a:srgbClr val="FF000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blog.csdn.net/weixin_42747982/article/details/82669612</a:t>
            </a:r>
            <a:endParaRPr lang="en-US" altLang="zh-CN" dirty="0" smtClean="0"/>
          </a:p>
          <a:p>
            <a:r>
              <a:rPr lang="en-US" altLang="zh-CN" dirty="0">
                <a:hlinkClick r:id="rId3"/>
              </a:rPr>
              <a:t>https://</a:t>
            </a:r>
            <a:r>
              <a:rPr lang="en-US" altLang="zh-CN" dirty="0" smtClean="0">
                <a:hlinkClick r:id="rId3"/>
              </a:rPr>
              <a:t>blog.csdn.net/yushengjian/article/details/50625825</a:t>
            </a:r>
            <a:endParaRPr lang="en-US" altLang="zh-CN" dirty="0" smtClean="0"/>
          </a:p>
          <a:p>
            <a:endParaRPr lang="en-US" altLang="zh-CN" dirty="0" smtClean="0"/>
          </a:p>
          <a:p>
            <a:endParaRPr lang="zh-CN" altLang="en-US" dirty="0"/>
          </a:p>
        </p:txBody>
      </p:sp>
      <p:sp>
        <p:nvSpPr>
          <p:cNvPr id="4" name="Rectangle 2"/>
          <p:cNvSpPr>
            <a:spLocks noGrp="1" noChangeArrowheads="1"/>
          </p:cNvSpPr>
          <p:nvPr>
            <p:ph type="title"/>
          </p:nvPr>
        </p:nvSpPr>
        <p:spPr>
          <a:xfrm>
            <a:off x="495300" y="188640"/>
            <a:ext cx="9066212" cy="792088"/>
          </a:xfrm>
        </p:spPr>
        <p:txBody>
          <a:bodyPr/>
          <a:lstStyle/>
          <a:p>
            <a:r>
              <a:rPr lang="en-US" altLang="zh-CN" dirty="0"/>
              <a:t>4.2.4  </a:t>
            </a:r>
            <a:r>
              <a:rPr lang="zh-CN" altLang="zh-CN" dirty="0"/>
              <a:t>地址解析</a:t>
            </a:r>
            <a:r>
              <a:rPr lang="zh-CN" altLang="zh-CN" dirty="0" smtClean="0"/>
              <a:t>协议</a:t>
            </a:r>
            <a:r>
              <a:rPr lang="en-US" altLang="zh-CN" dirty="0" smtClean="0"/>
              <a:t> ARP</a:t>
            </a:r>
            <a:endParaRPr lang="en-US" altLang="zh-CN" dirty="0"/>
          </a:p>
        </p:txBody>
      </p:sp>
    </p:spTree>
    <p:extLst>
      <p:ext uri="{BB962C8B-B14F-4D97-AF65-F5344CB8AC3E}">
        <p14:creationId xmlns:p14="http://schemas.microsoft.com/office/powerpoint/2010/main" val="36080498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300" y="1268760"/>
            <a:ext cx="9210228" cy="5324535"/>
          </a:xfrm>
          <a:prstGeom prst="rect">
            <a:avLst/>
          </a:prstGeom>
        </p:spPr>
        <p:txBody>
          <a:bodyPr wrap="square">
            <a:spAutoFit/>
          </a:bodyPr>
          <a:lstStyle/>
          <a:p>
            <a:r>
              <a:rPr lang="en-US" altLang="zh-CN" dirty="0" smtClean="0">
                <a:solidFill>
                  <a:srgbClr val="000066"/>
                </a:solidFill>
                <a:latin typeface="Tahoma" panose="020B0604030504040204" pitchFamily="34" charset="0"/>
              </a:rPr>
              <a:t>                                   PC0-</a:t>
            </a:r>
            <a:r>
              <a:rPr lang="en-US" altLang="zh-CN" dirty="0">
                <a:solidFill>
                  <a:srgbClr val="000066"/>
                </a:solidFill>
                <a:latin typeface="Tahoma" panose="020B0604030504040204" pitchFamily="34" charset="0"/>
              </a:rPr>
              <a:t>-----SW---------ROUTER---------PC1</a:t>
            </a:r>
            <a:r>
              <a:rPr lang="zh-CN" altLang="en-US" dirty="0">
                <a:solidFill>
                  <a:srgbClr val="000066"/>
                </a:solidFill>
              </a:rPr>
              <a:t/>
            </a:r>
            <a:br>
              <a:rPr lang="zh-CN" altLang="en-US" dirty="0">
                <a:solidFill>
                  <a:srgbClr val="000066"/>
                </a:solidFill>
              </a:rPr>
            </a:br>
            <a:r>
              <a:rPr lang="zh-CN" altLang="en-US" sz="1200" dirty="0">
                <a:solidFill>
                  <a:srgbClr val="FF0000"/>
                </a:solidFill>
              </a:rPr>
              <a:t/>
            </a:r>
            <a:br>
              <a:rPr lang="zh-CN" altLang="en-US" sz="1200" dirty="0">
                <a:solidFill>
                  <a:srgbClr val="FF0000"/>
                </a:solidFill>
              </a:rPr>
            </a:br>
            <a:r>
              <a:rPr lang="zh-CN" altLang="en-US" sz="1200" dirty="0">
                <a:solidFill>
                  <a:srgbClr val="FF0000"/>
                </a:solidFill>
                <a:latin typeface="Tahoma" panose="020B0604030504040204" pitchFamily="34" charset="0"/>
              </a:rPr>
              <a:t>假设是第一次通信，有路由器存在，跨网段的通信哦。</a:t>
            </a:r>
            <a:r>
              <a:rPr lang="zh-CN" altLang="en-US" sz="1200" dirty="0">
                <a:solidFill>
                  <a:srgbClr val="FF0000"/>
                </a:solidFill>
              </a:rPr>
              <a:t/>
            </a:r>
            <a:br>
              <a:rPr lang="zh-CN" altLang="en-US" sz="1200" dirty="0">
                <a:solidFill>
                  <a:srgbClr val="FF0000"/>
                </a:solidFill>
              </a:rPr>
            </a:br>
            <a:r>
              <a:rPr lang="zh-CN" altLang="en-US" sz="1200" dirty="0">
                <a:solidFill>
                  <a:srgbClr val="FF0000"/>
                </a:solidFill>
              </a:rPr>
              <a:t/>
            </a:r>
            <a:br>
              <a:rPr lang="zh-CN" altLang="en-US" sz="1200" dirty="0">
                <a:solidFill>
                  <a:srgbClr val="FF0000"/>
                </a:solidFill>
              </a:rPr>
            </a:br>
            <a:r>
              <a:rPr lang="en-US" altLang="zh-CN" sz="1200" dirty="0">
                <a:solidFill>
                  <a:srgbClr val="FF0000"/>
                </a:solidFill>
                <a:latin typeface="Tahoma" panose="020B0604030504040204" pitchFamily="34" charset="0"/>
              </a:rPr>
              <a:t>1.PC0</a:t>
            </a:r>
            <a:r>
              <a:rPr lang="zh-CN" altLang="en-US" sz="1200" dirty="0">
                <a:solidFill>
                  <a:srgbClr val="FF0000"/>
                </a:solidFill>
                <a:latin typeface="Tahoma" panose="020B0604030504040204" pitchFamily="34" charset="0"/>
              </a:rPr>
              <a:t>开始</a:t>
            </a:r>
            <a:r>
              <a:rPr lang="en-US" altLang="zh-CN" sz="1200" dirty="0">
                <a:solidFill>
                  <a:srgbClr val="FF0000"/>
                </a:solidFill>
                <a:latin typeface="Tahoma" panose="020B0604030504040204" pitchFamily="34" charset="0"/>
              </a:rPr>
              <a:t>Ping PC1</a:t>
            </a:r>
            <a:r>
              <a:rPr lang="zh-CN" altLang="en-US" sz="1200" dirty="0">
                <a:solidFill>
                  <a:srgbClr val="FF0000"/>
                </a:solidFill>
                <a:latin typeface="Tahoma" panose="020B0604030504040204" pitchFamily="34" charset="0"/>
              </a:rPr>
              <a:t>，因为是跨网段的通信，所以要先发</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包请求网关的</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地址，要拿到网关的</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地址才能正确封装数据。这时</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包（注意这里是</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包，不是你的</a:t>
            </a:r>
            <a:r>
              <a:rPr lang="en-US" altLang="zh-CN" sz="1200" dirty="0">
                <a:solidFill>
                  <a:srgbClr val="FF0000"/>
                </a:solidFill>
                <a:latin typeface="Tahoma" panose="020B0604030504040204" pitchFamily="34" charset="0"/>
              </a:rPr>
              <a:t>Ping</a:t>
            </a:r>
            <a:r>
              <a:rPr lang="zh-CN" altLang="en-US" sz="1200" dirty="0">
                <a:solidFill>
                  <a:srgbClr val="FF0000"/>
                </a:solidFill>
                <a:latin typeface="Tahoma" panose="020B0604030504040204" pitchFamily="34" charset="0"/>
              </a:rPr>
              <a:t>包）里源</a:t>
            </a:r>
            <a:r>
              <a:rPr lang="en-US" altLang="zh-CN" sz="1200" dirty="0" err="1">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地址为</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地址，源</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地址为</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地址，目标</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地址网关的地址，目标</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地址为全</a:t>
            </a:r>
            <a:r>
              <a:rPr lang="en-US" altLang="zh-CN" sz="1200" dirty="0">
                <a:solidFill>
                  <a:srgbClr val="FF0000"/>
                </a:solidFill>
                <a:latin typeface="Tahoma" panose="020B0604030504040204" pitchFamily="34" charset="0"/>
              </a:rPr>
              <a:t>F</a:t>
            </a:r>
            <a:r>
              <a:rPr lang="zh-CN" altLang="en-US" sz="1200" dirty="0">
                <a:solidFill>
                  <a:srgbClr val="FF0000"/>
                </a:solidFill>
                <a:latin typeface="Tahoma" panose="020B0604030504040204" pitchFamily="34" charset="0"/>
              </a:rPr>
              <a:t>（也就是二层的广播地址）</a:t>
            </a:r>
            <a:r>
              <a:rPr lang="zh-CN" altLang="en-US" sz="1200" dirty="0">
                <a:solidFill>
                  <a:srgbClr val="FF0000"/>
                </a:solidFill>
              </a:rPr>
              <a:t/>
            </a:r>
            <a:br>
              <a:rPr lang="zh-CN" altLang="en-US" sz="1200" dirty="0">
                <a:solidFill>
                  <a:srgbClr val="FF0000"/>
                </a:solidFill>
              </a:rPr>
            </a:br>
            <a:r>
              <a:rPr lang="zh-CN" altLang="en-US" sz="1200" dirty="0">
                <a:solidFill>
                  <a:srgbClr val="FF0000"/>
                </a:solidFill>
              </a:rPr>
              <a:t/>
            </a:r>
            <a:br>
              <a:rPr lang="zh-CN" altLang="en-US" sz="1200" dirty="0">
                <a:solidFill>
                  <a:srgbClr val="FF0000"/>
                </a:solidFill>
              </a:rPr>
            </a:br>
            <a:r>
              <a:rPr lang="en-US" altLang="zh-CN" sz="1200" dirty="0">
                <a:solidFill>
                  <a:srgbClr val="FF0000"/>
                </a:solidFill>
                <a:latin typeface="Tahoma" panose="020B0604030504040204" pitchFamily="34" charset="0"/>
              </a:rPr>
              <a:t>2.</a:t>
            </a:r>
            <a:r>
              <a:rPr lang="zh-CN" altLang="en-US" sz="1200" dirty="0">
                <a:solidFill>
                  <a:srgbClr val="FF0000"/>
                </a:solidFill>
                <a:latin typeface="Tahoma" panose="020B0604030504040204" pitchFamily="34" charset="0"/>
              </a:rPr>
              <a:t>当</a:t>
            </a:r>
            <a:r>
              <a:rPr lang="en-US" altLang="zh-CN" sz="1200" dirty="0" err="1">
                <a:solidFill>
                  <a:srgbClr val="FF0000"/>
                </a:solidFill>
                <a:latin typeface="Tahoma" panose="020B0604030504040204" pitchFamily="34" charset="0"/>
              </a:rPr>
              <a:t>Sw</a:t>
            </a:r>
            <a:r>
              <a:rPr lang="zh-CN" altLang="en-US" sz="1200" dirty="0">
                <a:solidFill>
                  <a:srgbClr val="FF0000"/>
                </a:solidFill>
                <a:latin typeface="Tahoma" panose="020B0604030504040204" pitchFamily="34" charset="0"/>
              </a:rPr>
              <a:t>收到</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包，先学习，</a:t>
            </a:r>
            <a:r>
              <a:rPr lang="zh-CN" altLang="en-US" sz="1200" dirty="0">
                <a:solidFill>
                  <a:srgbClr val="00B050"/>
                </a:solidFill>
                <a:latin typeface="Tahoma" panose="020B0604030504040204" pitchFamily="34" charset="0"/>
              </a:rPr>
              <a:t>将</a:t>
            </a:r>
            <a:r>
              <a:rPr lang="en-US" altLang="zh-CN" sz="1200" dirty="0">
                <a:solidFill>
                  <a:srgbClr val="00B050"/>
                </a:solidFill>
                <a:latin typeface="Tahoma" panose="020B0604030504040204" pitchFamily="34" charset="0"/>
              </a:rPr>
              <a:t>PC1</a:t>
            </a:r>
            <a:r>
              <a:rPr lang="zh-CN" altLang="en-US" sz="1200" dirty="0">
                <a:solidFill>
                  <a:srgbClr val="00B050"/>
                </a:solidFill>
                <a:latin typeface="Tahoma" panose="020B0604030504040204" pitchFamily="34" charset="0"/>
              </a:rPr>
              <a:t>的</a:t>
            </a:r>
            <a:r>
              <a:rPr lang="en-US" altLang="zh-CN" sz="1200" dirty="0">
                <a:solidFill>
                  <a:srgbClr val="00B050"/>
                </a:solidFill>
                <a:latin typeface="Tahoma" panose="020B0604030504040204" pitchFamily="34" charset="0"/>
              </a:rPr>
              <a:t>MAC</a:t>
            </a:r>
            <a:r>
              <a:rPr lang="zh-CN" altLang="en-US" sz="1200" dirty="0">
                <a:solidFill>
                  <a:srgbClr val="00B050"/>
                </a:solidFill>
                <a:latin typeface="Tahoma" panose="020B0604030504040204" pitchFamily="34" charset="0"/>
              </a:rPr>
              <a:t>地址记录下来并和对应的接口绑定，形成</a:t>
            </a:r>
            <a:r>
              <a:rPr lang="en-US" altLang="zh-CN" sz="1200" dirty="0">
                <a:solidFill>
                  <a:srgbClr val="00B050"/>
                </a:solidFill>
                <a:latin typeface="Tahoma" panose="020B0604030504040204" pitchFamily="34" charset="0"/>
              </a:rPr>
              <a:t>CAM</a:t>
            </a:r>
            <a:r>
              <a:rPr lang="zh-CN" altLang="en-US" sz="1200" dirty="0">
                <a:solidFill>
                  <a:srgbClr val="00B050"/>
                </a:solidFill>
                <a:latin typeface="Tahoma" panose="020B0604030504040204" pitchFamily="34" charset="0"/>
              </a:rPr>
              <a:t>表</a:t>
            </a:r>
            <a:r>
              <a:rPr lang="zh-CN" altLang="en-US" sz="1200" dirty="0">
                <a:solidFill>
                  <a:srgbClr val="FF0000"/>
                </a:solidFill>
                <a:latin typeface="Tahoma" panose="020B0604030504040204" pitchFamily="34" charset="0"/>
              </a:rPr>
              <a:t>，因为</a:t>
            </a:r>
            <a:r>
              <a:rPr lang="en-US" altLang="zh-CN" sz="1200" dirty="0">
                <a:solidFill>
                  <a:srgbClr val="FF0000"/>
                </a:solidFill>
                <a:latin typeface="Tahoma" panose="020B0604030504040204" pitchFamily="34" charset="0"/>
              </a:rPr>
              <a:t>SW</a:t>
            </a:r>
            <a:r>
              <a:rPr lang="zh-CN" altLang="en-US" sz="1200" dirty="0">
                <a:solidFill>
                  <a:srgbClr val="FF0000"/>
                </a:solidFill>
                <a:latin typeface="Tahoma" panose="020B0604030504040204" pitchFamily="34" charset="0"/>
              </a:rPr>
              <a:t>没有学习到关于</a:t>
            </a:r>
            <a:r>
              <a:rPr lang="en-US" altLang="zh-CN" sz="1200" dirty="0">
                <a:solidFill>
                  <a:srgbClr val="FF0000"/>
                </a:solidFill>
                <a:latin typeface="Tahoma" panose="020B0604030504040204" pitchFamily="34" charset="0"/>
              </a:rPr>
              <a:t>PC0 </a:t>
            </a:r>
            <a:r>
              <a:rPr lang="zh-CN" altLang="en-US" sz="1200" dirty="0">
                <a:solidFill>
                  <a:srgbClr val="FF0000"/>
                </a:solidFill>
                <a:latin typeface="Tahoma" panose="020B0604030504040204" pitchFamily="34" charset="0"/>
              </a:rPr>
              <a:t>的网关的任何表项，所以将此</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包进行泛洪，包的内容并没有修改。</a:t>
            </a:r>
            <a:r>
              <a:rPr lang="zh-CN" altLang="en-US" sz="1200" dirty="0">
                <a:solidFill>
                  <a:srgbClr val="FF0000"/>
                </a:solidFill>
              </a:rPr>
              <a:t/>
            </a:r>
            <a:br>
              <a:rPr lang="zh-CN" altLang="en-US" sz="1200" dirty="0">
                <a:solidFill>
                  <a:srgbClr val="FF0000"/>
                </a:solidFill>
              </a:rPr>
            </a:br>
            <a:r>
              <a:rPr lang="zh-CN" altLang="en-US" sz="1200" dirty="0">
                <a:solidFill>
                  <a:srgbClr val="FF0000"/>
                </a:solidFill>
              </a:rPr>
              <a:t/>
            </a:r>
            <a:br>
              <a:rPr lang="zh-CN" altLang="en-US" sz="1200" dirty="0">
                <a:solidFill>
                  <a:srgbClr val="FF0000"/>
                </a:solidFill>
              </a:rPr>
            </a:br>
            <a:r>
              <a:rPr lang="en-US" altLang="zh-CN" sz="1200" dirty="0">
                <a:solidFill>
                  <a:srgbClr val="FF0000"/>
                </a:solidFill>
                <a:latin typeface="Tahoma" panose="020B0604030504040204" pitchFamily="34" charset="0"/>
              </a:rPr>
              <a:t>3.</a:t>
            </a:r>
            <a:r>
              <a:rPr lang="zh-CN" altLang="en-US" sz="1200" dirty="0">
                <a:solidFill>
                  <a:srgbClr val="FF0000"/>
                </a:solidFill>
                <a:latin typeface="Tahoma" panose="020B0604030504040204" pitchFamily="34" charset="0"/>
              </a:rPr>
              <a:t>当</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包到达了路由器，</a:t>
            </a:r>
            <a:r>
              <a:rPr lang="zh-CN" altLang="en-US" sz="1200" dirty="0">
                <a:solidFill>
                  <a:srgbClr val="00B050"/>
                </a:solidFill>
                <a:latin typeface="Tahoma" panose="020B0604030504040204" pitchFamily="34" charset="0"/>
              </a:rPr>
              <a:t>路由器先记录</a:t>
            </a:r>
            <a:r>
              <a:rPr lang="en-US" altLang="zh-CN" sz="1200" dirty="0">
                <a:solidFill>
                  <a:srgbClr val="00B050"/>
                </a:solidFill>
                <a:latin typeface="Tahoma" panose="020B0604030504040204" pitchFamily="34" charset="0"/>
              </a:rPr>
              <a:t>PC0</a:t>
            </a:r>
            <a:r>
              <a:rPr lang="zh-CN" altLang="en-US" sz="1200" dirty="0">
                <a:solidFill>
                  <a:srgbClr val="00B050"/>
                </a:solidFill>
                <a:latin typeface="Tahoma" panose="020B0604030504040204" pitchFamily="34" charset="0"/>
              </a:rPr>
              <a:t>的</a:t>
            </a:r>
            <a:r>
              <a:rPr lang="en-US" altLang="zh-CN" sz="1200" dirty="0">
                <a:solidFill>
                  <a:srgbClr val="00B050"/>
                </a:solidFill>
                <a:latin typeface="Tahoma" panose="020B0604030504040204" pitchFamily="34" charset="0"/>
              </a:rPr>
              <a:t>IP</a:t>
            </a:r>
            <a:r>
              <a:rPr lang="zh-CN" altLang="en-US" sz="1200" dirty="0">
                <a:solidFill>
                  <a:srgbClr val="00B050"/>
                </a:solidFill>
                <a:latin typeface="Tahoma" panose="020B0604030504040204" pitchFamily="34" charset="0"/>
              </a:rPr>
              <a:t>地址和对应的</a:t>
            </a:r>
            <a:r>
              <a:rPr lang="en-US" altLang="zh-CN" sz="1200" dirty="0">
                <a:solidFill>
                  <a:srgbClr val="00B050"/>
                </a:solidFill>
                <a:latin typeface="Tahoma" panose="020B0604030504040204" pitchFamily="34" charset="0"/>
              </a:rPr>
              <a:t>MAC</a:t>
            </a:r>
            <a:r>
              <a:rPr lang="zh-CN" altLang="en-US" sz="1200" dirty="0">
                <a:solidFill>
                  <a:srgbClr val="00B050"/>
                </a:solidFill>
                <a:latin typeface="Tahoma" panose="020B0604030504040204" pitchFamily="34" charset="0"/>
              </a:rPr>
              <a:t>地址</a:t>
            </a:r>
            <a:r>
              <a:rPr lang="zh-CN" altLang="en-US" sz="1200" dirty="0">
                <a:solidFill>
                  <a:srgbClr val="FF0000"/>
                </a:solidFill>
                <a:latin typeface="Tahoma" panose="020B0604030504040204" pitchFamily="34" charset="0"/>
              </a:rPr>
              <a:t>，然后会响应这个</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包，并作出回应，回应的这个</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源</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为路由器接口</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，源</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为路由器接口</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，目标</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为</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，目标</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为</a:t>
            </a:r>
            <a:r>
              <a:rPr lang="en-US" altLang="zh-CN" sz="1200" dirty="0">
                <a:solidFill>
                  <a:srgbClr val="FF0000"/>
                </a:solidFill>
                <a:latin typeface="Tahoma" panose="020B0604030504040204" pitchFamily="34" charset="0"/>
              </a:rPr>
              <a:t>PC0 </a:t>
            </a:r>
            <a:r>
              <a:rPr lang="zh-CN" altLang="en-US" sz="1200" dirty="0">
                <a:solidFill>
                  <a:srgbClr val="FF0000"/>
                </a:solidFill>
                <a:latin typeface="Tahoma" panose="020B0604030504040204" pitchFamily="34" charset="0"/>
              </a:rPr>
              <a:t>的</a:t>
            </a:r>
            <a:r>
              <a:rPr lang="en-US" altLang="zh-CN" sz="1200" dirty="0" smtClean="0">
                <a:solidFill>
                  <a:srgbClr val="FF0000"/>
                </a:solidFill>
                <a:latin typeface="Tahoma" panose="020B0604030504040204" pitchFamily="34" charset="0"/>
              </a:rPr>
              <a:t>MAC</a:t>
            </a:r>
            <a:r>
              <a:rPr lang="zh-CN" altLang="en-US" sz="1200" dirty="0" smtClean="0">
                <a:solidFill>
                  <a:srgbClr val="FF0000"/>
                </a:solidFill>
                <a:latin typeface="Tahoma" panose="020B0604030504040204" pitchFamily="34" charset="0"/>
              </a:rPr>
              <a:t>。</a:t>
            </a:r>
            <a:r>
              <a:rPr lang="zh-CN" altLang="en-US" sz="1200" dirty="0">
                <a:solidFill>
                  <a:srgbClr val="FF0000"/>
                </a:solidFill>
                <a:latin typeface="Tahoma" panose="020B0604030504040204" pitchFamily="34" charset="0"/>
              </a:rPr>
              <a:t>这个</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回应发回给</a:t>
            </a:r>
            <a:r>
              <a:rPr lang="en-US" altLang="zh-CN" sz="1200" dirty="0">
                <a:solidFill>
                  <a:srgbClr val="FF0000"/>
                </a:solidFill>
                <a:latin typeface="Tahoma" panose="020B0604030504040204" pitchFamily="34" charset="0"/>
              </a:rPr>
              <a:t>SW</a:t>
            </a:r>
            <a:r>
              <a:rPr lang="zh-CN" altLang="en-US" sz="1200" dirty="0">
                <a:solidFill>
                  <a:srgbClr val="FF0000"/>
                </a:solidFill>
                <a:latin typeface="Tahoma" panose="020B0604030504040204" pitchFamily="34" charset="0"/>
              </a:rPr>
              <a:t>，</a:t>
            </a:r>
            <a:r>
              <a:rPr lang="en-US" altLang="zh-CN" sz="1200" dirty="0" err="1">
                <a:solidFill>
                  <a:srgbClr val="00B050"/>
                </a:solidFill>
                <a:latin typeface="Tahoma" panose="020B0604030504040204" pitchFamily="34" charset="0"/>
              </a:rPr>
              <a:t>Sw</a:t>
            </a:r>
            <a:r>
              <a:rPr lang="zh-CN" altLang="en-US" sz="1200" dirty="0">
                <a:solidFill>
                  <a:srgbClr val="00B050"/>
                </a:solidFill>
                <a:latin typeface="Tahoma" panose="020B0604030504040204" pitchFamily="34" charset="0"/>
              </a:rPr>
              <a:t>学习这个</a:t>
            </a:r>
            <a:r>
              <a:rPr lang="en-US" altLang="zh-CN" sz="1200" dirty="0">
                <a:solidFill>
                  <a:srgbClr val="00B050"/>
                </a:solidFill>
                <a:latin typeface="Tahoma" panose="020B0604030504040204" pitchFamily="34" charset="0"/>
              </a:rPr>
              <a:t>MAC</a:t>
            </a:r>
            <a:r>
              <a:rPr lang="zh-CN" altLang="en-US" sz="1200" dirty="0">
                <a:solidFill>
                  <a:srgbClr val="00B050"/>
                </a:solidFill>
                <a:latin typeface="Tahoma" panose="020B0604030504040204" pitchFamily="34" charset="0"/>
              </a:rPr>
              <a:t>地址，并记录到</a:t>
            </a:r>
            <a:r>
              <a:rPr lang="en-US" altLang="zh-CN" sz="1200" dirty="0">
                <a:solidFill>
                  <a:srgbClr val="00B050"/>
                </a:solidFill>
                <a:latin typeface="Tahoma" panose="020B0604030504040204" pitchFamily="34" charset="0"/>
              </a:rPr>
              <a:t>CAM</a:t>
            </a:r>
            <a:r>
              <a:rPr lang="zh-CN" altLang="en-US" sz="1200" dirty="0">
                <a:solidFill>
                  <a:srgbClr val="00B050"/>
                </a:solidFill>
                <a:latin typeface="Tahoma" panose="020B0604030504040204" pitchFamily="34" charset="0"/>
              </a:rPr>
              <a:t>表</a:t>
            </a:r>
            <a:r>
              <a:rPr lang="zh-CN" altLang="en-US" sz="1200" dirty="0">
                <a:solidFill>
                  <a:srgbClr val="FF0000"/>
                </a:solidFill>
                <a:latin typeface="Tahoma" panose="020B0604030504040204" pitchFamily="34" charset="0"/>
              </a:rPr>
              <a:t>，然后转发给</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a:t>
            </a:r>
            <a:r>
              <a:rPr lang="zh-CN" altLang="en-US" sz="1200" dirty="0">
                <a:solidFill>
                  <a:srgbClr val="FF0000"/>
                </a:solidFill>
              </a:rPr>
              <a:t/>
            </a:r>
            <a:br>
              <a:rPr lang="zh-CN" altLang="en-US" sz="1200" dirty="0">
                <a:solidFill>
                  <a:srgbClr val="FF0000"/>
                </a:solidFill>
              </a:rPr>
            </a:br>
            <a:r>
              <a:rPr lang="zh-CN" altLang="en-US" sz="1200" dirty="0">
                <a:solidFill>
                  <a:srgbClr val="FF0000"/>
                </a:solidFill>
              </a:rPr>
              <a:t/>
            </a:r>
            <a:br>
              <a:rPr lang="zh-CN" altLang="en-US" sz="1200" dirty="0">
                <a:solidFill>
                  <a:srgbClr val="FF0000"/>
                </a:solidFill>
              </a:rPr>
            </a:br>
            <a:r>
              <a:rPr lang="en-US" altLang="zh-CN" sz="1200" dirty="0">
                <a:solidFill>
                  <a:srgbClr val="FF0000"/>
                </a:solidFill>
                <a:latin typeface="Tahoma" panose="020B0604030504040204" pitchFamily="34" charset="0"/>
              </a:rPr>
              <a:t>4.</a:t>
            </a:r>
            <a:r>
              <a:rPr lang="zh-CN" altLang="en-US" sz="1200" dirty="0">
                <a:solidFill>
                  <a:srgbClr val="FF0000"/>
                </a:solidFill>
                <a:latin typeface="Tahoma" panose="020B0604030504040204" pitchFamily="34" charset="0"/>
              </a:rPr>
              <a:t>这时 </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已经有了网关的</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a:t>
            </a:r>
            <a:r>
              <a:rPr lang="en-US" altLang="zh-CN" sz="1200" dirty="0">
                <a:solidFill>
                  <a:srgbClr val="FF0000"/>
                </a:solidFill>
                <a:latin typeface="Tahoma" panose="020B0604030504040204" pitchFamily="34" charset="0"/>
              </a:rPr>
              <a:t>Ping</a:t>
            </a:r>
            <a:r>
              <a:rPr lang="zh-CN" altLang="en-US" sz="1200" dirty="0">
                <a:solidFill>
                  <a:srgbClr val="FF0000"/>
                </a:solidFill>
                <a:latin typeface="Tahoma" panose="020B0604030504040204" pitchFamily="34" charset="0"/>
              </a:rPr>
              <a:t>包就可以正常发送 ，</a:t>
            </a:r>
            <a:r>
              <a:rPr lang="en-US" altLang="zh-CN" sz="1200" dirty="0">
                <a:solidFill>
                  <a:srgbClr val="FF0000"/>
                </a:solidFill>
                <a:latin typeface="Tahoma" panose="020B0604030504040204" pitchFamily="34" charset="0"/>
              </a:rPr>
              <a:t>Ping</a:t>
            </a:r>
            <a:r>
              <a:rPr lang="zh-CN" altLang="en-US" sz="1200" dirty="0">
                <a:solidFill>
                  <a:srgbClr val="FF0000"/>
                </a:solidFill>
                <a:latin typeface="Tahoma" panose="020B0604030504040204" pitchFamily="34" charset="0"/>
              </a:rPr>
              <a:t>包格式源</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是</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，源</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为</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，目标</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为</a:t>
            </a:r>
            <a:r>
              <a:rPr lang="en-US" altLang="zh-CN" sz="1200" dirty="0">
                <a:solidFill>
                  <a:srgbClr val="FF0000"/>
                </a:solidFill>
                <a:latin typeface="Tahoma" panose="020B0604030504040204" pitchFamily="34" charset="0"/>
              </a:rPr>
              <a:t>PC1</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，目标</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为</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的网关的</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a:t>
            </a:r>
            <a:r>
              <a:rPr lang="zh-CN" altLang="en-US" sz="1200" dirty="0">
                <a:solidFill>
                  <a:srgbClr val="FF0000"/>
                </a:solidFill>
              </a:rPr>
              <a:t/>
            </a:r>
            <a:br>
              <a:rPr lang="zh-CN" altLang="en-US" sz="1200" dirty="0">
                <a:solidFill>
                  <a:srgbClr val="FF0000"/>
                </a:solidFill>
              </a:rPr>
            </a:br>
            <a:r>
              <a:rPr lang="zh-CN" altLang="en-US" sz="1200" dirty="0">
                <a:solidFill>
                  <a:srgbClr val="FF0000"/>
                </a:solidFill>
              </a:rPr>
              <a:t/>
            </a:r>
            <a:br>
              <a:rPr lang="zh-CN" altLang="en-US" sz="1200" dirty="0">
                <a:solidFill>
                  <a:srgbClr val="FF0000"/>
                </a:solidFill>
              </a:rPr>
            </a:br>
            <a:r>
              <a:rPr lang="en-US" altLang="zh-CN" sz="1200" dirty="0">
                <a:solidFill>
                  <a:srgbClr val="FF0000"/>
                </a:solidFill>
                <a:latin typeface="Tahoma" panose="020B0604030504040204" pitchFamily="34" charset="0"/>
              </a:rPr>
              <a:t>5.</a:t>
            </a:r>
            <a:r>
              <a:rPr lang="zh-CN" altLang="en-US" sz="1200" dirty="0">
                <a:solidFill>
                  <a:srgbClr val="FF0000"/>
                </a:solidFill>
                <a:latin typeface="Tahoma" panose="020B0604030504040204" pitchFamily="34" charset="0"/>
              </a:rPr>
              <a:t>当</a:t>
            </a:r>
            <a:r>
              <a:rPr lang="en-US" altLang="zh-CN" sz="1200" dirty="0">
                <a:solidFill>
                  <a:srgbClr val="FF0000"/>
                </a:solidFill>
                <a:latin typeface="Tahoma" panose="020B0604030504040204" pitchFamily="34" charset="0"/>
              </a:rPr>
              <a:t>PC0</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Ping</a:t>
            </a:r>
            <a:r>
              <a:rPr lang="zh-CN" altLang="en-US" sz="1200" dirty="0">
                <a:solidFill>
                  <a:srgbClr val="FF0000"/>
                </a:solidFill>
                <a:latin typeface="Tahoma" panose="020B0604030504040204" pitchFamily="34" charset="0"/>
              </a:rPr>
              <a:t>包到达路由器，路由器这时就要查看自己的路由表，发现有连接有</a:t>
            </a:r>
            <a:r>
              <a:rPr lang="en-US" altLang="zh-CN" sz="1200" dirty="0">
                <a:solidFill>
                  <a:srgbClr val="FF0000"/>
                </a:solidFill>
                <a:latin typeface="Tahoma" panose="020B0604030504040204" pitchFamily="34" charset="0"/>
              </a:rPr>
              <a:t>PC1</a:t>
            </a:r>
            <a:r>
              <a:rPr lang="zh-CN" altLang="en-US" sz="1200" dirty="0">
                <a:solidFill>
                  <a:srgbClr val="FF0000"/>
                </a:solidFill>
                <a:latin typeface="Tahoma" panose="020B0604030504040204" pitchFamily="34" charset="0"/>
              </a:rPr>
              <a:t>的这个网段，但是路由器没有</a:t>
            </a:r>
            <a:r>
              <a:rPr lang="en-US" altLang="zh-CN" sz="1200" dirty="0">
                <a:solidFill>
                  <a:srgbClr val="FF0000"/>
                </a:solidFill>
                <a:latin typeface="Tahoma" panose="020B0604030504040204" pitchFamily="34" charset="0"/>
              </a:rPr>
              <a:t>PC1</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地址，无法将此包进行封装转发，封装失败，就将这个包丢弃</a:t>
            </a:r>
            <a:r>
              <a:rPr lang="zh-CN" altLang="en-US" sz="1200" dirty="0">
                <a:solidFill>
                  <a:srgbClr val="FF0000"/>
                </a:solidFill>
              </a:rPr>
              <a:t/>
            </a:r>
            <a:br>
              <a:rPr lang="zh-CN" altLang="en-US" sz="1200" dirty="0">
                <a:solidFill>
                  <a:srgbClr val="FF0000"/>
                </a:solidFill>
              </a:rPr>
            </a:br>
            <a:r>
              <a:rPr lang="zh-CN" altLang="en-US" sz="1200" dirty="0">
                <a:solidFill>
                  <a:srgbClr val="FF0000"/>
                </a:solidFill>
              </a:rPr>
              <a:t/>
            </a:r>
            <a:br>
              <a:rPr lang="zh-CN" altLang="en-US" sz="1200" dirty="0">
                <a:solidFill>
                  <a:srgbClr val="FF0000"/>
                </a:solidFill>
              </a:rPr>
            </a:br>
            <a:r>
              <a:rPr lang="en-US" altLang="zh-CN" sz="1200" dirty="0">
                <a:solidFill>
                  <a:srgbClr val="FF0000"/>
                </a:solidFill>
                <a:latin typeface="Tahoma" panose="020B0604030504040204" pitchFamily="34" charset="0"/>
              </a:rPr>
              <a:t>6.</a:t>
            </a:r>
            <a:r>
              <a:rPr lang="zh-CN" altLang="en-US" sz="1200" dirty="0">
                <a:solidFill>
                  <a:srgbClr val="FF0000"/>
                </a:solidFill>
                <a:latin typeface="Tahoma" panose="020B0604030504040204" pitchFamily="34" charset="0"/>
              </a:rPr>
              <a:t>路由器这时就从连接</a:t>
            </a:r>
            <a:r>
              <a:rPr lang="en-US" altLang="zh-CN" sz="1200" dirty="0">
                <a:solidFill>
                  <a:srgbClr val="FF0000"/>
                </a:solidFill>
                <a:latin typeface="Tahoma" panose="020B0604030504040204" pitchFamily="34" charset="0"/>
              </a:rPr>
              <a:t>PC1</a:t>
            </a:r>
            <a:r>
              <a:rPr lang="zh-CN" altLang="en-US" sz="1200" dirty="0">
                <a:solidFill>
                  <a:srgbClr val="FF0000"/>
                </a:solidFill>
                <a:latin typeface="Tahoma" panose="020B0604030504040204" pitchFamily="34" charset="0"/>
              </a:rPr>
              <a:t>网段的这个接口发送</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包，源</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地址，连接</a:t>
            </a:r>
            <a:r>
              <a:rPr lang="en-US" altLang="zh-CN" sz="1200" dirty="0">
                <a:solidFill>
                  <a:srgbClr val="FF0000"/>
                </a:solidFill>
                <a:latin typeface="Tahoma" panose="020B0604030504040204" pitchFamily="34" charset="0"/>
              </a:rPr>
              <a:t>PC1</a:t>
            </a:r>
            <a:r>
              <a:rPr lang="zh-CN" altLang="en-US" sz="1200" dirty="0">
                <a:solidFill>
                  <a:srgbClr val="FF0000"/>
                </a:solidFill>
                <a:latin typeface="Tahoma" panose="020B0604030504040204" pitchFamily="34" charset="0"/>
              </a:rPr>
              <a:t>的接口</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地址，源</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地址，连接</a:t>
            </a:r>
            <a:r>
              <a:rPr lang="en-US" altLang="zh-CN" sz="1200" dirty="0">
                <a:solidFill>
                  <a:srgbClr val="FF0000"/>
                </a:solidFill>
                <a:latin typeface="Tahoma" panose="020B0604030504040204" pitchFamily="34" charset="0"/>
              </a:rPr>
              <a:t>PC1</a:t>
            </a:r>
            <a:r>
              <a:rPr lang="zh-CN" altLang="en-US" sz="1200" dirty="0">
                <a:solidFill>
                  <a:srgbClr val="FF0000"/>
                </a:solidFill>
                <a:latin typeface="Tahoma" panose="020B0604030504040204" pitchFamily="34" charset="0"/>
              </a:rPr>
              <a:t>的接口</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地址，目标</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地址，</a:t>
            </a:r>
            <a:r>
              <a:rPr lang="en-US" altLang="zh-CN" sz="1200" dirty="0">
                <a:solidFill>
                  <a:srgbClr val="FF0000"/>
                </a:solidFill>
                <a:latin typeface="Tahoma" panose="020B0604030504040204" pitchFamily="34" charset="0"/>
              </a:rPr>
              <a:t>PC1</a:t>
            </a:r>
            <a:r>
              <a:rPr lang="zh-CN" altLang="en-US" sz="1200" dirty="0">
                <a:solidFill>
                  <a:srgbClr val="FF0000"/>
                </a:solidFill>
                <a:latin typeface="Tahoma" panose="020B0604030504040204" pitchFamily="34" charset="0"/>
              </a:rPr>
              <a:t>的</a:t>
            </a:r>
            <a:r>
              <a:rPr lang="en-US" altLang="zh-CN" sz="1200" dirty="0" err="1">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地址，目标</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地址全</a:t>
            </a:r>
            <a:r>
              <a:rPr lang="en-US" altLang="zh-CN" sz="1200" dirty="0">
                <a:solidFill>
                  <a:srgbClr val="FF0000"/>
                </a:solidFill>
                <a:latin typeface="Tahoma" panose="020B0604030504040204" pitchFamily="34" charset="0"/>
              </a:rPr>
              <a:t>F</a:t>
            </a:r>
            <a:r>
              <a:rPr lang="zh-CN" altLang="en-US" sz="1200" dirty="0">
                <a:solidFill>
                  <a:srgbClr val="FF0000"/>
                </a:solidFill>
                <a:latin typeface="Tahoma" panose="020B0604030504040204" pitchFamily="34" charset="0"/>
              </a:rPr>
              <a:t>。</a:t>
            </a:r>
            <a:r>
              <a:rPr lang="zh-CN" altLang="en-US" sz="1200" dirty="0">
                <a:solidFill>
                  <a:srgbClr val="FF0000"/>
                </a:solidFill>
              </a:rPr>
              <a:t/>
            </a:r>
            <a:br>
              <a:rPr lang="zh-CN" altLang="en-US" sz="1200" dirty="0">
                <a:solidFill>
                  <a:srgbClr val="FF0000"/>
                </a:solidFill>
              </a:rPr>
            </a:br>
            <a:r>
              <a:rPr lang="zh-CN" altLang="en-US" sz="1200" dirty="0">
                <a:solidFill>
                  <a:srgbClr val="FF0000"/>
                </a:solidFill>
              </a:rPr>
              <a:t/>
            </a:r>
            <a:br>
              <a:rPr lang="zh-CN" altLang="en-US" sz="1200" dirty="0">
                <a:solidFill>
                  <a:srgbClr val="FF0000"/>
                </a:solidFill>
              </a:rPr>
            </a:br>
            <a:r>
              <a:rPr lang="en-US" altLang="zh-CN" sz="1200" dirty="0">
                <a:solidFill>
                  <a:srgbClr val="FF0000"/>
                </a:solidFill>
                <a:latin typeface="Tahoma" panose="020B0604030504040204" pitchFamily="34" charset="0"/>
              </a:rPr>
              <a:t>7.</a:t>
            </a:r>
            <a:r>
              <a:rPr lang="zh-CN" altLang="en-US" sz="1200" dirty="0">
                <a:solidFill>
                  <a:srgbClr val="FF0000"/>
                </a:solidFill>
                <a:latin typeface="Tahoma" panose="020B0604030504040204" pitchFamily="34" charset="0"/>
              </a:rPr>
              <a:t>当</a:t>
            </a:r>
            <a:r>
              <a:rPr lang="en-US" altLang="zh-CN" sz="1200" dirty="0">
                <a:solidFill>
                  <a:srgbClr val="FF0000"/>
                </a:solidFill>
                <a:latin typeface="Tahoma" panose="020B0604030504040204" pitchFamily="34" charset="0"/>
              </a:rPr>
              <a:t>PC1</a:t>
            </a:r>
            <a:r>
              <a:rPr lang="zh-CN" altLang="en-US" sz="1200" dirty="0">
                <a:solidFill>
                  <a:srgbClr val="FF0000"/>
                </a:solidFill>
                <a:latin typeface="Tahoma" panose="020B0604030504040204" pitchFamily="34" charset="0"/>
              </a:rPr>
              <a:t>收到这个路由器发送的</a:t>
            </a:r>
            <a:r>
              <a:rPr lang="en-US" altLang="zh-CN" sz="1200" dirty="0">
                <a:solidFill>
                  <a:srgbClr val="FF0000"/>
                </a:solidFill>
                <a:latin typeface="Tahoma" panose="020B0604030504040204" pitchFamily="34" charset="0"/>
              </a:rPr>
              <a:t>ARP</a:t>
            </a:r>
            <a:r>
              <a:rPr lang="zh-CN" altLang="en-US" sz="1200" dirty="0">
                <a:solidFill>
                  <a:srgbClr val="FF0000"/>
                </a:solidFill>
                <a:latin typeface="Tahoma" panose="020B0604030504040204" pitchFamily="34" charset="0"/>
              </a:rPr>
              <a:t>包，进行相应，将自己的</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地址返回给路由器。</a:t>
            </a:r>
            <a:r>
              <a:rPr lang="zh-CN" altLang="en-US" sz="1200" dirty="0">
                <a:solidFill>
                  <a:srgbClr val="FF0000"/>
                </a:solidFill>
              </a:rPr>
              <a:t/>
            </a:r>
            <a:br>
              <a:rPr lang="zh-CN" altLang="en-US" sz="1200" dirty="0">
                <a:solidFill>
                  <a:srgbClr val="FF0000"/>
                </a:solidFill>
              </a:rPr>
            </a:br>
            <a:r>
              <a:rPr lang="zh-CN" altLang="en-US" sz="1200" dirty="0">
                <a:solidFill>
                  <a:srgbClr val="FF0000"/>
                </a:solidFill>
              </a:rPr>
              <a:t/>
            </a:r>
            <a:br>
              <a:rPr lang="zh-CN" altLang="en-US" sz="1200" dirty="0">
                <a:solidFill>
                  <a:srgbClr val="FF0000"/>
                </a:solidFill>
              </a:rPr>
            </a:br>
            <a:r>
              <a:rPr lang="zh-CN" altLang="en-US" sz="1200" dirty="0">
                <a:solidFill>
                  <a:srgbClr val="FF0000"/>
                </a:solidFill>
              </a:rPr>
              <a:t/>
            </a:r>
            <a:br>
              <a:rPr lang="zh-CN" altLang="en-US" sz="1200" dirty="0">
                <a:solidFill>
                  <a:srgbClr val="FF0000"/>
                </a:solidFill>
              </a:rPr>
            </a:br>
            <a:r>
              <a:rPr lang="en-US" altLang="zh-CN" sz="1200" dirty="0">
                <a:solidFill>
                  <a:srgbClr val="FF0000"/>
                </a:solidFill>
                <a:latin typeface="Tahoma" panose="020B0604030504040204" pitchFamily="34" charset="0"/>
              </a:rPr>
              <a:t>8.</a:t>
            </a:r>
            <a:r>
              <a:rPr lang="zh-CN" altLang="en-US" sz="1200" dirty="0">
                <a:solidFill>
                  <a:srgbClr val="FF0000"/>
                </a:solidFill>
                <a:latin typeface="Tahoma" panose="020B0604030504040204" pitchFamily="34" charset="0"/>
              </a:rPr>
              <a:t>路由器这个时候就获取了</a:t>
            </a:r>
            <a:r>
              <a:rPr lang="en-US" altLang="zh-CN" sz="1200" dirty="0">
                <a:solidFill>
                  <a:srgbClr val="FF0000"/>
                </a:solidFill>
                <a:latin typeface="Tahoma" panose="020B0604030504040204" pitchFamily="34" charset="0"/>
              </a:rPr>
              <a:t>PC1</a:t>
            </a:r>
            <a:r>
              <a:rPr lang="zh-CN" altLang="en-US" sz="1200" dirty="0">
                <a:solidFill>
                  <a:srgbClr val="FF0000"/>
                </a:solidFill>
                <a:latin typeface="Tahoma" panose="020B0604030504040204" pitchFamily="34" charset="0"/>
              </a:rPr>
              <a:t>的</a:t>
            </a:r>
            <a:r>
              <a:rPr lang="en-US" altLang="zh-CN" sz="1200" dirty="0">
                <a:solidFill>
                  <a:srgbClr val="FF0000"/>
                </a:solidFill>
                <a:latin typeface="Tahoma" panose="020B0604030504040204" pitchFamily="34" charset="0"/>
              </a:rPr>
              <a:t>IP</a:t>
            </a:r>
            <a:r>
              <a:rPr lang="zh-CN" altLang="en-US" sz="1200" dirty="0">
                <a:solidFill>
                  <a:srgbClr val="FF0000"/>
                </a:solidFill>
                <a:latin typeface="Tahoma" panose="020B0604030504040204" pitchFamily="34" charset="0"/>
              </a:rPr>
              <a:t>地址和对应的</a:t>
            </a:r>
            <a:r>
              <a:rPr lang="en-US" altLang="zh-CN" sz="1200" dirty="0">
                <a:solidFill>
                  <a:srgbClr val="FF0000"/>
                </a:solidFill>
                <a:latin typeface="Tahoma" panose="020B0604030504040204" pitchFamily="34" charset="0"/>
              </a:rPr>
              <a:t>MAC</a:t>
            </a:r>
            <a:r>
              <a:rPr lang="zh-CN" altLang="en-US" sz="1200" dirty="0">
                <a:solidFill>
                  <a:srgbClr val="FF0000"/>
                </a:solidFill>
                <a:latin typeface="Tahoma" panose="020B0604030504040204" pitchFamily="34" charset="0"/>
              </a:rPr>
              <a:t>地址。</a:t>
            </a:r>
            <a:endParaRPr lang="zh-CN" altLang="en-US" sz="1200" dirty="0">
              <a:solidFill>
                <a:srgbClr val="FF0000"/>
              </a:solidFill>
            </a:endParaRPr>
          </a:p>
        </p:txBody>
      </p:sp>
      <p:sp>
        <p:nvSpPr>
          <p:cNvPr id="6" name="Rectangle 2"/>
          <p:cNvSpPr>
            <a:spLocks noGrp="1" noChangeArrowheads="1"/>
          </p:cNvSpPr>
          <p:nvPr>
            <p:ph type="title"/>
          </p:nvPr>
        </p:nvSpPr>
        <p:spPr>
          <a:xfrm>
            <a:off x="495300" y="188640"/>
            <a:ext cx="9066212" cy="792088"/>
          </a:xfrm>
        </p:spPr>
        <p:txBody>
          <a:bodyPr/>
          <a:lstStyle/>
          <a:p>
            <a:r>
              <a:rPr lang="en-US" altLang="zh-CN" dirty="0"/>
              <a:t>4.2.4  </a:t>
            </a:r>
            <a:r>
              <a:rPr lang="zh-CN" altLang="zh-CN" dirty="0"/>
              <a:t>地址解析</a:t>
            </a:r>
            <a:r>
              <a:rPr lang="zh-CN" altLang="zh-CN" dirty="0" smtClean="0"/>
              <a:t>协议</a:t>
            </a:r>
            <a:r>
              <a:rPr lang="en-US" altLang="zh-CN" dirty="0" smtClean="0"/>
              <a:t> ARP</a:t>
            </a:r>
            <a:endParaRPr lang="en-US" altLang="zh-CN" dirty="0"/>
          </a:p>
        </p:txBody>
      </p:sp>
    </p:spTree>
    <p:extLst>
      <p:ext uri="{BB962C8B-B14F-4D97-AF65-F5344CB8AC3E}">
        <p14:creationId xmlns:p14="http://schemas.microsoft.com/office/powerpoint/2010/main" val="14955339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496" y="1412776"/>
            <a:ext cx="9073008" cy="1477328"/>
          </a:xfrm>
          <a:prstGeom prst="rect">
            <a:avLst/>
          </a:prstGeom>
        </p:spPr>
        <p:txBody>
          <a:bodyPr wrap="square">
            <a:spAutoFit/>
          </a:bodyPr>
          <a:lstStyle/>
          <a:p>
            <a:r>
              <a:rPr lang="zh-CN" altLang="en-US" dirty="0">
                <a:solidFill>
                  <a:srgbClr val="00B050"/>
                </a:solidFill>
                <a:latin typeface="Tahoma" panose="020B0604030504040204" pitchFamily="34" charset="0"/>
              </a:rPr>
              <a:t>当完成了以上的过程，交换机和路由器各个接口连接设备的</a:t>
            </a:r>
            <a:r>
              <a:rPr lang="en-US" altLang="zh-CN" dirty="0">
                <a:solidFill>
                  <a:srgbClr val="00B050"/>
                </a:solidFill>
                <a:latin typeface="Tahoma" panose="020B0604030504040204" pitchFamily="34" charset="0"/>
              </a:rPr>
              <a:t>MAC</a:t>
            </a:r>
            <a:r>
              <a:rPr lang="zh-CN" altLang="en-US" dirty="0">
                <a:solidFill>
                  <a:srgbClr val="00B050"/>
                </a:solidFill>
                <a:latin typeface="Tahoma" panose="020B0604030504040204" pitchFamily="34" charset="0"/>
              </a:rPr>
              <a:t>地址就全部知道了。</a:t>
            </a:r>
            <a:r>
              <a:rPr lang="zh-CN" altLang="en-US" dirty="0">
                <a:solidFill>
                  <a:srgbClr val="00B050"/>
                </a:solidFill>
              </a:rPr>
              <a:t/>
            </a:r>
            <a:br>
              <a:rPr lang="zh-CN" altLang="en-US" dirty="0">
                <a:solidFill>
                  <a:srgbClr val="00B050"/>
                </a:solidFill>
              </a:rPr>
            </a:br>
            <a:r>
              <a:rPr lang="zh-CN" altLang="en-US" dirty="0">
                <a:solidFill>
                  <a:srgbClr val="00B050"/>
                </a:solidFill>
                <a:latin typeface="Tahoma" panose="020B0604030504040204" pitchFamily="34" charset="0"/>
              </a:rPr>
              <a:t>当第二个</a:t>
            </a:r>
            <a:r>
              <a:rPr lang="en-US" altLang="zh-CN" dirty="0">
                <a:solidFill>
                  <a:srgbClr val="00B050"/>
                </a:solidFill>
                <a:latin typeface="Tahoma" panose="020B0604030504040204" pitchFamily="34" charset="0"/>
              </a:rPr>
              <a:t>Ping</a:t>
            </a:r>
            <a:r>
              <a:rPr lang="zh-CN" altLang="en-US" dirty="0">
                <a:solidFill>
                  <a:srgbClr val="00B050"/>
                </a:solidFill>
                <a:latin typeface="Tahoma" panose="020B0604030504040204" pitchFamily="34" charset="0"/>
              </a:rPr>
              <a:t>包过来的时候就可以正常的转发了。</a:t>
            </a:r>
            <a:r>
              <a:rPr lang="zh-CN" altLang="en-US" dirty="0">
                <a:solidFill>
                  <a:srgbClr val="00B050"/>
                </a:solidFill>
              </a:rPr>
              <a:t/>
            </a:r>
            <a:br>
              <a:rPr lang="zh-CN" altLang="en-US" dirty="0">
                <a:solidFill>
                  <a:srgbClr val="00B050"/>
                </a:solidFill>
              </a:rPr>
            </a:br>
            <a:r>
              <a:rPr lang="zh-CN" altLang="en-US" dirty="0">
                <a:solidFill>
                  <a:srgbClr val="00B050"/>
                </a:solidFill>
                <a:latin typeface="Tahoma" panose="020B0604030504040204" pitchFamily="34" charset="0"/>
              </a:rPr>
              <a:t>对于交换机的工作原理一定要弄清楚。</a:t>
            </a:r>
            <a:r>
              <a:rPr lang="zh-CN" altLang="en-US" dirty="0">
                <a:solidFill>
                  <a:srgbClr val="00B050"/>
                </a:solidFill>
              </a:rPr>
              <a:t/>
            </a:r>
            <a:br>
              <a:rPr lang="zh-CN" altLang="en-US" dirty="0">
                <a:solidFill>
                  <a:srgbClr val="00B050"/>
                </a:solidFill>
              </a:rPr>
            </a:br>
            <a:r>
              <a:rPr lang="zh-CN" altLang="en-US" dirty="0">
                <a:solidFill>
                  <a:srgbClr val="00B050"/>
                </a:solidFill>
                <a:latin typeface="Tahoma" panose="020B0604030504040204" pitchFamily="34" charset="0"/>
              </a:rPr>
              <a:t>对于交换机来说，它只能看到</a:t>
            </a:r>
            <a:r>
              <a:rPr lang="en-US" altLang="zh-CN" dirty="0">
                <a:solidFill>
                  <a:srgbClr val="00B050"/>
                </a:solidFill>
                <a:latin typeface="Tahoma" panose="020B0604030504040204" pitchFamily="34" charset="0"/>
              </a:rPr>
              <a:t>2</a:t>
            </a:r>
            <a:r>
              <a:rPr lang="zh-CN" altLang="en-US" dirty="0">
                <a:solidFill>
                  <a:srgbClr val="00B050"/>
                </a:solidFill>
                <a:latin typeface="Tahoma" panose="020B0604030504040204" pitchFamily="34" charset="0"/>
              </a:rPr>
              <a:t>层的东西，它并不能查看到</a:t>
            </a:r>
            <a:r>
              <a:rPr lang="en-US" altLang="zh-CN" dirty="0">
                <a:solidFill>
                  <a:srgbClr val="00B050"/>
                </a:solidFill>
                <a:latin typeface="Tahoma" panose="020B0604030504040204" pitchFamily="34" charset="0"/>
              </a:rPr>
              <a:t>IP</a:t>
            </a:r>
            <a:r>
              <a:rPr lang="zh-CN" altLang="en-US" dirty="0">
                <a:solidFill>
                  <a:srgbClr val="00B050"/>
                </a:solidFill>
                <a:latin typeface="Tahoma" panose="020B0604030504040204" pitchFamily="34" charset="0"/>
              </a:rPr>
              <a:t>地址，只有路由器可以查看</a:t>
            </a:r>
            <a:r>
              <a:rPr lang="en-US" altLang="zh-CN" dirty="0">
                <a:solidFill>
                  <a:srgbClr val="00B050"/>
                </a:solidFill>
                <a:latin typeface="Tahoma" panose="020B0604030504040204" pitchFamily="34" charset="0"/>
              </a:rPr>
              <a:t>IP</a:t>
            </a:r>
            <a:r>
              <a:rPr lang="zh-CN" altLang="en-US" dirty="0">
                <a:solidFill>
                  <a:srgbClr val="00B050"/>
                </a:solidFill>
                <a:latin typeface="Tahoma" panose="020B0604030504040204" pitchFamily="34" charset="0"/>
              </a:rPr>
              <a:t>头部。</a:t>
            </a:r>
            <a:endParaRPr lang="zh-CN" altLang="en-US" dirty="0">
              <a:solidFill>
                <a:srgbClr val="00B050"/>
              </a:solidFill>
            </a:endParaRPr>
          </a:p>
        </p:txBody>
      </p:sp>
      <p:sp>
        <p:nvSpPr>
          <p:cNvPr id="5" name="Rectangle 2"/>
          <p:cNvSpPr>
            <a:spLocks noGrp="1" noChangeArrowheads="1"/>
          </p:cNvSpPr>
          <p:nvPr>
            <p:ph type="title"/>
          </p:nvPr>
        </p:nvSpPr>
        <p:spPr>
          <a:xfrm>
            <a:off x="495300" y="188640"/>
            <a:ext cx="9066212" cy="792088"/>
          </a:xfrm>
        </p:spPr>
        <p:txBody>
          <a:bodyPr/>
          <a:lstStyle/>
          <a:p>
            <a:r>
              <a:rPr lang="en-US" altLang="zh-CN" dirty="0"/>
              <a:t>4.2.4  </a:t>
            </a:r>
            <a:r>
              <a:rPr lang="zh-CN" altLang="zh-CN" dirty="0"/>
              <a:t>地址解析</a:t>
            </a:r>
            <a:r>
              <a:rPr lang="zh-CN" altLang="zh-CN" dirty="0" smtClean="0"/>
              <a:t>协议</a:t>
            </a:r>
            <a:r>
              <a:rPr lang="en-US" altLang="zh-CN" dirty="0" smtClean="0"/>
              <a:t> ARP</a:t>
            </a:r>
            <a:endParaRPr lang="en-US" altLang="zh-CN" dirty="0"/>
          </a:p>
        </p:txBody>
      </p:sp>
      <p:sp>
        <p:nvSpPr>
          <p:cNvPr id="6" name="五角星 5"/>
          <p:cNvSpPr/>
          <p:nvPr/>
        </p:nvSpPr>
        <p:spPr bwMode="auto">
          <a:xfrm>
            <a:off x="2864768" y="2564904"/>
            <a:ext cx="5112568" cy="3816424"/>
          </a:xfrm>
          <a:prstGeom prst="star5">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accent2">
                    <a:lumMod val="60000"/>
                    <a:lumOff val="40000"/>
                  </a:schemeClr>
                </a:solidFill>
                <a:effectLst/>
                <a:latin typeface="Arial" panose="020B0604020202020204" pitchFamily="34" charset="0"/>
              </a:rPr>
              <a:t>对照上一页   进行分析</a:t>
            </a:r>
          </a:p>
        </p:txBody>
      </p:sp>
    </p:spTree>
    <p:extLst>
      <p:ext uri="{BB962C8B-B14F-4D97-AF65-F5344CB8AC3E}">
        <p14:creationId xmlns:p14="http://schemas.microsoft.com/office/powerpoint/2010/main" val="23117109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zh-CN" dirty="0"/>
              <a:t>4.2.4  </a:t>
            </a:r>
            <a:r>
              <a:rPr lang="zh-CN" altLang="zh-CN" dirty="0"/>
              <a:t>地址解析</a:t>
            </a:r>
            <a:r>
              <a:rPr lang="zh-CN" altLang="zh-CN" dirty="0" smtClean="0"/>
              <a:t>协议</a:t>
            </a:r>
            <a:r>
              <a:rPr lang="en-US" altLang="zh-CN" dirty="0" smtClean="0"/>
              <a:t> ARP</a:t>
            </a:r>
            <a:endParaRPr lang="en-US" altLang="zh-CN" dirty="0"/>
          </a:p>
        </p:txBody>
      </p:sp>
      <p:sp>
        <p:nvSpPr>
          <p:cNvPr id="2" name="内容占位符 1"/>
          <p:cNvSpPr>
            <a:spLocks noGrp="1"/>
          </p:cNvSpPr>
          <p:nvPr>
            <p:ph idx="1"/>
          </p:nvPr>
        </p:nvSpPr>
        <p:spPr/>
        <p:txBody>
          <a:bodyPr/>
          <a:lstStyle/>
          <a:p>
            <a:pPr>
              <a:spcBef>
                <a:spcPct val="10000"/>
              </a:spcBef>
            </a:pPr>
            <a:r>
              <a:rPr lang="zh-CN" altLang="en-US" sz="2800" dirty="0">
                <a:latin typeface="Tahoma" panose="020B0604030504040204" pitchFamily="34" charset="0"/>
              </a:rPr>
              <a:t>通信时使用了两个地址</a:t>
            </a:r>
            <a:r>
              <a:rPr lang="zh-CN" altLang="en-US" sz="2800" dirty="0" smtClean="0">
                <a:latin typeface="Tahoma" panose="020B0604030504040204" pitchFamily="34" charset="0"/>
              </a:rPr>
              <a:t>：</a:t>
            </a:r>
            <a:endParaRPr lang="en-US" altLang="zh-CN" sz="2800" dirty="0" smtClean="0">
              <a:latin typeface="Tahoma" panose="020B0604030504040204" pitchFamily="34" charset="0"/>
            </a:endParaRPr>
          </a:p>
          <a:p>
            <a:pPr lvl="1">
              <a:spcBef>
                <a:spcPct val="10000"/>
              </a:spcBef>
            </a:pPr>
            <a:r>
              <a:rPr lang="en-US" altLang="zh-CN" sz="2400" dirty="0" smtClean="0">
                <a:solidFill>
                  <a:srgbClr val="FF0000"/>
                </a:solidFill>
                <a:latin typeface="Tahoma" panose="020B0604030504040204" pitchFamily="34" charset="0"/>
              </a:rPr>
              <a:t>IP </a:t>
            </a:r>
            <a:r>
              <a:rPr lang="zh-CN" altLang="en-US" sz="2400" dirty="0" smtClean="0">
                <a:solidFill>
                  <a:srgbClr val="FF0000"/>
                </a:solidFill>
                <a:latin typeface="Tahoma" panose="020B0604030504040204" pitchFamily="34" charset="0"/>
              </a:rPr>
              <a:t>地址</a:t>
            </a:r>
            <a:r>
              <a:rPr lang="zh-CN" altLang="en-US" sz="2400" dirty="0">
                <a:latin typeface="Tahoma" panose="020B0604030504040204" pitchFamily="34" charset="0"/>
              </a:rPr>
              <a:t>（</a:t>
            </a:r>
            <a:r>
              <a:rPr lang="zh-CN" altLang="en-US" sz="2400" dirty="0" smtClean="0">
                <a:latin typeface="Tahoma" panose="020B0604030504040204" pitchFamily="34" charset="0"/>
              </a:rPr>
              <a:t>网络层地址）</a:t>
            </a:r>
            <a:endParaRPr lang="en-US" altLang="zh-CN" sz="2400" dirty="0" smtClean="0">
              <a:latin typeface="Tahoma" panose="020B0604030504040204" pitchFamily="34" charset="0"/>
            </a:endParaRPr>
          </a:p>
          <a:p>
            <a:pPr lvl="1">
              <a:spcBef>
                <a:spcPct val="10000"/>
              </a:spcBef>
            </a:pPr>
            <a:r>
              <a:rPr lang="en-US" altLang="zh-CN" sz="2400" dirty="0" smtClean="0">
                <a:solidFill>
                  <a:srgbClr val="FF0000"/>
                </a:solidFill>
                <a:latin typeface="Tahoma" panose="020B0604030504040204" pitchFamily="34" charset="0"/>
              </a:rPr>
              <a:t>MAC </a:t>
            </a:r>
            <a:r>
              <a:rPr lang="zh-CN" altLang="en-US" sz="2400" dirty="0" smtClean="0">
                <a:solidFill>
                  <a:srgbClr val="FF0000"/>
                </a:solidFill>
                <a:latin typeface="Tahoma" panose="020B0604030504040204" pitchFamily="34" charset="0"/>
              </a:rPr>
              <a:t>地址</a:t>
            </a:r>
            <a:r>
              <a:rPr lang="zh-CN" altLang="en-US" sz="2400" dirty="0" smtClean="0">
                <a:latin typeface="Tahoma" panose="020B0604030504040204" pitchFamily="34" charset="0"/>
              </a:rPr>
              <a:t>（数据链路层地址）</a:t>
            </a:r>
            <a:endParaRPr lang="en-US" altLang="zh-CN" sz="2400" dirty="0" smtClean="0">
              <a:solidFill>
                <a:srgbClr val="FF0000"/>
              </a:solidFill>
            </a:endParaRPr>
          </a:p>
        </p:txBody>
      </p:sp>
      <p:grpSp>
        <p:nvGrpSpPr>
          <p:cNvPr id="58" name="组合 57"/>
          <p:cNvGrpSpPr/>
          <p:nvPr/>
        </p:nvGrpSpPr>
        <p:grpSpPr>
          <a:xfrm>
            <a:off x="1217719" y="2420888"/>
            <a:ext cx="7551705" cy="3960440"/>
            <a:chOff x="1301914" y="2348880"/>
            <a:chExt cx="7551705" cy="3960440"/>
          </a:xfrm>
        </p:grpSpPr>
        <p:sp>
          <p:nvSpPr>
            <p:cNvPr id="53" name="矩形 52"/>
            <p:cNvSpPr/>
            <p:nvPr/>
          </p:nvSpPr>
          <p:spPr>
            <a:xfrm>
              <a:off x="2981245" y="5847655"/>
              <a:ext cx="4131995" cy="461665"/>
            </a:xfrm>
            <a:prstGeom prst="rect">
              <a:avLst/>
            </a:prstGeom>
          </p:spPr>
          <p:txBody>
            <a:bodyPr wrap="square">
              <a:spAutoFit/>
            </a:bodyPr>
            <a:lstStyle/>
            <a:p>
              <a:pPr algn="ctr"/>
              <a:r>
                <a:rPr lang="zh-CN" altLang="en-US" sz="2400" b="1" dirty="0" smtClean="0">
                  <a:latin typeface="+mn-lt"/>
                  <a:ea typeface="黑体" panose="02010609060101010101" pitchFamily="2" charset="-122"/>
                </a:rPr>
                <a:t>每个接口都有两个地址</a:t>
              </a:r>
              <a:endParaRPr lang="zh-CN" altLang="en-US" sz="2400" b="1" dirty="0">
                <a:latin typeface="+mn-lt"/>
                <a:ea typeface="黑体" panose="02010609060101010101" pitchFamily="2" charset="-122"/>
              </a:endParaRPr>
            </a:p>
          </p:txBody>
        </p:sp>
        <p:pic>
          <p:nvPicPr>
            <p:cNvPr id="11314"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510" y="4252719"/>
              <a:ext cx="853704" cy="7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15"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034" y="2799780"/>
              <a:ext cx="720081" cy="917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16"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699" y="4252719"/>
              <a:ext cx="1024445" cy="7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427146" y="2875581"/>
              <a:ext cx="1822935" cy="400110"/>
            </a:xfrm>
            <a:prstGeom prst="rect">
              <a:avLst/>
            </a:prstGeom>
          </p:spPr>
          <p:txBody>
            <a:bodyPr wrap="none">
              <a:spAutoFit/>
            </a:bodyPr>
            <a:lstStyle/>
            <a:p>
              <a:r>
                <a:rPr lang="en-US" altLang="zh-CN" sz="2000" b="1" dirty="0">
                  <a:solidFill>
                    <a:srgbClr val="FF0000"/>
                  </a:solidFill>
                </a:rPr>
                <a:t>220.168.10.10</a:t>
              </a:r>
              <a:endParaRPr lang="zh-CN" altLang="en-US" sz="2000" b="1" dirty="0">
                <a:solidFill>
                  <a:srgbClr val="FF0000"/>
                </a:solidFill>
              </a:endParaRPr>
            </a:p>
          </p:txBody>
        </p:sp>
        <p:sp>
          <p:nvSpPr>
            <p:cNvPr id="4" name="矩形 3"/>
            <p:cNvSpPr/>
            <p:nvPr/>
          </p:nvSpPr>
          <p:spPr>
            <a:xfrm>
              <a:off x="5427146" y="3244914"/>
              <a:ext cx="2494594" cy="400110"/>
            </a:xfrm>
            <a:prstGeom prst="rect">
              <a:avLst/>
            </a:prstGeom>
          </p:spPr>
          <p:txBody>
            <a:bodyPr wrap="none">
              <a:spAutoFit/>
            </a:bodyPr>
            <a:lstStyle/>
            <a:p>
              <a:r>
                <a:rPr lang="en-US" altLang="zh-CN" sz="2000" b="1" dirty="0">
                  <a:solidFill>
                    <a:srgbClr val="0000FF"/>
                  </a:solidFill>
                </a:rPr>
                <a:t>00-15-C5-C6-CC-07</a:t>
              </a:r>
              <a:endParaRPr lang="zh-CN" altLang="en-US" sz="2000" b="1" dirty="0">
                <a:solidFill>
                  <a:srgbClr val="0000FF"/>
                </a:solidFill>
              </a:endParaRPr>
            </a:p>
          </p:txBody>
        </p:sp>
        <p:sp>
          <p:nvSpPr>
            <p:cNvPr id="50" name="矩形 49"/>
            <p:cNvSpPr/>
            <p:nvPr/>
          </p:nvSpPr>
          <p:spPr>
            <a:xfrm>
              <a:off x="6435258" y="3923764"/>
              <a:ext cx="1659429" cy="369332"/>
            </a:xfrm>
            <a:prstGeom prst="rect">
              <a:avLst/>
            </a:prstGeom>
          </p:spPr>
          <p:txBody>
            <a:bodyPr wrap="none">
              <a:spAutoFit/>
            </a:bodyPr>
            <a:lstStyle/>
            <a:p>
              <a:pPr algn="ctr"/>
              <a:r>
                <a:rPr lang="en-US" altLang="zh-CN" b="1" dirty="0" smtClean="0"/>
                <a:t>220.168.10.20</a:t>
              </a:r>
              <a:endParaRPr lang="zh-CN" altLang="en-US" b="1" dirty="0"/>
            </a:p>
          </p:txBody>
        </p:sp>
        <p:sp>
          <p:nvSpPr>
            <p:cNvPr id="52" name="矩形 51"/>
            <p:cNvSpPr/>
            <p:nvPr/>
          </p:nvSpPr>
          <p:spPr>
            <a:xfrm>
              <a:off x="6166462" y="5003884"/>
              <a:ext cx="2223686" cy="369332"/>
            </a:xfrm>
            <a:prstGeom prst="rect">
              <a:avLst/>
            </a:prstGeom>
          </p:spPr>
          <p:txBody>
            <a:bodyPr wrap="none">
              <a:spAutoFit/>
            </a:bodyPr>
            <a:lstStyle/>
            <a:p>
              <a:pPr algn="ctr"/>
              <a:r>
                <a:rPr lang="en-US" altLang="zh-CN" b="1" dirty="0" smtClean="0"/>
                <a:t>00-15-C5-C8-C4-95</a:t>
              </a:r>
              <a:endParaRPr lang="zh-CN" altLang="en-US" b="1" dirty="0"/>
            </a:p>
          </p:txBody>
        </p:sp>
        <p:sp>
          <p:nvSpPr>
            <p:cNvPr id="54" name="矩形 53"/>
            <p:cNvSpPr/>
            <p:nvPr/>
          </p:nvSpPr>
          <p:spPr>
            <a:xfrm>
              <a:off x="1705673" y="3923764"/>
              <a:ext cx="1659429" cy="369332"/>
            </a:xfrm>
            <a:prstGeom prst="rect">
              <a:avLst/>
            </a:prstGeom>
          </p:spPr>
          <p:txBody>
            <a:bodyPr wrap="none">
              <a:spAutoFit/>
            </a:bodyPr>
            <a:lstStyle/>
            <a:p>
              <a:pPr algn="ctr"/>
              <a:r>
                <a:rPr lang="en-US" altLang="zh-CN" b="1" dirty="0" smtClean="0"/>
                <a:t>220.168.10.16</a:t>
              </a:r>
              <a:endParaRPr lang="zh-CN" altLang="en-US" b="1" dirty="0"/>
            </a:p>
          </p:txBody>
        </p:sp>
        <p:sp>
          <p:nvSpPr>
            <p:cNvPr id="55" name="矩形 54"/>
            <p:cNvSpPr/>
            <p:nvPr/>
          </p:nvSpPr>
          <p:spPr>
            <a:xfrm>
              <a:off x="1301914" y="5003884"/>
              <a:ext cx="2210926" cy="369332"/>
            </a:xfrm>
            <a:prstGeom prst="rect">
              <a:avLst/>
            </a:prstGeom>
          </p:spPr>
          <p:txBody>
            <a:bodyPr wrap="none">
              <a:spAutoFit/>
            </a:bodyPr>
            <a:lstStyle/>
            <a:p>
              <a:pPr algn="ctr"/>
              <a:r>
                <a:rPr lang="en-US" altLang="zh-CN" b="1" dirty="0" smtClean="0"/>
                <a:t>00-15-C5-C6-C8-11</a:t>
              </a:r>
              <a:endParaRPr lang="zh-CN" altLang="en-US" b="1" dirty="0"/>
            </a:p>
          </p:txBody>
        </p:sp>
        <p:sp>
          <p:nvSpPr>
            <p:cNvPr id="5" name="矩形标注 4"/>
            <p:cNvSpPr/>
            <p:nvPr/>
          </p:nvSpPr>
          <p:spPr bwMode="auto">
            <a:xfrm>
              <a:off x="6249144" y="2348880"/>
              <a:ext cx="1081319" cy="378892"/>
            </a:xfrm>
            <a:prstGeom prst="wedgeRectCallout">
              <a:avLst>
                <a:gd name="adj1" fmla="val -47726"/>
                <a:gd name="adj2" fmla="val 10003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Arial" panose="020B0604020202020204" pitchFamily="34" charset="0"/>
                </a:rPr>
                <a:t>IP </a:t>
              </a:r>
              <a:r>
                <a:rPr kumimoji="0" lang="zh-CN" altLang="en-US" sz="1800" b="1" i="0" u="none" strike="noStrike" cap="none" normalizeH="0" baseline="0" dirty="0" smtClean="0">
                  <a:ln>
                    <a:noFill/>
                  </a:ln>
                  <a:solidFill>
                    <a:schemeClr val="tx1"/>
                  </a:solidFill>
                  <a:effectLst/>
                  <a:latin typeface="Arial" panose="020B0604020202020204" pitchFamily="34" charset="0"/>
                </a:rPr>
                <a:t>地址</a:t>
              </a:r>
            </a:p>
          </p:txBody>
        </p:sp>
        <p:sp>
          <p:nvSpPr>
            <p:cNvPr id="56" name="矩形标注 55"/>
            <p:cNvSpPr/>
            <p:nvPr/>
          </p:nvSpPr>
          <p:spPr bwMode="auto">
            <a:xfrm>
              <a:off x="7545288" y="2618060"/>
              <a:ext cx="1308331" cy="378892"/>
            </a:xfrm>
            <a:prstGeom prst="wedgeRectCallout">
              <a:avLst>
                <a:gd name="adj1" fmla="val -64020"/>
                <a:gd name="adj2" fmla="val 132276"/>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b="1" dirty="0"/>
                <a:t>MAC</a:t>
              </a:r>
              <a:r>
                <a:rPr kumimoji="0" lang="en-US" altLang="zh-CN" sz="1800" b="1" i="0" u="none" strike="noStrike" cap="none" normalizeH="0" baseline="0" dirty="0" smtClean="0">
                  <a:ln>
                    <a:noFill/>
                  </a:ln>
                  <a:solidFill>
                    <a:schemeClr val="tx1"/>
                  </a:solidFill>
                  <a:effectLst/>
                  <a:latin typeface="Arial" panose="020B0604020202020204" pitchFamily="34" charset="0"/>
                </a:rPr>
                <a:t> </a:t>
              </a:r>
              <a:r>
                <a:rPr kumimoji="0" lang="zh-CN" altLang="en-US" sz="1800" b="1" i="0" u="none" strike="noStrike" cap="none" normalizeH="0" baseline="0" dirty="0" smtClean="0">
                  <a:ln>
                    <a:noFill/>
                  </a:ln>
                  <a:solidFill>
                    <a:schemeClr val="tx1"/>
                  </a:solidFill>
                  <a:effectLst/>
                  <a:latin typeface="Arial" panose="020B0604020202020204" pitchFamily="34" charset="0"/>
                </a:rPr>
                <a:t>地址</a:t>
              </a:r>
            </a:p>
          </p:txBody>
        </p:sp>
        <p:cxnSp>
          <p:nvCxnSpPr>
            <p:cNvPr id="9" name="直接箭头连接符 8"/>
            <p:cNvCxnSpPr/>
            <p:nvPr/>
          </p:nvCxnSpPr>
          <p:spPr bwMode="auto">
            <a:xfrm flipH="1">
              <a:off x="5090594" y="3068960"/>
              <a:ext cx="381534"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p:nvPr/>
          </p:nvCxnSpPr>
          <p:spPr bwMode="auto">
            <a:xfrm flipH="1">
              <a:off x="5090594" y="3460358"/>
              <a:ext cx="381534"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088904" y="4092887"/>
              <a:ext cx="1800200" cy="108012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Arial" panose="020B0604020202020204" pitchFamily="34" charset="0"/>
                </a:rPr>
                <a:t>LAN</a:t>
              </a:r>
              <a:endParaRPr kumimoji="0" lang="zh-CN" altLang="en-US" sz="2400" b="1" i="0" u="none" strike="noStrike" cap="none" normalizeH="0" baseline="0" dirty="0" smtClean="0">
                <a:ln>
                  <a:noFill/>
                </a:ln>
                <a:solidFill>
                  <a:schemeClr val="tx1"/>
                </a:solidFill>
                <a:effectLst/>
                <a:latin typeface="Arial" panose="020B0604020202020204" pitchFamily="34" charset="0"/>
              </a:endParaRPr>
            </a:p>
          </p:txBody>
        </p:sp>
        <p:cxnSp>
          <p:nvCxnSpPr>
            <p:cNvPr id="14" name="直接连接符 13"/>
            <p:cNvCxnSpPr>
              <a:stCxn id="11316" idx="3"/>
              <a:endCxn id="12" idx="2"/>
            </p:cNvCxnSpPr>
            <p:nvPr/>
          </p:nvCxnSpPr>
          <p:spPr bwMode="auto">
            <a:xfrm flipV="1">
              <a:off x="3156144" y="4632947"/>
              <a:ext cx="932760"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11314" idx="1"/>
              <a:endCxn id="12" idx="6"/>
            </p:cNvCxnSpPr>
            <p:nvPr/>
          </p:nvCxnSpPr>
          <p:spPr bwMode="auto">
            <a:xfrm flipH="1" flipV="1">
              <a:off x="5889104" y="4632947"/>
              <a:ext cx="690406"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endCxn id="12" idx="0"/>
            </p:cNvCxnSpPr>
            <p:nvPr/>
          </p:nvCxnSpPr>
          <p:spPr bwMode="auto">
            <a:xfrm>
              <a:off x="4989004" y="3717032"/>
              <a:ext cx="0" cy="37585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lgn="ctr"/>
            <a:r>
              <a:rPr lang="zh-CN" altLang="zh-CN" dirty="0" smtClean="0"/>
              <a:t>地址</a:t>
            </a:r>
            <a:r>
              <a:rPr lang="zh-CN" altLang="zh-CN" dirty="0"/>
              <a:t>解析</a:t>
            </a:r>
            <a:r>
              <a:rPr lang="zh-CN" altLang="zh-CN" dirty="0" smtClean="0"/>
              <a:t>协议</a:t>
            </a:r>
            <a:r>
              <a:rPr lang="en-US" altLang="zh-CN" dirty="0" smtClean="0"/>
              <a:t> ARP </a:t>
            </a:r>
            <a:r>
              <a:rPr lang="zh-CN" altLang="en-US" dirty="0" smtClean="0"/>
              <a:t>的作用</a:t>
            </a:r>
            <a:endParaRPr lang="en-US" altLang="zh-CN" dirty="0"/>
          </a:p>
        </p:txBody>
      </p:sp>
      <p:sp>
        <p:nvSpPr>
          <p:cNvPr id="2" name="内容占位符 1"/>
          <p:cNvSpPr>
            <a:spLocks noGrp="1"/>
          </p:cNvSpPr>
          <p:nvPr>
            <p:ph idx="1"/>
          </p:nvPr>
        </p:nvSpPr>
        <p:spPr/>
        <p:txBody>
          <a:bodyPr/>
          <a:lstStyle/>
          <a:p>
            <a:r>
              <a:rPr lang="zh-CN" altLang="zh-CN" dirty="0">
                <a:solidFill>
                  <a:srgbClr val="FF0000"/>
                </a:solidFill>
              </a:rPr>
              <a:t>已经知道了一个机器（主机或路由器）的</a:t>
            </a:r>
            <a:r>
              <a:rPr lang="en-US" altLang="zh-CN" dirty="0">
                <a:solidFill>
                  <a:srgbClr val="FF0000"/>
                </a:solidFill>
              </a:rPr>
              <a:t>IP</a:t>
            </a:r>
            <a:r>
              <a:rPr lang="zh-CN" altLang="zh-CN" dirty="0">
                <a:solidFill>
                  <a:srgbClr val="FF0000"/>
                </a:solidFill>
              </a:rPr>
              <a:t>地址</a:t>
            </a:r>
            <a:r>
              <a:rPr lang="zh-CN" altLang="zh-CN" dirty="0" smtClean="0">
                <a:solidFill>
                  <a:srgbClr val="FF0000"/>
                </a:solidFill>
              </a:rPr>
              <a:t>，</a:t>
            </a:r>
            <a:r>
              <a:rPr lang="zh-CN" altLang="en-US" dirty="0" smtClean="0">
                <a:solidFill>
                  <a:srgbClr val="FF0000"/>
                </a:solidFill>
              </a:rPr>
              <a:t>如何</a:t>
            </a:r>
            <a:r>
              <a:rPr lang="zh-CN" altLang="zh-CN" dirty="0" smtClean="0">
                <a:solidFill>
                  <a:srgbClr val="FF0000"/>
                </a:solidFill>
              </a:rPr>
              <a:t>找出</a:t>
            </a:r>
            <a:r>
              <a:rPr lang="zh-CN" altLang="zh-CN" dirty="0">
                <a:solidFill>
                  <a:srgbClr val="FF0000"/>
                </a:solidFill>
              </a:rPr>
              <a:t>其相应的硬件</a:t>
            </a:r>
            <a:r>
              <a:rPr lang="zh-CN" altLang="zh-CN" dirty="0" smtClean="0">
                <a:solidFill>
                  <a:srgbClr val="FF0000"/>
                </a:solidFill>
              </a:rPr>
              <a:t>地址</a:t>
            </a:r>
            <a:r>
              <a:rPr lang="zh-CN" altLang="en-US" dirty="0" smtClean="0">
                <a:solidFill>
                  <a:srgbClr val="FF0000"/>
                </a:solidFill>
              </a:rPr>
              <a:t>？</a:t>
            </a:r>
            <a:endParaRPr lang="en-US" altLang="zh-CN" dirty="0" smtClean="0">
              <a:solidFill>
                <a:srgbClr val="FF0000"/>
              </a:solidFill>
            </a:endParaRPr>
          </a:p>
          <a:p>
            <a:r>
              <a:rPr lang="zh-CN" altLang="zh-CN" dirty="0"/>
              <a:t>地址解析</a:t>
            </a:r>
            <a:r>
              <a:rPr lang="zh-CN" altLang="zh-CN" dirty="0" smtClean="0"/>
              <a:t>协议</a:t>
            </a:r>
            <a:r>
              <a:rPr lang="en-US" altLang="zh-CN" dirty="0" smtClean="0"/>
              <a:t> ARP </a:t>
            </a:r>
            <a:r>
              <a:rPr lang="zh-CN" altLang="zh-CN" dirty="0" smtClean="0"/>
              <a:t>就是</a:t>
            </a:r>
            <a:r>
              <a:rPr lang="zh-CN" altLang="zh-CN" dirty="0"/>
              <a:t>用来解决这样的问题的。</a:t>
            </a:r>
            <a:endParaRPr lang="zh-CN" altLang="en-US" dirty="0"/>
          </a:p>
        </p:txBody>
      </p:sp>
      <p:grpSp>
        <p:nvGrpSpPr>
          <p:cNvPr id="3" name="组合 2"/>
          <p:cNvGrpSpPr/>
          <p:nvPr/>
        </p:nvGrpSpPr>
        <p:grpSpPr>
          <a:xfrm>
            <a:off x="632520" y="3100898"/>
            <a:ext cx="6801437" cy="2704366"/>
            <a:chOff x="887867" y="3068960"/>
            <a:chExt cx="6801437" cy="2704366"/>
          </a:xfrm>
        </p:grpSpPr>
        <p:sp>
          <p:nvSpPr>
            <p:cNvPr id="377872" name="Line 16"/>
            <p:cNvSpPr>
              <a:spLocks noChangeShapeType="1"/>
            </p:cNvSpPr>
            <p:nvPr/>
          </p:nvSpPr>
          <p:spPr bwMode="auto">
            <a:xfrm>
              <a:off x="1442906" y="3068960"/>
              <a:ext cx="0" cy="2088233"/>
            </a:xfrm>
            <a:prstGeom prst="line">
              <a:avLst/>
            </a:prstGeom>
            <a:noFill/>
            <a:ln w="19050">
              <a:solidFill>
                <a:srgbClr val="00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77873" name="Text Box 17"/>
            <p:cNvSpPr txBox="1">
              <a:spLocks noChangeArrowheads="1"/>
            </p:cNvSpPr>
            <p:nvPr/>
          </p:nvSpPr>
          <p:spPr bwMode="auto">
            <a:xfrm>
              <a:off x="887867" y="3872235"/>
              <a:ext cx="111280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anose="02010609060101010101" pitchFamily="2" charset="-122"/>
                </a:rPr>
                <a:t>网络层</a:t>
              </a:r>
            </a:p>
          </p:txBody>
        </p:sp>
        <p:sp>
          <p:nvSpPr>
            <p:cNvPr id="377874" name="Rectangle 18"/>
            <p:cNvSpPr>
              <a:spLocks noChangeArrowheads="1"/>
            </p:cNvSpPr>
            <p:nvPr/>
          </p:nvSpPr>
          <p:spPr bwMode="auto">
            <a:xfrm>
              <a:off x="2067190" y="3068961"/>
              <a:ext cx="5622114" cy="1980219"/>
            </a:xfrm>
            <a:prstGeom prst="rect">
              <a:avLst/>
            </a:prstGeom>
            <a:solidFill>
              <a:srgbClr val="FFFF66"/>
            </a:solidFill>
            <a:ln w="9525">
              <a:solidFill>
                <a:schemeClr val="tx1"/>
              </a:solidFill>
              <a:miter lim="800000"/>
            </a:ln>
            <a:effectLst/>
          </p:spPr>
          <p:txBody>
            <a:bodyPr wrap="none" anchor="ctr"/>
            <a:lstStyle/>
            <a:p>
              <a:pPr algn="ctr"/>
              <a:r>
                <a:rPr lang="en-US" altLang="zh-CN" b="1">
                  <a:solidFill>
                    <a:srgbClr val="000099"/>
                  </a:solidFill>
                  <a:latin typeface="+mn-lt"/>
                  <a:ea typeface="黑体" panose="02010609060101010101" pitchFamily="2" charset="-122"/>
                </a:rPr>
                <a:t>ARP</a:t>
              </a:r>
            </a:p>
            <a:p>
              <a:pPr algn="ctr"/>
              <a:endParaRPr lang="en-US" altLang="zh-CN" b="1">
                <a:solidFill>
                  <a:srgbClr val="000099"/>
                </a:solidFill>
                <a:latin typeface="+mn-lt"/>
                <a:ea typeface="黑体" panose="02010609060101010101" pitchFamily="2" charset="-122"/>
              </a:endParaRPr>
            </a:p>
          </p:txBody>
        </p:sp>
        <p:sp>
          <p:nvSpPr>
            <p:cNvPr id="377875" name="Text Box 19"/>
            <p:cNvSpPr txBox="1">
              <a:spLocks noChangeArrowheads="1"/>
            </p:cNvSpPr>
            <p:nvPr/>
          </p:nvSpPr>
          <p:spPr bwMode="auto">
            <a:xfrm>
              <a:off x="6351166" y="3645024"/>
              <a:ext cx="942887" cy="400110"/>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b="1">
                  <a:solidFill>
                    <a:srgbClr val="0000CC"/>
                  </a:solidFill>
                  <a:latin typeface="+mn-lt"/>
                  <a:ea typeface="黑体" panose="02010609060101010101" pitchFamily="2" charset="-122"/>
                </a:defRPr>
              </a:lvl1pPr>
            </a:lstStyle>
            <a:p>
              <a:r>
                <a:rPr lang="en-US" altLang="zh-CN" dirty="0">
                  <a:solidFill>
                    <a:srgbClr val="000099"/>
                  </a:solidFill>
                </a:rPr>
                <a:t>IP</a:t>
              </a:r>
              <a:r>
                <a:rPr lang="zh-CN" altLang="en-US" dirty="0">
                  <a:solidFill>
                    <a:srgbClr val="000099"/>
                  </a:solidFill>
                </a:rPr>
                <a:t>地址</a:t>
              </a:r>
            </a:p>
          </p:txBody>
        </p:sp>
        <p:sp>
          <p:nvSpPr>
            <p:cNvPr id="377876" name="Text Box 20"/>
            <p:cNvSpPr txBox="1">
              <a:spLocks noChangeArrowheads="1"/>
            </p:cNvSpPr>
            <p:nvPr/>
          </p:nvSpPr>
          <p:spPr bwMode="auto">
            <a:xfrm>
              <a:off x="6321152" y="5373216"/>
              <a:ext cx="1217000"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mn-lt"/>
                  <a:ea typeface="黑体" panose="02010609060101010101" pitchFamily="2" charset="-122"/>
                </a:rPr>
                <a:t>硬件地址</a:t>
              </a:r>
            </a:p>
          </p:txBody>
        </p:sp>
        <p:sp>
          <p:nvSpPr>
            <p:cNvPr id="377878" name="Rectangle 22"/>
            <p:cNvSpPr>
              <a:spLocks noChangeArrowheads="1"/>
            </p:cNvSpPr>
            <p:nvPr/>
          </p:nvSpPr>
          <p:spPr bwMode="auto">
            <a:xfrm>
              <a:off x="3296816" y="3651385"/>
              <a:ext cx="2651919" cy="78572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400" b="1" dirty="0">
                  <a:solidFill>
                    <a:srgbClr val="000099"/>
                  </a:solidFill>
                  <a:latin typeface="+mn-lt"/>
                  <a:ea typeface="黑体" panose="02010609060101010101" pitchFamily="2" charset="-122"/>
                </a:rPr>
                <a:t>IP</a:t>
              </a:r>
            </a:p>
          </p:txBody>
        </p:sp>
        <p:sp>
          <p:nvSpPr>
            <p:cNvPr id="377880" name="Rectangle 24"/>
            <p:cNvSpPr>
              <a:spLocks noChangeArrowheads="1"/>
            </p:cNvSpPr>
            <p:nvPr/>
          </p:nvSpPr>
          <p:spPr bwMode="auto">
            <a:xfrm>
              <a:off x="3160977"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b="1">
                  <a:solidFill>
                    <a:srgbClr val="000099"/>
                  </a:solidFill>
                  <a:latin typeface="+mn-lt"/>
                  <a:ea typeface="黑体" panose="02010609060101010101" pitchFamily="2" charset="-122"/>
                </a:rPr>
                <a:t>IGMP</a:t>
              </a:r>
            </a:p>
          </p:txBody>
        </p:sp>
        <p:sp>
          <p:nvSpPr>
            <p:cNvPr id="377881" name="Freeform 25"/>
            <p:cNvSpPr/>
            <p:nvPr/>
          </p:nvSpPr>
          <p:spPr bwMode="auto">
            <a:xfrm>
              <a:off x="5950453" y="4077072"/>
              <a:ext cx="1012958" cy="360041"/>
            </a:xfrm>
            <a:custGeom>
              <a:avLst/>
              <a:gdLst>
                <a:gd name="T0" fmla="*/ 0 w 500"/>
                <a:gd name="T1" fmla="*/ 0 h 203"/>
                <a:gd name="T2" fmla="*/ 497 w 500"/>
                <a:gd name="T3" fmla="*/ 0 h 203"/>
                <a:gd name="T4" fmla="*/ 500 w 500"/>
                <a:gd name="T5" fmla="*/ 203 h 203"/>
              </a:gdLst>
              <a:ahLst/>
              <a:cxnLst>
                <a:cxn ang="0">
                  <a:pos x="T0" y="T1"/>
                </a:cxn>
                <a:cxn ang="0">
                  <a:pos x="T2" y="T3"/>
                </a:cxn>
                <a:cxn ang="0">
                  <a:pos x="T4" y="T5"/>
                </a:cxn>
              </a:cxnLst>
              <a:rect l="0" t="0" r="r" b="b"/>
              <a:pathLst>
                <a:path w="500" h="203">
                  <a:moveTo>
                    <a:pt x="0" y="0"/>
                  </a:moveTo>
                  <a:lnTo>
                    <a:pt x="497" y="0"/>
                  </a:lnTo>
                  <a:lnTo>
                    <a:pt x="500" y="203"/>
                  </a:lnTo>
                </a:path>
              </a:pathLst>
            </a:custGeom>
            <a:noFill/>
            <a:ln w="57150" cmpd="sng">
              <a:solidFill>
                <a:srgbClr val="0000FF"/>
              </a:solidFill>
              <a:round/>
              <a:headEnd type="none" w="med" len="med"/>
              <a:tailEnd type="triangle" w="med" len="med"/>
            </a:ln>
            <a:effectLst/>
          </p:spPr>
          <p:txBody>
            <a:bodyPr/>
            <a:lstStyle/>
            <a:p>
              <a:endParaRPr lang="zh-CN" altLang="en-US" b="1">
                <a:solidFill>
                  <a:srgbClr val="000099"/>
                </a:solidFill>
                <a:latin typeface="+mn-lt"/>
                <a:ea typeface="黑体" panose="02010609060101010101" pitchFamily="2" charset="-122"/>
              </a:endParaRPr>
            </a:p>
          </p:txBody>
        </p:sp>
        <p:sp>
          <p:nvSpPr>
            <p:cNvPr id="377882" name="Line 26"/>
            <p:cNvSpPr>
              <a:spLocks noChangeShapeType="1"/>
            </p:cNvSpPr>
            <p:nvPr/>
          </p:nvSpPr>
          <p:spPr bwMode="auto">
            <a:xfrm>
              <a:off x="6969224" y="4725144"/>
              <a:ext cx="0" cy="648072"/>
            </a:xfrm>
            <a:prstGeom prst="line">
              <a:avLst/>
            </a:prstGeom>
            <a:noFill/>
            <a:ln w="571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77885" name="Rectangle 29"/>
            <p:cNvSpPr>
              <a:spLocks noChangeArrowheads="1"/>
            </p:cNvSpPr>
            <p:nvPr/>
          </p:nvSpPr>
          <p:spPr bwMode="auto">
            <a:xfrm>
              <a:off x="2301081"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b="1" dirty="0">
                  <a:solidFill>
                    <a:srgbClr val="000099"/>
                  </a:solidFill>
                  <a:latin typeface="+mn-lt"/>
                  <a:ea typeface="黑体" panose="02010609060101010101" pitchFamily="2" charset="-122"/>
                </a:rPr>
                <a:t>ICMP</a:t>
              </a:r>
            </a:p>
          </p:txBody>
        </p:sp>
        <p:sp>
          <p:nvSpPr>
            <p:cNvPr id="377886" name="Rectangle 30"/>
            <p:cNvSpPr>
              <a:spLocks noChangeArrowheads="1"/>
            </p:cNvSpPr>
            <p:nvPr/>
          </p:nvSpPr>
          <p:spPr bwMode="auto">
            <a:xfrm>
              <a:off x="6506120" y="4437112"/>
              <a:ext cx="895152" cy="432048"/>
            </a:xfrm>
            <a:prstGeom prst="rect">
              <a:avLst/>
            </a:prstGeom>
            <a:solidFill>
              <a:srgbClr val="FFC000"/>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000" b="1" dirty="0">
                  <a:solidFill>
                    <a:srgbClr val="000099"/>
                  </a:solidFill>
                  <a:latin typeface="+mn-lt"/>
                  <a:ea typeface="黑体" panose="02010609060101010101" pitchFamily="2" charset="-122"/>
                </a:rPr>
                <a:t>ARP</a:t>
              </a:r>
            </a:p>
          </p:txBody>
        </p:sp>
      </p:grpSp>
      <p:sp>
        <p:nvSpPr>
          <p:cNvPr id="4" name="矩形 3"/>
          <p:cNvSpPr/>
          <p:nvPr/>
        </p:nvSpPr>
        <p:spPr>
          <a:xfrm>
            <a:off x="2333173" y="5805264"/>
            <a:ext cx="4131995" cy="461665"/>
          </a:xfrm>
          <a:prstGeom prst="rect">
            <a:avLst/>
          </a:prstGeom>
        </p:spPr>
        <p:txBody>
          <a:bodyPr wrap="square">
            <a:spAutoFit/>
          </a:bodyPr>
          <a:lstStyle/>
          <a:p>
            <a:pPr algn="ctr"/>
            <a:r>
              <a:rPr lang="en-US" altLang="zh-CN" sz="2400" b="1" dirty="0" smtClean="0">
                <a:latin typeface="+mn-lt"/>
                <a:ea typeface="黑体" panose="02010609060101010101" pitchFamily="2" charset="-122"/>
              </a:rPr>
              <a:t>ARP </a:t>
            </a:r>
            <a:r>
              <a:rPr lang="zh-CN" altLang="zh-CN" sz="2400" b="1" dirty="0" smtClean="0">
                <a:latin typeface="+mn-lt"/>
                <a:ea typeface="黑体" panose="02010609060101010101" pitchFamily="2" charset="-122"/>
              </a:rPr>
              <a:t>协议</a:t>
            </a:r>
            <a:r>
              <a:rPr lang="zh-CN" altLang="zh-CN" sz="2400" b="1" dirty="0">
                <a:latin typeface="+mn-lt"/>
                <a:ea typeface="黑体" panose="02010609060101010101" pitchFamily="2" charset="-122"/>
              </a:rPr>
              <a:t>的作用</a:t>
            </a:r>
            <a:endParaRPr lang="zh-CN" altLang="en-US" sz="2400" b="1" dirty="0">
              <a:latin typeface="+mn-lt"/>
              <a:ea typeface="黑体" panose="02010609060101010101" pitchFamily="2" charset="-122"/>
            </a:endParaRPr>
          </a:p>
        </p:txBody>
      </p:sp>
      <p:sp>
        <p:nvSpPr>
          <p:cNvPr id="5" name="矩形 4"/>
          <p:cNvSpPr/>
          <p:nvPr/>
        </p:nvSpPr>
        <p:spPr>
          <a:xfrm>
            <a:off x="7617296" y="3068960"/>
            <a:ext cx="2144688" cy="2529923"/>
          </a:xfrm>
          <a:prstGeom prst="rect">
            <a:avLst/>
          </a:prstGeom>
          <a:solidFill>
            <a:srgbClr val="66FF66"/>
          </a:solidFill>
        </p:spPr>
        <p:txBody>
          <a:bodyPr wrap="square">
            <a:spAutoFit/>
          </a:bodyPr>
          <a:lstStyle/>
          <a:p>
            <a:pPr>
              <a:lnSpc>
                <a:spcPct val="110000"/>
              </a:lnSpc>
            </a:pPr>
            <a:r>
              <a:rPr lang="en-US" altLang="zh-CN" sz="2400" b="1" dirty="0" smtClean="0">
                <a:solidFill>
                  <a:srgbClr val="C00000"/>
                </a:solidFill>
                <a:latin typeface="+mn-lt"/>
                <a:ea typeface="黑体" panose="02010609060101010101" pitchFamily="2" charset="-122"/>
              </a:rPr>
              <a:t>ARP </a:t>
            </a:r>
            <a:r>
              <a:rPr lang="zh-CN" altLang="en-US" sz="2400" b="1" dirty="0" smtClean="0">
                <a:solidFill>
                  <a:srgbClr val="C00000"/>
                </a:solidFill>
                <a:latin typeface="+mn-lt"/>
                <a:ea typeface="黑体" panose="02010609060101010101" pitchFamily="2" charset="-122"/>
              </a:rPr>
              <a:t>作用：</a:t>
            </a:r>
            <a:endParaRPr lang="en-US" altLang="zh-CN" sz="2400" b="1" dirty="0" smtClean="0">
              <a:solidFill>
                <a:srgbClr val="C00000"/>
              </a:solidFill>
              <a:latin typeface="+mn-lt"/>
              <a:ea typeface="黑体" panose="02010609060101010101" pitchFamily="2" charset="-122"/>
            </a:endParaRPr>
          </a:p>
          <a:p>
            <a:pPr>
              <a:lnSpc>
                <a:spcPct val="110000"/>
              </a:lnSpc>
            </a:pPr>
            <a:r>
              <a:rPr lang="zh-CN" altLang="zh-CN" sz="2400" b="1" dirty="0" smtClean="0">
                <a:solidFill>
                  <a:srgbClr val="000099"/>
                </a:solidFill>
                <a:latin typeface="+mn-lt"/>
                <a:ea typeface="黑体" panose="02010609060101010101" pitchFamily="2" charset="-122"/>
              </a:rPr>
              <a:t>从</a:t>
            </a:r>
            <a:r>
              <a:rPr lang="zh-CN" altLang="zh-CN" sz="2400" b="1" dirty="0">
                <a:solidFill>
                  <a:srgbClr val="000099"/>
                </a:solidFill>
                <a:latin typeface="+mn-lt"/>
                <a:ea typeface="黑体" panose="02010609060101010101" pitchFamily="2" charset="-122"/>
              </a:rPr>
              <a:t>网络层使用</a:t>
            </a:r>
            <a:r>
              <a:rPr lang="zh-CN" altLang="zh-CN" sz="2400" b="1" dirty="0" smtClean="0">
                <a:solidFill>
                  <a:srgbClr val="000099"/>
                </a:solidFill>
                <a:latin typeface="+mn-lt"/>
                <a:ea typeface="黑体" panose="02010609060101010101" pitchFamily="2" charset="-122"/>
              </a:rPr>
              <a:t>的</a:t>
            </a:r>
            <a:r>
              <a:rPr lang="en-US" altLang="zh-CN" sz="2400" b="1" dirty="0" smtClean="0">
                <a:solidFill>
                  <a:srgbClr val="000099"/>
                </a:solidFill>
                <a:latin typeface="+mn-lt"/>
                <a:ea typeface="黑体" panose="02010609060101010101" pitchFamily="2" charset="-122"/>
              </a:rPr>
              <a:t> IP </a:t>
            </a:r>
            <a:r>
              <a:rPr lang="zh-CN" altLang="zh-CN" sz="2400" b="1" dirty="0" smtClean="0">
                <a:solidFill>
                  <a:srgbClr val="000099"/>
                </a:solidFill>
                <a:latin typeface="+mn-lt"/>
                <a:ea typeface="黑体" panose="02010609060101010101" pitchFamily="2" charset="-122"/>
              </a:rPr>
              <a:t>地址</a:t>
            </a:r>
            <a:r>
              <a:rPr lang="zh-CN" altLang="zh-CN" sz="2400" b="1" dirty="0">
                <a:solidFill>
                  <a:srgbClr val="000099"/>
                </a:solidFill>
                <a:latin typeface="+mn-lt"/>
                <a:ea typeface="黑体" panose="02010609060101010101" pitchFamily="2" charset="-122"/>
              </a:rPr>
              <a:t>，解析出在数据链路层使用的硬件</a:t>
            </a:r>
            <a:r>
              <a:rPr lang="zh-CN" altLang="zh-CN" sz="2400" b="1" dirty="0" smtClean="0">
                <a:solidFill>
                  <a:srgbClr val="000099"/>
                </a:solidFill>
                <a:latin typeface="+mn-lt"/>
                <a:ea typeface="黑体" panose="02010609060101010101" pitchFamily="2" charset="-122"/>
              </a:rPr>
              <a:t>地址</a:t>
            </a:r>
            <a:r>
              <a:rPr lang="zh-CN" altLang="en-US" sz="2400" b="1" dirty="0" smtClean="0">
                <a:solidFill>
                  <a:srgbClr val="000099"/>
                </a:solidFill>
                <a:latin typeface="+mn-lt"/>
                <a:ea typeface="黑体" panose="02010609060101010101" pitchFamily="2" charset="-122"/>
              </a:rPr>
              <a:t>。</a:t>
            </a:r>
            <a:endParaRPr lang="zh-CN" altLang="en-US" sz="24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algn="ctr"/>
            <a:r>
              <a:rPr lang="zh-CN" altLang="en-US" dirty="0"/>
              <a:t>地址解析协议 </a:t>
            </a:r>
            <a:r>
              <a:rPr lang="en-US" altLang="zh-CN" dirty="0" smtClean="0"/>
              <a:t>ARP </a:t>
            </a:r>
            <a:r>
              <a:rPr lang="zh-CN" altLang="en-US" dirty="0" smtClean="0"/>
              <a:t>要点</a:t>
            </a:r>
            <a:endParaRPr lang="en-US" altLang="zh-CN" dirty="0"/>
          </a:p>
        </p:txBody>
      </p:sp>
      <p:sp>
        <p:nvSpPr>
          <p:cNvPr id="974851" name="Rectangle 3"/>
          <p:cNvSpPr>
            <a:spLocks noGrp="1" noChangeArrowheads="1"/>
          </p:cNvSpPr>
          <p:nvPr>
            <p:ph idx="1"/>
          </p:nvPr>
        </p:nvSpPr>
        <p:spPr/>
        <p:txBody>
          <a:bodyPr/>
          <a:lstStyle/>
          <a:p>
            <a:r>
              <a:rPr lang="zh-CN" altLang="en-US" dirty="0"/>
              <a:t>不管网络层使用的是什么协议，在实际网络的链路上传送数据帧时，最终还是必须使用硬件地址。 </a:t>
            </a:r>
          </a:p>
          <a:p>
            <a:r>
              <a:rPr lang="zh-CN" altLang="en-US" dirty="0"/>
              <a:t>每一个主机都设有一个 </a:t>
            </a:r>
            <a:r>
              <a:rPr lang="en-US" altLang="zh-CN" dirty="0">
                <a:solidFill>
                  <a:srgbClr val="FF0000"/>
                </a:solidFill>
              </a:rPr>
              <a:t>ARP </a:t>
            </a:r>
            <a:r>
              <a:rPr lang="zh-CN" altLang="en-US" dirty="0" smtClean="0">
                <a:solidFill>
                  <a:srgbClr val="FF0000"/>
                </a:solidFill>
              </a:rPr>
              <a:t>高速缓存 </a:t>
            </a:r>
            <a:r>
              <a:rPr lang="en-US" altLang="zh-CN" dirty="0" smtClean="0"/>
              <a:t>(</a:t>
            </a:r>
            <a:r>
              <a:rPr lang="en-US" altLang="zh-CN" dirty="0"/>
              <a:t>ARP cache)</a:t>
            </a:r>
            <a:r>
              <a:rPr lang="zh-CN" altLang="en-US" dirty="0"/>
              <a:t>，里面有所在的局域网上的各主机和路由器的 </a:t>
            </a:r>
            <a:r>
              <a:rPr lang="en-US" altLang="zh-CN" dirty="0"/>
              <a:t>IP </a:t>
            </a:r>
            <a:r>
              <a:rPr lang="zh-CN" altLang="en-US" dirty="0"/>
              <a:t>地址到硬件地址的映射表</a:t>
            </a:r>
            <a:r>
              <a:rPr lang="zh-CN" altLang="en-US" dirty="0" smtClean="0"/>
              <a:t>。</a:t>
            </a:r>
            <a:endParaRPr lang="zh-CN" altLang="en-US" dirty="0"/>
          </a:p>
        </p:txBody>
      </p:sp>
      <p:grpSp>
        <p:nvGrpSpPr>
          <p:cNvPr id="2" name="组合 1"/>
          <p:cNvGrpSpPr/>
          <p:nvPr/>
        </p:nvGrpSpPr>
        <p:grpSpPr>
          <a:xfrm>
            <a:off x="1336749" y="4581128"/>
            <a:ext cx="7432675" cy="1185462"/>
            <a:chOff x="1192732" y="4009802"/>
            <a:chExt cx="7432675" cy="1185462"/>
          </a:xfrm>
        </p:grpSpPr>
        <p:sp>
          <p:nvSpPr>
            <p:cNvPr id="6" name="Rectangle 4"/>
            <p:cNvSpPr>
              <a:spLocks noChangeArrowheads="1"/>
            </p:cNvSpPr>
            <p:nvPr/>
          </p:nvSpPr>
          <p:spPr bwMode="auto">
            <a:xfrm>
              <a:off x="1192732" y="4009802"/>
              <a:ext cx="7432675" cy="584775"/>
            </a:xfrm>
            <a:prstGeom prst="rect">
              <a:avLst/>
            </a:prstGeom>
            <a:solidFill>
              <a:srgbClr val="FFFF00"/>
            </a:solidFill>
            <a:ln w="12700">
              <a:solidFill>
                <a:schemeClr val="tx1"/>
              </a:solidFill>
            </a:ln>
            <a:effectLst/>
          </p:spPr>
          <p:txBody>
            <a:bodyPr wrap="square">
              <a:spAutoFit/>
            </a:bodyPr>
            <a:lstStyle/>
            <a:p>
              <a:pPr algn="ctr"/>
              <a:r>
                <a:rPr kumimoji="0" lang="en-US" altLang="zh-CN" sz="3200" b="1" dirty="0">
                  <a:solidFill>
                    <a:srgbClr val="0000CC"/>
                  </a:solidFill>
                </a:rPr>
                <a:t>&lt; IP address</a:t>
              </a:r>
              <a:r>
                <a:rPr kumimoji="0" lang="zh-CN" altLang="en-US" sz="3200" b="1" dirty="0">
                  <a:solidFill>
                    <a:srgbClr val="0000CC"/>
                  </a:solidFill>
                </a:rPr>
                <a:t>；</a:t>
              </a:r>
              <a:r>
                <a:rPr kumimoji="0" lang="en-US" altLang="zh-CN" sz="3200" b="1" dirty="0">
                  <a:solidFill>
                    <a:srgbClr val="0000CC"/>
                  </a:solidFill>
                </a:rPr>
                <a:t>MAC address</a:t>
              </a:r>
              <a:r>
                <a:rPr kumimoji="0" lang="zh-CN" altLang="en-US" sz="3200" b="1" dirty="0">
                  <a:solidFill>
                    <a:srgbClr val="0000CC"/>
                  </a:solidFill>
                </a:rPr>
                <a:t>；</a:t>
              </a:r>
              <a:r>
                <a:rPr kumimoji="0" lang="en-US" altLang="zh-CN" sz="3200" b="1" dirty="0">
                  <a:solidFill>
                    <a:srgbClr val="0000CC"/>
                  </a:solidFill>
                </a:rPr>
                <a:t>TTL &gt;</a:t>
              </a:r>
            </a:p>
          </p:txBody>
        </p:sp>
        <p:sp>
          <p:nvSpPr>
            <p:cNvPr id="7" name="Rectangle 5"/>
            <p:cNvSpPr>
              <a:spLocks noChangeArrowheads="1"/>
            </p:cNvSpPr>
            <p:nvPr/>
          </p:nvSpPr>
          <p:spPr bwMode="auto">
            <a:xfrm>
              <a:off x="1421333" y="4585866"/>
              <a:ext cx="7204074"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pPr>
              <a:r>
                <a:rPr kumimoji="0" lang="en-US" altLang="zh-CN" sz="2800" b="1" dirty="0">
                  <a:ea typeface="黑体" panose="02010609060101010101" pitchFamily="2" charset="-122"/>
                </a:rPr>
                <a:t>TTL (Time To Live</a:t>
              </a:r>
              <a:r>
                <a:rPr kumimoji="0" lang="en-US" altLang="zh-CN" sz="2800" b="1" dirty="0" smtClean="0">
                  <a:ea typeface="黑体" panose="02010609060101010101" pitchFamily="2" charset="-122"/>
                </a:rPr>
                <a:t>)</a:t>
              </a:r>
              <a:r>
                <a:rPr kumimoji="0" lang="zh-CN" altLang="en-US" sz="2800" b="1" dirty="0" smtClean="0">
                  <a:ea typeface="黑体" panose="02010609060101010101" pitchFamily="2" charset="-122"/>
                </a:rPr>
                <a:t>：地址映射</a:t>
              </a:r>
              <a:r>
                <a:rPr kumimoji="0" lang="zh-CN" altLang="en-US" sz="2800" b="1" dirty="0">
                  <a:ea typeface="黑体" panose="02010609060101010101" pitchFamily="2" charset="-122"/>
                </a:rPr>
                <a:t>有效时间 </a:t>
              </a:r>
              <a:r>
                <a:rPr kumimoji="0" lang="zh-CN" altLang="en-US" sz="2800" b="1" dirty="0" smtClean="0">
                  <a:ea typeface="黑体" panose="02010609060101010101" pitchFamily="2" charset="-122"/>
                </a:rPr>
                <a:t>。</a:t>
              </a:r>
              <a:endParaRPr kumimoji="0" lang="zh-CN" altLang="en-US" sz="2800" b="1" dirty="0">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algn="ctr"/>
            <a:r>
              <a:rPr lang="zh-CN" altLang="en-US" dirty="0" smtClean="0"/>
              <a:t>地址解析协议 </a:t>
            </a:r>
            <a:r>
              <a:rPr lang="en-US" altLang="zh-CN" dirty="0" smtClean="0"/>
              <a:t>ARP </a:t>
            </a:r>
            <a:r>
              <a:rPr lang="zh-CN" altLang="en-US" dirty="0" smtClean="0"/>
              <a:t>要点</a:t>
            </a:r>
            <a:endParaRPr lang="en-US" altLang="zh-CN" dirty="0"/>
          </a:p>
        </p:txBody>
      </p:sp>
      <p:sp>
        <p:nvSpPr>
          <p:cNvPr id="974851" name="Rectangle 3"/>
          <p:cNvSpPr>
            <a:spLocks noGrp="1" noChangeArrowheads="1"/>
          </p:cNvSpPr>
          <p:nvPr>
            <p:ph idx="1"/>
          </p:nvPr>
        </p:nvSpPr>
        <p:spPr/>
        <p:txBody>
          <a:bodyPr/>
          <a:lstStyle/>
          <a:p>
            <a:r>
              <a:rPr lang="zh-CN" altLang="en-US" dirty="0" smtClean="0"/>
              <a:t>当</a:t>
            </a:r>
            <a:r>
              <a:rPr lang="zh-CN" altLang="en-US" dirty="0"/>
              <a:t>主机 </a:t>
            </a:r>
            <a:r>
              <a:rPr lang="en-US" altLang="zh-CN" dirty="0"/>
              <a:t>A </a:t>
            </a:r>
            <a:r>
              <a:rPr lang="zh-CN" altLang="en-US" dirty="0"/>
              <a:t>欲向本局域网上的某个主机 </a:t>
            </a:r>
            <a:r>
              <a:rPr lang="en-US" altLang="zh-CN" dirty="0"/>
              <a:t>B </a:t>
            </a:r>
            <a:r>
              <a:rPr lang="zh-CN" altLang="en-US" dirty="0"/>
              <a:t>发送 </a:t>
            </a:r>
            <a:r>
              <a:rPr lang="en-US" altLang="zh-CN" dirty="0"/>
              <a:t>IP </a:t>
            </a:r>
            <a:r>
              <a:rPr lang="zh-CN" altLang="en-US" dirty="0"/>
              <a:t>数据报时，就先在其 </a:t>
            </a:r>
            <a:r>
              <a:rPr lang="en-US" altLang="zh-CN" dirty="0"/>
              <a:t>ARP </a:t>
            </a:r>
            <a:r>
              <a:rPr lang="zh-CN" altLang="en-US" dirty="0"/>
              <a:t>高速缓存中查看有无主机 </a:t>
            </a:r>
            <a:r>
              <a:rPr lang="en-US" altLang="zh-CN" dirty="0"/>
              <a:t>B </a:t>
            </a:r>
            <a:r>
              <a:rPr lang="zh-CN" altLang="en-US" dirty="0"/>
              <a:t>的 </a:t>
            </a:r>
            <a:r>
              <a:rPr lang="en-US" altLang="zh-CN" dirty="0"/>
              <a:t>IP </a:t>
            </a:r>
            <a:r>
              <a:rPr lang="zh-CN" altLang="en-US" dirty="0"/>
              <a:t>地址</a:t>
            </a:r>
            <a:r>
              <a:rPr lang="zh-CN" altLang="en-US" dirty="0" smtClean="0"/>
              <a:t>。</a:t>
            </a:r>
            <a:endParaRPr lang="en-US" altLang="zh-CN" dirty="0" smtClean="0"/>
          </a:p>
          <a:p>
            <a:pPr lvl="1"/>
            <a:r>
              <a:rPr lang="zh-CN" altLang="en-US" dirty="0" smtClean="0">
                <a:solidFill>
                  <a:srgbClr val="FF0000"/>
                </a:solidFill>
              </a:rPr>
              <a:t>如</a:t>
            </a:r>
            <a:r>
              <a:rPr lang="zh-CN" altLang="en-US" dirty="0">
                <a:solidFill>
                  <a:srgbClr val="FF0000"/>
                </a:solidFill>
              </a:rPr>
              <a:t>有，</a:t>
            </a:r>
            <a:r>
              <a:rPr lang="zh-CN" altLang="en-US" dirty="0"/>
              <a:t>就可查出其对应的硬件地址，再将此硬件地址写入 </a:t>
            </a:r>
            <a:r>
              <a:rPr lang="en-US" altLang="zh-CN" dirty="0"/>
              <a:t>MAC </a:t>
            </a:r>
            <a:r>
              <a:rPr lang="zh-CN" altLang="en-US" dirty="0"/>
              <a:t>帧，然后通过局域网将该 </a:t>
            </a:r>
            <a:r>
              <a:rPr lang="en-US" altLang="zh-CN" dirty="0"/>
              <a:t>MAC </a:t>
            </a:r>
            <a:r>
              <a:rPr lang="zh-CN" altLang="en-US" dirty="0"/>
              <a:t>帧发往此硬件地址</a:t>
            </a:r>
            <a:r>
              <a:rPr lang="zh-CN" altLang="en-US" dirty="0" smtClean="0"/>
              <a:t>。</a:t>
            </a:r>
            <a:endParaRPr lang="en-US" altLang="zh-CN" dirty="0" smtClean="0"/>
          </a:p>
          <a:p>
            <a:pPr lvl="1"/>
            <a:r>
              <a:rPr lang="zh-CN" altLang="en-US" dirty="0" smtClean="0">
                <a:solidFill>
                  <a:srgbClr val="FF0000"/>
                </a:solidFill>
              </a:rPr>
              <a:t>如没有，</a:t>
            </a:r>
            <a:r>
              <a:rPr lang="en-US" altLang="zh-CN" dirty="0">
                <a:solidFill>
                  <a:srgbClr val="FF0000"/>
                </a:solidFill>
              </a:rPr>
              <a:t> </a:t>
            </a:r>
            <a:r>
              <a:rPr lang="en-US" altLang="zh-CN" dirty="0" smtClean="0"/>
              <a:t>ARP </a:t>
            </a:r>
            <a:r>
              <a:rPr lang="zh-CN" altLang="zh-CN" dirty="0" smtClean="0"/>
              <a:t>进程</a:t>
            </a:r>
            <a:r>
              <a:rPr lang="zh-CN" altLang="zh-CN" dirty="0"/>
              <a:t>在本局域网上</a:t>
            </a:r>
            <a:r>
              <a:rPr lang="zh-CN" altLang="zh-CN" dirty="0">
                <a:solidFill>
                  <a:srgbClr val="0000FF"/>
                </a:solidFill>
              </a:rPr>
              <a:t>广播发送</a:t>
            </a:r>
            <a:r>
              <a:rPr lang="zh-CN" altLang="zh-CN" dirty="0"/>
              <a:t>一</a:t>
            </a:r>
            <a:r>
              <a:rPr lang="zh-CN" altLang="zh-CN" dirty="0" smtClean="0"/>
              <a:t>个</a:t>
            </a:r>
            <a:r>
              <a:rPr lang="en-US" altLang="zh-CN" dirty="0" smtClean="0"/>
              <a:t> </a:t>
            </a:r>
            <a:r>
              <a:rPr lang="en-US" altLang="zh-CN" dirty="0" smtClean="0">
                <a:solidFill>
                  <a:srgbClr val="0000FF"/>
                </a:solidFill>
              </a:rPr>
              <a:t>ARP </a:t>
            </a:r>
            <a:r>
              <a:rPr lang="zh-CN" altLang="zh-CN" dirty="0" smtClean="0">
                <a:solidFill>
                  <a:srgbClr val="0000FF"/>
                </a:solidFill>
              </a:rPr>
              <a:t>请求分组</a:t>
            </a:r>
            <a:r>
              <a:rPr lang="zh-CN" altLang="en-US" dirty="0" smtClean="0">
                <a:solidFill>
                  <a:srgbClr val="0000FF"/>
                </a:solidFill>
              </a:rPr>
              <a:t>。</a:t>
            </a:r>
            <a:r>
              <a:rPr lang="zh-CN" altLang="zh-CN" dirty="0" smtClean="0"/>
              <a:t>收到</a:t>
            </a:r>
            <a:r>
              <a:rPr lang="en-US" altLang="zh-CN" dirty="0" smtClean="0"/>
              <a:t> </a:t>
            </a:r>
            <a:r>
              <a:rPr lang="en-US" altLang="zh-CN" dirty="0" smtClean="0">
                <a:solidFill>
                  <a:srgbClr val="0000FF"/>
                </a:solidFill>
              </a:rPr>
              <a:t>ARP </a:t>
            </a:r>
            <a:r>
              <a:rPr lang="zh-CN" altLang="zh-CN" dirty="0" smtClean="0">
                <a:solidFill>
                  <a:srgbClr val="0000FF"/>
                </a:solidFill>
              </a:rPr>
              <a:t>响应</a:t>
            </a:r>
            <a:r>
              <a:rPr lang="zh-CN" altLang="zh-CN" dirty="0">
                <a:solidFill>
                  <a:srgbClr val="0000FF"/>
                </a:solidFill>
              </a:rPr>
              <a:t>分组</a:t>
            </a:r>
            <a:r>
              <a:rPr lang="zh-CN" altLang="zh-CN" dirty="0"/>
              <a:t>后</a:t>
            </a:r>
            <a:r>
              <a:rPr lang="zh-CN" altLang="zh-CN" dirty="0" smtClean="0"/>
              <a:t>，</a:t>
            </a:r>
            <a:r>
              <a:rPr lang="zh-CN" altLang="en-US" dirty="0" smtClean="0"/>
              <a:t>将得到的 </a:t>
            </a:r>
            <a:r>
              <a:rPr lang="en-US" altLang="zh-CN" dirty="0" smtClean="0"/>
              <a:t>IP </a:t>
            </a:r>
            <a:r>
              <a:rPr lang="zh-CN" altLang="zh-CN" dirty="0" smtClean="0"/>
              <a:t>地址</a:t>
            </a:r>
            <a:r>
              <a:rPr lang="zh-CN" altLang="zh-CN" dirty="0"/>
              <a:t>到硬件地址的</a:t>
            </a:r>
            <a:r>
              <a:rPr lang="zh-CN" altLang="zh-CN" dirty="0" smtClean="0"/>
              <a:t>映射</a:t>
            </a:r>
            <a:r>
              <a:rPr lang="zh-CN" altLang="en-US" dirty="0" smtClean="0"/>
              <a:t>写入 </a:t>
            </a:r>
            <a:r>
              <a:rPr lang="en-US" altLang="zh-CN" dirty="0" smtClean="0"/>
              <a:t>ARP </a:t>
            </a:r>
            <a:r>
              <a:rPr lang="zh-CN" altLang="zh-CN" dirty="0" smtClean="0"/>
              <a:t>高速缓存</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48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48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ChangeArrowheads="1"/>
          </p:cNvSpPr>
          <p:nvPr>
            <p:ph type="title"/>
          </p:nvPr>
        </p:nvSpPr>
        <p:spPr/>
        <p:txBody>
          <a:bodyPr/>
          <a:lstStyle/>
          <a:p>
            <a:pPr algn="ctr"/>
            <a:r>
              <a:rPr lang="zh-CN" altLang="en-US" dirty="0"/>
              <a:t>地址解析协议 </a:t>
            </a:r>
            <a:r>
              <a:rPr lang="en-US" altLang="zh-CN" dirty="0" smtClean="0"/>
              <a:t>ARP </a:t>
            </a:r>
            <a:r>
              <a:rPr lang="zh-CN" altLang="en-US" dirty="0" smtClean="0"/>
              <a:t>要点</a:t>
            </a:r>
            <a:endParaRPr lang="zh-CN" altLang="en-US" dirty="0"/>
          </a:p>
        </p:txBody>
      </p:sp>
      <p:sp>
        <p:nvSpPr>
          <p:cNvPr id="1661955" name="Rectangle 3"/>
          <p:cNvSpPr>
            <a:spLocks noGrp="1" noChangeArrowheads="1"/>
          </p:cNvSpPr>
          <p:nvPr>
            <p:ph idx="1"/>
          </p:nvPr>
        </p:nvSpPr>
        <p:spPr/>
        <p:txBody>
          <a:bodyPr/>
          <a:lstStyle/>
          <a:p>
            <a:pPr>
              <a:spcBef>
                <a:spcPts val="1200"/>
              </a:spcBef>
            </a:pPr>
            <a:r>
              <a:rPr lang="en-US" altLang="zh-CN" dirty="0">
                <a:solidFill>
                  <a:srgbClr val="FF0000"/>
                </a:solidFill>
              </a:rPr>
              <a:t>ARP</a:t>
            </a:r>
            <a:r>
              <a:rPr lang="zh-CN" altLang="en-US" dirty="0">
                <a:solidFill>
                  <a:srgbClr val="FF0000"/>
                </a:solidFill>
              </a:rPr>
              <a:t>请求分组</a:t>
            </a:r>
            <a:r>
              <a:rPr lang="zh-CN" altLang="en-US" dirty="0" smtClean="0">
                <a:solidFill>
                  <a:srgbClr val="FF0000"/>
                </a:solidFill>
              </a:rPr>
              <a:t>：</a:t>
            </a:r>
            <a:r>
              <a:rPr lang="zh-CN" altLang="en-US" dirty="0" smtClean="0"/>
              <a:t>包含发送</a:t>
            </a:r>
            <a:r>
              <a:rPr lang="zh-CN" altLang="en-US" dirty="0"/>
              <a:t>方硬件</a:t>
            </a:r>
            <a:r>
              <a:rPr lang="zh-CN" altLang="en-US" dirty="0" smtClean="0"/>
              <a:t>地址 </a:t>
            </a:r>
            <a:r>
              <a:rPr lang="en-US" altLang="zh-CN" dirty="0" smtClean="0"/>
              <a:t>/ </a:t>
            </a:r>
            <a:r>
              <a:rPr lang="zh-CN" altLang="en-US" dirty="0" smtClean="0"/>
              <a:t>发送方 </a:t>
            </a:r>
            <a:r>
              <a:rPr lang="en-US" altLang="zh-CN" dirty="0" smtClean="0"/>
              <a:t>IP </a:t>
            </a:r>
            <a:r>
              <a:rPr lang="zh-CN" altLang="en-US" dirty="0" smtClean="0"/>
              <a:t>地址 </a:t>
            </a:r>
            <a:r>
              <a:rPr lang="en-US" altLang="zh-CN" dirty="0" smtClean="0"/>
              <a:t>/ </a:t>
            </a:r>
            <a:r>
              <a:rPr lang="zh-CN" altLang="en-US" dirty="0" smtClean="0">
                <a:solidFill>
                  <a:srgbClr val="0000FF"/>
                </a:solidFill>
              </a:rPr>
              <a:t>目标方硬件</a:t>
            </a:r>
            <a:r>
              <a:rPr lang="zh-CN" altLang="en-US" dirty="0">
                <a:solidFill>
                  <a:srgbClr val="0000FF"/>
                </a:solidFill>
              </a:rPr>
              <a:t>地址</a:t>
            </a:r>
            <a:r>
              <a:rPr lang="en-US" altLang="zh-CN" dirty="0">
                <a:solidFill>
                  <a:srgbClr val="0000FF"/>
                </a:solidFill>
              </a:rPr>
              <a:t>(</a:t>
            </a:r>
            <a:r>
              <a:rPr lang="zh-CN" altLang="en-US" dirty="0">
                <a:solidFill>
                  <a:srgbClr val="0000FF"/>
                </a:solidFill>
              </a:rPr>
              <a:t>未知</a:t>
            </a:r>
            <a:r>
              <a:rPr lang="zh-CN" altLang="en-US" dirty="0" smtClean="0">
                <a:solidFill>
                  <a:srgbClr val="0000FF"/>
                </a:solidFill>
              </a:rPr>
              <a:t>时填 </a:t>
            </a:r>
            <a:r>
              <a:rPr lang="en-US" altLang="zh-CN" dirty="0" smtClean="0">
                <a:solidFill>
                  <a:srgbClr val="0000FF"/>
                </a:solidFill>
              </a:rPr>
              <a:t>0) </a:t>
            </a:r>
            <a:r>
              <a:rPr lang="en-US" altLang="zh-CN" dirty="0" smtClean="0"/>
              <a:t>/ </a:t>
            </a:r>
            <a:r>
              <a:rPr lang="zh-CN" altLang="en-US" dirty="0" smtClean="0"/>
              <a:t>目标方 </a:t>
            </a:r>
            <a:r>
              <a:rPr lang="en-US" altLang="zh-CN" dirty="0" smtClean="0"/>
              <a:t>IP </a:t>
            </a:r>
            <a:r>
              <a:rPr lang="zh-CN" altLang="en-US" dirty="0" smtClean="0"/>
              <a:t>地址。</a:t>
            </a:r>
            <a:endParaRPr lang="zh-CN" altLang="en-US" dirty="0"/>
          </a:p>
          <a:p>
            <a:pPr>
              <a:spcBef>
                <a:spcPts val="1200"/>
              </a:spcBef>
            </a:pPr>
            <a:r>
              <a:rPr lang="zh-CN" altLang="en-US" dirty="0">
                <a:solidFill>
                  <a:srgbClr val="FF0000"/>
                </a:solidFill>
              </a:rPr>
              <a:t>本地</a:t>
            </a:r>
            <a:r>
              <a:rPr lang="zh-CN" altLang="en-US" dirty="0" smtClean="0">
                <a:solidFill>
                  <a:srgbClr val="FF0000"/>
                </a:solidFill>
              </a:rPr>
              <a:t>广播 </a:t>
            </a:r>
            <a:r>
              <a:rPr lang="en-US" altLang="zh-CN" dirty="0" smtClean="0">
                <a:solidFill>
                  <a:srgbClr val="FF0000"/>
                </a:solidFill>
              </a:rPr>
              <a:t>ARP </a:t>
            </a:r>
            <a:r>
              <a:rPr lang="zh-CN" altLang="en-US" dirty="0" smtClean="0">
                <a:solidFill>
                  <a:srgbClr val="FF0000"/>
                </a:solidFill>
              </a:rPr>
              <a:t>请求</a:t>
            </a:r>
            <a:r>
              <a:rPr lang="zh-CN" altLang="en-US" dirty="0"/>
              <a:t>（路由器不转发</a:t>
            </a:r>
            <a:r>
              <a:rPr lang="en-US" altLang="zh-CN" dirty="0"/>
              <a:t>ARP</a:t>
            </a:r>
            <a:r>
              <a:rPr lang="zh-CN" altLang="en-US" dirty="0"/>
              <a:t>请求</a:t>
            </a:r>
            <a:r>
              <a:rPr lang="zh-CN" altLang="en-US" dirty="0" smtClean="0"/>
              <a:t>）。</a:t>
            </a:r>
            <a:endParaRPr lang="zh-CN" altLang="en-US" dirty="0"/>
          </a:p>
          <a:p>
            <a:pPr>
              <a:spcBef>
                <a:spcPts val="1200"/>
              </a:spcBef>
            </a:pPr>
            <a:r>
              <a:rPr lang="en-US" altLang="zh-CN" dirty="0" smtClean="0">
                <a:solidFill>
                  <a:srgbClr val="FF0000"/>
                </a:solidFill>
              </a:rPr>
              <a:t>ARP </a:t>
            </a:r>
            <a:r>
              <a:rPr lang="zh-CN" altLang="en-US" dirty="0" smtClean="0">
                <a:solidFill>
                  <a:srgbClr val="FF0000"/>
                </a:solidFill>
              </a:rPr>
              <a:t>响应</a:t>
            </a:r>
            <a:r>
              <a:rPr lang="zh-CN" altLang="en-US" dirty="0">
                <a:solidFill>
                  <a:srgbClr val="FF0000"/>
                </a:solidFill>
              </a:rPr>
              <a:t>分组</a:t>
            </a:r>
            <a:r>
              <a:rPr lang="zh-CN" altLang="en-US" dirty="0" smtClean="0">
                <a:solidFill>
                  <a:srgbClr val="FF0000"/>
                </a:solidFill>
              </a:rPr>
              <a:t>：</a:t>
            </a:r>
            <a:r>
              <a:rPr lang="zh-CN" altLang="en-US" dirty="0"/>
              <a:t>包含发送方硬件</a:t>
            </a:r>
            <a:r>
              <a:rPr lang="zh-CN" altLang="en-US" dirty="0" smtClean="0"/>
              <a:t>地址 </a:t>
            </a:r>
            <a:r>
              <a:rPr lang="en-US" altLang="zh-CN" dirty="0" smtClean="0"/>
              <a:t>/ </a:t>
            </a:r>
            <a:r>
              <a:rPr lang="zh-CN" altLang="en-US" dirty="0" smtClean="0"/>
              <a:t>发送方 </a:t>
            </a:r>
            <a:r>
              <a:rPr lang="en-US" altLang="zh-CN" dirty="0" smtClean="0"/>
              <a:t>IP</a:t>
            </a:r>
            <a:r>
              <a:rPr lang="zh-CN" altLang="en-US" dirty="0" smtClean="0"/>
              <a:t>地址 </a:t>
            </a:r>
            <a:r>
              <a:rPr lang="en-US" altLang="zh-CN" dirty="0" smtClean="0"/>
              <a:t>/ </a:t>
            </a:r>
            <a:r>
              <a:rPr lang="zh-CN" altLang="en-US" dirty="0" smtClean="0"/>
              <a:t>目标方硬件地址 </a:t>
            </a:r>
            <a:r>
              <a:rPr lang="en-US" altLang="zh-CN" dirty="0" smtClean="0"/>
              <a:t>/ </a:t>
            </a:r>
            <a:r>
              <a:rPr lang="zh-CN" altLang="en-US" dirty="0" smtClean="0"/>
              <a:t>目标方 </a:t>
            </a:r>
            <a:r>
              <a:rPr lang="en-US" altLang="zh-CN" dirty="0" smtClean="0"/>
              <a:t>IP </a:t>
            </a:r>
            <a:r>
              <a:rPr lang="zh-CN" altLang="en-US" dirty="0" smtClean="0"/>
              <a:t>地址。</a:t>
            </a:r>
            <a:endParaRPr lang="zh-CN" altLang="en-US" dirty="0">
              <a:solidFill>
                <a:srgbClr val="0000FF"/>
              </a:solidFill>
            </a:endParaRPr>
          </a:p>
          <a:p>
            <a:pPr>
              <a:spcBef>
                <a:spcPts val="1200"/>
              </a:spcBef>
            </a:pPr>
            <a:r>
              <a:rPr lang="en-US" altLang="zh-CN" dirty="0" smtClean="0">
                <a:solidFill>
                  <a:srgbClr val="00B050"/>
                </a:solidFill>
              </a:rPr>
              <a:t>ARP </a:t>
            </a:r>
            <a:r>
              <a:rPr lang="zh-CN" altLang="en-US" dirty="0" smtClean="0">
                <a:solidFill>
                  <a:srgbClr val="00B050"/>
                </a:solidFill>
              </a:rPr>
              <a:t>分组</a:t>
            </a:r>
            <a:r>
              <a:rPr lang="zh-CN" altLang="en-US" dirty="0">
                <a:solidFill>
                  <a:srgbClr val="00B050"/>
                </a:solidFill>
              </a:rPr>
              <a:t>封装在物理网络的帧中</a:t>
            </a:r>
            <a:r>
              <a:rPr lang="zh-CN" altLang="en-US" dirty="0" smtClean="0">
                <a:solidFill>
                  <a:srgbClr val="00B050"/>
                </a:solidFill>
              </a:rPr>
              <a:t>传输。</a:t>
            </a:r>
            <a:endParaRPr lang="zh-CN" altLang="en-US" sz="3200" dirty="0">
              <a:solidFill>
                <a:srgbClr val="00B05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41" name="Rectangle 105"/>
          <p:cNvSpPr>
            <a:spLocks noChangeArrowheads="1"/>
          </p:cNvSpPr>
          <p:nvPr/>
        </p:nvSpPr>
        <p:spPr bwMode="auto">
          <a:xfrm>
            <a:off x="-15552" y="0"/>
            <a:ext cx="9921552" cy="35004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19230" name="Group 94"/>
          <p:cNvGrpSpPr/>
          <p:nvPr/>
        </p:nvGrpSpPr>
        <p:grpSpPr bwMode="auto">
          <a:xfrm>
            <a:off x="3996723" y="4794251"/>
            <a:ext cx="1723231" cy="409575"/>
            <a:chOff x="249" y="663"/>
            <a:chExt cx="1002" cy="258"/>
          </a:xfrm>
          <a:solidFill>
            <a:srgbClr val="FF99FF"/>
          </a:solidFill>
        </p:grpSpPr>
        <p:sp>
          <p:nvSpPr>
            <p:cNvPr id="219231" name="AutoShape 9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9232" name="Text Box 96"/>
            <p:cNvSpPr txBox="1">
              <a:spLocks noChangeArrowheads="1"/>
            </p:cNvSpPr>
            <p:nvPr/>
          </p:nvSpPr>
          <p:spPr bwMode="auto">
            <a:xfrm flipH="1">
              <a:off x="386" y="663"/>
              <a:ext cx="865" cy="258"/>
            </a:xfrm>
            <a:prstGeom prst="rect">
              <a:avLst/>
            </a:prstGeom>
            <a:grpFill/>
            <a:ln w="12700">
              <a:solidFill>
                <a:schemeClr val="tx1"/>
              </a:solidFill>
              <a:miter lim="800000"/>
            </a:ln>
            <a:effectLst>
              <a:outerShdw dist="35921" dir="2700000" algn="ctr" rotWithShape="0">
                <a:schemeClr val="bg2"/>
              </a:outerShdw>
            </a:effectLst>
          </p:spPr>
          <p:txBody>
            <a:bodyPr>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响应</a:t>
              </a:r>
            </a:p>
          </p:txBody>
        </p:sp>
      </p:grpSp>
      <p:sp>
        <p:nvSpPr>
          <p:cNvPr id="219143" name="Line 7"/>
          <p:cNvSpPr>
            <a:spLocks noChangeShapeType="1"/>
          </p:cNvSpPr>
          <p:nvPr/>
        </p:nvSpPr>
        <p:spPr bwMode="auto">
          <a:xfrm rot="5400000">
            <a:off x="2079921" y="2311401"/>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4" name="Line 8"/>
          <p:cNvSpPr>
            <a:spLocks noChangeShapeType="1"/>
          </p:cNvSpPr>
          <p:nvPr/>
        </p:nvSpPr>
        <p:spPr bwMode="auto">
          <a:xfrm rot="5400000">
            <a:off x="4263263" y="2302669"/>
            <a:ext cx="588962"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5" name="Line 9"/>
          <p:cNvSpPr>
            <a:spLocks noChangeShapeType="1"/>
          </p:cNvSpPr>
          <p:nvPr/>
        </p:nvSpPr>
        <p:spPr bwMode="auto">
          <a:xfrm rot="5400000">
            <a:off x="6140350" y="2311401"/>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6" name="Line 10"/>
          <p:cNvSpPr>
            <a:spLocks noChangeShapeType="1"/>
          </p:cNvSpPr>
          <p:nvPr/>
        </p:nvSpPr>
        <p:spPr bwMode="auto">
          <a:xfrm rot="5400000">
            <a:off x="8353721" y="2311401"/>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47" name="Line 11"/>
          <p:cNvSpPr>
            <a:spLocks noChangeShapeType="1"/>
          </p:cNvSpPr>
          <p:nvPr/>
        </p:nvSpPr>
        <p:spPr bwMode="auto">
          <a:xfrm rot="5400000">
            <a:off x="662813" y="2311401"/>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219148"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33" y="2459038"/>
            <a:ext cx="545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9"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6336" y="2459038"/>
            <a:ext cx="543454"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50"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8871" y="2459038"/>
            <a:ext cx="5451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51"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7721" y="2459038"/>
            <a:ext cx="5451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152" name="Line 16"/>
          <p:cNvSpPr>
            <a:spLocks noChangeShapeType="1"/>
          </p:cNvSpPr>
          <p:nvPr/>
        </p:nvSpPr>
        <p:spPr bwMode="auto">
          <a:xfrm>
            <a:off x="131001" y="2017714"/>
            <a:ext cx="9298914" cy="206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153" name="Text Box 17"/>
          <p:cNvSpPr txBox="1">
            <a:spLocks noChangeArrowheads="1"/>
          </p:cNvSpPr>
          <p:nvPr/>
        </p:nvSpPr>
        <p:spPr bwMode="auto">
          <a:xfrm>
            <a:off x="2588583" y="2528889"/>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a:t>
            </a:r>
          </a:p>
        </p:txBody>
      </p:sp>
      <p:sp>
        <p:nvSpPr>
          <p:cNvPr id="219154" name="Text Box 18"/>
          <p:cNvSpPr txBox="1">
            <a:spLocks noChangeArrowheads="1"/>
          </p:cNvSpPr>
          <p:nvPr/>
        </p:nvSpPr>
        <p:spPr bwMode="auto">
          <a:xfrm>
            <a:off x="4743482" y="2405064"/>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Y</a:t>
            </a:r>
          </a:p>
        </p:txBody>
      </p:sp>
      <p:sp>
        <p:nvSpPr>
          <p:cNvPr id="219155" name="Text Box 19"/>
          <p:cNvSpPr txBox="1">
            <a:spLocks noChangeArrowheads="1"/>
          </p:cNvSpPr>
          <p:nvPr/>
        </p:nvSpPr>
        <p:spPr bwMode="auto">
          <a:xfrm>
            <a:off x="1150837" y="2405064"/>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X</a:t>
            </a:r>
          </a:p>
        </p:txBody>
      </p:sp>
      <p:sp>
        <p:nvSpPr>
          <p:cNvPr id="219156" name="Text Box 20"/>
          <p:cNvSpPr txBox="1">
            <a:spLocks noChangeArrowheads="1"/>
          </p:cNvSpPr>
          <p:nvPr/>
        </p:nvSpPr>
        <p:spPr bwMode="auto">
          <a:xfrm>
            <a:off x="6628374" y="2528889"/>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a:t>
            </a:r>
          </a:p>
        </p:txBody>
      </p:sp>
      <p:sp>
        <p:nvSpPr>
          <p:cNvPr id="219157" name="Text Box 21"/>
          <p:cNvSpPr txBox="1">
            <a:spLocks noChangeArrowheads="1"/>
          </p:cNvSpPr>
          <p:nvPr/>
        </p:nvSpPr>
        <p:spPr bwMode="auto">
          <a:xfrm>
            <a:off x="8848624" y="2405064"/>
            <a:ext cx="341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Z</a:t>
            </a:r>
          </a:p>
        </p:txBody>
      </p:sp>
      <p:sp>
        <p:nvSpPr>
          <p:cNvPr id="219181" name="Text Box 45"/>
          <p:cNvSpPr txBox="1">
            <a:spLocks noChangeArrowheads="1"/>
          </p:cNvSpPr>
          <p:nvPr/>
        </p:nvSpPr>
        <p:spPr bwMode="auto">
          <a:xfrm>
            <a:off x="961035" y="3789364"/>
            <a:ext cx="2494209" cy="757130"/>
          </a:xfrm>
          <a:prstGeom prst="rect">
            <a:avLst/>
          </a:prstGeom>
          <a:solidFill>
            <a:srgbClr val="66FFFF"/>
          </a:solidFill>
          <a:ln w="9525">
            <a:solidFill>
              <a:schemeClr val="tx2"/>
            </a:solidFill>
            <a:miter lim="800000"/>
          </a:ln>
          <a:effectLst/>
        </p:spPr>
        <p:txBody>
          <a:bodyPr wrap="none">
            <a:spAutoFit/>
          </a:bodyPr>
          <a:lstStyle/>
          <a:p>
            <a:pPr algn="ctr">
              <a:lnSpc>
                <a:spcPct val="90000"/>
              </a:lnSpc>
            </a:pPr>
            <a:r>
              <a:rPr kumimoji="1" lang="zh-CN" altLang="en-US" sz="2400" b="1" dirty="0">
                <a:solidFill>
                  <a:srgbClr val="0000CC"/>
                </a:solidFill>
                <a:latin typeface="+mn-lt"/>
                <a:ea typeface="黑体" panose="02010609060101010101" pitchFamily="2" charset="-122"/>
              </a:rPr>
              <a:t>主机 </a:t>
            </a:r>
            <a:r>
              <a:rPr kumimoji="1" lang="en-US" altLang="zh-CN" sz="2400" b="1" dirty="0">
                <a:solidFill>
                  <a:srgbClr val="0000CC"/>
                </a:solidFill>
                <a:latin typeface="+mn-lt"/>
                <a:ea typeface="黑体" panose="02010609060101010101" pitchFamily="2" charset="-122"/>
              </a:rPr>
              <a:t>B </a:t>
            </a:r>
            <a:r>
              <a:rPr kumimoji="1" lang="zh-CN" altLang="en-US" sz="2400" b="1" dirty="0">
                <a:solidFill>
                  <a:srgbClr val="0000CC"/>
                </a:solidFill>
                <a:latin typeface="+mn-lt"/>
                <a:ea typeface="黑体" panose="02010609060101010101" pitchFamily="2" charset="-122"/>
              </a:rPr>
              <a:t>向 </a:t>
            </a:r>
            <a:r>
              <a:rPr kumimoji="1" lang="en-US" altLang="zh-CN" sz="2400" b="1" dirty="0">
                <a:solidFill>
                  <a:srgbClr val="0000CC"/>
                </a:solidFill>
                <a:latin typeface="+mn-lt"/>
                <a:ea typeface="黑体" panose="02010609060101010101" pitchFamily="2" charset="-122"/>
              </a:rPr>
              <a:t>A </a:t>
            </a:r>
            <a:r>
              <a:rPr kumimoji="1" lang="zh-CN" altLang="en-US" sz="2400" b="1" dirty="0">
                <a:solidFill>
                  <a:srgbClr val="C00000"/>
                </a:solidFill>
                <a:latin typeface="+mn-lt"/>
                <a:ea typeface="黑体" panose="02010609060101010101" pitchFamily="2" charset="-122"/>
              </a:rPr>
              <a:t>发送</a:t>
            </a:r>
          </a:p>
          <a:p>
            <a:pPr algn="ctr">
              <a:lnSpc>
                <a:spcPct val="90000"/>
              </a:lnSpc>
            </a:pPr>
            <a:r>
              <a:rPr kumimoji="1" lang="en-US" altLang="zh-CN" sz="2400" b="1" dirty="0">
                <a:solidFill>
                  <a:srgbClr val="C00000"/>
                </a:solidFill>
                <a:latin typeface="+mn-lt"/>
                <a:ea typeface="黑体" panose="02010609060101010101" pitchFamily="2" charset="-122"/>
              </a:rPr>
              <a:t>ARP </a:t>
            </a:r>
            <a:r>
              <a:rPr kumimoji="1" lang="zh-CN" altLang="en-US" sz="2400" b="1" dirty="0">
                <a:solidFill>
                  <a:srgbClr val="C00000"/>
                </a:solidFill>
                <a:latin typeface="+mn-lt"/>
                <a:ea typeface="黑体" panose="02010609060101010101" pitchFamily="2" charset="-122"/>
              </a:rPr>
              <a:t>响应分组 </a:t>
            </a:r>
          </a:p>
        </p:txBody>
      </p:sp>
      <p:sp>
        <p:nvSpPr>
          <p:cNvPr id="219182" name="Text Box 46"/>
          <p:cNvSpPr txBox="1">
            <a:spLocks noChangeArrowheads="1"/>
          </p:cNvSpPr>
          <p:nvPr/>
        </p:nvSpPr>
        <p:spPr bwMode="auto">
          <a:xfrm>
            <a:off x="468228" y="219076"/>
            <a:ext cx="2410853" cy="757130"/>
          </a:xfrm>
          <a:prstGeom prst="rect">
            <a:avLst/>
          </a:prstGeom>
          <a:solidFill>
            <a:srgbClr val="66FFFF"/>
          </a:solidFill>
          <a:ln w="9525">
            <a:solidFill>
              <a:schemeClr val="tx2"/>
            </a:solidFill>
            <a:miter lim="800000"/>
          </a:ln>
          <a:effectLst/>
        </p:spPr>
        <p:txBody>
          <a:bodyPr wrap="none">
            <a:spAutoFit/>
          </a:bodyPr>
          <a:lstStyle/>
          <a:p>
            <a:pPr algn="ctr">
              <a:lnSpc>
                <a:spcPct val="90000"/>
              </a:lnSpc>
            </a:pPr>
            <a:r>
              <a:rPr kumimoji="1" lang="zh-CN" altLang="en-US" sz="2400" b="1" dirty="0">
                <a:solidFill>
                  <a:srgbClr val="0000CC"/>
                </a:solidFill>
                <a:latin typeface="+mn-lt"/>
                <a:ea typeface="黑体" panose="02010609060101010101" pitchFamily="2" charset="-122"/>
              </a:rPr>
              <a:t>主机 </a:t>
            </a:r>
            <a:r>
              <a:rPr kumimoji="1" lang="en-US" altLang="zh-CN" sz="2400" b="1" dirty="0">
                <a:solidFill>
                  <a:srgbClr val="0000CC"/>
                </a:solidFill>
                <a:latin typeface="+mn-lt"/>
                <a:ea typeface="黑体" panose="02010609060101010101" pitchFamily="2" charset="-122"/>
              </a:rPr>
              <a:t>A </a:t>
            </a:r>
            <a:r>
              <a:rPr kumimoji="1" lang="zh-CN" altLang="en-US" sz="2400" b="1" dirty="0">
                <a:solidFill>
                  <a:srgbClr val="C00000"/>
                </a:solidFill>
                <a:latin typeface="+mn-lt"/>
                <a:ea typeface="黑体" panose="02010609060101010101" pitchFamily="2" charset="-122"/>
              </a:rPr>
              <a:t>广播发送</a:t>
            </a:r>
          </a:p>
          <a:p>
            <a:pPr algn="ctr">
              <a:lnSpc>
                <a:spcPct val="90000"/>
              </a:lnSpc>
            </a:pPr>
            <a:r>
              <a:rPr kumimoji="1" lang="en-US" altLang="zh-CN" sz="2400" b="1" dirty="0">
                <a:solidFill>
                  <a:srgbClr val="C00000"/>
                </a:solidFill>
                <a:latin typeface="+mn-lt"/>
                <a:ea typeface="黑体" panose="02010609060101010101" pitchFamily="2" charset="-122"/>
              </a:rPr>
              <a:t>ARP </a:t>
            </a:r>
            <a:r>
              <a:rPr kumimoji="1" lang="zh-CN" altLang="en-US" sz="2400" b="1" dirty="0">
                <a:solidFill>
                  <a:srgbClr val="C00000"/>
                </a:solidFill>
                <a:latin typeface="+mn-lt"/>
                <a:ea typeface="黑体" panose="02010609060101010101" pitchFamily="2" charset="-122"/>
              </a:rPr>
              <a:t>请求分组 </a:t>
            </a:r>
          </a:p>
        </p:txBody>
      </p:sp>
      <p:sp>
        <p:nvSpPr>
          <p:cNvPr id="219184" name="Text Box 48"/>
          <p:cNvSpPr txBox="1">
            <a:spLocks noChangeArrowheads="1"/>
          </p:cNvSpPr>
          <p:nvPr/>
        </p:nvSpPr>
        <p:spPr bwMode="auto">
          <a:xfrm>
            <a:off x="2882667" y="1473201"/>
            <a:ext cx="1310167" cy="400110"/>
          </a:xfrm>
          <a:prstGeom prst="rect">
            <a:avLst/>
          </a:prstGeom>
          <a:solidFill>
            <a:srgbClr val="FF99FF"/>
          </a:solidFill>
          <a:ln w="12700">
            <a:solidFill>
              <a:schemeClr val="tx1"/>
            </a:solidFill>
            <a:miter lim="800000"/>
          </a:ln>
          <a:effectLst>
            <a:outerShdw dist="35921" dir="2700000" algn="ctr" rotWithShape="0">
              <a:schemeClr val="bg2"/>
            </a:outerShdw>
          </a:effectLst>
        </p:spPr>
        <p:txBody>
          <a:bodyPr wrap="none">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请求</a:t>
            </a:r>
          </a:p>
        </p:txBody>
      </p:sp>
      <p:sp>
        <p:nvSpPr>
          <p:cNvPr id="219185" name="AutoShape 49"/>
          <p:cNvSpPr>
            <a:spLocks noChangeArrowheads="1"/>
          </p:cNvSpPr>
          <p:nvPr/>
        </p:nvSpPr>
        <p:spPr bwMode="auto">
          <a:xfrm>
            <a:off x="4301496" y="1570039"/>
            <a:ext cx="235611" cy="204787"/>
          </a:xfrm>
          <a:prstGeom prst="rightArrow">
            <a:avLst>
              <a:gd name="adj1" fmla="val 50000"/>
              <a:gd name="adj2" fmla="val 26550"/>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219186" name="Text Box 50"/>
          <p:cNvSpPr txBox="1">
            <a:spLocks noChangeArrowheads="1"/>
          </p:cNvSpPr>
          <p:nvPr/>
        </p:nvSpPr>
        <p:spPr bwMode="auto">
          <a:xfrm>
            <a:off x="4967055" y="1473201"/>
            <a:ext cx="1310167" cy="400110"/>
          </a:xfrm>
          <a:prstGeom prst="rect">
            <a:avLst/>
          </a:prstGeom>
          <a:solidFill>
            <a:srgbClr val="FF99FF"/>
          </a:solidFill>
          <a:ln w="12700">
            <a:solidFill>
              <a:schemeClr val="tx1"/>
            </a:solidFill>
            <a:miter lim="800000"/>
          </a:ln>
          <a:effectLst>
            <a:outerShdw dist="35921" dir="2700000" algn="ctr" rotWithShape="0">
              <a:schemeClr val="bg2"/>
            </a:outerShdw>
          </a:effectLst>
        </p:spPr>
        <p:txBody>
          <a:bodyPr wrap="none">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请求</a:t>
            </a:r>
          </a:p>
        </p:txBody>
      </p:sp>
      <p:sp>
        <p:nvSpPr>
          <p:cNvPr id="219187" name="AutoShape 51"/>
          <p:cNvSpPr>
            <a:spLocks noChangeArrowheads="1"/>
          </p:cNvSpPr>
          <p:nvPr/>
        </p:nvSpPr>
        <p:spPr bwMode="auto">
          <a:xfrm>
            <a:off x="6353206" y="1595438"/>
            <a:ext cx="235612" cy="220662"/>
          </a:xfrm>
          <a:prstGeom prst="rightArrow">
            <a:avLst>
              <a:gd name="adj1" fmla="val 50000"/>
              <a:gd name="adj2" fmla="val 25000"/>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sp>
        <p:nvSpPr>
          <p:cNvPr id="219188" name="Text Box 52"/>
          <p:cNvSpPr txBox="1">
            <a:spLocks noChangeArrowheads="1"/>
          </p:cNvSpPr>
          <p:nvPr/>
        </p:nvSpPr>
        <p:spPr bwMode="auto">
          <a:xfrm>
            <a:off x="7010167" y="1473201"/>
            <a:ext cx="1310167" cy="400110"/>
          </a:xfrm>
          <a:prstGeom prst="rect">
            <a:avLst/>
          </a:prstGeom>
          <a:solidFill>
            <a:srgbClr val="FF99FF"/>
          </a:solidFill>
          <a:ln w="12700">
            <a:solidFill>
              <a:schemeClr val="tx1"/>
            </a:solidFill>
            <a:miter lim="800000"/>
          </a:ln>
          <a:effectLst/>
        </p:spPr>
        <p:txBody>
          <a:bodyPr wrap="none">
            <a:spAutoFit/>
          </a:bodyPr>
          <a:lstStyle/>
          <a:p>
            <a:r>
              <a:rPr kumimoji="1" lang="en-US" altLang="zh-CN" sz="2000" b="1" dirty="0">
                <a:solidFill>
                  <a:srgbClr val="0000CC"/>
                </a:solidFill>
                <a:latin typeface="+mn-lt"/>
                <a:ea typeface="黑体" panose="02010609060101010101" pitchFamily="2" charset="-122"/>
              </a:rPr>
              <a:t>ARP </a:t>
            </a:r>
            <a:r>
              <a:rPr kumimoji="1" lang="zh-CN" altLang="en-US" sz="2000" b="1" dirty="0">
                <a:solidFill>
                  <a:srgbClr val="0000CC"/>
                </a:solidFill>
                <a:latin typeface="+mn-lt"/>
                <a:ea typeface="黑体" panose="02010609060101010101" pitchFamily="2" charset="-122"/>
              </a:rPr>
              <a:t>请求</a:t>
            </a:r>
          </a:p>
        </p:txBody>
      </p:sp>
      <p:sp>
        <p:nvSpPr>
          <p:cNvPr id="219189" name="AutoShape 53"/>
          <p:cNvSpPr>
            <a:spLocks noChangeArrowheads="1"/>
          </p:cNvSpPr>
          <p:nvPr/>
        </p:nvSpPr>
        <p:spPr bwMode="auto">
          <a:xfrm>
            <a:off x="8418677" y="1558926"/>
            <a:ext cx="235611" cy="220663"/>
          </a:xfrm>
          <a:prstGeom prst="rightArrow">
            <a:avLst>
              <a:gd name="adj1" fmla="val 50000"/>
              <a:gd name="adj2" fmla="val 25000"/>
            </a:avLst>
          </a:prstGeom>
          <a:solidFill>
            <a:srgbClr val="FF99FF"/>
          </a:solidFill>
          <a:ln w="9525">
            <a:solidFill>
              <a:schemeClr val="tx1"/>
            </a:solidFill>
            <a:miter lim="800000"/>
          </a:ln>
          <a:effectLst/>
        </p:spPr>
        <p:txBody>
          <a:bodyPr wrap="none" anchor="ctr"/>
          <a:lstStyle/>
          <a:p>
            <a:endParaRPr lang="zh-CN" altLang="en-US" b="1">
              <a:solidFill>
                <a:srgbClr val="0000CC"/>
              </a:solidFill>
              <a:latin typeface="+mn-lt"/>
              <a:ea typeface="黑体" panose="02010609060101010101" pitchFamily="2" charset="-122"/>
            </a:endParaRPr>
          </a:p>
        </p:txBody>
      </p:sp>
      <p:grpSp>
        <p:nvGrpSpPr>
          <p:cNvPr id="219229" name="Group 93"/>
          <p:cNvGrpSpPr/>
          <p:nvPr/>
        </p:nvGrpSpPr>
        <p:grpSpPr bwMode="auto">
          <a:xfrm>
            <a:off x="559229" y="1485901"/>
            <a:ext cx="1723231" cy="409575"/>
            <a:chOff x="249" y="663"/>
            <a:chExt cx="1002" cy="258"/>
          </a:xfrm>
          <a:solidFill>
            <a:srgbClr val="FF99FF"/>
          </a:solidFill>
        </p:grpSpPr>
        <p:sp>
          <p:nvSpPr>
            <p:cNvPr id="219141" name="AutoShape 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anose="02010609060101010101" pitchFamily="2" charset="-122"/>
              </a:endParaRPr>
            </a:p>
          </p:txBody>
        </p:sp>
        <p:sp>
          <p:nvSpPr>
            <p:cNvPr id="219190" name="Text Box 54"/>
            <p:cNvSpPr txBox="1">
              <a:spLocks noChangeArrowheads="1"/>
            </p:cNvSpPr>
            <p:nvPr/>
          </p:nvSpPr>
          <p:spPr bwMode="auto">
            <a:xfrm flipH="1">
              <a:off x="386" y="663"/>
              <a:ext cx="865" cy="258"/>
            </a:xfrm>
            <a:prstGeom prst="rect">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a:solidFill>
                    <a:srgbClr val="0000CC"/>
                  </a:solidFill>
                  <a:latin typeface="+mn-lt"/>
                  <a:ea typeface="黑体" panose="02010609060101010101" pitchFamily="2" charset="-122"/>
                </a:rPr>
                <a:t>ARP </a:t>
              </a:r>
              <a:r>
                <a:rPr kumimoji="1" lang="zh-CN" altLang="en-US" sz="2000" b="1">
                  <a:solidFill>
                    <a:srgbClr val="0000CC"/>
                  </a:solidFill>
                  <a:latin typeface="+mn-lt"/>
                  <a:ea typeface="黑体" panose="02010609060101010101" pitchFamily="2" charset="-122"/>
                </a:rPr>
                <a:t>请求</a:t>
              </a:r>
            </a:p>
          </p:txBody>
        </p:sp>
      </p:grpSp>
      <p:sp>
        <p:nvSpPr>
          <p:cNvPr id="219191" name="Text Box 55"/>
          <p:cNvSpPr txBox="1">
            <a:spLocks noChangeArrowheads="1"/>
          </p:cNvSpPr>
          <p:nvPr/>
        </p:nvSpPr>
        <p:spPr bwMode="auto">
          <a:xfrm>
            <a:off x="2413165" y="2241551"/>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209.0.0.5</a:t>
            </a:r>
          </a:p>
        </p:txBody>
      </p:sp>
      <p:sp>
        <p:nvSpPr>
          <p:cNvPr id="219192" name="Text Box 56"/>
          <p:cNvSpPr txBox="1">
            <a:spLocks noChangeArrowheads="1"/>
          </p:cNvSpPr>
          <p:nvPr/>
        </p:nvSpPr>
        <p:spPr bwMode="auto">
          <a:xfrm>
            <a:off x="6391042" y="2135189"/>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209.0.0.6</a:t>
            </a:r>
          </a:p>
        </p:txBody>
      </p:sp>
      <p:sp>
        <p:nvSpPr>
          <p:cNvPr id="219193" name="Text Box 57"/>
          <p:cNvSpPr txBox="1">
            <a:spLocks noChangeArrowheads="1"/>
          </p:cNvSpPr>
          <p:nvPr/>
        </p:nvSpPr>
        <p:spPr bwMode="auto">
          <a:xfrm>
            <a:off x="1183512" y="2960689"/>
            <a:ext cx="24368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00-00-C0-15-AD-18</a:t>
            </a:r>
          </a:p>
        </p:txBody>
      </p:sp>
      <p:sp>
        <p:nvSpPr>
          <p:cNvPr id="219194" name="Text Box 58"/>
          <p:cNvSpPr txBox="1">
            <a:spLocks noChangeArrowheads="1"/>
          </p:cNvSpPr>
          <p:nvPr/>
        </p:nvSpPr>
        <p:spPr bwMode="auto">
          <a:xfrm>
            <a:off x="5093950" y="6237289"/>
            <a:ext cx="2465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08-00-2B-00-EE-0A</a:t>
            </a:r>
          </a:p>
        </p:txBody>
      </p:sp>
      <p:sp>
        <p:nvSpPr>
          <p:cNvPr id="219195" name="AutoShape 59"/>
          <p:cNvSpPr>
            <a:spLocks noChangeArrowheads="1"/>
          </p:cNvSpPr>
          <p:nvPr/>
        </p:nvSpPr>
        <p:spPr bwMode="auto">
          <a:xfrm>
            <a:off x="3434722" y="592139"/>
            <a:ext cx="6104890" cy="661987"/>
          </a:xfrm>
          <a:prstGeom prst="wedgeRoundRectCallout">
            <a:avLst>
              <a:gd name="adj1" fmla="val -51181"/>
              <a:gd name="adj2" fmla="val 85972"/>
              <a:gd name="adj3" fmla="val 16667"/>
            </a:avLst>
          </a:prstGeom>
          <a:solidFill>
            <a:srgbClr val="FF99FF"/>
          </a:solidFill>
          <a:ln w="9525">
            <a:solidFill>
              <a:schemeClr val="tx1"/>
            </a:solidFill>
            <a:miter lim="800000"/>
          </a:ln>
          <a:effectLst/>
        </p:spPr>
        <p:txBody>
          <a:bodyPr/>
          <a:lstStyle/>
          <a:p>
            <a:pPr algn="ctr"/>
            <a:endParaRPr kumimoji="1" lang="zh-CN" altLang="zh-CN" sz="2000" b="1">
              <a:solidFill>
                <a:srgbClr val="0000CC"/>
              </a:solidFill>
              <a:latin typeface="+mn-lt"/>
              <a:ea typeface="黑体" panose="02010609060101010101" pitchFamily="2" charset="-122"/>
            </a:endParaRPr>
          </a:p>
        </p:txBody>
      </p:sp>
      <p:sp>
        <p:nvSpPr>
          <p:cNvPr id="219196" name="Text Box 60"/>
          <p:cNvSpPr txBox="1">
            <a:spLocks noChangeArrowheads="1"/>
          </p:cNvSpPr>
          <p:nvPr/>
        </p:nvSpPr>
        <p:spPr bwMode="auto">
          <a:xfrm>
            <a:off x="3512111" y="558801"/>
            <a:ext cx="588494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mn-lt"/>
                <a:ea typeface="黑体" panose="02010609060101010101" pitchFamily="2" charset="-122"/>
              </a:rPr>
              <a:t>我是 </a:t>
            </a:r>
            <a:r>
              <a:rPr kumimoji="1" lang="en-US" altLang="zh-CN" sz="2000" b="1">
                <a:solidFill>
                  <a:srgbClr val="0000CC"/>
                </a:solidFill>
                <a:latin typeface="+mn-lt"/>
                <a:ea typeface="黑体" panose="02010609060101010101" pitchFamily="2" charset="-122"/>
              </a:rPr>
              <a:t>209.0.0.5</a:t>
            </a:r>
            <a:r>
              <a:rPr kumimoji="1" lang="zh-CN" altLang="en-US" sz="2000" b="1">
                <a:solidFill>
                  <a:srgbClr val="0000CC"/>
                </a:solidFill>
                <a:latin typeface="+mn-lt"/>
                <a:ea typeface="黑体" panose="02010609060101010101" pitchFamily="2" charset="-122"/>
              </a:rPr>
              <a:t>，硬件地址是 </a:t>
            </a:r>
            <a:r>
              <a:rPr kumimoji="1" lang="en-US" altLang="zh-CN" sz="2000" b="1">
                <a:solidFill>
                  <a:srgbClr val="0000CC"/>
                </a:solidFill>
                <a:latin typeface="+mn-lt"/>
                <a:ea typeface="黑体" panose="02010609060101010101" pitchFamily="2" charset="-122"/>
              </a:rPr>
              <a:t>00-00-C0-15-AD-18</a:t>
            </a:r>
          </a:p>
          <a:p>
            <a:r>
              <a:rPr kumimoji="1" lang="zh-CN" altLang="en-US" sz="2000" b="1">
                <a:solidFill>
                  <a:srgbClr val="0000CC"/>
                </a:solidFill>
                <a:latin typeface="+mn-lt"/>
                <a:ea typeface="黑体" panose="02010609060101010101" pitchFamily="2" charset="-122"/>
              </a:rPr>
              <a:t>我想知道主机 </a:t>
            </a:r>
            <a:r>
              <a:rPr kumimoji="1" lang="en-US" altLang="zh-CN" sz="2000" b="1">
                <a:solidFill>
                  <a:srgbClr val="0000CC"/>
                </a:solidFill>
                <a:latin typeface="+mn-lt"/>
                <a:ea typeface="黑体" panose="02010609060101010101" pitchFamily="2" charset="-122"/>
              </a:rPr>
              <a:t>209.0.0.6 </a:t>
            </a:r>
            <a:r>
              <a:rPr kumimoji="1" lang="zh-CN" altLang="en-US" sz="2000" b="1">
                <a:solidFill>
                  <a:srgbClr val="0000CC"/>
                </a:solidFill>
                <a:latin typeface="+mn-lt"/>
                <a:ea typeface="黑体" panose="02010609060101010101" pitchFamily="2" charset="-122"/>
              </a:rPr>
              <a:t>的硬件地址</a:t>
            </a:r>
          </a:p>
        </p:txBody>
      </p:sp>
      <p:sp>
        <p:nvSpPr>
          <p:cNvPr id="219197" name="AutoShape 61"/>
          <p:cNvSpPr>
            <a:spLocks noChangeArrowheads="1"/>
          </p:cNvSpPr>
          <p:nvPr/>
        </p:nvSpPr>
        <p:spPr bwMode="auto">
          <a:xfrm>
            <a:off x="5248731" y="3933826"/>
            <a:ext cx="4216929" cy="727075"/>
          </a:xfrm>
          <a:prstGeom prst="wedgeRoundRectCallout">
            <a:avLst>
              <a:gd name="adj1" fmla="val -44574"/>
              <a:gd name="adj2" fmla="val 81657"/>
              <a:gd name="adj3" fmla="val 16667"/>
            </a:avLst>
          </a:prstGeom>
          <a:solidFill>
            <a:srgbClr val="FF99FF"/>
          </a:solidFill>
          <a:ln w="9525">
            <a:solidFill>
              <a:schemeClr val="tx1"/>
            </a:solidFill>
            <a:miter lim="800000"/>
          </a:ln>
          <a:effectLst/>
        </p:spPr>
        <p:txBody>
          <a:bodyPr/>
          <a:lstStyle/>
          <a:p>
            <a:pPr algn="ctr"/>
            <a:endParaRPr kumimoji="1" lang="zh-CN" altLang="zh-CN" sz="2000" b="1">
              <a:solidFill>
                <a:srgbClr val="0000CC"/>
              </a:solidFill>
              <a:latin typeface="+mn-lt"/>
              <a:ea typeface="黑体" panose="02010609060101010101" pitchFamily="2" charset="-122"/>
            </a:endParaRPr>
          </a:p>
        </p:txBody>
      </p:sp>
      <p:sp>
        <p:nvSpPr>
          <p:cNvPr id="219198" name="Text Box 62"/>
          <p:cNvSpPr txBox="1">
            <a:spLocks noChangeArrowheads="1"/>
          </p:cNvSpPr>
          <p:nvPr/>
        </p:nvSpPr>
        <p:spPr bwMode="auto">
          <a:xfrm>
            <a:off x="5317523" y="3933826"/>
            <a:ext cx="4222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CC"/>
                </a:solidFill>
                <a:latin typeface="+mn-lt"/>
                <a:ea typeface="黑体" panose="02010609060101010101" pitchFamily="2" charset="-122"/>
              </a:rPr>
              <a:t>我是 </a:t>
            </a:r>
            <a:r>
              <a:rPr kumimoji="1" lang="en-US" altLang="zh-CN" sz="2000" b="1">
                <a:solidFill>
                  <a:srgbClr val="0000CC"/>
                </a:solidFill>
                <a:latin typeface="+mn-lt"/>
                <a:ea typeface="黑体" panose="02010609060101010101" pitchFamily="2" charset="-122"/>
              </a:rPr>
              <a:t>209.0.0.6</a:t>
            </a:r>
          </a:p>
          <a:p>
            <a:r>
              <a:rPr kumimoji="1" lang="zh-CN" altLang="en-US" sz="2000" b="1">
                <a:solidFill>
                  <a:srgbClr val="0000CC"/>
                </a:solidFill>
                <a:latin typeface="+mn-lt"/>
                <a:ea typeface="黑体" panose="02010609060101010101" pitchFamily="2" charset="-122"/>
              </a:rPr>
              <a:t>硬件地址是 </a:t>
            </a:r>
            <a:r>
              <a:rPr kumimoji="1" lang="en-US" altLang="zh-CN" sz="2000" b="1">
                <a:solidFill>
                  <a:srgbClr val="0000CC"/>
                </a:solidFill>
                <a:latin typeface="+mn-lt"/>
                <a:ea typeface="黑体" panose="02010609060101010101" pitchFamily="2" charset="-122"/>
              </a:rPr>
              <a:t>08-00-2B-00-EE-0A</a:t>
            </a:r>
          </a:p>
        </p:txBody>
      </p:sp>
      <p:pic>
        <p:nvPicPr>
          <p:cNvPr id="219199"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3602" y="2459038"/>
            <a:ext cx="5451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210" name="Line 74"/>
          <p:cNvSpPr>
            <a:spLocks noChangeShapeType="1"/>
          </p:cNvSpPr>
          <p:nvPr/>
        </p:nvSpPr>
        <p:spPr bwMode="auto">
          <a:xfrm rot="5400000">
            <a:off x="1955727" y="5621338"/>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1" name="Line 75"/>
          <p:cNvSpPr>
            <a:spLocks noChangeShapeType="1"/>
          </p:cNvSpPr>
          <p:nvPr/>
        </p:nvSpPr>
        <p:spPr bwMode="auto">
          <a:xfrm rot="5400000">
            <a:off x="4139068" y="5612607"/>
            <a:ext cx="588963"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2" name="Line 76"/>
          <p:cNvSpPr>
            <a:spLocks noChangeShapeType="1"/>
          </p:cNvSpPr>
          <p:nvPr/>
        </p:nvSpPr>
        <p:spPr bwMode="auto">
          <a:xfrm rot="5400000">
            <a:off x="6016154" y="5621338"/>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3" name="Line 77"/>
          <p:cNvSpPr>
            <a:spLocks noChangeShapeType="1"/>
          </p:cNvSpPr>
          <p:nvPr/>
        </p:nvSpPr>
        <p:spPr bwMode="auto">
          <a:xfrm rot="5400000">
            <a:off x="8229527" y="5621338"/>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14" name="Line 78"/>
          <p:cNvSpPr>
            <a:spLocks noChangeShapeType="1"/>
          </p:cNvSpPr>
          <p:nvPr/>
        </p:nvSpPr>
        <p:spPr bwMode="auto">
          <a:xfrm rot="5400000">
            <a:off x="538618" y="5621338"/>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pic>
        <p:nvPicPr>
          <p:cNvPr id="219215" name="Picture 7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140" y="5768975"/>
            <a:ext cx="54517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216" name="Picture 8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141" y="5768975"/>
            <a:ext cx="543454"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217" name="Picture 8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4675" y="5768975"/>
            <a:ext cx="545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218" name="Picture 8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3525" y="5768975"/>
            <a:ext cx="545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219" name="Line 83"/>
          <p:cNvSpPr>
            <a:spLocks noChangeShapeType="1"/>
          </p:cNvSpPr>
          <p:nvPr/>
        </p:nvSpPr>
        <p:spPr bwMode="auto">
          <a:xfrm>
            <a:off x="6806" y="5327650"/>
            <a:ext cx="9298913" cy="2063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20" name="Text Box 84"/>
          <p:cNvSpPr txBox="1">
            <a:spLocks noChangeArrowheads="1"/>
          </p:cNvSpPr>
          <p:nvPr/>
        </p:nvSpPr>
        <p:spPr bwMode="auto">
          <a:xfrm>
            <a:off x="2464388" y="583882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A</a:t>
            </a:r>
          </a:p>
        </p:txBody>
      </p:sp>
      <p:sp>
        <p:nvSpPr>
          <p:cNvPr id="219221" name="Text Box 85"/>
          <p:cNvSpPr txBox="1">
            <a:spLocks noChangeArrowheads="1"/>
          </p:cNvSpPr>
          <p:nvPr/>
        </p:nvSpPr>
        <p:spPr bwMode="auto">
          <a:xfrm>
            <a:off x="4619287" y="5715001"/>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Y</a:t>
            </a:r>
          </a:p>
        </p:txBody>
      </p:sp>
      <p:sp>
        <p:nvSpPr>
          <p:cNvPr id="219222" name="Text Box 86"/>
          <p:cNvSpPr txBox="1">
            <a:spLocks noChangeArrowheads="1"/>
          </p:cNvSpPr>
          <p:nvPr/>
        </p:nvSpPr>
        <p:spPr bwMode="auto">
          <a:xfrm>
            <a:off x="1026642" y="5715001"/>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X</a:t>
            </a:r>
          </a:p>
        </p:txBody>
      </p:sp>
      <p:sp>
        <p:nvSpPr>
          <p:cNvPr id="219223" name="Text Box 87"/>
          <p:cNvSpPr txBox="1">
            <a:spLocks noChangeArrowheads="1"/>
          </p:cNvSpPr>
          <p:nvPr/>
        </p:nvSpPr>
        <p:spPr bwMode="auto">
          <a:xfrm>
            <a:off x="6504179" y="583882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B</a:t>
            </a:r>
          </a:p>
        </p:txBody>
      </p:sp>
      <p:sp>
        <p:nvSpPr>
          <p:cNvPr id="219224" name="Text Box 88"/>
          <p:cNvSpPr txBox="1">
            <a:spLocks noChangeArrowheads="1"/>
          </p:cNvSpPr>
          <p:nvPr/>
        </p:nvSpPr>
        <p:spPr bwMode="auto">
          <a:xfrm>
            <a:off x="8724430" y="5715001"/>
            <a:ext cx="341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Z</a:t>
            </a:r>
          </a:p>
        </p:txBody>
      </p:sp>
      <p:sp>
        <p:nvSpPr>
          <p:cNvPr id="219225" name="Text Box 89"/>
          <p:cNvSpPr txBox="1">
            <a:spLocks noChangeArrowheads="1"/>
          </p:cNvSpPr>
          <p:nvPr/>
        </p:nvSpPr>
        <p:spPr bwMode="auto">
          <a:xfrm>
            <a:off x="2288969" y="5551489"/>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209.0.0.5</a:t>
            </a:r>
          </a:p>
        </p:txBody>
      </p:sp>
      <p:sp>
        <p:nvSpPr>
          <p:cNvPr id="219226" name="Text Box 90"/>
          <p:cNvSpPr txBox="1">
            <a:spLocks noChangeArrowheads="1"/>
          </p:cNvSpPr>
          <p:nvPr/>
        </p:nvSpPr>
        <p:spPr bwMode="auto">
          <a:xfrm>
            <a:off x="6266848" y="5445126"/>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CC"/>
                </a:solidFill>
                <a:latin typeface="+mn-lt"/>
                <a:ea typeface="黑体" panose="02010609060101010101" pitchFamily="2" charset="-122"/>
              </a:rPr>
              <a:t>209.0.0.6</a:t>
            </a:r>
          </a:p>
        </p:txBody>
      </p:sp>
      <p:sp>
        <p:nvSpPr>
          <p:cNvPr id="219227" name="Text Box 91"/>
          <p:cNvSpPr txBox="1">
            <a:spLocks noChangeArrowheads="1"/>
          </p:cNvSpPr>
          <p:nvPr/>
        </p:nvSpPr>
        <p:spPr bwMode="auto">
          <a:xfrm>
            <a:off x="1265694" y="6270626"/>
            <a:ext cx="24368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00-00-C0-15-AD-18</a:t>
            </a:r>
          </a:p>
        </p:txBody>
      </p:sp>
      <p:pic>
        <p:nvPicPr>
          <p:cNvPr id="219228" name="Picture 9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406" y="5768975"/>
            <a:ext cx="545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233" name="Freeform 97"/>
          <p:cNvSpPr/>
          <p:nvPr/>
        </p:nvSpPr>
        <p:spPr bwMode="auto">
          <a:xfrm>
            <a:off x="2354691" y="2095500"/>
            <a:ext cx="210502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4" name="Freeform 98"/>
          <p:cNvSpPr/>
          <p:nvPr/>
        </p:nvSpPr>
        <p:spPr bwMode="auto">
          <a:xfrm>
            <a:off x="2352971" y="2095500"/>
            <a:ext cx="3979598"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7" name="Freeform 101"/>
          <p:cNvSpPr/>
          <p:nvPr/>
        </p:nvSpPr>
        <p:spPr bwMode="auto">
          <a:xfrm>
            <a:off x="2352971" y="2095500"/>
            <a:ext cx="632023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8" name="Freeform 102"/>
          <p:cNvSpPr/>
          <p:nvPr/>
        </p:nvSpPr>
        <p:spPr bwMode="auto">
          <a:xfrm flipH="1">
            <a:off x="872231" y="2095500"/>
            <a:ext cx="1480740"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219239" name="Freeform 103"/>
          <p:cNvSpPr/>
          <p:nvPr/>
        </p:nvSpPr>
        <p:spPr bwMode="auto">
          <a:xfrm flipH="1">
            <a:off x="2206419" y="5407025"/>
            <a:ext cx="3979598"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C0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grpId="0" nodeType="clickEffect">
                                  <p:stCondLst>
                                    <p:cond delay="0"/>
                                  </p:stCondLst>
                                  <p:childTnLst>
                                    <p:anim calcmode="discrete" valueType="str">
                                      <p:cBhvr>
                                        <p:cTn id="6" dur="1000" fill="hold"/>
                                        <p:tgtEl>
                                          <p:spTgt spid="219182"/>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19233"/>
                                        </p:tgtEl>
                                        <p:attrNameLst>
                                          <p:attrName>style.visibility</p:attrName>
                                        </p:attrNameLst>
                                      </p:cBhvr>
                                      <p:to>
                                        <p:strVal val="visible"/>
                                      </p:to>
                                    </p:set>
                                    <p:animEffect transition="in" filter="wipe(left)">
                                      <p:cBhvr>
                                        <p:cTn id="10" dur="1000"/>
                                        <p:tgtEl>
                                          <p:spTgt spid="2192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9237"/>
                                        </p:tgtEl>
                                        <p:attrNameLst>
                                          <p:attrName>style.visibility</p:attrName>
                                        </p:attrNameLst>
                                      </p:cBhvr>
                                      <p:to>
                                        <p:strVal val="visible"/>
                                      </p:to>
                                    </p:set>
                                    <p:animEffect transition="in" filter="wipe(left)">
                                      <p:cBhvr>
                                        <p:cTn id="13" dur="1000"/>
                                        <p:tgtEl>
                                          <p:spTgt spid="21923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19238"/>
                                        </p:tgtEl>
                                        <p:attrNameLst>
                                          <p:attrName>style.visibility</p:attrName>
                                        </p:attrNameLst>
                                      </p:cBhvr>
                                      <p:to>
                                        <p:strVal val="visible"/>
                                      </p:to>
                                    </p:set>
                                    <p:animEffect transition="in" filter="wipe(right)">
                                      <p:cBhvr>
                                        <p:cTn id="16" dur="1000"/>
                                        <p:tgtEl>
                                          <p:spTgt spid="2192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9234"/>
                                        </p:tgtEl>
                                        <p:attrNameLst>
                                          <p:attrName>style.visibility</p:attrName>
                                        </p:attrNameLst>
                                      </p:cBhvr>
                                      <p:to>
                                        <p:strVal val="visible"/>
                                      </p:to>
                                    </p:set>
                                    <p:animEffect transition="in" filter="wipe(left)">
                                      <p:cBhvr>
                                        <p:cTn id="19" dur="1000"/>
                                        <p:tgtEl>
                                          <p:spTgt spid="219234"/>
                                        </p:tgtEl>
                                      </p:cBhvr>
                                    </p:animEffect>
                                  </p:childTnLst>
                                </p:cTn>
                              </p:par>
                            </p:childTnLst>
                          </p:cTn>
                        </p:par>
                        <p:par>
                          <p:cTn id="20" fill="hold">
                            <p:stCondLst>
                              <p:cond delay="2000"/>
                            </p:stCondLst>
                            <p:childTnLst>
                              <p:par>
                                <p:cTn id="21" presetID="35" presetClass="emph" presetSubtype="0" repeatCount="4000" fill="hold" grpId="0" nodeType="afterEffect">
                                  <p:stCondLst>
                                    <p:cond delay="500"/>
                                  </p:stCondLst>
                                  <p:childTnLst>
                                    <p:anim calcmode="discrete" valueType="str">
                                      <p:cBhvr>
                                        <p:cTn id="22" dur="1000" fill="hold"/>
                                        <p:tgtEl>
                                          <p:spTgt spid="219181"/>
                                        </p:tgtEl>
                                        <p:attrNameLst>
                                          <p:attrName>style.visibility</p:attrName>
                                        </p:attrNameLst>
                                      </p:cBhvr>
                                      <p:tavLst>
                                        <p:tav tm="0">
                                          <p:val>
                                            <p:strVal val="hidden"/>
                                          </p:val>
                                        </p:tav>
                                        <p:tav tm="50000">
                                          <p:val>
                                            <p:strVal val="visible"/>
                                          </p:val>
                                        </p:tav>
                                      </p:tavLst>
                                    </p:anim>
                                  </p:childTnLst>
                                </p:cTn>
                              </p:par>
                            </p:childTnLst>
                          </p:cTn>
                        </p:par>
                        <p:par>
                          <p:cTn id="23" fill="hold">
                            <p:stCondLst>
                              <p:cond delay="3500"/>
                            </p:stCondLst>
                            <p:childTnLst>
                              <p:par>
                                <p:cTn id="24" presetID="22" presetClass="entr" presetSubtype="2" fill="hold" grpId="0" nodeType="afterEffect">
                                  <p:stCondLst>
                                    <p:cond delay="0"/>
                                  </p:stCondLst>
                                  <p:childTnLst>
                                    <p:set>
                                      <p:cBhvr>
                                        <p:cTn id="25" dur="1" fill="hold">
                                          <p:stCondLst>
                                            <p:cond delay="0"/>
                                          </p:stCondLst>
                                        </p:cTn>
                                        <p:tgtEl>
                                          <p:spTgt spid="219239"/>
                                        </p:tgtEl>
                                        <p:attrNameLst>
                                          <p:attrName>style.visibility</p:attrName>
                                        </p:attrNameLst>
                                      </p:cBhvr>
                                      <p:to>
                                        <p:strVal val="visible"/>
                                      </p:to>
                                    </p:set>
                                    <p:animEffect transition="in" filter="wipe(right)">
                                      <p:cBhvr>
                                        <p:cTn id="26" dur="1000"/>
                                        <p:tgtEl>
                                          <p:spTgt spid="219239"/>
                                        </p:tgtEl>
                                      </p:cBhvr>
                                    </p:animEffect>
                                  </p:childTnLst>
                                </p:cTn>
                              </p:par>
                            </p:childTnLst>
                          </p:cTn>
                        </p:par>
                        <p:par>
                          <p:cTn id="27" fill="hold">
                            <p:stCondLst>
                              <p:cond delay="4500"/>
                            </p:stCondLst>
                            <p:childTnLst>
                              <p:par>
                                <p:cTn id="28" presetID="35" presetClass="emph" presetSubtype="0" repeatCount="3000" fill="hold" grpId="0" nodeType="afterEffect">
                                  <p:stCondLst>
                                    <p:cond delay="0"/>
                                  </p:stCondLst>
                                  <p:childTnLst>
                                    <p:anim calcmode="discrete" valueType="str">
                                      <p:cBhvr>
                                        <p:cTn id="29" dur="1000" fill="hold"/>
                                        <p:tgtEl>
                                          <p:spTgt spid="2191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81" grpId="0" animBg="1"/>
      <p:bldP spid="219182" grpId="0" animBg="1"/>
      <p:bldP spid="219194" grpId="0"/>
      <p:bldP spid="219233" grpId="0" animBg="1"/>
      <p:bldP spid="219234" grpId="0" animBg="1"/>
      <p:bldP spid="219237" grpId="0" animBg="1"/>
      <p:bldP spid="219238" grpId="0" animBg="1"/>
      <p:bldP spid="21923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0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00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0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0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7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9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0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0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5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7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9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1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2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3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4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5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5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5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6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0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7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KSO_WM_UNIT_TABLE_BEAUTIFY" val="smartTable{45391bc3-2e7c-4ffb-bafb-765a4cf91f34}"/>
</p:tagLst>
</file>

<file path=ppt/tags/tag69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69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9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9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0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0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1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3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4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6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0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5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6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KSO_WM_UNIT_TABLE_BEAUTIFY" val="smartTable{080be93f-78cc-4d25-99fb-82bfef462608}"/>
</p:tagLst>
</file>

<file path=ppt/tags/tag87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8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8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1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3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9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9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heme/theme1.xml><?xml version="1.0" encoding="utf-8"?>
<a:theme xmlns:a="http://schemas.openxmlformats.org/drawingml/2006/main" name="CN(myzh)Ic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CN(myzh)Icon</Template>
  <TotalTime>2346</TotalTime>
  <Words>36068</Words>
  <Application>Microsoft Office PowerPoint</Application>
  <PresentationFormat>A4 纸张(210x297 毫米)</PresentationFormat>
  <Paragraphs>5970</Paragraphs>
  <Slides>527</Slides>
  <Notes>246</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527</vt:i4>
      </vt:variant>
    </vt:vector>
  </HeadingPairs>
  <TitlesOfParts>
    <vt:vector size="547" baseType="lpstr">
      <vt:lpstr>-apple-system</vt:lpstr>
      <vt:lpstr>Arial Unicode MS</vt:lpstr>
      <vt:lpstr>Microsoft Yahei</vt:lpstr>
      <vt:lpstr>PingFang SC</vt:lpstr>
      <vt:lpstr>黑体</vt:lpstr>
      <vt:lpstr>宋体</vt:lpstr>
      <vt:lpstr>Arial</vt:lpstr>
      <vt:lpstr>Arial</vt:lpstr>
      <vt:lpstr>Calibri</vt:lpstr>
      <vt:lpstr>Century Schoolbook</vt:lpstr>
      <vt:lpstr>Courier New</vt:lpstr>
      <vt:lpstr>Symbol</vt:lpstr>
      <vt:lpstr>Tahoma</vt:lpstr>
      <vt:lpstr>Times New Roman</vt:lpstr>
      <vt:lpstr>Wingdings</vt:lpstr>
      <vt:lpstr>CN(myzh)Icon</vt:lpstr>
      <vt:lpstr>Microsoft ClipArt Gallery</vt:lpstr>
      <vt:lpstr>VISIO</vt:lpstr>
      <vt:lpstr>文档</vt:lpstr>
      <vt:lpstr>Document</vt:lpstr>
      <vt:lpstr>第 4 章  网络层</vt:lpstr>
      <vt:lpstr>PowerPoint 演示文稿</vt:lpstr>
      <vt:lpstr>第 4 章  网络层</vt:lpstr>
      <vt:lpstr>4.1  网络层提供的两种服务 </vt:lpstr>
      <vt:lpstr>一种观点：让网络负责可靠交付 </vt:lpstr>
      <vt:lpstr>虚电路服务</vt:lpstr>
      <vt:lpstr>虚电路是逻辑连接</vt:lpstr>
      <vt:lpstr>另一种观点：网络提供数据报服务</vt:lpstr>
      <vt:lpstr>尽最大努力交付</vt:lpstr>
      <vt:lpstr>数据报服务</vt:lpstr>
      <vt:lpstr>虚电路服务与数据报服务的对比</vt:lpstr>
      <vt:lpstr>PowerPoint 演示文稿</vt:lpstr>
      <vt:lpstr>PowerPoint 演示文稿</vt:lpstr>
      <vt:lpstr>PowerPoint 演示文稿</vt:lpstr>
      <vt:lpstr>4.2  网际协议 IP</vt:lpstr>
      <vt:lpstr>4.2  网际协议 IP </vt:lpstr>
      <vt:lpstr>网际层的 IP 协议及配套协议</vt:lpstr>
      <vt:lpstr>4.2.1  虚拟互连网络 </vt:lpstr>
      <vt:lpstr>使用一些中间设备进行互连 </vt:lpstr>
      <vt:lpstr>PowerPoint 演示文稿</vt:lpstr>
      <vt:lpstr>PowerPoint 演示文稿</vt:lpstr>
      <vt:lpstr>PowerPoint 演示文稿</vt:lpstr>
      <vt:lpstr>网络互连使用路由器 </vt:lpstr>
      <vt:lpstr>互连网络与虚拟互连网络 </vt:lpstr>
      <vt:lpstr>虚拟互连网络的意义 </vt:lpstr>
      <vt:lpstr>PowerPoint 演示文稿</vt:lpstr>
      <vt:lpstr>从网络层看 IP 数据报的传送 </vt:lpstr>
      <vt:lpstr>4.2.2  分类的 IP 地址</vt:lpstr>
      <vt:lpstr>前情回顾</vt:lpstr>
      <vt:lpstr>请写出空缺的部分（课堂作业）</vt:lpstr>
      <vt:lpstr>前情回顾</vt:lpstr>
      <vt:lpstr>请写出空缺的部分（课堂作业）</vt:lpstr>
      <vt:lpstr>前情回顾</vt:lpstr>
      <vt:lpstr>请写出马赛克的二进制（课堂作业）</vt:lpstr>
      <vt:lpstr>前情回顾</vt:lpstr>
      <vt:lpstr>请写出能被2整除的二进制（课堂作业）</vt:lpstr>
      <vt:lpstr>请写出能被4整除的二进制（课堂作业）</vt:lpstr>
      <vt:lpstr>请写出能被8整除的二进制（课堂作业）</vt:lpstr>
      <vt:lpstr>请写出能被16整除的二进制（课堂作业）</vt:lpstr>
      <vt:lpstr>1.   IP 地址及其表示方法 </vt:lpstr>
      <vt:lpstr>IP 地址的编址方法 </vt:lpstr>
      <vt:lpstr>分类 IP 地址 </vt:lpstr>
      <vt:lpstr>分类 IP 地址 </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各类 IP 地址的网络号字段和主机号字段</vt:lpstr>
      <vt:lpstr>PowerPoint 演示文稿</vt:lpstr>
      <vt:lpstr>各类 IP 地址的网络号字段和主机号字段</vt:lpstr>
      <vt:lpstr>PowerPoint 演示文稿</vt:lpstr>
      <vt:lpstr>2. 常用的三种类别的 IP 地址 </vt:lpstr>
      <vt:lpstr>PowerPoint 演示文稿</vt:lpstr>
      <vt:lpstr>PowerPoint 演示文稿</vt:lpstr>
      <vt:lpstr>点分十进制记法 </vt:lpstr>
      <vt:lpstr>点分十进制记法举例</vt:lpstr>
      <vt:lpstr>请写出点分十进制值（课堂作业）</vt:lpstr>
      <vt:lpstr>适配器属性-ip和子网掩码</vt:lpstr>
      <vt:lpstr>PowerPoint 演示文稿</vt:lpstr>
      <vt:lpstr>一般不使用的特殊的 IP 地址</vt:lpstr>
      <vt:lpstr>PowerPoint 演示文稿</vt:lpstr>
      <vt:lpstr>PowerPoint 演示文稿</vt:lpstr>
      <vt:lpstr>IP 地址的一些重要特点（重点） </vt:lpstr>
      <vt:lpstr>IP 地址的一些重要特点 </vt:lpstr>
      <vt:lpstr>IP 地址的一些重要特点 </vt:lpstr>
      <vt:lpstr>互联网中的 IP 地址 </vt:lpstr>
      <vt:lpstr>互联网中的 IP 地址 </vt:lpstr>
      <vt:lpstr>互联网中的 IP 地址 </vt:lpstr>
      <vt:lpstr>互联网中的 IP 地址 </vt:lpstr>
      <vt:lpstr>互联网中的 IP 地址 </vt:lpstr>
      <vt:lpstr>互联网中的 IP 地址 </vt:lpstr>
      <vt:lpstr>互联网中的 IP 地址 </vt:lpstr>
      <vt:lpstr>互联网中的 IP 地址 </vt:lpstr>
      <vt:lpstr>互联网中的 IP 地址 </vt:lpstr>
      <vt:lpstr>4.2.3  IP 地址与硬件地址</vt:lpstr>
      <vt:lpstr>4.2.3  IP 地址与硬件地址</vt:lpstr>
      <vt:lpstr>4.2.3  IP 地址与硬件地址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主机 H1 与 H2 通信中使用的 IP地址 与 硬件地址HA</vt:lpstr>
      <vt:lpstr>4.2.4  地址解析协议 ARP</vt:lpstr>
      <vt:lpstr>4.2.4  地址解析协议 ARP</vt:lpstr>
      <vt:lpstr>4.2.4  地址解析协议 ARP</vt:lpstr>
      <vt:lpstr>4.2.4  地址解析协议 ARP</vt:lpstr>
      <vt:lpstr>地址解析协议 ARP 的作用</vt:lpstr>
      <vt:lpstr>地址解析协议 ARP 要点</vt:lpstr>
      <vt:lpstr>地址解析协议 ARP 要点</vt:lpstr>
      <vt:lpstr>地址解析协议 ARP 要点</vt:lpstr>
      <vt:lpstr>PowerPoint 演示文稿</vt:lpstr>
      <vt:lpstr>ARP 高速缓存的作用</vt:lpstr>
      <vt:lpstr>应当注意的问题</vt:lpstr>
      <vt:lpstr>应当注意的问题（续）</vt:lpstr>
      <vt:lpstr>使用 ARP 的四种典型情况 </vt:lpstr>
      <vt:lpstr>使用 ARP 的四种典型情况 </vt:lpstr>
      <vt:lpstr>什么？我们不直接使用硬件地址进行通信？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4.2.5  IP 数据报的格式 </vt:lpstr>
      <vt:lpstr>PowerPoint 演示文稿</vt:lpstr>
      <vt:lpstr>PowerPoint 演示文稿</vt:lpstr>
      <vt:lpstr>PowerPoint 演示文稿</vt:lpstr>
      <vt:lpstr>1.  IP 数据报首部的固定部分中的各字段 </vt:lpstr>
      <vt:lpstr>1.  IP 数据报首部的固定部分中的各字段 </vt:lpstr>
      <vt:lpstr>1.  IP 数据报首部的固定部分中的各字段 </vt:lpstr>
      <vt:lpstr>1.  IP 数据报首部的固定部分中的各字段 </vt:lpstr>
      <vt:lpstr>1.  IP 数据报首部的固定部分中的各字段 </vt:lpstr>
      <vt:lpstr>1.  IP 数据报首部的固定部分中的各字段 </vt:lpstr>
      <vt:lpstr>1.  IP 数据报首部的固定部分中的各字段 </vt:lpstr>
      <vt:lpstr>【例4-1】 IP 数据报分片</vt:lpstr>
      <vt:lpstr>【例4-1】 IP 数据报分片</vt:lpstr>
      <vt:lpstr>【例4-1】 IP 数据报分片</vt:lpstr>
      <vt:lpstr>1.  IP 数据报首部的固定部分中的各字段 </vt:lpstr>
      <vt:lpstr>1.  IP 数据报首部的固定部分中的各字段 </vt:lpstr>
      <vt:lpstr>PowerPoint 演示文稿</vt:lpstr>
      <vt:lpstr>1.  IP 数据报首部的固定部分中的各字段 </vt:lpstr>
      <vt:lpstr>PowerPoint 演示文稿</vt:lpstr>
      <vt:lpstr>1.  IP 数据报首部的固定部分中的各字段 </vt:lpstr>
      <vt:lpstr>2.  IP 数据报首部的可变部分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4.2.6  IP 层转发分组的流程 </vt:lpstr>
      <vt:lpstr>PowerPoint 演示文稿</vt:lpstr>
      <vt:lpstr>查找路由表</vt:lpstr>
      <vt:lpstr>特定主机路由（P143） </vt:lpstr>
      <vt:lpstr>默认路由（ default route P143） </vt:lpstr>
      <vt:lpstr>默认路由举例</vt:lpstr>
      <vt:lpstr>必须强调指出 </vt:lpstr>
      <vt:lpstr>路由器分组转发算法 </vt:lpstr>
      <vt:lpstr>关于路由表</vt:lpstr>
      <vt:lpstr>IP转发的例子</vt:lpstr>
      <vt:lpstr>4.3  划分子网和构造超网</vt:lpstr>
      <vt:lpstr>4.3.1划分子网</vt:lpstr>
      <vt:lpstr>三级 IP 地址 </vt:lpstr>
      <vt:lpstr>划分子网（借位）的基本思路 </vt:lpstr>
      <vt:lpstr>划分子网的基本思路（续） </vt:lpstr>
      <vt:lpstr>一个未划分子网的 B 类网络145.13.0.0</vt:lpstr>
      <vt:lpstr>划分为三个子网后对外仍是一个网络 </vt:lpstr>
      <vt:lpstr>划分子网后变成了三级结构 </vt:lpstr>
      <vt:lpstr>划分子网后变成了三级结构 </vt:lpstr>
      <vt:lpstr>2.  子网掩码</vt:lpstr>
      <vt:lpstr>PowerPoint 演示文稿</vt:lpstr>
      <vt:lpstr>IP 地址的各字段和子网掩码 </vt:lpstr>
      <vt:lpstr>(IP 地址) AND (子网掩码) =网络地址</vt:lpstr>
      <vt:lpstr>默认子网掩码 </vt:lpstr>
      <vt:lpstr>子网掩码是一个重要属性</vt:lpstr>
      <vt:lpstr>子网划分方法</vt:lpstr>
      <vt:lpstr>PowerPoint 演示文稿</vt:lpstr>
      <vt:lpstr>【例4-2】已知 IP 地址是 141.14.72.24，子网掩码是 255.255.192.0。试求网络地址。 </vt:lpstr>
      <vt:lpstr>【例4-3】上例中，若子网掩码改为255.255.224.0，试求网络地址，讨论所得结果。 </vt:lpstr>
      <vt:lpstr>4.3.2  使用子网时分组的转发</vt:lpstr>
      <vt:lpstr>在划分子网情况下路由器转发分组的算法 </vt:lpstr>
      <vt:lpstr>【例4-4】已知互联网和路由器 R1 中的路由表。主机 H1 向 H2 发送分组。试讨论 R1 收到 H1  向 H2 发送的分组后查找路由表的过程。 </vt:lpstr>
      <vt:lpstr>主机 H1 要发送分组给 H2 </vt:lpstr>
      <vt:lpstr>主机 H1 首先将 本子网的子网掩码 255.255.255.128 与分组的 IP 地址 128.30.33.138 逐比特相“与”(AND 操作) </vt:lpstr>
      <vt:lpstr>因此 H1 必须把分组传送到路由器 R1 然后逐项查找路由表</vt:lpstr>
      <vt:lpstr>路由器 R1 收到分组后就用路由表中第 1 个项目的 子网掩码和 128.30.33.138 逐比特 AND 操作 </vt:lpstr>
      <vt:lpstr>路由器 R1 收到分组后就用路由表中第 1 个项目的 子网掩码和 128.30.33.138 逐比特 AND 操作 </vt:lpstr>
      <vt:lpstr>4.3.3  无分类编址 CIDR</vt:lpstr>
      <vt:lpstr>IP 编址问题的演进 </vt:lpstr>
      <vt:lpstr>CIDR 最主要的特点 </vt:lpstr>
      <vt:lpstr>无分类的两级编址 </vt:lpstr>
      <vt:lpstr>CIDR 地址块 </vt:lpstr>
      <vt:lpstr>128.14.32.0/20 表示的地址（212 个地址）</vt:lpstr>
      <vt:lpstr>路由聚合 (route aggregation) </vt:lpstr>
      <vt:lpstr>CIDR 记法的其他形式（不讲） </vt:lpstr>
      <vt:lpstr>PowerPoint 演示文稿</vt:lpstr>
      <vt:lpstr>构成超网 </vt:lpstr>
      <vt:lpstr>PowerPoint 演示文稿</vt:lpstr>
      <vt:lpstr>PowerPoint 演示文稿</vt:lpstr>
      <vt:lpstr>2. 最长前缀匹配</vt:lpstr>
      <vt:lpstr>PowerPoint 演示文稿</vt:lpstr>
      <vt:lpstr>PowerPoint 演示文稿</vt:lpstr>
      <vt:lpstr>PowerPoint 演示文稿</vt:lpstr>
      <vt:lpstr>3. 使用二叉线索查找路由表（不讲）</vt:lpstr>
      <vt:lpstr>用 5 个前缀构成的二叉线索（不讲） </vt:lpstr>
      <vt:lpstr>例题----子网划分</vt:lpstr>
      <vt:lpstr>PowerPoint 演示文稿</vt:lpstr>
      <vt:lpstr>例题----子网划分</vt:lpstr>
      <vt:lpstr>例题----子网划分</vt:lpstr>
      <vt:lpstr>PowerPoint 演示文稿</vt:lpstr>
      <vt:lpstr>例题----子网划分</vt:lpstr>
      <vt:lpstr>PowerPoint 演示文稿</vt:lpstr>
      <vt:lpstr>例题----子网划分</vt:lpstr>
      <vt:lpstr>例题----子网划分</vt:lpstr>
      <vt:lpstr>例题----子网划分</vt:lpstr>
      <vt:lpstr>例题----子网划分</vt:lpstr>
      <vt:lpstr>例题----子网划分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例题----网段所属判断</vt:lpstr>
      <vt:lpstr>例题----网段所属判断</vt:lpstr>
      <vt:lpstr>例题----网段所属判断</vt:lpstr>
      <vt:lpstr>例题----网段所属判断</vt:lpstr>
      <vt:lpstr>例题----合并超网</vt:lpstr>
      <vt:lpstr>例题----合并超网</vt:lpstr>
      <vt:lpstr>例题----合并超网</vt:lpstr>
      <vt:lpstr>例题----合并超网</vt:lpstr>
      <vt:lpstr>例题----合并超网</vt:lpstr>
      <vt:lpstr>例题----合并超网</vt:lpstr>
      <vt:lpstr>例题----合并超网</vt:lpstr>
      <vt:lpstr>例题----合并超网</vt:lpstr>
      <vt:lpstr>合并网络规律</vt:lpstr>
      <vt:lpstr>例题----判断一个网段是超网还是子网</vt:lpstr>
      <vt:lpstr>子网+超网（课间习题1）</vt:lpstr>
      <vt:lpstr>PowerPoint 演示文稿</vt:lpstr>
      <vt:lpstr>子网+超网（课间习题1）</vt:lpstr>
      <vt:lpstr>子网+超网（课间习题2）</vt:lpstr>
      <vt:lpstr>PowerPoint 演示文稿</vt:lpstr>
      <vt:lpstr>子网+超网（课间习题2）</vt:lpstr>
      <vt:lpstr>子网+超网（课间习题3）</vt:lpstr>
      <vt:lpstr>PowerPoint 演示文稿</vt:lpstr>
      <vt:lpstr>子网+超网（课间习题3）</vt:lpstr>
      <vt:lpstr>子网+超网（课间习题4）</vt:lpstr>
      <vt:lpstr>PowerPoint 演示文稿</vt:lpstr>
      <vt:lpstr>子网+超网（课间习题4）</vt:lpstr>
      <vt:lpstr>子网+超网（课间习题5）</vt:lpstr>
      <vt:lpstr>PowerPoint 演示文稿</vt:lpstr>
      <vt:lpstr>子网+超网（课间习题5）</vt:lpstr>
      <vt:lpstr>子网+超网（课间习题6）</vt:lpstr>
      <vt:lpstr>PowerPoint 演示文稿</vt:lpstr>
      <vt:lpstr>子网+超网（课间习题6）</vt:lpstr>
      <vt:lpstr>子网+超网（课间习题6）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网际控制报文协议 ICMP</vt:lpstr>
      <vt:lpstr>4.4  网际控制报文协议ICMP</vt:lpstr>
      <vt:lpstr>ICMP 报文的格式 </vt:lpstr>
      <vt:lpstr>4.4.1  ICMP 报文的种类</vt:lpstr>
      <vt:lpstr>ICMP 差错报告报文共有 4 种 </vt:lpstr>
      <vt:lpstr>ICMP 差错报告报文的数据字段的内容 </vt:lpstr>
      <vt:lpstr>ICMP 差错报告报文的数据字段的内容 </vt:lpstr>
      <vt:lpstr>不应发送 ICMP 差错报告报文的几种情况 </vt:lpstr>
      <vt:lpstr>ICMP 询问报文有两种 </vt:lpstr>
      <vt:lpstr>4.4.2  ICMP的应用举例</vt:lpstr>
      <vt:lpstr>PING 的应用举例</vt:lpstr>
      <vt:lpstr>4.4.2  ICMP的应用举例</vt:lpstr>
      <vt:lpstr>4.4.2  ICMP的应用举例</vt:lpstr>
      <vt:lpstr>4.4.2  ICMP的应用举例</vt:lpstr>
      <vt:lpstr>PowerPoint 演示文稿</vt:lpstr>
      <vt:lpstr>PowerPoint 演示文稿</vt:lpstr>
      <vt:lpstr>PowerPoint 演示文稿</vt:lpstr>
      <vt:lpstr>PowerPoint 演示文稿</vt:lpstr>
      <vt:lpstr>PowerPoint 演示文稿</vt:lpstr>
      <vt:lpstr>PowerPoint 演示文稿</vt:lpstr>
      <vt:lpstr>4.5  互联网的路由选择协议</vt:lpstr>
      <vt:lpstr>4.5.1  有关路由选择协议的几个基本概念</vt:lpstr>
      <vt:lpstr>关于“最佳路由” </vt:lpstr>
      <vt:lpstr>从路由算法的自适应性考虑</vt:lpstr>
      <vt:lpstr>PowerPoint 演示文稿</vt:lpstr>
      <vt:lpstr>PowerPoint 演示文稿</vt:lpstr>
      <vt:lpstr>PowerPoint 演示文稿</vt:lpstr>
      <vt:lpstr>2.  分层次的路由选择协议</vt:lpstr>
      <vt:lpstr>自治系统 AS (Autonomous System) </vt:lpstr>
      <vt:lpstr>自治系统 AS</vt:lpstr>
      <vt:lpstr>互联网有两大类路由选择协议 </vt:lpstr>
      <vt:lpstr>自治系统和 内部网关协议、外部网关协议 </vt:lpstr>
      <vt:lpstr>互联网的路由选择协议 </vt:lpstr>
      <vt:lpstr>4.5.2  内部网关协议 RIP</vt:lpstr>
      <vt:lpstr>“距离”的定义 </vt:lpstr>
      <vt:lpstr>“距离”的定义 </vt:lpstr>
      <vt:lpstr>RIP 协议的三个特点 </vt:lpstr>
      <vt:lpstr>路由表的建立 </vt:lpstr>
      <vt:lpstr>2. 距离向量算法</vt:lpstr>
      <vt:lpstr>2. 距离向量算法</vt:lpstr>
      <vt:lpstr>2. 距离向量算法</vt:lpstr>
      <vt:lpstr>路由器之间交换信息与路由表更新</vt:lpstr>
      <vt:lpstr>距离向量算法实例</vt:lpstr>
      <vt:lpstr>【例4-5】已知路由器 R6 有表4-9(a)所示的路由表。现在收到相邻路由器 R4 发来的路由更新信息，如表4-9(b)所示。试更新路由器 R6 的路由表。</vt:lpstr>
      <vt:lpstr>【例】路由表更新</vt:lpstr>
      <vt:lpstr>例题及标准答案（考试务必按标准作答）</vt:lpstr>
      <vt:lpstr>PowerPoint 演示文稿</vt:lpstr>
      <vt:lpstr>PowerPoint 演示文稿</vt:lpstr>
      <vt:lpstr>PowerPoint 演示文稿</vt:lpstr>
      <vt:lpstr>PowerPoint 演示文稿</vt:lpstr>
      <vt:lpstr>PowerPoint 演示文稿</vt:lpstr>
      <vt:lpstr>PowerPoint 演示文稿</vt:lpstr>
      <vt:lpstr>3. RIP2 协议的报文格式 </vt:lpstr>
      <vt:lpstr>RIP2 报文</vt:lpstr>
      <vt:lpstr>RIP2 报文实例</vt:lpstr>
      <vt:lpstr>好消息传播得快，坏消息传播得慢</vt:lpstr>
      <vt:lpstr>好消息传播得快，坏消息传播得慢</vt:lpstr>
      <vt:lpstr>RIP 协议的优缺点 </vt:lpstr>
      <vt:lpstr>4.5.3  内部网关协议 OSPF</vt:lpstr>
      <vt:lpstr>1.  OSPF 协议的基本特点</vt:lpstr>
      <vt:lpstr>三个要点 </vt:lpstr>
      <vt:lpstr>链路状态数据库 (link-state database) </vt:lpstr>
      <vt:lpstr>PowerPoint 演示文稿</vt:lpstr>
      <vt:lpstr>PowerPoint 演示文稿</vt:lpstr>
      <vt:lpstr>PowerPoint 演示文稿</vt:lpstr>
      <vt:lpstr>OSPF 的区域 (area) </vt:lpstr>
      <vt:lpstr>OSPF 划分为两种不同的区域 </vt:lpstr>
      <vt:lpstr>划分区域 </vt:lpstr>
      <vt:lpstr>主干路由器</vt:lpstr>
      <vt:lpstr>区域边界路由器 </vt:lpstr>
      <vt:lpstr>OSPF 直接用 IP 数据报传送 </vt:lpstr>
      <vt:lpstr>OSPF 的其他特点 </vt:lpstr>
      <vt:lpstr>OSPF 分组 </vt:lpstr>
      <vt:lpstr>PowerPoint 演示文稿</vt:lpstr>
      <vt:lpstr>2. OSPF 的五种分组类型 </vt:lpstr>
      <vt:lpstr>OSPF 的基本操作 </vt:lpstr>
      <vt:lpstr>OSPF 使用可靠的洪泛法发送更新分组 </vt:lpstr>
      <vt:lpstr>OSPF 的其他特点 </vt:lpstr>
      <vt:lpstr>4.5.4  外部网关协议 BGP</vt:lpstr>
      <vt:lpstr>BGP 使用环境不同</vt:lpstr>
      <vt:lpstr>BGP 发言人</vt:lpstr>
      <vt:lpstr>BGP 交换路由信息</vt:lpstr>
      <vt:lpstr>BGP 发言人和自治系统 AS 的关系 </vt:lpstr>
      <vt:lpstr>AS 的连通图举例 </vt:lpstr>
      <vt:lpstr>BGP 发言人交换路径向量 </vt:lpstr>
      <vt:lpstr>BGP 发言人交换路径向量 </vt:lpstr>
      <vt:lpstr>协议间的关系</vt:lpstr>
      <vt:lpstr>BGP路由通告原则（略讲）</vt:lpstr>
      <vt:lpstr>BGP 协议的特点</vt:lpstr>
      <vt:lpstr>BGP 协议的特点</vt:lpstr>
      <vt:lpstr>BGP-4 共使用四种报文 </vt:lpstr>
      <vt:lpstr>BGP 报文具有通用首部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4.5.5  路由器的构成</vt:lpstr>
      <vt:lpstr>1. 路由器的结构</vt:lpstr>
      <vt:lpstr>典型的路由器的结构 </vt:lpstr>
      <vt:lpstr>典型的路由器的结构 </vt:lpstr>
      <vt:lpstr>典型的路由器的结构 </vt:lpstr>
      <vt:lpstr>“转发”和“路由选择”的区别 </vt:lpstr>
      <vt:lpstr>输入端口对线路上收到的分组的处理 </vt:lpstr>
      <vt:lpstr>输入端口对线路上收到的分组的处理 </vt:lpstr>
      <vt:lpstr>输出端口将交换结构传送来的分组 发送到线路 </vt:lpstr>
      <vt:lpstr>输出端口将交换结构传送来的分组 发送到线路 </vt:lpstr>
      <vt:lpstr>分组丢弃 </vt:lpstr>
      <vt:lpstr>2. 交换结构</vt:lpstr>
      <vt:lpstr>2. 交换结构</vt:lpstr>
      <vt:lpstr>2. 交换结构</vt:lpstr>
      <vt:lpstr>2. 交换结构</vt:lpstr>
      <vt:lpstr>PowerPoint 演示文稿</vt:lpstr>
      <vt:lpstr>4.6  IPv6</vt:lpstr>
      <vt:lpstr>PowerPoint 演示文稿</vt:lpstr>
      <vt:lpstr>PowerPoint 演示文稿</vt:lpstr>
      <vt:lpstr>4.6  IPv6</vt:lpstr>
      <vt:lpstr>4.6.1  IPv6 的基本首部</vt:lpstr>
      <vt:lpstr>4.6.1  IPv6 的基本首部</vt:lpstr>
      <vt:lpstr>IPv6 数据报的一般形式</vt:lpstr>
      <vt:lpstr>IPv6 数据报的基本首部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IPv6 的扩展首部</vt:lpstr>
      <vt:lpstr>六种扩展首部 </vt:lpstr>
      <vt:lpstr>4.6.2  IPv6 的地址</vt:lpstr>
      <vt:lpstr>结点与接口</vt:lpstr>
      <vt:lpstr>冒号十六进制记法</vt:lpstr>
      <vt:lpstr>零压缩</vt:lpstr>
      <vt:lpstr>点分十进制记法的后缀 </vt:lpstr>
      <vt:lpstr>IPv6 地址分类</vt:lpstr>
      <vt:lpstr>IPv6 地址分类</vt:lpstr>
      <vt:lpstr>IPv6 地址分类</vt:lpstr>
      <vt:lpstr>IPv6 地址分类</vt:lpstr>
      <vt:lpstr>4.6.3  从 IPv4 向 IPv6 过渡</vt:lpstr>
      <vt:lpstr>双协议栈</vt:lpstr>
      <vt:lpstr>双协议栈</vt:lpstr>
      <vt:lpstr>隧道技术</vt:lpstr>
      <vt:lpstr>隧道技术</vt:lpstr>
      <vt:lpstr>4.6.4  ICMPv6</vt:lpstr>
      <vt:lpstr>4.6.4  ICMPv6</vt:lpstr>
      <vt:lpstr>ICMPv6 报文的分类</vt:lpstr>
      <vt:lpstr>4.7  IP 多播</vt:lpstr>
      <vt:lpstr>4.7.1  IP 多播的基本概念</vt:lpstr>
      <vt:lpstr>多播可大大节约网络资源</vt:lpstr>
      <vt:lpstr>多播可大大节约网络资源</vt:lpstr>
      <vt:lpstr>IP 多播</vt:lpstr>
      <vt:lpstr>多播 IP 地址</vt:lpstr>
      <vt:lpstr>多播数据报</vt:lpstr>
      <vt:lpstr>4.7.2  在局域网上进行硬件多播 </vt:lpstr>
      <vt:lpstr>D 类 IP 地址 与以太网多播地址的映射关系 </vt:lpstr>
      <vt:lpstr>D 类 IP 地址 与以太网多播地址的映射关系 </vt:lpstr>
      <vt:lpstr>4.7.3  网际组管理协议 IGMP    和多播路由选择协议</vt:lpstr>
      <vt:lpstr>IGMP 使多播路由器知道多播组成员信息 </vt:lpstr>
      <vt:lpstr>IGMP 的使用范围 </vt:lpstr>
      <vt:lpstr>多播路由选择协议更为复杂</vt:lpstr>
      <vt:lpstr>多播路由选择协议更为复杂</vt:lpstr>
      <vt:lpstr>2.  网际组管理协议 IGMP </vt:lpstr>
      <vt:lpstr>IGMP 是整个网际协议 IP  的一个组成部分</vt:lpstr>
      <vt:lpstr>IGMP 工作可分为两个阶段 </vt:lpstr>
      <vt:lpstr>IGMP 可分为两个阶段 </vt:lpstr>
      <vt:lpstr>IGMP 采用的一些具体措施 </vt:lpstr>
      <vt:lpstr>IGMP 采用的一些具体措施（续）</vt:lpstr>
      <vt:lpstr>3.  多播路由选择</vt:lpstr>
      <vt:lpstr>3.  多播路由选择</vt:lpstr>
      <vt:lpstr>(1) 洪泛与剪除</vt:lpstr>
      <vt:lpstr>RPB 的要点 </vt:lpstr>
      <vt:lpstr>RPB 的要点 </vt:lpstr>
      <vt:lpstr>PowerPoint 演示文稿</vt:lpstr>
      <vt:lpstr>(2) 隧道技术 (tunneling) </vt:lpstr>
      <vt:lpstr>(3) 基于核心的发现技术 </vt:lpstr>
      <vt:lpstr>几种多播路由选择协议 </vt:lpstr>
      <vt:lpstr>4.8  虚拟专用网 VPN和网络地址转换 NAT</vt:lpstr>
      <vt:lpstr>SSL VPN</vt:lpstr>
      <vt:lpstr>4.8.1  虚拟专用网 VPN</vt:lpstr>
      <vt:lpstr>本地地址与全球地址</vt:lpstr>
      <vt:lpstr>本地地址与全球地址</vt:lpstr>
      <vt:lpstr>RFC 1918 指明的专用 IP 地址</vt:lpstr>
      <vt:lpstr>专用网</vt:lpstr>
      <vt:lpstr>虚拟专用网 VPN</vt:lpstr>
      <vt:lpstr>虚拟专用网 VPN 构建</vt:lpstr>
      <vt:lpstr>用隧道技术实现虚拟专用网 </vt:lpstr>
      <vt:lpstr>PowerPoint 演示文稿</vt:lpstr>
      <vt:lpstr>内联网 intranet 和外联网 extranet</vt:lpstr>
      <vt:lpstr>远程接入 VPN</vt:lpstr>
      <vt:lpstr>4.8.2   网络地址转换 NAT</vt:lpstr>
      <vt:lpstr>网络地址转换 NAT</vt:lpstr>
      <vt:lpstr>网络地址转换的过程</vt:lpstr>
      <vt:lpstr>网络地址转换的过程</vt:lpstr>
      <vt:lpstr>网络地址转换的过程</vt:lpstr>
      <vt:lpstr>网络地址转换 NAT</vt:lpstr>
      <vt:lpstr>网络地址与端口号转换 NAPT </vt:lpstr>
      <vt:lpstr>NAPT 地址转换表</vt:lpstr>
      <vt:lpstr>PowerPoint 演示文稿</vt:lpstr>
      <vt:lpstr>4.9  多协议标记交换 MPLS</vt:lpstr>
      <vt:lpstr>4.9  多协议标记交换 MPLS</vt:lpstr>
      <vt:lpstr>PowerPoint 演示文稿</vt:lpstr>
      <vt:lpstr>MPLS 特点</vt:lpstr>
      <vt:lpstr>4.9.1  MPLS 的工作原理</vt:lpstr>
      <vt:lpstr>IP 分组的转发</vt:lpstr>
      <vt:lpstr>MPLS 协议的基本原理</vt:lpstr>
      <vt:lpstr>MPLS 协议的基本原理</vt:lpstr>
      <vt:lpstr>MPLS 协议的基本原理 </vt:lpstr>
      <vt:lpstr>MPLS 的基本工作过程 </vt:lpstr>
      <vt:lpstr>MPLS 的基本工作过程 </vt:lpstr>
      <vt:lpstr>MPLS 的基本工作过程 </vt:lpstr>
      <vt:lpstr>转发等价类 FEC</vt:lpstr>
      <vt:lpstr>转发等价类 FEC</vt:lpstr>
      <vt:lpstr>FEC 用于负载平衡 </vt:lpstr>
      <vt:lpstr>流量工程</vt:lpstr>
      <vt:lpstr>4.9.2  MPLS 首部的位置与格式</vt:lpstr>
      <vt:lpstr>MPLS 首部的格式</vt:lpstr>
      <vt:lpstr>MPLS 首部的格式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920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920</dc:creator>
  <cp:lastModifiedBy>yankai</cp:lastModifiedBy>
  <cp:revision>491</cp:revision>
  <dcterms:created xsi:type="dcterms:W3CDTF">2016-10-04T02:36:00Z</dcterms:created>
  <dcterms:modified xsi:type="dcterms:W3CDTF">2021-10-08T02:02:07Z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KSOProductBuildVer">
    <vt:lpwstr>2052-11.1.0.10000</vt:lpwstr>
  </property>
</Properties>
</file>